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5119350" cy="21383625"/>
  <p:notesSz cx="6858000" cy="9144000"/>
  <p:embeddedFontLst>
    <p:embeddedFont>
      <p:font typeface="Bookman Old Style" panose="02050604050505020204" pitchFamily="18" charset="0"/>
      <p:regular r:id="rId4"/>
      <p:bold r:id="rId5"/>
      <p:italic r:id="rId6"/>
      <p:boldItalic r:id="rId7"/>
    </p:embeddedFont>
    <p:embeddedFont>
      <p:font typeface="Comic Sans MS" panose="030F0702030302020204" pitchFamily="66" charset="0"/>
      <p:regular r:id="rId8"/>
      <p:bold r:id="rId9"/>
      <p:italic r:id="rId10"/>
      <p:boldItalic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Playfair Display" panose="00000500000000000000" pitchFamily="2" charset="0"/>
      <p:regular r:id="rId16"/>
      <p:bold r:id="rId17"/>
      <p:italic r:id="rId18"/>
      <p:boldItalic r:id="rId19"/>
    </p:embeddedFont>
    <p:embeddedFont>
      <p:font typeface="Tahoma" panose="020B0604030504040204" pitchFamily="34" charset="0"/>
      <p:regular r:id="rId20"/>
      <p:bold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735">
          <p15:clr>
            <a:srgbClr val="A4A3A4"/>
          </p15:clr>
        </p15:guide>
        <p15:guide id="2" pos="47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91" y="-4421"/>
      </p:cViewPr>
      <p:guideLst>
        <p:guide orient="horz" pos="6735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font" Target="fonts/font21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font" Target="fonts/font20.fntdata"/><Relationship Id="rId28" Type="http://schemas.openxmlformats.org/officeDocument/2006/relationships/theme" Target="theme/theme1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font" Target="fonts/font1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21"/>
              <a:buFont typeface="Calibri"/>
              <a:buNone/>
              <a:defRPr sz="992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3968"/>
              <a:buNone/>
              <a:defRPr sz="3968"/>
            </a:lvl1pPr>
            <a:lvl2pPr lvl="1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7"/>
            </a:lvl2pPr>
            <a:lvl3pPr lvl="2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976"/>
              <a:buNone/>
              <a:defRPr sz="2976"/>
            </a:lvl3pPr>
            <a:lvl4pPr lvl="3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/>
            </a:lvl4pPr>
            <a:lvl5pPr lvl="4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/>
            </a:lvl5pPr>
            <a:lvl6pPr lvl="5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/>
            </a:lvl6pPr>
            <a:lvl7pPr lvl="6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/>
            </a:lvl7pPr>
            <a:lvl8pPr lvl="7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/>
            </a:lvl8pPr>
            <a:lvl9pPr lvl="8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775818" y="5956038"/>
            <a:ext cx="13567714" cy="1304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3389024" y="8569242"/>
            <a:ext cx="18121634" cy="326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-3225692" y="5403628"/>
            <a:ext cx="18121634" cy="959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21"/>
              <a:buFont typeface="Calibri"/>
              <a:buNone/>
              <a:defRPr sz="992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3968"/>
              <a:buNone/>
              <a:defRPr sz="3968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rgbClr val="888888"/>
              </a:buClr>
              <a:buSzPts val="3307"/>
              <a:buNone/>
              <a:defRPr sz="3307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rgbClr val="888888"/>
              </a:buClr>
              <a:buSzPts val="2976"/>
              <a:buNone/>
              <a:defRPr sz="2976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rgbClr val="888888"/>
              </a:buClr>
              <a:buSzPts val="2646"/>
              <a:buNone/>
              <a:defRPr sz="2646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rgbClr val="888888"/>
              </a:buClr>
              <a:buSzPts val="2646"/>
              <a:buNone/>
              <a:defRPr sz="2646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rgbClr val="888888"/>
              </a:buClr>
              <a:buSzPts val="2646"/>
              <a:buNone/>
              <a:defRPr sz="2646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rgbClr val="888888"/>
              </a:buClr>
              <a:buSzPts val="2646"/>
              <a:buNone/>
              <a:defRPr sz="2646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rgbClr val="888888"/>
              </a:buClr>
              <a:buSzPts val="2646"/>
              <a:buNone/>
              <a:defRPr sz="2646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rgbClr val="888888"/>
              </a:buClr>
              <a:buSzPts val="2646"/>
              <a:buNone/>
              <a:defRPr sz="264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9455" y="5692400"/>
            <a:ext cx="6425724" cy="1356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7654171" y="5692400"/>
            <a:ext cx="6425724" cy="1356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3968"/>
              <a:buNone/>
              <a:defRPr sz="3968" b="1"/>
            </a:lvl1pPr>
            <a:lvl2pPr marL="914400" lvl="1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7" b="1"/>
            </a:lvl2pPr>
            <a:lvl3pPr marL="1371600" lvl="2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976"/>
              <a:buNone/>
              <a:defRPr sz="2976" b="1"/>
            </a:lvl3pPr>
            <a:lvl4pPr marL="1828800" lvl="3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 b="1"/>
            </a:lvl4pPr>
            <a:lvl5pPr marL="2286000" lvl="4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 b="1"/>
            </a:lvl5pPr>
            <a:lvl6pPr marL="2743200" lvl="5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 b="1"/>
            </a:lvl6pPr>
            <a:lvl7pPr marL="3200400" lvl="6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 b="1"/>
            </a:lvl7pPr>
            <a:lvl8pPr marL="3657600" lvl="7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 b="1"/>
            </a:lvl8pPr>
            <a:lvl9pPr marL="4114800" lvl="8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1041426" y="7810963"/>
            <a:ext cx="6396193" cy="1148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7654172" y="5241960"/>
            <a:ext cx="6427693" cy="256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3968"/>
              <a:buNone/>
              <a:defRPr sz="3968" b="1"/>
            </a:lvl1pPr>
            <a:lvl2pPr marL="914400" lvl="1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7" b="1"/>
            </a:lvl2pPr>
            <a:lvl3pPr marL="1371600" lvl="2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976"/>
              <a:buNone/>
              <a:defRPr sz="2976" b="1"/>
            </a:lvl3pPr>
            <a:lvl4pPr marL="1828800" lvl="3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 b="1"/>
            </a:lvl4pPr>
            <a:lvl5pPr marL="2286000" lvl="4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 b="1"/>
            </a:lvl5pPr>
            <a:lvl6pPr marL="2743200" lvl="5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 b="1"/>
            </a:lvl6pPr>
            <a:lvl7pPr marL="3200400" lvl="6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 b="1"/>
            </a:lvl7pPr>
            <a:lvl8pPr marL="3657600" lvl="7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 b="1"/>
            </a:lvl8pPr>
            <a:lvl9pPr marL="4114800" lvl="8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7654172" y="7810963"/>
            <a:ext cx="6427693" cy="1148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91"/>
              <a:buFont typeface="Calibri"/>
              <a:buNone/>
              <a:defRPr sz="529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6427693" y="3078850"/>
            <a:ext cx="7654171" cy="1519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64578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5291"/>
              <a:buChar char="•"/>
              <a:defRPr sz="5291"/>
            </a:lvl1pPr>
            <a:lvl2pPr marL="914400" lvl="1" indent="-522605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630"/>
              <a:buChar char="•"/>
              <a:defRPr sz="4630"/>
            </a:lvl2pPr>
            <a:lvl3pPr marL="1371600" lvl="2" indent="-480567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968"/>
              <a:buChar char="•"/>
              <a:defRPr sz="3968"/>
            </a:lvl3pPr>
            <a:lvl4pPr marL="1828800" lvl="3" indent="-438594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307"/>
              <a:buChar char="•"/>
              <a:defRPr sz="3307"/>
            </a:lvl4pPr>
            <a:lvl5pPr marL="2286000" lvl="4" indent="-438594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307"/>
              <a:buChar char="•"/>
              <a:defRPr sz="3307"/>
            </a:lvl5pPr>
            <a:lvl6pPr marL="2743200" lvl="5" indent="-438594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307"/>
              <a:buChar char="•"/>
              <a:defRPr sz="3307"/>
            </a:lvl6pPr>
            <a:lvl7pPr marL="3200400" lvl="6" indent="-438594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307"/>
              <a:buChar char="•"/>
              <a:defRPr sz="3307"/>
            </a:lvl7pPr>
            <a:lvl8pPr marL="3657600" lvl="7" indent="-438594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307"/>
              <a:buChar char="•"/>
              <a:defRPr sz="3307"/>
            </a:lvl8pPr>
            <a:lvl9pPr marL="4114800" lvl="8" indent="-438594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307"/>
              <a:buChar char="•"/>
              <a:defRPr sz="3307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1041425" y="6415088"/>
            <a:ext cx="4876384" cy="1188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/>
            </a:lvl1pPr>
            <a:lvl2pPr marL="914400" lvl="1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315"/>
              <a:buNone/>
              <a:defRPr sz="2315"/>
            </a:lvl2pPr>
            <a:lvl3pPr marL="1371600" lvl="2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/>
            </a:lvl3pPr>
            <a:lvl4pPr marL="1828800" lvl="3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4pPr>
            <a:lvl5pPr marL="2286000" lvl="4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5pPr>
            <a:lvl6pPr marL="2743200" lvl="5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6pPr>
            <a:lvl7pPr marL="3200400" lvl="6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7pPr>
            <a:lvl8pPr marL="3657600" lvl="7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8pPr>
            <a:lvl9pPr marL="4114800" lvl="8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91"/>
              <a:buFont typeface="Calibri"/>
              <a:buNone/>
              <a:defRPr sz="529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6427693" y="3078850"/>
            <a:ext cx="7654171" cy="15196234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041425" y="6415088"/>
            <a:ext cx="4876384" cy="1188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/>
            </a:lvl1pPr>
            <a:lvl2pPr marL="914400" lvl="1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315"/>
              <a:buNone/>
              <a:defRPr sz="2315"/>
            </a:lvl2pPr>
            <a:lvl3pPr marL="1371600" lvl="2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/>
            </a:lvl3pPr>
            <a:lvl4pPr marL="1828800" lvl="3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4pPr>
            <a:lvl5pPr marL="2286000" lvl="4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5pPr>
            <a:lvl6pPr marL="2743200" lvl="5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6pPr>
            <a:lvl7pPr marL="3200400" lvl="6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7pPr>
            <a:lvl8pPr marL="3657600" lvl="7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8pPr>
            <a:lvl9pPr marL="4114800" lvl="8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75"/>
              <a:buFont typeface="Calibri"/>
              <a:buNone/>
              <a:defRPr sz="72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22605" algn="l" rtl="0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4630"/>
              <a:buFont typeface="Arial"/>
              <a:buChar char="•"/>
              <a:defRPr sz="46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80568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968"/>
              <a:buFont typeface="Arial"/>
              <a:buChar char="•"/>
              <a:defRPr sz="3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8594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307"/>
              <a:buFont typeface="Arial"/>
              <a:buChar char="•"/>
              <a:defRPr sz="33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17575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976"/>
              <a:buFont typeface="Arial"/>
              <a:buChar char="•"/>
              <a:defRPr sz="29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17576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976"/>
              <a:buFont typeface="Arial"/>
              <a:buChar char="•"/>
              <a:defRPr sz="29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17576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976"/>
              <a:buFont typeface="Arial"/>
              <a:buChar char="•"/>
              <a:defRPr sz="29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17576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976"/>
              <a:buFont typeface="Arial"/>
              <a:buChar char="•"/>
              <a:defRPr sz="29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17576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976"/>
              <a:buFont typeface="Arial"/>
              <a:buChar char="•"/>
              <a:defRPr sz="29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17576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976"/>
              <a:buFont typeface="Arial"/>
              <a:buChar char="•"/>
              <a:defRPr sz="29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98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98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98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98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98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98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98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98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98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7729700" y="1969400"/>
            <a:ext cx="7260300" cy="19231800"/>
          </a:xfrm>
          <a:prstGeom prst="roundRect">
            <a:avLst>
              <a:gd name="adj" fmla="val 255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250" tIns="19125" rIns="38250" bIns="19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172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91439" y="41090"/>
            <a:ext cx="14935940" cy="179583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250" tIns="19125" rIns="38250" bIns="1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RV College of Engineering, Bengaluru – 560059.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746897" y="592412"/>
            <a:ext cx="14133624" cy="4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50" tIns="19125" rIns="38250" bIns="191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latin typeface="Times New Roman"/>
                <a:cs typeface="Times New Roman"/>
                <a:sym typeface="Trebuchet MS"/>
              </a:rPr>
              <a:t>Title: 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Powered Waste Management System for Smart Cities</a:t>
            </a:r>
            <a:endParaRPr sz="2512" b="1" i="0" u="none" strike="noStrike" cap="none" dirty="0">
              <a:solidFill>
                <a:srgbClr val="52705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775139" y="1065755"/>
            <a:ext cx="12077139" cy="6541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8250" tIns="19125" rIns="38250" bIns="19125" anchor="t" anchorCtr="0">
            <a:spAutoFit/>
          </a:bodyPr>
          <a:lstStyle/>
          <a:p>
            <a:pPr algn="ctr"/>
            <a:r>
              <a:rPr lang="en-IN" sz="20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Ravikant </a:t>
            </a:r>
            <a:r>
              <a:rPr lang="en-IN" sz="20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lang="en-IN" sz="20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Sagar T Nayak</a:t>
            </a:r>
            <a:r>
              <a:rPr lang="en-IN" sz="20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0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Shreyash </a:t>
            </a:r>
            <a:r>
              <a:rPr lang="en-IN" sz="20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Anant Mithare | Manoj Kumar B V | Nagaprasad Naik</a:t>
            </a:r>
            <a:endParaRPr lang="en-IN" dirty="0"/>
          </a:p>
          <a:p>
            <a:pPr lvl="0" algn="ctr"/>
            <a:r>
              <a:rPr lang="en-IN" sz="20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1RV23EC408 | 1RV23EC410 | </a:t>
            </a:r>
            <a:r>
              <a:rPr lang="en-IN" sz="2000" dirty="0">
                <a:solidFill>
                  <a:srgbClr val="002060"/>
                </a:solidFill>
                <a:latin typeface="Times New Roman"/>
                <a:cs typeface="Times New Roman"/>
              </a:rPr>
              <a:t>1RV23EC411 </a:t>
            </a:r>
            <a:r>
              <a:rPr lang="en-IN" sz="20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lang="en-IN" sz="2000" dirty="0">
                <a:solidFill>
                  <a:srgbClr val="002060"/>
                </a:solidFill>
                <a:latin typeface="Times New Roman"/>
                <a:cs typeface="Times New Roman"/>
              </a:rPr>
              <a:t>1RV23CS407</a:t>
            </a:r>
            <a:r>
              <a:rPr lang="en-IN" sz="20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1RV23CS410</a:t>
            </a:r>
            <a:endParaRPr lang="en-IN" sz="2000" dirty="0">
              <a:solidFill>
                <a:srgbClr val="002060"/>
              </a:solidFill>
              <a:latin typeface="Times New Roman"/>
              <a:cs typeface="Times New Roman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7846751" y="14774675"/>
            <a:ext cx="7049317" cy="1084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50" tIns="19125" rIns="38250" bIns="19125" anchor="t" anchorCtr="0">
            <a:noAutofit/>
          </a:bodyPr>
          <a:lstStyle/>
          <a:p>
            <a:pPr marL="143538" marR="0" lvl="0" indent="-7442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88" b="0" i="0" u="none" strike="noStrike" cap="none">
              <a:solidFill>
                <a:srgbClr val="0033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-350871" y="2851916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50" tIns="19125" rIns="38250" bIns="19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9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50871" y="11322617"/>
            <a:ext cx="77085" cy="154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50" tIns="19125" rIns="38250" bIns="19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5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0" y="2851916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50" tIns="19125" rIns="38250" bIns="19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9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0" y="10361751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50" tIns="19125" rIns="38250" bIns="19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9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0" y="10309918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50" tIns="19125" rIns="38250" bIns="19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9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0" y="10309918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50" tIns="19125" rIns="38250" bIns="19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9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7846751" y="16146261"/>
            <a:ext cx="5837217" cy="154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50" tIns="19125" rIns="38250" bIns="191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53" b="0" i="0" u="none" strike="noStrike" cap="none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4210452" y="16241953"/>
            <a:ext cx="988818" cy="20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50" tIns="19125" rIns="38250" bIns="191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88" b="0" i="0" u="none" strike="noStrike" cap="none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0" y="10361751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50" tIns="19125" rIns="38250" bIns="19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9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0" y="10361751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50" tIns="19125" rIns="38250" bIns="19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9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9345927" y="6340480"/>
            <a:ext cx="988818" cy="20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50" tIns="19125" rIns="38250" bIns="191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88" b="0" i="0" u="none" strike="noStrike" cap="none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12057203" y="6353771"/>
            <a:ext cx="988818" cy="20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50" tIns="19125" rIns="38250" bIns="191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88" b="0" i="0" u="none" strike="noStrike" cap="none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0" y="2851916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50" tIns="19125" rIns="38250" bIns="19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9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0" y="2947608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50" tIns="19125" rIns="38250" bIns="19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9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0" y="4231476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50" tIns="19125" rIns="38250" bIns="19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9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191385" y="3828772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50" tIns="19125" rIns="38250" bIns="19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9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191385" y="4542476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50" tIns="19125" rIns="38250" bIns="19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9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" name="Google Shape;111;p13"/>
          <p:cNvGrpSpPr/>
          <p:nvPr/>
        </p:nvGrpSpPr>
        <p:grpSpPr>
          <a:xfrm>
            <a:off x="151371" y="1984917"/>
            <a:ext cx="7519803" cy="19230333"/>
            <a:chOff x="26364847" y="8627641"/>
            <a:chExt cx="17964396" cy="28277704"/>
          </a:xfrm>
        </p:grpSpPr>
        <p:grpSp>
          <p:nvGrpSpPr>
            <p:cNvPr id="112" name="Google Shape;112;p13"/>
            <p:cNvGrpSpPr/>
            <p:nvPr/>
          </p:nvGrpSpPr>
          <p:grpSpPr>
            <a:xfrm>
              <a:off x="26364847" y="8627641"/>
              <a:ext cx="17964396" cy="28277704"/>
              <a:chOff x="26277535" y="8103767"/>
              <a:chExt cx="17964396" cy="28277704"/>
            </a:xfrm>
          </p:grpSpPr>
          <p:sp>
            <p:nvSpPr>
              <p:cNvPr id="113" name="Google Shape;113;p13"/>
              <p:cNvSpPr/>
              <p:nvPr/>
            </p:nvSpPr>
            <p:spPr>
              <a:xfrm>
                <a:off x="26277535" y="8103767"/>
                <a:ext cx="17964396" cy="28277704"/>
              </a:xfrm>
              <a:prstGeom prst="roundRect">
                <a:avLst>
                  <a:gd name="adj" fmla="val 2556"/>
                </a:avLst>
              </a:prstGeom>
              <a:solidFill>
                <a:schemeClr val="lt1"/>
              </a:solidFill>
              <a:ln w="12700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38250" tIns="19125" rIns="38250" bIns="191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7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507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</a:t>
                </a:r>
                <a:endParaRPr sz="1507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3"/>
              <p:cNvSpPr txBox="1"/>
              <p:nvPr/>
            </p:nvSpPr>
            <p:spPr>
              <a:xfrm>
                <a:off x="26599828" y="17250399"/>
                <a:ext cx="17178321" cy="40394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250" tIns="19125" rIns="38250" bIns="19125" anchor="t" anchorCtr="0">
                <a:spAutoFit/>
              </a:bodyPr>
              <a:lstStyle/>
              <a:p>
                <a:pPr marL="285750" marR="0" lvl="0" indent="-285750" algn="just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Bookman Old Style" panose="02050604050505020204" pitchFamily="18" charset="0"/>
                  </a:rPr>
                  <a:t>To design and build a conveyor-based setup for controlled movement of waste items.</a:t>
                </a:r>
              </a:p>
              <a:p>
                <a:pPr marL="285750" marR="0" lvl="0" indent="-285750" algn="just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Bookman Old Style" panose="02050604050505020204" pitchFamily="18" charset="0"/>
                  </a:rPr>
                  <a:t>To collect, label, and train a custom YOLOv8 model for classifying waste into plastic, metal, and other categories.</a:t>
                </a:r>
              </a:p>
              <a:p>
                <a:pPr marL="285750" marR="0" lvl="0" indent="-285750" algn="just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Bookman Old Style" panose="02050604050505020204" pitchFamily="18" charset="0"/>
                  </a:rPr>
                  <a:t>To deploy the trained model on embedded hardware (Raspberry Pi) for real-time waste detection.</a:t>
                </a:r>
              </a:p>
              <a:p>
                <a:pPr marL="285750" marR="0" lvl="0" indent="-285750" algn="just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Bookman Old Style" panose="02050604050505020204" pitchFamily="18" charset="0"/>
                  </a:rPr>
                  <a:t>To automate physical segregation using stepper motor–controlled flaps based on model predictions.</a:t>
                </a:r>
              </a:p>
              <a:p>
                <a:pPr marL="285750" marR="0" lvl="0" indent="-285750" algn="just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Bookman Old Style" panose="02050604050505020204" pitchFamily="18" charset="0"/>
                  </a:rPr>
                  <a:t>To reduce manual effort and enhance safety, accuracy, and efficiency in urban waste management, supporting smart city and SDG 11 goals.</a:t>
                </a:r>
              </a:p>
            </p:txBody>
          </p:sp>
        </p:grpSp>
        <p:sp>
          <p:nvSpPr>
            <p:cNvPr id="115" name="Google Shape;115;p13"/>
            <p:cNvSpPr txBox="1"/>
            <p:nvPr/>
          </p:nvSpPr>
          <p:spPr>
            <a:xfrm>
              <a:off x="26650065" y="8801931"/>
              <a:ext cx="17344338" cy="494637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8250" tIns="19125" rIns="38250" bIns="191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42" b="1" i="0" u="none" strike="noStrike" cap="none">
                  <a:solidFill>
                    <a:srgbClr val="00206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                          Introduction</a:t>
              </a:r>
              <a:endParaRPr sz="1842" b="1" i="0" u="none" strike="noStrike" cap="non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16" name="Google Shape;116;p13"/>
          <p:cNvSpPr txBox="1"/>
          <p:nvPr/>
        </p:nvSpPr>
        <p:spPr>
          <a:xfrm>
            <a:off x="424665" y="16214823"/>
            <a:ext cx="6830161" cy="270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50" tIns="19125" rIns="38250" bIns="19125" anchor="t" anchorCtr="0">
            <a:spAutoFit/>
          </a:bodyPr>
          <a:lstStyle/>
          <a:p>
            <a:pPr marL="239230" marR="0" lvl="0" indent="-143538" algn="l" rtl="0">
              <a:spcBef>
                <a:spcPts val="0"/>
              </a:spcBef>
              <a:spcAft>
                <a:spcPts val="0"/>
              </a:spcAft>
              <a:buNone/>
            </a:pPr>
            <a:endParaRPr sz="150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276093" y="11488238"/>
            <a:ext cx="7245858" cy="322099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250" tIns="19125" rIns="38250" bIns="191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42" b="1" i="0" u="none" strike="noStrike" cap="none" dirty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         Methodology</a:t>
            </a:r>
            <a:endParaRPr sz="1842" b="1" i="0" u="none" strike="noStrike" cap="none" dirty="0">
              <a:solidFill>
                <a:srgbClr val="00206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8" name="Google Shape;118;p13"/>
          <p:cNvSpPr txBox="1"/>
          <p:nvPr/>
        </p:nvSpPr>
        <p:spPr>
          <a:xfrm>
            <a:off x="7801192" y="2145342"/>
            <a:ext cx="7097496" cy="322109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250" tIns="19125" rIns="38250" bIns="191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42" b="1" i="0" u="none" strike="noStrike" cap="non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Tools used</a:t>
            </a:r>
            <a:endParaRPr sz="1842" b="1" i="0" u="none" strike="noStrike" cap="none">
              <a:solidFill>
                <a:srgbClr val="00206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9" name="Google Shape;119;p13"/>
          <p:cNvSpPr txBox="1"/>
          <p:nvPr/>
        </p:nvSpPr>
        <p:spPr>
          <a:xfrm>
            <a:off x="7944468" y="6974177"/>
            <a:ext cx="6824011" cy="322099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250" tIns="19125" rIns="38250" bIns="191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42" b="1" i="0" u="none" strike="noStrike" cap="non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Results and Discussions</a:t>
            </a:r>
            <a:endParaRPr/>
          </a:p>
        </p:txBody>
      </p:sp>
      <p:sp>
        <p:nvSpPr>
          <p:cNvPr id="120" name="Google Shape;120;p13"/>
          <p:cNvSpPr txBox="1"/>
          <p:nvPr/>
        </p:nvSpPr>
        <p:spPr>
          <a:xfrm>
            <a:off x="7952230" y="18383863"/>
            <a:ext cx="6824011" cy="3464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250" tIns="19125" rIns="38250" bIns="191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dirty="0"/>
          </a:p>
        </p:txBody>
      </p:sp>
      <p:sp>
        <p:nvSpPr>
          <p:cNvPr id="121" name="Google Shape;121;p13"/>
          <p:cNvSpPr txBox="1"/>
          <p:nvPr/>
        </p:nvSpPr>
        <p:spPr>
          <a:xfrm>
            <a:off x="12921869" y="111045"/>
            <a:ext cx="2207895" cy="263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00" rIns="0" bIns="0" anchor="t" anchorCtr="0">
            <a:spAutoFit/>
          </a:bodyPr>
          <a:lstStyle/>
          <a:p>
            <a:pPr marL="53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74" b="0" i="1" u="none" strike="noStrike" cap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1674" b="0" i="0" u="none" strike="noStrike" cap="non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2" name="Google Shape;122;p13"/>
          <p:cNvSpPr txBox="1"/>
          <p:nvPr/>
        </p:nvSpPr>
        <p:spPr>
          <a:xfrm>
            <a:off x="243629" y="7642206"/>
            <a:ext cx="7260250" cy="322109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250" tIns="19125" rIns="38250" bIns="191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42" b="1" i="0" u="none" strike="noStrike" cap="non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         Objectives</a:t>
            </a:r>
            <a:endParaRPr sz="1842" b="1" i="0" u="none" strike="noStrike" cap="none">
              <a:solidFill>
                <a:srgbClr val="00206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258021" y="2556616"/>
            <a:ext cx="7245858" cy="2500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50" tIns="19125" rIns="38250" bIns="19125" anchor="t" anchorCtr="0">
            <a:spAutoFit/>
          </a:bodyPr>
          <a:lstStyle/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Bookman Old Style" panose="02050604050505020204" pitchFamily="18" charset="0"/>
              </a:rPr>
              <a:t>Rapid urbanization has increased waste generation, and manual segregation methods are slow, unsafe, and ineffective.</a:t>
            </a:r>
          </a:p>
          <a:p>
            <a:pPr algn="just" rtl="0" fontAlgn="base"/>
            <a:endParaRPr lang="en-US" sz="1600" dirty="0">
              <a:latin typeface="Bookman Old Style" panose="02050604050505020204" pitchFamily="18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Bookman Old Style" panose="02050604050505020204" pitchFamily="18" charset="0"/>
              </a:rPr>
              <a:t>While AI models like YOLOv4 and YOLOv5 have been used for waste classification, they often lack real-time performance and hardware-based physical sorting.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600" dirty="0">
              <a:latin typeface="Bookman Old Style" panose="02050604050505020204" pitchFamily="18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Bookman Old Style" panose="02050604050505020204" pitchFamily="18" charset="0"/>
              </a:rPr>
              <a:t>This project uses YOLOv8 to classify waste into plastic, paper, and other categories, and physically segregates them using a Raspberry Pi, camera, and motorized flaps for real-time smart bin applications</a:t>
            </a:r>
          </a:p>
        </p:txBody>
      </p:sp>
      <p:sp>
        <p:nvSpPr>
          <p:cNvPr id="124" name="Google Shape;124;p13"/>
          <p:cNvSpPr txBox="1"/>
          <p:nvPr/>
        </p:nvSpPr>
        <p:spPr>
          <a:xfrm>
            <a:off x="258021" y="5406903"/>
            <a:ext cx="7260250" cy="322109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250" tIns="19125" rIns="38250" bIns="191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42" b="1" i="0" u="none" strike="noStrike" cap="none" dirty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         Problem Definition</a:t>
            </a:r>
            <a:endParaRPr sz="1842" b="1" i="0" u="none" strike="noStrike" cap="none" dirty="0">
              <a:solidFill>
                <a:srgbClr val="00206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249332" y="5686350"/>
            <a:ext cx="7245858" cy="1515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50" tIns="19125" rIns="38250" bIns="19125" anchor="t" anchorCtr="0">
            <a:spAutoFit/>
          </a:bodyPr>
          <a:lstStyle/>
          <a:p>
            <a:endParaRPr lang="en-US" sz="1600" dirty="0">
              <a:latin typeface="Bookman Old Style" panose="02050604050505020204" pitchFamily="18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Bookman Old Style" panose="02050604050505020204" pitchFamily="18" charset="0"/>
                <a:sym typeface="Times New Roman"/>
              </a:rPr>
              <a:t>	Manual waste segregation is slow, unsafe, and often inaccurate, leading to poor recycling. Existing AI models classify waste but rarely perform real-time physical sorting. There's a need for an automated system that can both detect and physically segregate plastic, metal, and other waste efficiently.</a:t>
            </a:r>
            <a:endParaRPr sz="1600" dirty="0">
              <a:latin typeface="Bookman Old Style" panose="02050604050505020204" pitchFamily="18" charset="0"/>
              <a:sym typeface="Bookman Old Style"/>
            </a:endParaRPr>
          </a:p>
        </p:txBody>
      </p:sp>
      <p:pic>
        <p:nvPicPr>
          <p:cNvPr id="128" name="Google Shape;128;p13" descr="May be an image of text that says &quot;R RASHTREEYA R SIKSHANA SAMITHI SAMAITHI V TRUST INSTITUTIONS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992" y="111045"/>
            <a:ext cx="1655508" cy="165550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3"/>
          <p:cNvSpPr txBox="1"/>
          <p:nvPr/>
        </p:nvSpPr>
        <p:spPr>
          <a:xfrm>
            <a:off x="7933035" y="16300760"/>
            <a:ext cx="6846876" cy="322099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250" tIns="19125" rIns="38250" bIns="191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42" b="1" i="0" u="none" strike="noStrike" cap="none" dirty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Conclusions</a:t>
            </a:r>
            <a:endParaRPr sz="1842" b="1" i="0" u="none" strike="noStrike" cap="none" dirty="0">
              <a:solidFill>
                <a:srgbClr val="00206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7952230" y="16735432"/>
            <a:ext cx="6816249" cy="165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50" tIns="19125" rIns="38250" bIns="1912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Bookman Old Style" panose="02050604050505020204" pitchFamily="18" charset="0"/>
              </a:rPr>
              <a:t>The proposed system successfully detects and classifies waste into plastic</a:t>
            </a:r>
            <a:r>
              <a:rPr lang="en-US" sz="1500">
                <a:solidFill>
                  <a:schemeClr val="tx1"/>
                </a:solidFill>
                <a:latin typeface="Bookman Old Style" panose="02050604050505020204" pitchFamily="18" charset="0"/>
              </a:rPr>
              <a:t>, paper, </a:t>
            </a:r>
            <a:r>
              <a:rPr lang="en-US" sz="1500" dirty="0">
                <a:solidFill>
                  <a:schemeClr val="tx1"/>
                </a:solidFill>
                <a:latin typeface="Bookman Old Style" panose="02050604050505020204" pitchFamily="18" charset="0"/>
              </a:rPr>
              <a:t>and other categories using YOLOv8 and physically segregates them using motor-controlled flaps. It improves accuracy, reduces manual effort, and supports real-time waste sorting. The project demonstrates how AI and automation can enhance waste management efficiency, making it suitable for smart city applications aligned with SDG 11.</a:t>
            </a:r>
            <a:endParaRPr sz="1500" dirty="0">
              <a:solidFill>
                <a:schemeClr val="tx1"/>
              </a:solidFill>
              <a:latin typeface="Bookman Old Style" panose="02050604050505020204" pitchFamily="18" charset="0"/>
              <a:sym typeface="Bookman Old Style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225A8607-721E-9348-A1FF-7055D41D8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82" y="15101035"/>
            <a:ext cx="6923123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5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Waste Items on Conveyor Belt: </a:t>
            </a:r>
            <a:r>
              <a:rPr lang="en-US" altLang="en-US" sz="1500" dirty="0">
                <a:solidFill>
                  <a:schemeClr val="tx1"/>
                </a:solidFill>
                <a:latin typeface="Bookman Old Style" panose="02050604050505020204" pitchFamily="18" charset="0"/>
              </a:rPr>
              <a:t>Waste materials move along a conveyor belt for sorting.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5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5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Image Capture: </a:t>
            </a:r>
            <a:r>
              <a:rPr lang="en-US" altLang="en-US" sz="1500" dirty="0">
                <a:solidFill>
                  <a:schemeClr val="tx1"/>
                </a:solidFill>
                <a:latin typeface="Bookman Old Style" panose="02050604050505020204" pitchFamily="18" charset="0"/>
              </a:rPr>
              <a:t>A camera takes pictures of the waste items on the belt.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5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5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Image Transfer to Raspberry Pi: </a:t>
            </a:r>
            <a:r>
              <a:rPr lang="en-US" altLang="en-US" sz="1500" dirty="0">
                <a:solidFill>
                  <a:schemeClr val="tx1"/>
                </a:solidFill>
                <a:latin typeface="Bookman Old Style" panose="02050604050505020204" pitchFamily="18" charset="0"/>
              </a:rPr>
              <a:t>The captured images are sent to a Raspberry Pi for processing.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5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5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Model Running on the Raspberry Pi (YOLOv8): </a:t>
            </a:r>
            <a:r>
              <a:rPr lang="en-US" altLang="en-US" sz="1500" dirty="0">
                <a:solidFill>
                  <a:schemeClr val="tx1"/>
                </a:solidFill>
                <a:latin typeface="Bookman Old Style" panose="02050604050505020204" pitchFamily="18" charset="0"/>
              </a:rPr>
              <a:t>The YOLOv8 model analyzes the images to identify and classify the waste types.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5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5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Classification Output: </a:t>
            </a:r>
            <a:r>
              <a:rPr lang="en-US" altLang="en-US" sz="1500" dirty="0">
                <a:solidFill>
                  <a:schemeClr val="tx1"/>
                </a:solidFill>
                <a:latin typeface="Bookman Old Style" panose="02050604050505020204" pitchFamily="18" charset="0"/>
              </a:rPr>
              <a:t>The system determines the category of each waste item (e.g., plastic, paper, other).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5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5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Control Signal Generation: </a:t>
            </a:r>
            <a:r>
              <a:rPr lang="en-US" altLang="en-US" sz="1500" dirty="0">
                <a:solidFill>
                  <a:schemeClr val="tx1"/>
                </a:solidFill>
                <a:latin typeface="Bookman Old Style" panose="02050604050505020204" pitchFamily="18" charset="0"/>
              </a:rPr>
              <a:t>Signals are generated to control the sorting mechanism based on the classification.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5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5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Segregated Bins: </a:t>
            </a:r>
            <a:r>
              <a:rPr lang="en-US" altLang="en-US" sz="1500" dirty="0">
                <a:solidFill>
                  <a:schemeClr val="tx1"/>
                </a:solidFill>
                <a:latin typeface="Bookman Old Style" panose="02050604050505020204" pitchFamily="18" charset="0"/>
              </a:rPr>
              <a:t>Waste items are automatically sorted into the correct bins (plastic, paper, other).</a:t>
            </a:r>
            <a:endParaRPr kumimoji="0" lang="en-US" altLang="en-US" sz="1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D0DAFF-0915-82ED-2442-ECAB05A76FA4}"/>
              </a:ext>
            </a:extLst>
          </p:cNvPr>
          <p:cNvSpPr txBox="1"/>
          <p:nvPr/>
        </p:nvSpPr>
        <p:spPr>
          <a:xfrm>
            <a:off x="7952230" y="18794354"/>
            <a:ext cx="68468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 R. Nambiar, C.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Shibijith</a:t>
            </a:r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B. Kishore, G. Krishna, and K. Rashida, “Deep learning based object classification for waste management in smart cities,” in Proc. 2nd Int. Conf. Trends in Engineering Systems and Technologies (ICTEST), 2025.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 Rathod, A. Panchal, D. Sheth, K. Gami, and H. Thakkar, “Intelligent waste sorting system using deep learning,” in Int. J. Adv.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Sci. Appl. (IJACSA), vol. 14, no. 2, pp. 23–29, 2024.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R. Tripathi, S. Sinha, M. Goel, and A. Choubey, “E-Safe: An E-waste management and awareness application using YOLO object detection,” in Proc. 3rd Int. Conf. Smart Computing and Cyber Security, 2024.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64AD7B98-BB91-4AD4-9A2B-44F63AB5DE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07275" y="105394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E2B87-B51C-D7D7-911A-5A3187831969}"/>
              </a:ext>
            </a:extLst>
          </p:cNvPr>
          <p:cNvSpPr txBox="1"/>
          <p:nvPr/>
        </p:nvSpPr>
        <p:spPr>
          <a:xfrm>
            <a:off x="7801192" y="2673752"/>
            <a:ext cx="69750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1" dirty="0">
                <a:latin typeface="Bookman Old Style" panose="02050604050505020204" pitchFamily="18" charset="0"/>
              </a:rPr>
              <a:t>HARDWARE:</a:t>
            </a:r>
            <a:r>
              <a:rPr lang="en-IN" sz="1600" dirty="0">
                <a:latin typeface="Bookman Old Style" panose="02050604050505020204" pitchFamily="18" charset="0"/>
              </a:rPr>
              <a:t> Raspberry Pi 4 Model B, Pi Camera Module, Stepper Motors with Driver, Conveyor Belt System, Power Supply, Jumper Wires, GPIO Interface.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1" dirty="0">
                <a:latin typeface="Bookman Old Style" panose="02050604050505020204" pitchFamily="18" charset="0"/>
              </a:rPr>
              <a:t>Python:</a:t>
            </a:r>
            <a:r>
              <a:rPr lang="en-IN" sz="1600" dirty="0">
                <a:latin typeface="Bookman Old Style" panose="02050604050505020204" pitchFamily="18" charset="0"/>
              </a:rPr>
              <a:t> Image preprocessing, YOLOv8 model training and testing, hardware control scripts.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1" dirty="0" err="1">
                <a:latin typeface="Bookman Old Style" panose="02050604050505020204" pitchFamily="18" charset="0"/>
              </a:rPr>
              <a:t>Ultralytics</a:t>
            </a:r>
            <a:r>
              <a:rPr lang="en-IN" sz="1600" b="1" dirty="0">
                <a:latin typeface="Bookman Old Style" panose="02050604050505020204" pitchFamily="18" charset="0"/>
              </a:rPr>
              <a:t> YOLOv8:</a:t>
            </a:r>
            <a:r>
              <a:rPr lang="en-IN" sz="1600" dirty="0">
                <a:latin typeface="Bookman Old Style" panose="02050604050505020204" pitchFamily="18" charset="0"/>
              </a:rPr>
              <a:t> Used for real-time object detection and multi-class waste classification.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1" dirty="0" err="1">
                <a:latin typeface="Bookman Old Style" panose="02050604050505020204" pitchFamily="18" charset="0"/>
              </a:rPr>
              <a:t>PyTorch</a:t>
            </a:r>
            <a:r>
              <a:rPr lang="en-IN" sz="1600" b="1" dirty="0">
                <a:latin typeface="Bookman Old Style" panose="02050604050505020204" pitchFamily="18" charset="0"/>
              </a:rPr>
              <a:t>:</a:t>
            </a:r>
            <a:r>
              <a:rPr lang="en-IN" sz="1600" dirty="0">
                <a:latin typeface="Bookman Old Style" panose="02050604050505020204" pitchFamily="18" charset="0"/>
              </a:rPr>
              <a:t> Backend framework for training the YOLOv8 models.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1" dirty="0" err="1">
                <a:latin typeface="Bookman Old Style" panose="02050604050505020204" pitchFamily="18" charset="0"/>
              </a:rPr>
              <a:t>LabelIing</a:t>
            </a:r>
            <a:r>
              <a:rPr lang="en-IN" sz="1600" b="1" dirty="0">
                <a:latin typeface="Bookman Old Style" panose="02050604050505020204" pitchFamily="18" charset="0"/>
              </a:rPr>
              <a:t>:</a:t>
            </a:r>
            <a:r>
              <a:rPr lang="en-IN" sz="1600" dirty="0">
                <a:latin typeface="Bookman Old Style" panose="02050604050505020204" pitchFamily="18" charset="0"/>
              </a:rPr>
              <a:t> Used to annotate images and create custom dataset for training.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1" dirty="0">
                <a:latin typeface="Bookman Old Style" panose="02050604050505020204" pitchFamily="18" charset="0"/>
              </a:rPr>
              <a:t>VS Code:</a:t>
            </a:r>
            <a:r>
              <a:rPr lang="en-IN" sz="1600" dirty="0">
                <a:latin typeface="Bookman Old Style" panose="02050604050505020204" pitchFamily="18" charset="0"/>
              </a:rPr>
              <a:t> Code development and testing for AI model and Raspberry Pi integration.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1" dirty="0">
                <a:latin typeface="Bookman Old Style" panose="02050604050505020204" pitchFamily="18" charset="0"/>
              </a:rPr>
              <a:t>Raspberry Pi OS:</a:t>
            </a:r>
            <a:r>
              <a:rPr lang="en-IN" sz="1600" dirty="0">
                <a:latin typeface="Bookman Old Style" panose="02050604050505020204" pitchFamily="18" charset="0"/>
              </a:rPr>
              <a:t> Operating system for deploying scripts and controlling hardware.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211AA6F-6FC9-B183-6CD0-39E82484F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63" y="12028701"/>
            <a:ext cx="6941962" cy="30328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E5C590F-67F4-6D75-3C90-82032B2D5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8577061" y="9004826"/>
            <a:ext cx="5120747" cy="580238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27075E8-6B47-B7C3-D4FE-E391B248CED0}"/>
              </a:ext>
            </a:extLst>
          </p:cNvPr>
          <p:cNvSpPr txBox="1"/>
          <p:nvPr/>
        </p:nvSpPr>
        <p:spPr>
          <a:xfrm>
            <a:off x="7870674" y="7465671"/>
            <a:ext cx="70482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Bookman Old Style" panose="02050604050505020204" pitchFamily="18" charset="0"/>
              </a:rPr>
              <a:t>The YOLOv8 model achieved in classifying plastic, paper, and other waste categories, with an average detection and sorting time.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Bookman Old Style" panose="02050604050505020204" pitchFamily="18" charset="0"/>
              </a:rPr>
              <a:t>The system showed good hardware response accuracy during real-time testing, confirming its effectiveness and suitability for automated waste segregation applications when compared to earlier YOLOv4 and YOLOv5 models.</a:t>
            </a:r>
            <a:endParaRPr lang="en-IN" sz="1600" dirty="0">
              <a:latin typeface="Bookman Old Style" panose="02050604050505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72CD70-BD79-FA0A-3FC9-2965EB7004A1}"/>
              </a:ext>
            </a:extLst>
          </p:cNvPr>
          <p:cNvSpPr txBox="1"/>
          <p:nvPr/>
        </p:nvSpPr>
        <p:spPr>
          <a:xfrm>
            <a:off x="9411820" y="14554547"/>
            <a:ext cx="3867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Yolov8 model for Waste Management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619A79-B5A7-7CA1-2C65-AE2168108097}"/>
              </a:ext>
            </a:extLst>
          </p:cNvPr>
          <p:cNvSpPr txBox="1"/>
          <p:nvPr/>
        </p:nvSpPr>
        <p:spPr>
          <a:xfrm>
            <a:off x="435175" y="20533916"/>
            <a:ext cx="28756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Signature of the Co-Ordinator</a:t>
            </a:r>
          </a:p>
          <a:p>
            <a:r>
              <a:rPr lang="en-US" dirty="0">
                <a:latin typeface="Bookman Old Style" panose="02050604050505020204" pitchFamily="18" charset="0"/>
              </a:rPr>
              <a:t>Dr. Sujatha D Badiger</a:t>
            </a:r>
          </a:p>
          <a:p>
            <a:r>
              <a:rPr lang="en-US" dirty="0">
                <a:latin typeface="Bookman Old Style" panose="02050604050505020204" pitchFamily="18" charset="0"/>
              </a:rPr>
              <a:t>Assistant Professor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EE7CC3-2401-EAED-A0D0-C3E1214A55CD}"/>
              </a:ext>
            </a:extLst>
          </p:cNvPr>
          <p:cNvSpPr txBox="1"/>
          <p:nvPr/>
        </p:nvSpPr>
        <p:spPr>
          <a:xfrm>
            <a:off x="4885692" y="20533916"/>
            <a:ext cx="28756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Signature of the Co-Ordinator</a:t>
            </a:r>
          </a:p>
          <a:p>
            <a:r>
              <a:rPr lang="en-US" dirty="0">
                <a:latin typeface="Bookman Old Style" panose="02050604050505020204" pitchFamily="18" charset="0"/>
              </a:rPr>
              <a:t>Dr. Rajani Katiyar</a:t>
            </a:r>
          </a:p>
          <a:p>
            <a:r>
              <a:rPr lang="en-US">
                <a:latin typeface="Bookman Old Style" panose="02050604050505020204" pitchFamily="18" charset="0"/>
              </a:rPr>
              <a:t>Assistant </a:t>
            </a:r>
            <a:r>
              <a:rPr lang="en-US" dirty="0">
                <a:latin typeface="Bookman Old Style" panose="02050604050505020204" pitchFamily="18" charset="0"/>
              </a:rPr>
              <a:t>Professor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840</Words>
  <Application>Microsoft Office PowerPoint</Application>
  <PresentationFormat>Custom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Calibri</vt:lpstr>
      <vt:lpstr>Times New Roman</vt:lpstr>
      <vt:lpstr>Tahoma</vt:lpstr>
      <vt:lpstr>Trebuchet MS</vt:lpstr>
      <vt:lpstr>Bookman Old Style</vt:lpstr>
      <vt:lpstr>Arial</vt:lpstr>
      <vt:lpstr>Playfair Display</vt:lpstr>
      <vt:lpstr>Georgia</vt:lpstr>
      <vt:lpstr>Comic Sans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Shreya Sanoj</dc:creator>
  <cp:lastModifiedBy>Manoj Kumar B V</cp:lastModifiedBy>
  <cp:revision>26</cp:revision>
  <dcterms:modified xsi:type="dcterms:W3CDTF">2025-06-28T05:50:41Z</dcterms:modified>
</cp:coreProperties>
</file>