
<file path=[Content_Types].xml><?xml version="1.0" encoding="utf-8"?>
<Types xmlns="http://schemas.openxmlformats.org/package/2006/content-types">
  <Default Extension="gif" ContentType="image/gif"/>
  <Default Extension="jpeg" ContentType="image/jpeg"/>
  <Default Extension="jpg" ContentType="image/jpeg"/>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sldIdLst>
    <p:sldId id="328" r:id="rId2"/>
    <p:sldId id="257" r:id="rId3"/>
    <p:sldId id="258" r:id="rId4"/>
    <p:sldId id="259" r:id="rId5"/>
    <p:sldId id="260" r:id="rId6"/>
    <p:sldId id="261" r:id="rId7"/>
    <p:sldId id="265" r:id="rId8"/>
    <p:sldId id="264" r:id="rId9"/>
    <p:sldId id="266" r:id="rId10"/>
    <p:sldId id="267" r:id="rId11"/>
    <p:sldId id="268" r:id="rId12"/>
    <p:sldId id="329" r:id="rId13"/>
    <p:sldId id="339" r:id="rId14"/>
    <p:sldId id="330" r:id="rId15"/>
    <p:sldId id="331" r:id="rId16"/>
    <p:sldId id="332" r:id="rId17"/>
    <p:sldId id="333" r:id="rId18"/>
    <p:sldId id="334" r:id="rId19"/>
    <p:sldId id="336" r:id="rId20"/>
    <p:sldId id="337" r:id="rId21"/>
    <p:sldId id="338" r:id="rId22"/>
    <p:sldId id="274" r:id="rId23"/>
    <p:sldId id="269" r:id="rId24"/>
    <p:sldId id="270" r:id="rId25"/>
    <p:sldId id="271" r:id="rId26"/>
    <p:sldId id="272" r:id="rId27"/>
    <p:sldId id="275" r:id="rId28"/>
    <p:sldId id="276" r:id="rId29"/>
    <p:sldId id="277" r:id="rId30"/>
    <p:sldId id="278" r:id="rId31"/>
    <p:sldId id="279" r:id="rId32"/>
    <p:sldId id="280" r:id="rId33"/>
    <p:sldId id="281" r:id="rId34"/>
    <p:sldId id="282" r:id="rId35"/>
    <p:sldId id="283" r:id="rId36"/>
    <p:sldId id="286" r:id="rId37"/>
    <p:sldId id="284" r:id="rId38"/>
    <p:sldId id="285" r:id="rId39"/>
    <p:sldId id="287" r:id="rId40"/>
    <p:sldId id="288" r:id="rId41"/>
    <p:sldId id="389" r:id="rId42"/>
    <p:sldId id="289" r:id="rId43"/>
    <p:sldId id="290" r:id="rId44"/>
    <p:sldId id="291" r:id="rId45"/>
    <p:sldId id="292" r:id="rId46"/>
    <p:sldId id="293" r:id="rId47"/>
    <p:sldId id="294" r:id="rId48"/>
    <p:sldId id="295" r:id="rId49"/>
    <p:sldId id="296" r:id="rId50"/>
    <p:sldId id="297" r:id="rId51"/>
    <p:sldId id="304" r:id="rId52"/>
    <p:sldId id="340" r:id="rId53"/>
    <p:sldId id="341" r:id="rId54"/>
    <p:sldId id="298" r:id="rId55"/>
    <p:sldId id="299" r:id="rId56"/>
    <p:sldId id="300" r:id="rId57"/>
    <p:sldId id="301" r:id="rId58"/>
    <p:sldId id="302" r:id="rId59"/>
    <p:sldId id="303" r:id="rId60"/>
    <p:sldId id="342" r:id="rId61"/>
    <p:sldId id="305" r:id="rId62"/>
    <p:sldId id="306" r:id="rId63"/>
    <p:sldId id="307" r:id="rId64"/>
    <p:sldId id="308" r:id="rId65"/>
    <p:sldId id="309" r:id="rId66"/>
    <p:sldId id="310" r:id="rId67"/>
    <p:sldId id="311" r:id="rId68"/>
    <p:sldId id="348" r:id="rId69"/>
    <p:sldId id="312" r:id="rId70"/>
    <p:sldId id="351" r:id="rId71"/>
    <p:sldId id="352" r:id="rId72"/>
    <p:sldId id="349" r:id="rId73"/>
    <p:sldId id="350" r:id="rId74"/>
    <p:sldId id="313" r:id="rId75"/>
    <p:sldId id="343" r:id="rId76"/>
    <p:sldId id="344" r:id="rId77"/>
    <p:sldId id="345" r:id="rId78"/>
    <p:sldId id="346" r:id="rId79"/>
    <p:sldId id="347" r:id="rId80"/>
    <p:sldId id="320" r:id="rId81"/>
    <p:sldId id="321" r:id="rId82"/>
    <p:sldId id="314" r:id="rId83"/>
    <p:sldId id="315" r:id="rId84"/>
    <p:sldId id="316" r:id="rId85"/>
    <p:sldId id="317" r:id="rId86"/>
    <p:sldId id="318" r:id="rId87"/>
    <p:sldId id="323" r:id="rId88"/>
    <p:sldId id="325" r:id="rId89"/>
    <p:sldId id="324" r:id="rId90"/>
    <p:sldId id="326" r:id="rId91"/>
    <p:sldId id="327" r:id="rId92"/>
    <p:sldId id="390" r:id="rId93"/>
    <p:sldId id="353" r:id="rId94"/>
    <p:sldId id="354" r:id="rId95"/>
    <p:sldId id="355" r:id="rId96"/>
    <p:sldId id="356" r:id="rId97"/>
    <p:sldId id="357" r:id="rId98"/>
    <p:sldId id="358" r:id="rId99"/>
    <p:sldId id="335" r:id="rId100"/>
    <p:sldId id="359" r:id="rId101"/>
    <p:sldId id="360" r:id="rId102"/>
    <p:sldId id="361" r:id="rId103"/>
    <p:sldId id="362" r:id="rId104"/>
    <p:sldId id="363" r:id="rId105"/>
    <p:sldId id="364" r:id="rId106"/>
    <p:sldId id="365" r:id="rId107"/>
    <p:sldId id="367" r:id="rId108"/>
    <p:sldId id="368" r:id="rId109"/>
    <p:sldId id="369" r:id="rId110"/>
    <p:sldId id="388" r:id="rId111"/>
    <p:sldId id="370" r:id="rId112"/>
    <p:sldId id="371" r:id="rId113"/>
    <p:sldId id="372" r:id="rId114"/>
    <p:sldId id="373" r:id="rId115"/>
    <p:sldId id="374" r:id="rId116"/>
    <p:sldId id="375" r:id="rId117"/>
    <p:sldId id="376" r:id="rId118"/>
    <p:sldId id="377" r:id="rId119"/>
    <p:sldId id="391" r:id="rId120"/>
    <p:sldId id="378" r:id="rId121"/>
    <p:sldId id="379" r:id="rId122"/>
    <p:sldId id="380" r:id="rId123"/>
    <p:sldId id="273" r:id="rId124"/>
    <p:sldId id="381" r:id="rId125"/>
    <p:sldId id="392" r:id="rId126"/>
    <p:sldId id="393" r:id="rId127"/>
    <p:sldId id="394" r:id="rId128"/>
    <p:sldId id="395" r:id="rId129"/>
    <p:sldId id="396" r:id="rId130"/>
    <p:sldId id="397" r:id="rId131"/>
    <p:sldId id="398" r:id="rId132"/>
    <p:sldId id="399" r:id="rId133"/>
    <p:sldId id="400" r:id="rId134"/>
    <p:sldId id="401" r:id="rId135"/>
    <p:sldId id="402" r:id="rId136"/>
    <p:sldId id="403" r:id="rId137"/>
    <p:sldId id="404" r:id="rId138"/>
    <p:sldId id="405" r:id="rId139"/>
    <p:sldId id="406" r:id="rId140"/>
    <p:sldId id="382" r:id="rId141"/>
    <p:sldId id="383" r:id="rId142"/>
    <p:sldId id="384" r:id="rId143"/>
    <p:sldId id="385" r:id="rId144"/>
    <p:sldId id="386" r:id="rId145"/>
    <p:sldId id="387" r:id="rId1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3A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theme" Target="theme/theme1.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415611" y="992767"/>
            <a:ext cx="11360800" cy="2736800"/>
          </a:xfrm>
          <a:prstGeom prst="rect">
            <a:avLst/>
          </a:prstGeom>
        </p:spPr>
        <p:txBody>
          <a:bodyPr spcFirstLastPara="1" wrap="square" lIns="121897" tIns="121897" rIns="121897" bIns="121897" anchor="b" anchorCtr="0">
            <a:normAutofit/>
          </a:bodyPr>
          <a:lstStyle>
            <a:lvl1pPr lvl="0" algn="ctr">
              <a:spcBef>
                <a:spcPts val="0"/>
              </a:spcBef>
              <a:spcAft>
                <a:spcPts val="0"/>
              </a:spcAft>
              <a:buSzPts val="5200"/>
              <a:buNone/>
              <a:defRPr sz="6900"/>
            </a:lvl1pPr>
            <a:lvl2pPr lvl="1" algn="ctr">
              <a:spcBef>
                <a:spcPts val="0"/>
              </a:spcBef>
              <a:spcAft>
                <a:spcPts val="0"/>
              </a:spcAft>
              <a:buSzPts val="5200"/>
              <a:buNone/>
              <a:defRPr sz="6900"/>
            </a:lvl2pPr>
            <a:lvl3pPr lvl="2" algn="ctr">
              <a:spcBef>
                <a:spcPts val="0"/>
              </a:spcBef>
              <a:spcAft>
                <a:spcPts val="0"/>
              </a:spcAft>
              <a:buSzPts val="5200"/>
              <a:buNone/>
              <a:defRPr sz="6900"/>
            </a:lvl3pPr>
            <a:lvl4pPr lvl="3" algn="ctr">
              <a:spcBef>
                <a:spcPts val="0"/>
              </a:spcBef>
              <a:spcAft>
                <a:spcPts val="0"/>
              </a:spcAft>
              <a:buSzPts val="5200"/>
              <a:buNone/>
              <a:defRPr sz="6900"/>
            </a:lvl4pPr>
            <a:lvl5pPr lvl="4" algn="ctr">
              <a:spcBef>
                <a:spcPts val="0"/>
              </a:spcBef>
              <a:spcAft>
                <a:spcPts val="0"/>
              </a:spcAft>
              <a:buSzPts val="5200"/>
              <a:buNone/>
              <a:defRPr sz="6900"/>
            </a:lvl5pPr>
            <a:lvl6pPr lvl="5" algn="ctr">
              <a:spcBef>
                <a:spcPts val="0"/>
              </a:spcBef>
              <a:spcAft>
                <a:spcPts val="0"/>
              </a:spcAft>
              <a:buSzPts val="5200"/>
              <a:buNone/>
              <a:defRPr sz="6900"/>
            </a:lvl6pPr>
            <a:lvl7pPr lvl="6" algn="ctr">
              <a:spcBef>
                <a:spcPts val="0"/>
              </a:spcBef>
              <a:spcAft>
                <a:spcPts val="0"/>
              </a:spcAft>
              <a:buSzPts val="5200"/>
              <a:buNone/>
              <a:defRPr sz="6900"/>
            </a:lvl7pPr>
            <a:lvl8pPr lvl="7" algn="ctr">
              <a:spcBef>
                <a:spcPts val="0"/>
              </a:spcBef>
              <a:spcAft>
                <a:spcPts val="0"/>
              </a:spcAft>
              <a:buSzPts val="5200"/>
              <a:buNone/>
              <a:defRPr sz="6900"/>
            </a:lvl8pPr>
            <a:lvl9pPr lvl="8" algn="ctr">
              <a:spcBef>
                <a:spcPts val="0"/>
              </a:spcBef>
              <a:spcAft>
                <a:spcPts val="0"/>
              </a:spcAft>
              <a:buSzPts val="5200"/>
              <a:buNone/>
              <a:defRPr sz="6900"/>
            </a:lvl9pPr>
          </a:lstStyle>
          <a:p>
            <a:r>
              <a:rPr lang="en-US"/>
              <a:t>Click to edit Master title style</a:t>
            </a:r>
            <a:endParaRPr/>
          </a:p>
        </p:txBody>
      </p:sp>
      <p:sp>
        <p:nvSpPr>
          <p:cNvPr id="12" name="Google Shape;12;p2"/>
          <p:cNvSpPr txBox="1">
            <a:spLocks noGrp="1"/>
          </p:cNvSpPr>
          <p:nvPr>
            <p:ph type="subTitle" idx="1"/>
          </p:nvPr>
        </p:nvSpPr>
        <p:spPr>
          <a:xfrm>
            <a:off x="415600" y="3778833"/>
            <a:ext cx="11360800" cy="1056800"/>
          </a:xfrm>
          <a:prstGeom prst="rect">
            <a:avLst/>
          </a:prstGeom>
        </p:spPr>
        <p:txBody>
          <a:bodyPr spcFirstLastPara="1" wrap="square" lIns="121897" tIns="121897" rIns="121897" bIns="121897" anchor="t" anchorCtr="0">
            <a:normAutofit/>
          </a:bodyPr>
          <a:lstStyle>
            <a:lvl1pPr lvl="0" algn="ctr">
              <a:lnSpc>
                <a:spcPct val="100000"/>
              </a:lnSpc>
              <a:spcBef>
                <a:spcPts val="0"/>
              </a:spcBef>
              <a:spcAft>
                <a:spcPts val="0"/>
              </a:spcAft>
              <a:buSzPts val="2800"/>
              <a:buNone/>
              <a:defRPr sz="3700"/>
            </a:lvl1pPr>
            <a:lvl2pPr lvl="1" algn="ctr">
              <a:lnSpc>
                <a:spcPct val="100000"/>
              </a:lnSpc>
              <a:spcBef>
                <a:spcPts val="0"/>
              </a:spcBef>
              <a:spcAft>
                <a:spcPts val="0"/>
              </a:spcAft>
              <a:buSzPts val="2800"/>
              <a:buNone/>
              <a:defRPr sz="3700"/>
            </a:lvl2pPr>
            <a:lvl3pPr lvl="2" algn="ctr">
              <a:lnSpc>
                <a:spcPct val="100000"/>
              </a:lnSpc>
              <a:spcBef>
                <a:spcPts val="0"/>
              </a:spcBef>
              <a:spcAft>
                <a:spcPts val="0"/>
              </a:spcAft>
              <a:buSzPts val="2800"/>
              <a:buNone/>
              <a:defRPr sz="3700"/>
            </a:lvl3pPr>
            <a:lvl4pPr lvl="3" algn="ctr">
              <a:lnSpc>
                <a:spcPct val="100000"/>
              </a:lnSpc>
              <a:spcBef>
                <a:spcPts val="0"/>
              </a:spcBef>
              <a:spcAft>
                <a:spcPts val="0"/>
              </a:spcAft>
              <a:buSzPts val="2800"/>
              <a:buNone/>
              <a:defRPr sz="3700"/>
            </a:lvl4pPr>
            <a:lvl5pPr lvl="4" algn="ctr">
              <a:lnSpc>
                <a:spcPct val="100000"/>
              </a:lnSpc>
              <a:spcBef>
                <a:spcPts val="0"/>
              </a:spcBef>
              <a:spcAft>
                <a:spcPts val="0"/>
              </a:spcAft>
              <a:buSzPts val="2800"/>
              <a:buNone/>
              <a:defRPr sz="3700"/>
            </a:lvl5pPr>
            <a:lvl6pPr lvl="5" algn="ctr">
              <a:lnSpc>
                <a:spcPct val="100000"/>
              </a:lnSpc>
              <a:spcBef>
                <a:spcPts val="0"/>
              </a:spcBef>
              <a:spcAft>
                <a:spcPts val="0"/>
              </a:spcAft>
              <a:buSzPts val="2800"/>
              <a:buNone/>
              <a:defRPr sz="3700"/>
            </a:lvl6pPr>
            <a:lvl7pPr lvl="6" algn="ctr">
              <a:lnSpc>
                <a:spcPct val="100000"/>
              </a:lnSpc>
              <a:spcBef>
                <a:spcPts val="0"/>
              </a:spcBef>
              <a:spcAft>
                <a:spcPts val="0"/>
              </a:spcAft>
              <a:buSzPts val="2800"/>
              <a:buNone/>
              <a:defRPr sz="3700"/>
            </a:lvl7pPr>
            <a:lvl8pPr lvl="7" algn="ctr">
              <a:lnSpc>
                <a:spcPct val="100000"/>
              </a:lnSpc>
              <a:spcBef>
                <a:spcPts val="0"/>
              </a:spcBef>
              <a:spcAft>
                <a:spcPts val="0"/>
              </a:spcAft>
              <a:buSzPts val="2800"/>
              <a:buNone/>
              <a:defRPr sz="3700"/>
            </a:lvl8pPr>
            <a:lvl9pPr lvl="8" algn="ctr">
              <a:lnSpc>
                <a:spcPct val="100000"/>
              </a:lnSpc>
              <a:spcBef>
                <a:spcPts val="0"/>
              </a:spcBef>
              <a:spcAft>
                <a:spcPts val="0"/>
              </a:spcAft>
              <a:buSzPts val="2800"/>
              <a:buNone/>
              <a:defRPr sz="3700"/>
            </a:lvl9pPr>
          </a:lstStyle>
          <a:p>
            <a:r>
              <a:rPr lang="en-US"/>
              <a:t>Click to edit Master subtitle style</a:t>
            </a:r>
            <a:endParaRPr/>
          </a:p>
        </p:txBody>
      </p:sp>
      <p:sp>
        <p:nvSpPr>
          <p:cNvPr id="13" name="Google Shape;13;p2"/>
          <p:cNvSpPr txBox="1">
            <a:spLocks noGrp="1"/>
          </p:cNvSpPr>
          <p:nvPr>
            <p:ph type="sldNum" idx="12"/>
          </p:nvPr>
        </p:nvSpPr>
        <p:spPr>
          <a:xfrm>
            <a:off x="11296611" y="6217623"/>
            <a:ext cx="731600" cy="524800"/>
          </a:xfrm>
          <a:prstGeom prst="rect">
            <a:avLst/>
          </a:prstGeom>
        </p:spPr>
        <p:txBody>
          <a:bodyPr spcFirstLastPara="1" wrap="square" lIns="121897" tIns="121897" rIns="121897" bIns="121897"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3FBFDCC-BBB4-48B5-9B42-C6802C3C2D2E}" type="slidenum">
              <a:rPr lang="en-IN" smtClean="0"/>
              <a:t>‹#›</a:t>
            </a:fld>
            <a:endParaRPr lang="en-IN"/>
          </a:p>
        </p:txBody>
      </p:sp>
      <p:pic>
        <p:nvPicPr>
          <p:cNvPr id="14" name="Google Shape;14;p2"/>
          <p:cNvPicPr preferRelativeResize="0"/>
          <p:nvPr/>
        </p:nvPicPr>
        <p:blipFill>
          <a:blip r:embed="rId2">
            <a:alphaModFix/>
          </a:blip>
          <a:stretch>
            <a:fillRect/>
          </a:stretch>
        </p:blipFill>
        <p:spPr>
          <a:xfrm>
            <a:off x="4617618" y="6306735"/>
            <a:ext cx="2956765" cy="449667"/>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1"/>
          <p:cNvSpPr txBox="1">
            <a:spLocks noGrp="1"/>
          </p:cNvSpPr>
          <p:nvPr>
            <p:ph type="sldNum" idx="12"/>
          </p:nvPr>
        </p:nvSpPr>
        <p:spPr>
          <a:xfrm>
            <a:off x="11296611" y="6217623"/>
            <a:ext cx="731600" cy="524800"/>
          </a:xfrm>
          <a:prstGeom prst="rect">
            <a:avLst/>
          </a:prstGeom>
        </p:spPr>
        <p:txBody>
          <a:bodyPr spcFirstLastPara="1" wrap="square" lIns="121897" tIns="121897" rIns="121897" bIns="121897"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3FBFDCC-BBB4-48B5-9B42-C6802C3C2D2E}"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a:defRPr/>
            </a:lvl1pPr>
          </a:lstStyle>
          <a:p>
            <a:fld id="{C378ADFF-67EC-4389-82BA-9194DB4D3EAF}" type="datetimeFigureOut">
              <a:rPr lang="en-IN" smtClean="0"/>
              <a:t>28-03-2025</a:t>
            </a:fld>
            <a:endParaRPr lang="en-IN"/>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a:defRPr/>
            </a:lvl1pPr>
          </a:lstStyle>
          <a:p>
            <a:endParaRPr lang="en-IN"/>
          </a:p>
        </p:txBody>
      </p:sp>
      <p:sp>
        <p:nvSpPr>
          <p:cNvPr id="6" name="Slide Number Placeholder 5"/>
          <p:cNvSpPr>
            <a:spLocks noGrp="1"/>
          </p:cNvSpPr>
          <p:nvPr>
            <p:ph type="sldNum" sz="quarter" idx="12"/>
          </p:nvPr>
        </p:nvSpPr>
        <p:spPr/>
        <p:txBody>
          <a:bodyPr/>
          <a:lstStyle>
            <a:lvl1pPr>
              <a:defRPr/>
            </a:lvl1pPr>
          </a:lstStyle>
          <a:p>
            <a:fld id="{53FBFDCC-BBB4-48B5-9B42-C6802C3C2D2E}" type="slidenum">
              <a:rPr lang="en-IN" smtClean="0"/>
              <a:t>‹#›</a:t>
            </a:fld>
            <a:endParaRPr lang="en-IN"/>
          </a:p>
        </p:txBody>
      </p:sp>
    </p:spTree>
    <p:extLst>
      <p:ext uri="{BB962C8B-B14F-4D97-AF65-F5344CB8AC3E}">
        <p14:creationId xmlns:p14="http://schemas.microsoft.com/office/powerpoint/2010/main" val="2187850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522300" y="1245467"/>
            <a:ext cx="11360800" cy="763600"/>
          </a:xfrm>
          <a:prstGeom prst="rect">
            <a:avLst/>
          </a:prstGeom>
        </p:spPr>
        <p:txBody>
          <a:bodyPr spcFirstLastPara="1" wrap="square" lIns="121897" tIns="121897" rIns="121897" bIns="121897"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17" name="Google Shape;17;p3"/>
          <p:cNvSpPr txBox="1">
            <a:spLocks noGrp="1"/>
          </p:cNvSpPr>
          <p:nvPr>
            <p:ph type="body" idx="1"/>
          </p:nvPr>
        </p:nvSpPr>
        <p:spPr>
          <a:xfrm>
            <a:off x="337667" y="2476667"/>
            <a:ext cx="11360800" cy="4555200"/>
          </a:xfrm>
          <a:prstGeom prst="rect">
            <a:avLst/>
          </a:prstGeom>
        </p:spPr>
        <p:txBody>
          <a:bodyPr spcFirstLastPara="1" wrap="square" lIns="121897" tIns="121897" rIns="121897" bIns="121897"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pPr lvl="0"/>
            <a:r>
              <a:rPr lang="en-US"/>
              <a:t>Click to edit Master text styles</a:t>
            </a:r>
          </a:p>
        </p:txBody>
      </p:sp>
      <p:sp>
        <p:nvSpPr>
          <p:cNvPr id="18" name="Google Shape;18;p3"/>
          <p:cNvSpPr txBox="1">
            <a:spLocks noGrp="1"/>
          </p:cNvSpPr>
          <p:nvPr>
            <p:ph type="sldNum" idx="12"/>
          </p:nvPr>
        </p:nvSpPr>
        <p:spPr>
          <a:xfrm>
            <a:off x="11296611" y="6217623"/>
            <a:ext cx="731600" cy="524800"/>
          </a:xfrm>
          <a:prstGeom prst="rect">
            <a:avLst/>
          </a:prstGeom>
        </p:spPr>
        <p:txBody>
          <a:bodyPr spcFirstLastPara="1" wrap="square" lIns="121897" tIns="121897" rIns="121897" bIns="121897"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3FBFDCC-BBB4-48B5-9B42-C6802C3C2D2E}" type="slidenum">
              <a:rPr lang="en-IN" smtClean="0"/>
              <a:t>‹#›</a:t>
            </a:fld>
            <a:endParaRPr lang="en-IN"/>
          </a:p>
        </p:txBody>
      </p:sp>
      <p:pic>
        <p:nvPicPr>
          <p:cNvPr id="19" name="Google Shape;19;p3"/>
          <p:cNvPicPr preferRelativeResize="0"/>
          <p:nvPr/>
        </p:nvPicPr>
        <p:blipFill>
          <a:blip r:embed="rId2">
            <a:alphaModFix/>
          </a:blip>
          <a:stretch>
            <a:fillRect/>
          </a:stretch>
        </p:blipFill>
        <p:spPr>
          <a:xfrm>
            <a:off x="9311467" y="553568"/>
            <a:ext cx="2632068" cy="400233"/>
          </a:xfrm>
          <a:prstGeom prst="rect">
            <a:avLst/>
          </a:prstGeom>
          <a:noFill/>
          <a:ln>
            <a:noFill/>
          </a:ln>
        </p:spPr>
      </p:pic>
    </p:spTree>
  </p:cSld>
  <p:clrMapOvr>
    <a:masterClrMapping/>
  </p:clrMapOvr>
  <p:extLst>
    <p:ext uri="{DCECCB84-F9BA-43D5-87BE-67443E8EF086}">
      <p15:sldGuideLst xmlns:p15="http://schemas.microsoft.com/office/powerpoint/2012/main">
        <p15:guide id="1" orient="horz" pos="413">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522300" y="1035333"/>
            <a:ext cx="11360800" cy="763600"/>
          </a:xfrm>
          <a:prstGeom prst="rect">
            <a:avLst/>
          </a:prstGeom>
        </p:spPr>
        <p:txBody>
          <a:bodyPr spcFirstLastPara="1" wrap="square" lIns="121897" tIns="121897" rIns="121897" bIns="121897"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22" name="Google Shape;22;p4"/>
          <p:cNvSpPr txBox="1">
            <a:spLocks noGrp="1"/>
          </p:cNvSpPr>
          <p:nvPr>
            <p:ph type="body" idx="1"/>
          </p:nvPr>
        </p:nvSpPr>
        <p:spPr>
          <a:xfrm>
            <a:off x="415600" y="1536633"/>
            <a:ext cx="5333200" cy="4555200"/>
          </a:xfrm>
          <a:prstGeom prst="rect">
            <a:avLst/>
          </a:prstGeom>
        </p:spPr>
        <p:txBody>
          <a:bodyPr spcFirstLastPara="1" wrap="square" lIns="121897" tIns="121897" rIns="121897" bIns="121897" anchor="t" anchorCtr="0">
            <a:normAutofit/>
          </a:bodyPr>
          <a:lstStyle>
            <a:lvl1pPr marL="609585" lvl="0" indent="-423323">
              <a:spcBef>
                <a:spcPts val="0"/>
              </a:spcBef>
              <a:spcAft>
                <a:spcPts val="0"/>
              </a:spcAft>
              <a:buSzPts val="1400"/>
              <a:buChar char="●"/>
              <a:defRPr sz="1900"/>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pPr lvl="0"/>
            <a:r>
              <a:rPr lang="en-US"/>
              <a:t>Click to edit Master text styles</a:t>
            </a:r>
          </a:p>
        </p:txBody>
      </p:sp>
      <p:sp>
        <p:nvSpPr>
          <p:cNvPr id="23" name="Google Shape;23;p4"/>
          <p:cNvSpPr txBox="1">
            <a:spLocks noGrp="1"/>
          </p:cNvSpPr>
          <p:nvPr>
            <p:ph type="body" idx="2"/>
          </p:nvPr>
        </p:nvSpPr>
        <p:spPr>
          <a:xfrm>
            <a:off x="6443200" y="1536633"/>
            <a:ext cx="5333200" cy="4555200"/>
          </a:xfrm>
          <a:prstGeom prst="rect">
            <a:avLst/>
          </a:prstGeom>
        </p:spPr>
        <p:txBody>
          <a:bodyPr spcFirstLastPara="1" wrap="square" lIns="121897" tIns="121897" rIns="121897" bIns="121897" anchor="t" anchorCtr="0">
            <a:normAutofit/>
          </a:bodyPr>
          <a:lstStyle>
            <a:lvl1pPr marL="609585" lvl="0" indent="-423323">
              <a:spcBef>
                <a:spcPts val="0"/>
              </a:spcBef>
              <a:spcAft>
                <a:spcPts val="0"/>
              </a:spcAft>
              <a:buSzPts val="1400"/>
              <a:buChar char="●"/>
              <a:defRPr sz="1900"/>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pPr lvl="0"/>
            <a:r>
              <a:rPr lang="en-US"/>
              <a:t>Click to edit Master text styles</a:t>
            </a:r>
          </a:p>
        </p:txBody>
      </p:sp>
      <p:sp>
        <p:nvSpPr>
          <p:cNvPr id="24" name="Google Shape;24;p4"/>
          <p:cNvSpPr txBox="1">
            <a:spLocks noGrp="1"/>
          </p:cNvSpPr>
          <p:nvPr>
            <p:ph type="sldNum" idx="12"/>
          </p:nvPr>
        </p:nvSpPr>
        <p:spPr>
          <a:xfrm>
            <a:off x="11296611" y="6217623"/>
            <a:ext cx="731600" cy="524800"/>
          </a:xfrm>
          <a:prstGeom prst="rect">
            <a:avLst/>
          </a:prstGeom>
        </p:spPr>
        <p:txBody>
          <a:bodyPr spcFirstLastPara="1" wrap="square" lIns="121897" tIns="121897" rIns="121897" bIns="121897"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3FBFDCC-BBB4-48B5-9B42-C6802C3C2D2E}"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522300" y="1035333"/>
            <a:ext cx="11360800" cy="763600"/>
          </a:xfrm>
          <a:prstGeom prst="rect">
            <a:avLst/>
          </a:prstGeom>
        </p:spPr>
        <p:txBody>
          <a:bodyPr spcFirstLastPara="1" wrap="square" lIns="121897" tIns="121897" rIns="121897" bIns="121897"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27" name="Google Shape;27;p5"/>
          <p:cNvSpPr txBox="1">
            <a:spLocks noGrp="1"/>
          </p:cNvSpPr>
          <p:nvPr>
            <p:ph type="sldNum" idx="12"/>
          </p:nvPr>
        </p:nvSpPr>
        <p:spPr>
          <a:xfrm>
            <a:off x="11296611" y="6217623"/>
            <a:ext cx="731600" cy="524800"/>
          </a:xfrm>
          <a:prstGeom prst="rect">
            <a:avLst/>
          </a:prstGeom>
        </p:spPr>
        <p:txBody>
          <a:bodyPr spcFirstLastPara="1" wrap="square" lIns="121897" tIns="121897" rIns="121897" bIns="121897"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3FBFDCC-BBB4-48B5-9B42-C6802C3C2D2E}"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415600" y="740800"/>
            <a:ext cx="3744000" cy="1007600"/>
          </a:xfrm>
          <a:prstGeom prst="rect">
            <a:avLst/>
          </a:prstGeom>
        </p:spPr>
        <p:txBody>
          <a:bodyPr spcFirstLastPara="1" wrap="square" lIns="121897" tIns="121897" rIns="121897" bIns="121897" anchor="b"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r>
              <a:rPr lang="en-US"/>
              <a:t>Click to edit Master title style</a:t>
            </a:r>
            <a:endParaRPr/>
          </a:p>
        </p:txBody>
      </p:sp>
      <p:sp>
        <p:nvSpPr>
          <p:cNvPr id="30" name="Google Shape;30;p6"/>
          <p:cNvSpPr txBox="1">
            <a:spLocks noGrp="1"/>
          </p:cNvSpPr>
          <p:nvPr>
            <p:ph type="body" idx="1"/>
          </p:nvPr>
        </p:nvSpPr>
        <p:spPr>
          <a:xfrm>
            <a:off x="415600" y="1852800"/>
            <a:ext cx="3744000" cy="4239200"/>
          </a:xfrm>
          <a:prstGeom prst="rect">
            <a:avLst/>
          </a:prstGeom>
        </p:spPr>
        <p:txBody>
          <a:bodyPr spcFirstLastPara="1" wrap="square" lIns="121897" tIns="121897" rIns="121897" bIns="121897" anchor="t" anchorCtr="0">
            <a:normAutofit/>
          </a:bodyPr>
          <a:lstStyle>
            <a:lvl1pPr marL="609585" lvl="0" indent="-406390">
              <a:spcBef>
                <a:spcPts val="0"/>
              </a:spcBef>
              <a:spcAft>
                <a:spcPts val="0"/>
              </a:spcAft>
              <a:buSzPts val="1200"/>
              <a:buChar char="●"/>
              <a:defRPr sz="1600"/>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pPr lvl="0"/>
            <a:r>
              <a:rPr lang="en-US"/>
              <a:t>Click to edit Master text styles</a:t>
            </a:r>
          </a:p>
        </p:txBody>
      </p:sp>
      <p:sp>
        <p:nvSpPr>
          <p:cNvPr id="31" name="Google Shape;31;p6"/>
          <p:cNvSpPr txBox="1">
            <a:spLocks noGrp="1"/>
          </p:cNvSpPr>
          <p:nvPr>
            <p:ph type="sldNum" idx="12"/>
          </p:nvPr>
        </p:nvSpPr>
        <p:spPr>
          <a:xfrm>
            <a:off x="11296611" y="6217623"/>
            <a:ext cx="731600" cy="524800"/>
          </a:xfrm>
          <a:prstGeom prst="rect">
            <a:avLst/>
          </a:prstGeom>
        </p:spPr>
        <p:txBody>
          <a:bodyPr spcFirstLastPara="1" wrap="square" lIns="121897" tIns="121897" rIns="121897" bIns="121897"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3FBFDCC-BBB4-48B5-9B42-C6802C3C2D2E}"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653667" y="600200"/>
            <a:ext cx="8490400" cy="5454400"/>
          </a:xfrm>
          <a:prstGeom prst="rect">
            <a:avLst/>
          </a:prstGeom>
        </p:spPr>
        <p:txBody>
          <a:bodyPr spcFirstLastPara="1" wrap="square" lIns="121897" tIns="121897" rIns="121897" bIns="121897" anchor="ctr" anchorCtr="0">
            <a:norm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n-US"/>
              <a:t>Click to edit Master title style</a:t>
            </a:r>
            <a:endParaRPr/>
          </a:p>
        </p:txBody>
      </p:sp>
      <p:sp>
        <p:nvSpPr>
          <p:cNvPr id="34" name="Google Shape;34;p7"/>
          <p:cNvSpPr txBox="1">
            <a:spLocks noGrp="1"/>
          </p:cNvSpPr>
          <p:nvPr>
            <p:ph type="sldNum" idx="12"/>
          </p:nvPr>
        </p:nvSpPr>
        <p:spPr>
          <a:xfrm>
            <a:off x="11296611" y="6217623"/>
            <a:ext cx="731600" cy="524800"/>
          </a:xfrm>
          <a:prstGeom prst="rect">
            <a:avLst/>
          </a:prstGeom>
        </p:spPr>
        <p:txBody>
          <a:bodyPr spcFirstLastPara="1" wrap="square" lIns="121897" tIns="121897" rIns="121897" bIns="121897"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3FBFDCC-BBB4-48B5-9B42-C6802C3C2D2E}"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8"/>
          <p:cNvSpPr/>
          <p:nvPr/>
        </p:nvSpPr>
        <p:spPr>
          <a:xfrm>
            <a:off x="6096000" y="-167"/>
            <a:ext cx="6096000" cy="6858000"/>
          </a:xfrm>
          <a:prstGeom prst="rect">
            <a:avLst/>
          </a:prstGeom>
          <a:solidFill>
            <a:schemeClr val="lt2"/>
          </a:solidFill>
          <a:ln>
            <a:noFill/>
          </a:ln>
        </p:spPr>
        <p:txBody>
          <a:bodyPr spcFirstLastPara="1" wrap="square" lIns="121897" tIns="121897" rIns="121897" bIns="121897" anchor="ctr" anchorCtr="0">
            <a:noAutofit/>
          </a:bodyPr>
          <a:lstStyle/>
          <a:p>
            <a:pPr marL="0" lvl="0" indent="0" algn="l" rtl="0">
              <a:spcBef>
                <a:spcPts val="0"/>
              </a:spcBef>
              <a:spcAft>
                <a:spcPts val="0"/>
              </a:spcAft>
              <a:buNone/>
            </a:pPr>
            <a:endParaRPr/>
          </a:p>
        </p:txBody>
      </p:sp>
      <p:sp>
        <p:nvSpPr>
          <p:cNvPr id="37" name="Google Shape;37;p8"/>
          <p:cNvSpPr txBox="1">
            <a:spLocks noGrp="1"/>
          </p:cNvSpPr>
          <p:nvPr>
            <p:ph type="title"/>
          </p:nvPr>
        </p:nvSpPr>
        <p:spPr>
          <a:xfrm>
            <a:off x="354000" y="1644233"/>
            <a:ext cx="5393600" cy="1976400"/>
          </a:xfrm>
          <a:prstGeom prst="rect">
            <a:avLst/>
          </a:prstGeom>
        </p:spPr>
        <p:txBody>
          <a:bodyPr spcFirstLastPara="1" wrap="square" lIns="121897" tIns="121897" rIns="121897" bIns="121897" anchor="b" anchorCtr="0">
            <a:norm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r>
              <a:rPr lang="en-US"/>
              <a:t>Click to edit Master title style</a:t>
            </a:r>
            <a:endParaRPr/>
          </a:p>
        </p:txBody>
      </p:sp>
      <p:sp>
        <p:nvSpPr>
          <p:cNvPr id="38" name="Google Shape;38;p8"/>
          <p:cNvSpPr txBox="1">
            <a:spLocks noGrp="1"/>
          </p:cNvSpPr>
          <p:nvPr>
            <p:ph type="subTitle" idx="1"/>
          </p:nvPr>
        </p:nvSpPr>
        <p:spPr>
          <a:xfrm>
            <a:off x="354000" y="3737433"/>
            <a:ext cx="5393600" cy="1646800"/>
          </a:xfrm>
          <a:prstGeom prst="rect">
            <a:avLst/>
          </a:prstGeom>
        </p:spPr>
        <p:txBody>
          <a:bodyPr spcFirstLastPara="1" wrap="square" lIns="121897" tIns="121897" rIns="121897" bIns="121897" anchor="t" anchorCtr="0">
            <a:norm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r>
              <a:rPr lang="en-US"/>
              <a:t>Click to edit Master subtitle style</a:t>
            </a:r>
            <a:endParaRPr/>
          </a:p>
        </p:txBody>
      </p:sp>
      <p:sp>
        <p:nvSpPr>
          <p:cNvPr id="39" name="Google Shape;39;p8"/>
          <p:cNvSpPr txBox="1">
            <a:spLocks noGrp="1"/>
          </p:cNvSpPr>
          <p:nvPr>
            <p:ph type="body" idx="2"/>
          </p:nvPr>
        </p:nvSpPr>
        <p:spPr>
          <a:xfrm>
            <a:off x="6586000" y="965433"/>
            <a:ext cx="5116000" cy="4926800"/>
          </a:xfrm>
          <a:prstGeom prst="rect">
            <a:avLst/>
          </a:prstGeom>
        </p:spPr>
        <p:txBody>
          <a:bodyPr spcFirstLastPara="1" wrap="square" lIns="121897" tIns="121897" rIns="121897" bIns="121897" anchor="ctr"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pPr lvl="0"/>
            <a:r>
              <a:rPr lang="en-US"/>
              <a:t>Click to edit Master text styles</a:t>
            </a:r>
          </a:p>
        </p:txBody>
      </p:sp>
      <p:sp>
        <p:nvSpPr>
          <p:cNvPr id="40" name="Google Shape;40;p8"/>
          <p:cNvSpPr txBox="1">
            <a:spLocks noGrp="1"/>
          </p:cNvSpPr>
          <p:nvPr>
            <p:ph type="sldNum" idx="12"/>
          </p:nvPr>
        </p:nvSpPr>
        <p:spPr>
          <a:xfrm>
            <a:off x="11296611" y="6217623"/>
            <a:ext cx="731600" cy="524800"/>
          </a:xfrm>
          <a:prstGeom prst="rect">
            <a:avLst/>
          </a:prstGeom>
        </p:spPr>
        <p:txBody>
          <a:bodyPr spcFirstLastPara="1" wrap="square" lIns="121897" tIns="121897" rIns="121897" bIns="121897"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3FBFDCC-BBB4-48B5-9B42-C6802C3C2D2E}"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9"/>
          <p:cNvSpPr txBox="1">
            <a:spLocks noGrp="1"/>
          </p:cNvSpPr>
          <p:nvPr>
            <p:ph type="body" idx="1"/>
          </p:nvPr>
        </p:nvSpPr>
        <p:spPr>
          <a:xfrm>
            <a:off x="415600" y="5640767"/>
            <a:ext cx="7998400" cy="806800"/>
          </a:xfrm>
          <a:prstGeom prst="rect">
            <a:avLst/>
          </a:prstGeom>
        </p:spPr>
        <p:txBody>
          <a:bodyPr spcFirstLastPara="1" wrap="square" lIns="121897" tIns="121897" rIns="121897" bIns="121897" anchor="ctr" anchorCtr="0">
            <a:normAutofit/>
          </a:bodyPr>
          <a:lstStyle>
            <a:lvl1pPr marL="609585" lvl="0" indent="-304792">
              <a:lnSpc>
                <a:spcPct val="100000"/>
              </a:lnSpc>
              <a:spcBef>
                <a:spcPts val="0"/>
              </a:spcBef>
              <a:spcAft>
                <a:spcPts val="0"/>
              </a:spcAft>
              <a:buSzPts val="1800"/>
              <a:buNone/>
              <a:defRPr/>
            </a:lvl1pPr>
          </a:lstStyle>
          <a:p>
            <a:pPr lvl="0"/>
            <a:r>
              <a:rPr lang="en-US"/>
              <a:t>Click to edit Master text styles</a:t>
            </a:r>
          </a:p>
        </p:txBody>
      </p:sp>
      <p:sp>
        <p:nvSpPr>
          <p:cNvPr id="43" name="Google Shape;43;p9"/>
          <p:cNvSpPr txBox="1">
            <a:spLocks noGrp="1"/>
          </p:cNvSpPr>
          <p:nvPr>
            <p:ph type="sldNum" idx="12"/>
          </p:nvPr>
        </p:nvSpPr>
        <p:spPr>
          <a:xfrm>
            <a:off x="11296611" y="6217623"/>
            <a:ext cx="731600" cy="524800"/>
          </a:xfrm>
          <a:prstGeom prst="rect">
            <a:avLst/>
          </a:prstGeom>
        </p:spPr>
        <p:txBody>
          <a:bodyPr spcFirstLastPara="1" wrap="square" lIns="121897" tIns="121897" rIns="121897" bIns="121897"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3FBFDCC-BBB4-48B5-9B42-C6802C3C2D2E}"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0"/>
          <p:cNvSpPr txBox="1">
            <a:spLocks noGrp="1"/>
          </p:cNvSpPr>
          <p:nvPr>
            <p:ph type="title" hasCustomPrompt="1"/>
          </p:nvPr>
        </p:nvSpPr>
        <p:spPr>
          <a:xfrm>
            <a:off x="415600" y="1474833"/>
            <a:ext cx="11360800" cy="2618000"/>
          </a:xfrm>
          <a:prstGeom prst="rect">
            <a:avLst/>
          </a:prstGeom>
        </p:spPr>
        <p:txBody>
          <a:bodyPr spcFirstLastPara="1" wrap="square" lIns="121897" tIns="121897" rIns="121897" bIns="121897" anchor="b" anchorCtr="0">
            <a:norm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6" name="Google Shape;46;p10"/>
          <p:cNvSpPr txBox="1">
            <a:spLocks noGrp="1"/>
          </p:cNvSpPr>
          <p:nvPr>
            <p:ph type="body" idx="1"/>
          </p:nvPr>
        </p:nvSpPr>
        <p:spPr>
          <a:xfrm>
            <a:off x="415600" y="4202967"/>
            <a:ext cx="11360800" cy="1734400"/>
          </a:xfrm>
          <a:prstGeom prst="rect">
            <a:avLst/>
          </a:prstGeom>
        </p:spPr>
        <p:txBody>
          <a:bodyPr spcFirstLastPara="1" wrap="square" lIns="121897" tIns="121897" rIns="121897" bIns="121897" anchor="t" anchorCtr="0">
            <a:normAutofit/>
          </a:bodyPr>
          <a:lstStyle>
            <a:lvl1pPr marL="609585" lvl="0" indent="-457189" algn="ctr">
              <a:spcBef>
                <a:spcPts val="0"/>
              </a:spcBef>
              <a:spcAft>
                <a:spcPts val="0"/>
              </a:spcAft>
              <a:buSzPts val="1800"/>
              <a:buChar char="●"/>
              <a:defRPr/>
            </a:lvl1pPr>
            <a:lvl2pPr marL="1219170" lvl="1" indent="-423323" algn="ctr">
              <a:spcBef>
                <a:spcPts val="0"/>
              </a:spcBef>
              <a:spcAft>
                <a:spcPts val="0"/>
              </a:spcAft>
              <a:buSzPts val="1400"/>
              <a:buChar char="○"/>
              <a:defRPr/>
            </a:lvl2pPr>
            <a:lvl3pPr marL="1828754" lvl="2" indent="-423323" algn="ctr">
              <a:spcBef>
                <a:spcPts val="0"/>
              </a:spcBef>
              <a:spcAft>
                <a:spcPts val="0"/>
              </a:spcAft>
              <a:buSzPts val="1400"/>
              <a:buChar char="■"/>
              <a:defRPr/>
            </a:lvl3pPr>
            <a:lvl4pPr marL="2438339" lvl="3" indent="-423323" algn="ctr">
              <a:spcBef>
                <a:spcPts val="0"/>
              </a:spcBef>
              <a:spcAft>
                <a:spcPts val="0"/>
              </a:spcAft>
              <a:buSzPts val="1400"/>
              <a:buChar char="●"/>
              <a:defRPr/>
            </a:lvl4pPr>
            <a:lvl5pPr marL="3047924" lvl="4" indent="-423323" algn="ctr">
              <a:spcBef>
                <a:spcPts val="0"/>
              </a:spcBef>
              <a:spcAft>
                <a:spcPts val="0"/>
              </a:spcAft>
              <a:buSzPts val="1400"/>
              <a:buChar char="○"/>
              <a:defRPr/>
            </a:lvl5pPr>
            <a:lvl6pPr marL="3657509" lvl="5" indent="-423323" algn="ctr">
              <a:spcBef>
                <a:spcPts val="0"/>
              </a:spcBef>
              <a:spcAft>
                <a:spcPts val="0"/>
              </a:spcAft>
              <a:buSzPts val="1400"/>
              <a:buChar char="■"/>
              <a:defRPr/>
            </a:lvl6pPr>
            <a:lvl7pPr marL="4267093" lvl="6" indent="-423323" algn="ctr">
              <a:spcBef>
                <a:spcPts val="0"/>
              </a:spcBef>
              <a:spcAft>
                <a:spcPts val="0"/>
              </a:spcAft>
              <a:buSzPts val="1400"/>
              <a:buChar char="●"/>
              <a:defRPr/>
            </a:lvl7pPr>
            <a:lvl8pPr marL="4876678" lvl="7" indent="-423323" algn="ctr">
              <a:spcBef>
                <a:spcPts val="0"/>
              </a:spcBef>
              <a:spcAft>
                <a:spcPts val="0"/>
              </a:spcAft>
              <a:buSzPts val="1400"/>
              <a:buChar char="○"/>
              <a:defRPr/>
            </a:lvl8pPr>
            <a:lvl9pPr marL="5486263" lvl="8" indent="-423323" algn="ctr">
              <a:spcBef>
                <a:spcPts val="0"/>
              </a:spcBef>
              <a:spcAft>
                <a:spcPts val="0"/>
              </a:spcAft>
              <a:buSzPts val="1400"/>
              <a:buChar char="■"/>
              <a:defRPr/>
            </a:lvl9pPr>
          </a:lstStyle>
          <a:p>
            <a:pPr lvl="0"/>
            <a:r>
              <a:rPr lang="en-US"/>
              <a:t>Click to edit Master text styles</a:t>
            </a:r>
          </a:p>
        </p:txBody>
      </p:sp>
      <p:sp>
        <p:nvSpPr>
          <p:cNvPr id="47" name="Google Shape;47;p10"/>
          <p:cNvSpPr txBox="1">
            <a:spLocks noGrp="1"/>
          </p:cNvSpPr>
          <p:nvPr>
            <p:ph type="sldNum" idx="12"/>
          </p:nvPr>
        </p:nvSpPr>
        <p:spPr>
          <a:xfrm>
            <a:off x="11296611" y="6217623"/>
            <a:ext cx="731600" cy="524800"/>
          </a:xfrm>
          <a:prstGeom prst="rect">
            <a:avLst/>
          </a:prstGeom>
        </p:spPr>
        <p:txBody>
          <a:bodyPr spcFirstLastPara="1" wrap="square" lIns="121897" tIns="121897" rIns="121897" bIns="121897"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3FBFDCC-BBB4-48B5-9B42-C6802C3C2D2E}"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22300" y="1035333"/>
            <a:ext cx="11360800" cy="763600"/>
          </a:xfrm>
          <a:prstGeom prst="rect">
            <a:avLst/>
          </a:prstGeom>
          <a:noFill/>
          <a:ln>
            <a:noFill/>
          </a:ln>
        </p:spPr>
        <p:txBody>
          <a:bodyPr spcFirstLastPara="1" wrap="square" lIns="121897" tIns="121897" rIns="121897" bIns="121897"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2009067"/>
            <a:ext cx="11360800" cy="4555200"/>
          </a:xfrm>
          <a:prstGeom prst="rect">
            <a:avLst/>
          </a:prstGeom>
          <a:noFill/>
          <a:ln>
            <a:noFill/>
          </a:ln>
        </p:spPr>
        <p:txBody>
          <a:bodyPr spcFirstLastPara="1" wrap="square" lIns="121897" tIns="121897" rIns="121897" bIns="121897"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121897" tIns="121897" rIns="121897" bIns="121897" anchor="ctr" anchorCtr="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fld id="{53FBFDCC-BBB4-48B5-9B42-C6802C3C2D2E}" type="slidenum">
              <a:rPr lang="en-IN" smtClean="0"/>
              <a:t>‹#›</a:t>
            </a:fld>
            <a:endParaRPr lang="en-IN"/>
          </a:p>
        </p:txBody>
      </p:sp>
      <p:pic>
        <p:nvPicPr>
          <p:cNvPr id="9" name="Google Shape;9;p1"/>
          <p:cNvPicPr preferRelativeResize="0"/>
          <p:nvPr/>
        </p:nvPicPr>
        <p:blipFill>
          <a:blip r:embed="rId14">
            <a:alphaModFix/>
          </a:blip>
          <a:stretch>
            <a:fillRect/>
          </a:stretch>
        </p:blipFill>
        <p:spPr>
          <a:xfrm>
            <a:off x="288001" y="288001"/>
            <a:ext cx="2010241" cy="86399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9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10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10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df"/><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df"/><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7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8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1.xml"/></Relationships>
</file>

<file path=ppt/slides/_rels/slide8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3A282-7DE7-4B0B-811B-F769B8BED1AD}"/>
              </a:ext>
            </a:extLst>
          </p:cNvPr>
          <p:cNvSpPr>
            <a:spLocks noGrp="1"/>
          </p:cNvSpPr>
          <p:nvPr>
            <p:ph type="title"/>
          </p:nvPr>
        </p:nvSpPr>
        <p:spPr/>
        <p:txBody>
          <a:bodyPr/>
          <a:lstStyle/>
          <a:p>
            <a:r>
              <a:rPr lang="en-IN" dirty="0"/>
              <a:t>Why software engineering?</a:t>
            </a:r>
          </a:p>
        </p:txBody>
      </p:sp>
      <p:sp>
        <p:nvSpPr>
          <p:cNvPr id="3" name="Content Placeholder 2">
            <a:extLst>
              <a:ext uri="{FF2B5EF4-FFF2-40B4-BE49-F238E27FC236}">
                <a16:creationId xmlns:a16="http://schemas.microsoft.com/office/drawing/2014/main" id="{16FD9D94-7850-4DF1-A750-31AEBB268EB6}"/>
              </a:ext>
            </a:extLst>
          </p:cNvPr>
          <p:cNvSpPr>
            <a:spLocks noGrp="1"/>
          </p:cNvSpPr>
          <p:nvPr>
            <p:ph idx="1"/>
          </p:nvPr>
        </p:nvSpPr>
        <p:spPr/>
        <p:txBody>
          <a:bodyPr/>
          <a:lstStyle/>
          <a:p>
            <a:r>
              <a:rPr lang="en-IN" dirty="0"/>
              <a:t>Acquire skills to develop large programs</a:t>
            </a:r>
          </a:p>
          <a:p>
            <a:r>
              <a:rPr lang="en-IN" dirty="0"/>
              <a:t>Systematic techniques study</a:t>
            </a:r>
          </a:p>
          <a:p>
            <a:pPr marL="0" indent="0">
              <a:buNone/>
            </a:pPr>
            <a:endParaRPr lang="en-IN" dirty="0"/>
          </a:p>
        </p:txBody>
      </p:sp>
    </p:spTree>
    <p:extLst>
      <p:ext uri="{BB962C8B-B14F-4D97-AF65-F5344CB8AC3E}">
        <p14:creationId xmlns:p14="http://schemas.microsoft.com/office/powerpoint/2010/main" val="2599583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B6385-0905-4118-91A7-2C40A2E3B843}"/>
              </a:ext>
            </a:extLst>
          </p:cNvPr>
          <p:cNvSpPr>
            <a:spLocks noGrp="1"/>
          </p:cNvSpPr>
          <p:nvPr>
            <p:ph type="title"/>
          </p:nvPr>
        </p:nvSpPr>
        <p:spPr/>
        <p:txBody>
          <a:bodyPr/>
          <a:lstStyle/>
          <a:p>
            <a:pPr algn="ctr"/>
            <a:r>
              <a:rPr lang="en-US" dirty="0"/>
              <a:t>Objectives </a:t>
            </a:r>
            <a:endParaRPr lang="en-IN" dirty="0"/>
          </a:p>
        </p:txBody>
      </p:sp>
      <p:sp>
        <p:nvSpPr>
          <p:cNvPr id="3" name="Content Placeholder 2">
            <a:extLst>
              <a:ext uri="{FF2B5EF4-FFF2-40B4-BE49-F238E27FC236}">
                <a16:creationId xmlns:a16="http://schemas.microsoft.com/office/drawing/2014/main" id="{9CB0A3AA-9909-4BDB-B360-5088D8C310FC}"/>
              </a:ext>
            </a:extLst>
          </p:cNvPr>
          <p:cNvSpPr>
            <a:spLocks noGrp="1"/>
          </p:cNvSpPr>
          <p:nvPr>
            <p:ph idx="1"/>
          </p:nvPr>
        </p:nvSpPr>
        <p:spPr/>
        <p:txBody>
          <a:bodyPr/>
          <a:lstStyle/>
          <a:p>
            <a:pPr algn="l"/>
            <a:r>
              <a:rPr lang="en-US" b="0" i="0" u="none" strike="noStrike" baseline="0" dirty="0">
                <a:solidFill>
                  <a:srgbClr val="231F20"/>
                </a:solidFill>
              </a:rPr>
              <a:t>understand what software engineering is and why it is important;</a:t>
            </a:r>
          </a:p>
          <a:p>
            <a:pPr algn="l"/>
            <a:r>
              <a:rPr lang="en-US" b="0" i="0" u="none" strike="noStrike" baseline="0" dirty="0">
                <a:solidFill>
                  <a:srgbClr val="231F20"/>
                </a:solidFill>
              </a:rPr>
              <a:t> understand that the development of different types of software systems may require different software engineering techniques;</a:t>
            </a:r>
          </a:p>
          <a:p>
            <a:pPr algn="l"/>
            <a:r>
              <a:rPr lang="en-US" b="0" i="0" u="none" strike="noStrike" baseline="0" dirty="0">
                <a:solidFill>
                  <a:srgbClr val="231F20"/>
                </a:solidFill>
              </a:rPr>
              <a:t> understand some ethical and professional issues that are important </a:t>
            </a:r>
            <a:r>
              <a:rPr lang="en-IN" b="0" i="0" u="none" strike="noStrike" baseline="0" dirty="0">
                <a:solidFill>
                  <a:srgbClr val="231F20"/>
                </a:solidFill>
              </a:rPr>
              <a:t>for software engineers</a:t>
            </a:r>
            <a:r>
              <a:rPr lang="en-IN" sz="1800" b="0" i="0" u="none" strike="noStrike" baseline="0" dirty="0">
                <a:solidFill>
                  <a:srgbClr val="231F20"/>
                </a:solidFill>
                <a:latin typeface="MetaPlusBook-Roman"/>
              </a:rPr>
              <a:t>;</a:t>
            </a:r>
            <a:endParaRPr lang="en-IN" dirty="0"/>
          </a:p>
        </p:txBody>
      </p:sp>
    </p:spTree>
    <p:extLst>
      <p:ext uri="{BB962C8B-B14F-4D97-AF65-F5344CB8AC3E}">
        <p14:creationId xmlns:p14="http://schemas.microsoft.com/office/powerpoint/2010/main" val="326774745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A5499-5C01-4901-B505-CEBE3EA133EA}"/>
              </a:ext>
            </a:extLst>
          </p:cNvPr>
          <p:cNvSpPr>
            <a:spLocks noGrp="1"/>
          </p:cNvSpPr>
          <p:nvPr>
            <p:ph type="title"/>
          </p:nvPr>
        </p:nvSpPr>
        <p:spPr/>
        <p:txBody>
          <a:bodyPr/>
          <a:lstStyle/>
          <a:p>
            <a:r>
              <a:rPr lang="en-US" dirty="0">
                <a:latin typeface="Times New Roman" panose="02020603050405020304" pitchFamily="18" charset="0"/>
              </a:rPr>
              <a:t>Agile methods and software maintenance</a:t>
            </a:r>
            <a:endParaRPr lang="en-IN" dirty="0">
              <a:latin typeface="Times New Roman" panose="02020603050405020304" pitchFamily="18" charset="0"/>
            </a:endParaRPr>
          </a:p>
        </p:txBody>
      </p:sp>
      <p:sp>
        <p:nvSpPr>
          <p:cNvPr id="3" name="Content Placeholder 2">
            <a:extLst>
              <a:ext uri="{FF2B5EF4-FFF2-40B4-BE49-F238E27FC236}">
                <a16:creationId xmlns:a16="http://schemas.microsoft.com/office/drawing/2014/main" id="{4115779C-C842-4672-BD9E-4F51BC53F44A}"/>
              </a:ext>
            </a:extLst>
          </p:cNvPr>
          <p:cNvSpPr>
            <a:spLocks noGrp="1"/>
          </p:cNvSpPr>
          <p:nvPr>
            <p:ph idx="1"/>
          </p:nvPr>
        </p:nvSpPr>
        <p:spPr/>
        <p:txBody>
          <a:bodyPr/>
          <a:lstStyle/>
          <a:p>
            <a:r>
              <a:rPr lang="en-US" dirty="0"/>
              <a:t>If agile methods are to be successful, they have to support maintenance as well as original development.</a:t>
            </a:r>
          </a:p>
          <a:p>
            <a:r>
              <a:rPr lang="en-IN" dirty="0"/>
              <a:t>Two key issues:</a:t>
            </a:r>
            <a:endParaRPr lang="en-US" dirty="0"/>
          </a:p>
          <a:p>
            <a:r>
              <a:rPr lang="en-US" dirty="0"/>
              <a:t>Are systems that are developed using an agile approach maintainable, given the emphasis in the development process of </a:t>
            </a:r>
            <a:r>
              <a:rPr lang="en-IN" dirty="0"/>
              <a:t>minimizing formal documentation?</a:t>
            </a:r>
          </a:p>
          <a:p>
            <a:r>
              <a:rPr lang="en-US" dirty="0"/>
              <a:t>Can agile methods be used effectively for evolving a system in response to customer change requests?</a:t>
            </a:r>
          </a:p>
          <a:p>
            <a:r>
              <a:rPr lang="en-US" dirty="0"/>
              <a:t>Problems may arise if original development team cannot </a:t>
            </a:r>
            <a:r>
              <a:rPr lang="en-IN" dirty="0"/>
              <a:t>be maintained.</a:t>
            </a:r>
          </a:p>
        </p:txBody>
      </p:sp>
    </p:spTree>
    <p:extLst>
      <p:ext uri="{BB962C8B-B14F-4D97-AF65-F5344CB8AC3E}">
        <p14:creationId xmlns:p14="http://schemas.microsoft.com/office/powerpoint/2010/main" val="65702978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CE1FD-C40B-483F-932D-A5A65FA3BFF7}"/>
              </a:ext>
            </a:extLst>
          </p:cNvPr>
          <p:cNvSpPr>
            <a:spLocks noGrp="1"/>
          </p:cNvSpPr>
          <p:nvPr>
            <p:ph type="title"/>
          </p:nvPr>
        </p:nvSpPr>
        <p:spPr>
          <a:xfrm>
            <a:off x="1006875" y="418391"/>
            <a:ext cx="10515600" cy="1325563"/>
          </a:xfrm>
        </p:spPr>
        <p:txBody>
          <a:bodyPr/>
          <a:lstStyle/>
          <a:p>
            <a:r>
              <a:rPr lang="en-IN" dirty="0">
                <a:latin typeface="Times New Roman" panose="02020603050405020304" pitchFamily="18" charset="0"/>
              </a:rPr>
              <a:t>Technical, human, organizational issues</a:t>
            </a:r>
          </a:p>
        </p:txBody>
      </p:sp>
      <p:sp>
        <p:nvSpPr>
          <p:cNvPr id="3" name="Content Placeholder 2">
            <a:extLst>
              <a:ext uri="{FF2B5EF4-FFF2-40B4-BE49-F238E27FC236}">
                <a16:creationId xmlns:a16="http://schemas.microsoft.com/office/drawing/2014/main" id="{CF5E1258-A004-47C4-8243-B7CA9F11438A}"/>
              </a:ext>
            </a:extLst>
          </p:cNvPr>
          <p:cNvSpPr>
            <a:spLocks noGrp="1"/>
          </p:cNvSpPr>
          <p:nvPr>
            <p:ph idx="1"/>
          </p:nvPr>
        </p:nvSpPr>
        <p:spPr/>
        <p:txBody>
          <a:bodyPr/>
          <a:lstStyle/>
          <a:p>
            <a:pPr algn="l"/>
            <a:r>
              <a:rPr lang="en-US" dirty="0"/>
              <a:t>Most projects include elements of plan-driven and agile processes. Deciding on the balance depends on:</a:t>
            </a:r>
          </a:p>
          <a:p>
            <a:pPr algn="l"/>
            <a:r>
              <a:rPr lang="en-US" dirty="0"/>
              <a:t>Is it important to have a very detailed specification and design before moving to implementation? If so, you probably need to use </a:t>
            </a:r>
            <a:r>
              <a:rPr lang="en-IN" dirty="0"/>
              <a:t>a plan-driven approach.</a:t>
            </a:r>
          </a:p>
          <a:p>
            <a:pPr algn="l"/>
            <a:r>
              <a:rPr lang="en-US" dirty="0"/>
              <a:t>Is an incremental delivery strategy, where you deliver the software to customers and get rapid feedback from them, realistic? If so, </a:t>
            </a:r>
            <a:r>
              <a:rPr lang="en-IN" dirty="0"/>
              <a:t>consider using agile methods.</a:t>
            </a:r>
          </a:p>
        </p:txBody>
      </p:sp>
    </p:spTree>
    <p:extLst>
      <p:ext uri="{BB962C8B-B14F-4D97-AF65-F5344CB8AC3E}">
        <p14:creationId xmlns:p14="http://schemas.microsoft.com/office/powerpoint/2010/main" val="291090801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D5E9F-0AD4-4579-A205-88F32094DD29}"/>
              </a:ext>
            </a:extLst>
          </p:cNvPr>
          <p:cNvSpPr>
            <a:spLocks noGrp="1"/>
          </p:cNvSpPr>
          <p:nvPr>
            <p:ph type="title"/>
          </p:nvPr>
        </p:nvSpPr>
        <p:spPr/>
        <p:txBody>
          <a:bodyPr/>
          <a:lstStyle/>
          <a:p>
            <a:r>
              <a:rPr lang="en-IN" dirty="0">
                <a:latin typeface="Times New Roman" panose="02020603050405020304" pitchFamily="18" charset="0"/>
              </a:rPr>
              <a:t>Technical, human, organizational issues</a:t>
            </a:r>
            <a:endParaRPr lang="en-IN" dirty="0"/>
          </a:p>
        </p:txBody>
      </p:sp>
      <p:sp>
        <p:nvSpPr>
          <p:cNvPr id="3" name="Content Placeholder 2">
            <a:extLst>
              <a:ext uri="{FF2B5EF4-FFF2-40B4-BE49-F238E27FC236}">
                <a16:creationId xmlns:a16="http://schemas.microsoft.com/office/drawing/2014/main" id="{6721D355-48B1-42BE-8294-F21694CBB950}"/>
              </a:ext>
            </a:extLst>
          </p:cNvPr>
          <p:cNvSpPr>
            <a:spLocks noGrp="1"/>
          </p:cNvSpPr>
          <p:nvPr>
            <p:ph idx="1"/>
          </p:nvPr>
        </p:nvSpPr>
        <p:spPr/>
        <p:txBody>
          <a:bodyPr/>
          <a:lstStyle/>
          <a:p>
            <a:r>
              <a:rPr lang="en-US" dirty="0"/>
              <a:t>How large is the system that is being developed? Agile methods are most effective when the system can be developed with a small co-located team who can communicate informally. This may not be possible for large systems that require larger development teams so a plan-driven approach may have to be used.</a:t>
            </a:r>
          </a:p>
          <a:p>
            <a:r>
              <a:rPr lang="en-US" dirty="0"/>
              <a:t>What type of system is being developed?</a:t>
            </a:r>
          </a:p>
          <a:p>
            <a:pPr algn="l"/>
            <a:r>
              <a:rPr lang="en-US" dirty="0"/>
              <a:t>Plan-driven approaches may be required for systems that require a lot </a:t>
            </a:r>
            <a:r>
              <a:rPr lang="en-IN" dirty="0"/>
              <a:t>of analysis before implementation</a:t>
            </a:r>
          </a:p>
          <a:p>
            <a:pPr marL="0" indent="0">
              <a:buNone/>
            </a:pPr>
            <a:endParaRPr lang="en-IN" dirty="0"/>
          </a:p>
        </p:txBody>
      </p:sp>
    </p:spTree>
    <p:extLst>
      <p:ext uri="{BB962C8B-B14F-4D97-AF65-F5344CB8AC3E}">
        <p14:creationId xmlns:p14="http://schemas.microsoft.com/office/powerpoint/2010/main" val="294102604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10D14-7F4A-4567-9B94-8FC9171C3DF9}"/>
              </a:ext>
            </a:extLst>
          </p:cNvPr>
          <p:cNvSpPr>
            <a:spLocks noGrp="1"/>
          </p:cNvSpPr>
          <p:nvPr>
            <p:ph type="title"/>
          </p:nvPr>
        </p:nvSpPr>
        <p:spPr/>
        <p:txBody>
          <a:bodyPr/>
          <a:lstStyle/>
          <a:p>
            <a:r>
              <a:rPr lang="en-IN" dirty="0">
                <a:latin typeface="Times New Roman" panose="02020603050405020304" pitchFamily="18" charset="0"/>
              </a:rPr>
              <a:t>Technical, human, organizational issues</a:t>
            </a:r>
            <a:endParaRPr lang="en-IN" dirty="0"/>
          </a:p>
        </p:txBody>
      </p:sp>
      <p:sp>
        <p:nvSpPr>
          <p:cNvPr id="3" name="Content Placeholder 2">
            <a:extLst>
              <a:ext uri="{FF2B5EF4-FFF2-40B4-BE49-F238E27FC236}">
                <a16:creationId xmlns:a16="http://schemas.microsoft.com/office/drawing/2014/main" id="{478FCE4F-365E-461D-BD88-81EC9F96DA1F}"/>
              </a:ext>
            </a:extLst>
          </p:cNvPr>
          <p:cNvSpPr>
            <a:spLocks noGrp="1"/>
          </p:cNvSpPr>
          <p:nvPr>
            <p:ph idx="1"/>
          </p:nvPr>
        </p:nvSpPr>
        <p:spPr/>
        <p:txBody>
          <a:bodyPr/>
          <a:lstStyle/>
          <a:p>
            <a:pPr algn="l"/>
            <a:r>
              <a:rPr lang="en-US" dirty="0"/>
              <a:t>What is the expected system lifetime?</a:t>
            </a:r>
          </a:p>
          <a:p>
            <a:pPr algn="l"/>
            <a:r>
              <a:rPr lang="en-US" dirty="0"/>
              <a:t>Long-lifetime systems may require more design documentation to communicate the original intentions of the system developers to the </a:t>
            </a:r>
            <a:r>
              <a:rPr lang="en-IN" dirty="0"/>
              <a:t>support team.</a:t>
            </a:r>
          </a:p>
          <a:p>
            <a:r>
              <a:rPr lang="en-US" dirty="0"/>
              <a:t>What technologies are available to support system development?</a:t>
            </a:r>
          </a:p>
          <a:p>
            <a:r>
              <a:rPr lang="en-US" dirty="0"/>
              <a:t>Agile methods rely on good tools to keep track of an evolving design</a:t>
            </a:r>
          </a:p>
          <a:p>
            <a:r>
              <a:rPr lang="en-US" dirty="0"/>
              <a:t>How is the development team organized?</a:t>
            </a:r>
          </a:p>
          <a:p>
            <a:pPr algn="l"/>
            <a:r>
              <a:rPr lang="en-US" dirty="0"/>
              <a:t>If the development team is distributed or if part of the development is being outsourced, then you may need to develop design documents to communicate across the development teams</a:t>
            </a:r>
            <a:endParaRPr lang="en-IN" dirty="0"/>
          </a:p>
        </p:txBody>
      </p:sp>
    </p:spTree>
    <p:extLst>
      <p:ext uri="{BB962C8B-B14F-4D97-AF65-F5344CB8AC3E}">
        <p14:creationId xmlns:p14="http://schemas.microsoft.com/office/powerpoint/2010/main" val="131419490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90618-9D7D-4142-885E-98818D0B4405}"/>
              </a:ext>
            </a:extLst>
          </p:cNvPr>
          <p:cNvSpPr>
            <a:spLocks noGrp="1"/>
          </p:cNvSpPr>
          <p:nvPr>
            <p:ph type="title"/>
          </p:nvPr>
        </p:nvSpPr>
        <p:spPr/>
        <p:txBody>
          <a:bodyPr/>
          <a:lstStyle/>
          <a:p>
            <a:r>
              <a:rPr lang="en-IN" dirty="0">
                <a:latin typeface="Times New Roman" panose="02020603050405020304" pitchFamily="18" charset="0"/>
              </a:rPr>
              <a:t>Technical, human, organizational issues</a:t>
            </a:r>
            <a:endParaRPr lang="en-IN" dirty="0"/>
          </a:p>
        </p:txBody>
      </p:sp>
      <p:sp>
        <p:nvSpPr>
          <p:cNvPr id="3" name="Content Placeholder 2">
            <a:extLst>
              <a:ext uri="{FF2B5EF4-FFF2-40B4-BE49-F238E27FC236}">
                <a16:creationId xmlns:a16="http://schemas.microsoft.com/office/drawing/2014/main" id="{B3C93F8D-51F1-451B-9E35-972AF1F54063}"/>
              </a:ext>
            </a:extLst>
          </p:cNvPr>
          <p:cNvSpPr>
            <a:spLocks noGrp="1"/>
          </p:cNvSpPr>
          <p:nvPr>
            <p:ph idx="1"/>
          </p:nvPr>
        </p:nvSpPr>
        <p:spPr/>
        <p:txBody>
          <a:bodyPr/>
          <a:lstStyle/>
          <a:p>
            <a:pPr algn="l"/>
            <a:r>
              <a:rPr lang="en-US" dirty="0"/>
              <a:t>Are there cultural or organizational issues that may affect the </a:t>
            </a:r>
            <a:r>
              <a:rPr lang="en-IN" dirty="0"/>
              <a:t>system development?</a:t>
            </a:r>
          </a:p>
          <a:p>
            <a:pPr algn="l"/>
            <a:r>
              <a:rPr lang="en-US" dirty="0"/>
              <a:t>Traditional engineering organizations have a culture of plan-based development, as this is the norm in engineering.</a:t>
            </a:r>
          </a:p>
          <a:p>
            <a:pPr algn="l"/>
            <a:r>
              <a:rPr lang="en-US" dirty="0"/>
              <a:t>How good are the designers and programmers in the </a:t>
            </a:r>
            <a:r>
              <a:rPr lang="en-IN" dirty="0"/>
              <a:t>development team?</a:t>
            </a:r>
          </a:p>
          <a:p>
            <a:pPr algn="l"/>
            <a:r>
              <a:rPr lang="en-US" dirty="0"/>
              <a:t>Is the system subject to external regulation?</a:t>
            </a:r>
            <a:endParaRPr lang="en-IN" dirty="0"/>
          </a:p>
        </p:txBody>
      </p:sp>
    </p:spTree>
    <p:extLst>
      <p:ext uri="{BB962C8B-B14F-4D97-AF65-F5344CB8AC3E}">
        <p14:creationId xmlns:p14="http://schemas.microsoft.com/office/powerpoint/2010/main" val="167445380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1B9E-E036-4D26-B7F6-3C4028FEA1F7}"/>
              </a:ext>
            </a:extLst>
          </p:cNvPr>
          <p:cNvSpPr>
            <a:spLocks noGrp="1"/>
          </p:cNvSpPr>
          <p:nvPr>
            <p:ph type="title"/>
          </p:nvPr>
        </p:nvSpPr>
        <p:spPr/>
        <p:txBody>
          <a:bodyPr/>
          <a:lstStyle/>
          <a:p>
            <a:r>
              <a:rPr lang="en-IN" dirty="0">
                <a:latin typeface="Times New Roman" panose="02020603050405020304" pitchFamily="18" charset="0"/>
              </a:rPr>
              <a:t>Extreme programming</a:t>
            </a:r>
          </a:p>
        </p:txBody>
      </p:sp>
      <p:sp>
        <p:nvSpPr>
          <p:cNvPr id="3" name="Content Placeholder 2">
            <a:extLst>
              <a:ext uri="{FF2B5EF4-FFF2-40B4-BE49-F238E27FC236}">
                <a16:creationId xmlns:a16="http://schemas.microsoft.com/office/drawing/2014/main" id="{ABC271FD-4F83-47CE-B112-72FDA3C4AB8C}"/>
              </a:ext>
            </a:extLst>
          </p:cNvPr>
          <p:cNvSpPr>
            <a:spLocks noGrp="1"/>
          </p:cNvSpPr>
          <p:nvPr>
            <p:ph idx="1"/>
          </p:nvPr>
        </p:nvSpPr>
        <p:spPr/>
        <p:txBody>
          <a:bodyPr/>
          <a:lstStyle/>
          <a:p>
            <a:pPr algn="l"/>
            <a:r>
              <a:rPr lang="en-US" dirty="0"/>
              <a:t>Extreme Programming (XP) takes an ‘extreme’ approach </a:t>
            </a:r>
            <a:r>
              <a:rPr lang="en-IN" dirty="0"/>
              <a:t>to iterative development.</a:t>
            </a:r>
          </a:p>
          <a:p>
            <a:pPr algn="l"/>
            <a:r>
              <a:rPr lang="en-US" dirty="0"/>
              <a:t>New versions may be built several times per day;</a:t>
            </a:r>
          </a:p>
          <a:p>
            <a:pPr algn="l"/>
            <a:r>
              <a:rPr lang="en-US" dirty="0"/>
              <a:t>Increments are delivered to customers every 2 weeks;</a:t>
            </a:r>
          </a:p>
          <a:p>
            <a:pPr algn="l"/>
            <a:r>
              <a:rPr lang="en-US" dirty="0"/>
              <a:t> All tests must be run for every build and the build is only accepted if tests run successfully</a:t>
            </a:r>
            <a:r>
              <a:rPr lang="en-US" sz="1800" b="0" i="0" u="none" strike="noStrike" baseline="0" dirty="0">
                <a:solidFill>
                  <a:srgbClr val="46424D"/>
                </a:solidFill>
                <a:latin typeface="Arial" panose="020B0604020202020204" pitchFamily="34" charset="0"/>
              </a:rPr>
              <a:t>.</a:t>
            </a:r>
            <a:endParaRPr lang="en-IN" dirty="0"/>
          </a:p>
        </p:txBody>
      </p:sp>
    </p:spTree>
    <p:extLst>
      <p:ext uri="{BB962C8B-B14F-4D97-AF65-F5344CB8AC3E}">
        <p14:creationId xmlns:p14="http://schemas.microsoft.com/office/powerpoint/2010/main" val="241481387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52BA1-1F6C-42B1-8C73-2617F4B1D381}"/>
              </a:ext>
            </a:extLst>
          </p:cNvPr>
          <p:cNvSpPr>
            <a:spLocks noGrp="1"/>
          </p:cNvSpPr>
          <p:nvPr>
            <p:ph type="title"/>
          </p:nvPr>
        </p:nvSpPr>
        <p:spPr/>
        <p:txBody>
          <a:bodyPr/>
          <a:lstStyle/>
          <a:p>
            <a:r>
              <a:rPr lang="en-IN" dirty="0">
                <a:latin typeface="Times New Roman" panose="02020603050405020304" pitchFamily="18" charset="0"/>
              </a:rPr>
              <a:t>XP and agile principles</a:t>
            </a:r>
          </a:p>
        </p:txBody>
      </p:sp>
      <p:sp>
        <p:nvSpPr>
          <p:cNvPr id="3" name="Content Placeholder 2">
            <a:extLst>
              <a:ext uri="{FF2B5EF4-FFF2-40B4-BE49-F238E27FC236}">
                <a16:creationId xmlns:a16="http://schemas.microsoft.com/office/drawing/2014/main" id="{416F457C-9B48-4BF3-B588-9B2433B2A5CE}"/>
              </a:ext>
            </a:extLst>
          </p:cNvPr>
          <p:cNvSpPr>
            <a:spLocks noGrp="1"/>
          </p:cNvSpPr>
          <p:nvPr>
            <p:ph idx="1"/>
          </p:nvPr>
        </p:nvSpPr>
        <p:spPr/>
        <p:txBody>
          <a:bodyPr/>
          <a:lstStyle/>
          <a:p>
            <a:r>
              <a:rPr lang="en-US" dirty="0"/>
              <a:t>Incremental development is supported through small,</a:t>
            </a:r>
            <a:r>
              <a:rPr lang="en-IN" dirty="0"/>
              <a:t>frequent system releases.</a:t>
            </a:r>
          </a:p>
          <a:p>
            <a:r>
              <a:rPr lang="en-US" dirty="0"/>
              <a:t>Customer involvement means full-time customer </a:t>
            </a:r>
            <a:r>
              <a:rPr lang="en-IN" dirty="0"/>
              <a:t>engagement with the team.</a:t>
            </a:r>
          </a:p>
          <a:p>
            <a:r>
              <a:rPr lang="en-US" dirty="0"/>
              <a:t>People not process through pair programming, collective ownership and a process that avoids long working hours.</a:t>
            </a:r>
          </a:p>
          <a:p>
            <a:r>
              <a:rPr lang="en-US" dirty="0"/>
              <a:t>Change supported through regular system releases.</a:t>
            </a:r>
          </a:p>
          <a:p>
            <a:r>
              <a:rPr lang="en-US" dirty="0"/>
              <a:t>Maintaining simplicity through constant refactoring of </a:t>
            </a:r>
            <a:r>
              <a:rPr lang="en-IN" dirty="0"/>
              <a:t>code.</a:t>
            </a:r>
          </a:p>
        </p:txBody>
      </p:sp>
    </p:spTree>
    <p:extLst>
      <p:ext uri="{BB962C8B-B14F-4D97-AF65-F5344CB8AC3E}">
        <p14:creationId xmlns:p14="http://schemas.microsoft.com/office/powerpoint/2010/main" val="244943258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Extreme programming</a:t>
            </a:r>
          </a:p>
        </p:txBody>
      </p:sp>
      <p:pic>
        <p:nvPicPr>
          <p:cNvPr id="4" name="Content Placeholder 3"/>
          <p:cNvPicPr>
            <a:picLocks noGrp="1" noChangeAspect="1"/>
          </p:cNvPicPr>
          <p:nvPr>
            <p:ph idx="1"/>
          </p:nvPr>
        </p:nvPicPr>
        <p:blipFill>
          <a:blip r:embed="rId2"/>
          <a:stretch>
            <a:fillRect/>
          </a:stretch>
        </p:blipFill>
        <p:spPr>
          <a:xfrm>
            <a:off x="2099257" y="1690688"/>
            <a:ext cx="7765960" cy="4568444"/>
          </a:xfrm>
          <a:prstGeom prst="rect">
            <a:avLst/>
          </a:prstGeom>
        </p:spPr>
      </p:pic>
    </p:spTree>
    <p:extLst>
      <p:ext uri="{BB962C8B-B14F-4D97-AF65-F5344CB8AC3E}">
        <p14:creationId xmlns:p14="http://schemas.microsoft.com/office/powerpoint/2010/main" val="241446291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stories</a:t>
            </a:r>
          </a:p>
        </p:txBody>
      </p:sp>
      <p:pic>
        <p:nvPicPr>
          <p:cNvPr id="1026" name="Picture 2" descr="4 Free User Story Templates | Aha!"/>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248254" y="2009775"/>
            <a:ext cx="5695492" cy="4554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991086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Extreme programming practices </a:t>
            </a:r>
          </a:p>
        </p:txBody>
      </p:sp>
      <p:pic>
        <p:nvPicPr>
          <p:cNvPr id="2050" name="Picture 2" descr="12 Core Practices In Extreme Programming XP🧙‍♂️"/>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73499" y="1468192"/>
            <a:ext cx="8152326" cy="4739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8142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B412C-6314-4772-A341-11867DF6727B}"/>
              </a:ext>
            </a:extLst>
          </p:cNvPr>
          <p:cNvSpPr>
            <a:spLocks noGrp="1"/>
          </p:cNvSpPr>
          <p:nvPr>
            <p:ph type="title"/>
          </p:nvPr>
        </p:nvSpPr>
        <p:spPr/>
        <p:txBody>
          <a:bodyPr/>
          <a:lstStyle/>
          <a:p>
            <a:pPr algn="ctr"/>
            <a:r>
              <a:rPr lang="en-US" dirty="0"/>
              <a:t>Software Engineering</a:t>
            </a:r>
            <a:endParaRPr lang="en-IN" dirty="0"/>
          </a:p>
        </p:txBody>
      </p:sp>
      <p:sp>
        <p:nvSpPr>
          <p:cNvPr id="3" name="Content Placeholder 2">
            <a:extLst>
              <a:ext uri="{FF2B5EF4-FFF2-40B4-BE49-F238E27FC236}">
                <a16:creationId xmlns:a16="http://schemas.microsoft.com/office/drawing/2014/main" id="{7854EDB1-8819-483F-BAA5-835E92091A52}"/>
              </a:ext>
            </a:extLst>
          </p:cNvPr>
          <p:cNvSpPr>
            <a:spLocks noGrp="1"/>
          </p:cNvSpPr>
          <p:nvPr>
            <p:ph idx="1"/>
          </p:nvPr>
        </p:nvSpPr>
        <p:spPr/>
        <p:txBody>
          <a:bodyPr/>
          <a:lstStyle/>
          <a:p>
            <a:r>
              <a:rPr lang="en-US" dirty="0"/>
              <a:t>Deals with cost effective Software Development</a:t>
            </a:r>
          </a:p>
          <a:p>
            <a:r>
              <a:rPr lang="en-IN" dirty="0"/>
              <a:t>Systematic collection of past experience resulted in techniques, methodologies, guidelines for software development</a:t>
            </a:r>
          </a:p>
          <a:p>
            <a:endParaRPr lang="en-IN" dirty="0"/>
          </a:p>
        </p:txBody>
      </p:sp>
    </p:spTree>
    <p:extLst>
      <p:ext uri="{BB962C8B-B14F-4D97-AF65-F5344CB8AC3E}">
        <p14:creationId xmlns:p14="http://schemas.microsoft.com/office/powerpoint/2010/main" val="198058020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72ACC-F10D-4934-885B-A692CE488DFA}"/>
              </a:ext>
            </a:extLst>
          </p:cNvPr>
          <p:cNvSpPr>
            <a:spLocks noGrp="1"/>
          </p:cNvSpPr>
          <p:nvPr>
            <p:ph type="title"/>
          </p:nvPr>
        </p:nvSpPr>
        <p:spPr/>
        <p:txBody>
          <a:bodyPr/>
          <a:lstStyle/>
          <a:p>
            <a:r>
              <a:rPr lang="en-IN" dirty="0" err="1"/>
              <a:t>Xp</a:t>
            </a:r>
            <a:r>
              <a:rPr lang="en-IN" dirty="0"/>
              <a:t> case study</a:t>
            </a:r>
          </a:p>
        </p:txBody>
      </p:sp>
      <p:sp>
        <p:nvSpPr>
          <p:cNvPr id="3" name="Content Placeholder 2">
            <a:extLst>
              <a:ext uri="{FF2B5EF4-FFF2-40B4-BE49-F238E27FC236}">
                <a16:creationId xmlns:a16="http://schemas.microsoft.com/office/drawing/2014/main" id="{6DD5DEAA-671B-4F17-9396-6B0395695F69}"/>
              </a:ext>
            </a:extLst>
          </p:cNvPr>
          <p:cNvSpPr>
            <a:spLocks noGrp="1"/>
          </p:cNvSpPr>
          <p:nvPr>
            <p:ph idx="1"/>
          </p:nvPr>
        </p:nvSpPr>
        <p:spPr/>
        <p:txBody>
          <a:bodyPr/>
          <a:lstStyle/>
          <a:p>
            <a:r>
              <a:rPr lang="en-IN" dirty="0"/>
              <a:t>This ten-person team develops a scriptable GUI environ</a:t>
            </a:r>
            <a:r>
              <a:rPr lang="en-US" dirty="0" err="1"/>
              <a:t>ment</a:t>
            </a:r>
            <a:r>
              <a:rPr lang="en-US"/>
              <a:t> for external customers to develop customized end user and business software.</a:t>
            </a:r>
            <a:endParaRPr lang="en-IN"/>
          </a:p>
        </p:txBody>
      </p:sp>
    </p:spTree>
    <p:extLst>
      <p:ext uri="{BB962C8B-B14F-4D97-AF65-F5344CB8AC3E}">
        <p14:creationId xmlns:p14="http://schemas.microsoft.com/office/powerpoint/2010/main" val="58576791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XP and change	</a:t>
            </a:r>
          </a:p>
        </p:txBody>
      </p:sp>
      <p:sp>
        <p:nvSpPr>
          <p:cNvPr id="3" name="Content Placeholder 2"/>
          <p:cNvSpPr>
            <a:spLocks noGrp="1"/>
          </p:cNvSpPr>
          <p:nvPr>
            <p:ph idx="1"/>
          </p:nvPr>
        </p:nvSpPr>
        <p:spPr/>
        <p:txBody>
          <a:bodyPr/>
          <a:lstStyle/>
          <a:p>
            <a:r>
              <a:rPr lang="en-US" dirty="0"/>
              <a:t>Conventional wisdom in software engineering is to design for change. It is worth spending time and effort anticipating changes as this reduces costs later in the life cycle.</a:t>
            </a:r>
          </a:p>
          <a:p>
            <a:r>
              <a:rPr lang="en-US" dirty="0"/>
              <a:t> XP, however, maintains that this is not worthwhile as changes cannot be reliably anticipated. </a:t>
            </a:r>
          </a:p>
          <a:p>
            <a:r>
              <a:rPr lang="en-US" dirty="0"/>
              <a:t>Rather, it proposes constant code improvement (refactoring) to make changes easier when they have to be implemented.</a:t>
            </a:r>
          </a:p>
        </p:txBody>
      </p:sp>
    </p:spTree>
    <p:extLst>
      <p:ext uri="{BB962C8B-B14F-4D97-AF65-F5344CB8AC3E}">
        <p14:creationId xmlns:p14="http://schemas.microsoft.com/office/powerpoint/2010/main" val="307113606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Refactoring</a:t>
            </a:r>
          </a:p>
        </p:txBody>
      </p:sp>
      <p:sp>
        <p:nvSpPr>
          <p:cNvPr id="3" name="Content Placeholder 2"/>
          <p:cNvSpPr>
            <a:spLocks noGrp="1"/>
          </p:cNvSpPr>
          <p:nvPr>
            <p:ph idx="1"/>
          </p:nvPr>
        </p:nvSpPr>
        <p:spPr/>
        <p:txBody>
          <a:bodyPr/>
          <a:lstStyle/>
          <a:p>
            <a:r>
              <a:rPr lang="en-US" dirty="0"/>
              <a:t>Programming team look for possible software improvements and make these improvements even where there is no immediate need for them. </a:t>
            </a:r>
          </a:p>
          <a:p>
            <a:r>
              <a:rPr lang="en-US" dirty="0"/>
              <a:t>This improves the understandability of the software and so reduces the need for documentation.</a:t>
            </a:r>
          </a:p>
          <a:p>
            <a:r>
              <a:rPr lang="en-US" dirty="0"/>
              <a:t>Changes are easier to make because the code is well structured and clear.</a:t>
            </a:r>
          </a:p>
          <a:p>
            <a:r>
              <a:rPr lang="en-US" dirty="0"/>
              <a:t>However, some changes requires architecture refactoring and this is much more expensive.</a:t>
            </a:r>
          </a:p>
        </p:txBody>
      </p:sp>
    </p:spTree>
    <p:extLst>
      <p:ext uri="{BB962C8B-B14F-4D97-AF65-F5344CB8AC3E}">
        <p14:creationId xmlns:p14="http://schemas.microsoft.com/office/powerpoint/2010/main" val="29760252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in XP</a:t>
            </a:r>
          </a:p>
        </p:txBody>
      </p:sp>
      <p:sp>
        <p:nvSpPr>
          <p:cNvPr id="3" name="Content Placeholder 2"/>
          <p:cNvSpPr>
            <a:spLocks noGrp="1"/>
          </p:cNvSpPr>
          <p:nvPr>
            <p:ph idx="1"/>
          </p:nvPr>
        </p:nvSpPr>
        <p:spPr/>
        <p:txBody>
          <a:bodyPr/>
          <a:lstStyle/>
          <a:p>
            <a:r>
              <a:rPr lang="en-US" dirty="0"/>
              <a:t>XP testing features:</a:t>
            </a:r>
          </a:p>
          <a:p>
            <a:r>
              <a:rPr lang="en-US" dirty="0"/>
              <a:t>Test-first development. </a:t>
            </a:r>
          </a:p>
          <a:p>
            <a:r>
              <a:rPr lang="en-US" dirty="0"/>
              <a:t> Incremental test development from scenarios.</a:t>
            </a:r>
          </a:p>
          <a:p>
            <a:r>
              <a:rPr lang="en-US" dirty="0"/>
              <a:t>User involvement in test development and validation.</a:t>
            </a:r>
          </a:p>
          <a:p>
            <a:r>
              <a:rPr lang="en-US" dirty="0"/>
              <a:t>Automated test harnesses are used to run all component tests each time that a new release is built. </a:t>
            </a:r>
          </a:p>
        </p:txBody>
      </p:sp>
    </p:spTree>
    <p:extLst>
      <p:ext uri="{BB962C8B-B14F-4D97-AF65-F5344CB8AC3E}">
        <p14:creationId xmlns:p14="http://schemas.microsoft.com/office/powerpoint/2010/main" val="278386672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Test-first development</a:t>
            </a:r>
          </a:p>
        </p:txBody>
      </p:sp>
      <p:sp>
        <p:nvSpPr>
          <p:cNvPr id="3" name="Content Placeholder 2"/>
          <p:cNvSpPr>
            <a:spLocks noGrp="1"/>
          </p:cNvSpPr>
          <p:nvPr>
            <p:ph idx="1"/>
          </p:nvPr>
        </p:nvSpPr>
        <p:spPr/>
        <p:txBody>
          <a:bodyPr/>
          <a:lstStyle/>
          <a:p>
            <a:r>
              <a:rPr lang="en-US" dirty="0"/>
              <a:t>Writing tests before code clarifies the requirements to be implemented.</a:t>
            </a:r>
          </a:p>
          <a:p>
            <a:r>
              <a:rPr lang="en-US" dirty="0"/>
              <a:t>Tests are written as programs rather than data so that they can be executed automatically. The test includes a check that it has executed correctly.</a:t>
            </a:r>
          </a:p>
          <a:p>
            <a:r>
              <a:rPr lang="en-US" dirty="0"/>
              <a:t>All previous and new tests are run automatically when new functionality is added, thus checking that the new functionality has not introduced errors</a:t>
            </a:r>
          </a:p>
        </p:txBody>
      </p:sp>
    </p:spTree>
    <p:extLst>
      <p:ext uri="{BB962C8B-B14F-4D97-AF65-F5344CB8AC3E}">
        <p14:creationId xmlns:p14="http://schemas.microsoft.com/office/powerpoint/2010/main" val="21949582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involvement</a:t>
            </a:r>
          </a:p>
        </p:txBody>
      </p:sp>
      <p:sp>
        <p:nvSpPr>
          <p:cNvPr id="3" name="Content Placeholder 2"/>
          <p:cNvSpPr>
            <a:spLocks noGrp="1"/>
          </p:cNvSpPr>
          <p:nvPr>
            <p:ph idx="1"/>
          </p:nvPr>
        </p:nvSpPr>
        <p:spPr/>
        <p:txBody>
          <a:bodyPr>
            <a:normAutofit lnSpcReduction="10000"/>
          </a:bodyPr>
          <a:lstStyle/>
          <a:p>
            <a:r>
              <a:rPr lang="en-US" dirty="0"/>
              <a:t>The role of the customer in the testing process is to help develop acceptance tests for the stories that are to be implemented in the next release of the system.</a:t>
            </a:r>
          </a:p>
          <a:p>
            <a:r>
              <a:rPr lang="en-US" dirty="0"/>
              <a:t>The customer who is part of the team writes tests as development proceeds. All new code is therefore validated to ensure that it is what the customer needs.</a:t>
            </a:r>
          </a:p>
          <a:p>
            <a:r>
              <a:rPr lang="en-US" dirty="0"/>
              <a:t>However, people adopting the customer role have limited time available and so cannot work full-time with the development team. They may feel that providing the requirements was enough of a contribution and so may be reluctant to get involved in the testing process. </a:t>
            </a:r>
          </a:p>
        </p:txBody>
      </p:sp>
    </p:spTree>
    <p:extLst>
      <p:ext uri="{BB962C8B-B14F-4D97-AF65-F5344CB8AC3E}">
        <p14:creationId xmlns:p14="http://schemas.microsoft.com/office/powerpoint/2010/main" val="209187545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XP testing difficulties</a:t>
            </a:r>
          </a:p>
        </p:txBody>
      </p:sp>
      <p:sp>
        <p:nvSpPr>
          <p:cNvPr id="3" name="Content Placeholder 2"/>
          <p:cNvSpPr>
            <a:spLocks noGrp="1"/>
          </p:cNvSpPr>
          <p:nvPr>
            <p:ph idx="1"/>
          </p:nvPr>
        </p:nvSpPr>
        <p:spPr/>
        <p:txBody>
          <a:bodyPr/>
          <a:lstStyle/>
          <a:p>
            <a:r>
              <a:rPr lang="en-US" dirty="0"/>
              <a:t>Writing incomplete tests</a:t>
            </a:r>
          </a:p>
          <a:p>
            <a:r>
              <a:rPr lang="en-US" dirty="0"/>
              <a:t>Difficulty in writing test cases</a:t>
            </a:r>
          </a:p>
          <a:p>
            <a:r>
              <a:rPr lang="en-US" dirty="0"/>
              <a:t>Checking completeness of the tests</a:t>
            </a:r>
          </a:p>
        </p:txBody>
      </p:sp>
    </p:spTree>
    <p:extLst>
      <p:ext uri="{BB962C8B-B14F-4D97-AF65-F5344CB8AC3E}">
        <p14:creationId xmlns:p14="http://schemas.microsoft.com/office/powerpoint/2010/main" val="374840852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Pair programming 	</a:t>
            </a:r>
          </a:p>
        </p:txBody>
      </p:sp>
      <p:sp>
        <p:nvSpPr>
          <p:cNvPr id="3" name="Content Placeholder 2"/>
          <p:cNvSpPr>
            <a:spLocks noGrp="1"/>
          </p:cNvSpPr>
          <p:nvPr>
            <p:ph idx="1"/>
          </p:nvPr>
        </p:nvSpPr>
        <p:spPr/>
        <p:txBody>
          <a:bodyPr/>
          <a:lstStyle/>
          <a:p>
            <a:r>
              <a:rPr lang="en-US" dirty="0"/>
              <a:t>In XP, programmers work in pairs, sitting together to develop code.</a:t>
            </a:r>
          </a:p>
          <a:p>
            <a:r>
              <a:rPr lang="en-US" dirty="0"/>
              <a:t>This helps develop common ownership of code and spreads knowledge across the team. </a:t>
            </a:r>
          </a:p>
          <a:p>
            <a:r>
              <a:rPr lang="en-US" dirty="0"/>
              <a:t>It serves as an informal review process as each line of code is looked at by more than 1 person. </a:t>
            </a:r>
          </a:p>
          <a:p>
            <a:r>
              <a:rPr lang="en-US" dirty="0"/>
              <a:t>It encourages refactoring as the whole team can benefit from this.</a:t>
            </a:r>
          </a:p>
          <a:p>
            <a:r>
              <a:rPr lang="en-US" dirty="0"/>
              <a:t> Measurements suggest that development productivity with pair programming is similar to that of two people working independently</a:t>
            </a:r>
          </a:p>
        </p:txBody>
      </p:sp>
    </p:spTree>
    <p:extLst>
      <p:ext uri="{BB962C8B-B14F-4D97-AF65-F5344CB8AC3E}">
        <p14:creationId xmlns:p14="http://schemas.microsoft.com/office/powerpoint/2010/main" val="399421871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a:t>
            </a:r>
          </a:p>
        </p:txBody>
      </p:sp>
      <p:sp>
        <p:nvSpPr>
          <p:cNvPr id="3" name="Content Placeholder 2"/>
          <p:cNvSpPr>
            <a:spLocks noGrp="1"/>
          </p:cNvSpPr>
          <p:nvPr>
            <p:ph idx="1"/>
          </p:nvPr>
        </p:nvSpPr>
        <p:spPr/>
        <p:txBody>
          <a:bodyPr>
            <a:normAutofit fontScale="92500"/>
          </a:bodyPr>
          <a:lstStyle/>
          <a:p>
            <a:r>
              <a:rPr lang="en-US" dirty="0"/>
              <a:t>The Scrum approach is a general agile method but its focus is on managing iterative development rather than specific agile practices.</a:t>
            </a:r>
          </a:p>
          <a:p>
            <a:r>
              <a:rPr lang="en-US" dirty="0"/>
              <a:t>There are three phases in Scrum.</a:t>
            </a:r>
          </a:p>
          <a:p>
            <a:r>
              <a:rPr lang="en-US" dirty="0"/>
              <a:t> The initial phase is an outline planning phase where you establish the general objectives for the project and design the software architecture. </a:t>
            </a:r>
          </a:p>
          <a:p>
            <a:r>
              <a:rPr lang="en-US" dirty="0"/>
              <a:t> This is followed by a series of sprint cycles, where each cycle develops an increment of the system.</a:t>
            </a:r>
          </a:p>
          <a:p>
            <a:r>
              <a:rPr lang="en-US" dirty="0"/>
              <a:t>The project closure phase wraps up the project, completes required documentation such as system help frames and user manuals and assesses the lessons learned from the project.</a:t>
            </a:r>
          </a:p>
        </p:txBody>
      </p:sp>
    </p:spTree>
    <p:extLst>
      <p:ext uri="{BB962C8B-B14F-4D97-AF65-F5344CB8AC3E}">
        <p14:creationId xmlns:p14="http://schemas.microsoft.com/office/powerpoint/2010/main" val="308161657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Scrum roles</a:t>
            </a:r>
          </a:p>
        </p:txBody>
      </p:sp>
      <p:sp>
        <p:nvSpPr>
          <p:cNvPr id="3" name="Content Placeholder 2"/>
          <p:cNvSpPr>
            <a:spLocks noGrp="1"/>
          </p:cNvSpPr>
          <p:nvPr>
            <p:ph idx="1"/>
          </p:nvPr>
        </p:nvSpPr>
        <p:spPr/>
        <p:txBody>
          <a:bodyPr/>
          <a:lstStyle/>
          <a:p>
            <a:r>
              <a:rPr lang="en-IN" dirty="0"/>
              <a:t>Product owner</a:t>
            </a:r>
          </a:p>
          <a:p>
            <a:r>
              <a:rPr lang="en-IN" dirty="0"/>
              <a:t>Scrum master</a:t>
            </a:r>
          </a:p>
          <a:p>
            <a:r>
              <a:rPr lang="en-IN" dirty="0"/>
              <a:t>Developers </a:t>
            </a:r>
          </a:p>
          <a:p>
            <a:endParaRPr lang="en-IN" dirty="0"/>
          </a:p>
          <a:p>
            <a:r>
              <a:rPr lang="en-US" dirty="0"/>
              <a:t>Scrum is where the team comes together to move the product forward.</a:t>
            </a:r>
            <a:endParaRPr lang="en-IN" dirty="0"/>
          </a:p>
        </p:txBody>
      </p:sp>
    </p:spTree>
    <p:extLst>
      <p:ext uri="{BB962C8B-B14F-4D97-AF65-F5344CB8AC3E}">
        <p14:creationId xmlns:p14="http://schemas.microsoft.com/office/powerpoint/2010/main" val="2017510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1CDF4-FDF1-4F27-9665-A33647864BF0}"/>
              </a:ext>
            </a:extLst>
          </p:cNvPr>
          <p:cNvSpPr>
            <a:spLocks noGrp="1"/>
          </p:cNvSpPr>
          <p:nvPr>
            <p:ph type="title"/>
          </p:nvPr>
        </p:nvSpPr>
        <p:spPr/>
        <p:txBody>
          <a:bodyPr/>
          <a:lstStyle/>
          <a:p>
            <a:r>
              <a:rPr lang="en-IN" dirty="0"/>
              <a:t>Case studies</a:t>
            </a:r>
          </a:p>
        </p:txBody>
      </p:sp>
      <p:sp>
        <p:nvSpPr>
          <p:cNvPr id="3" name="Content Placeholder 2">
            <a:extLst>
              <a:ext uri="{FF2B5EF4-FFF2-40B4-BE49-F238E27FC236}">
                <a16:creationId xmlns:a16="http://schemas.microsoft.com/office/drawing/2014/main" id="{F467F5DF-1509-401C-AB00-29873F84AC46}"/>
              </a:ext>
            </a:extLst>
          </p:cNvPr>
          <p:cNvSpPr>
            <a:spLocks noGrp="1"/>
          </p:cNvSpPr>
          <p:nvPr>
            <p:ph idx="1"/>
          </p:nvPr>
        </p:nvSpPr>
        <p:spPr/>
        <p:txBody>
          <a:bodyPr/>
          <a:lstStyle/>
          <a:p>
            <a:r>
              <a:rPr lang="en-IN" dirty="0"/>
              <a:t>Embedded system: software controls hardware, issues include: physical size, responsiveness, power management.</a:t>
            </a:r>
          </a:p>
          <a:p>
            <a:r>
              <a:rPr lang="en-IN" dirty="0"/>
              <a:t>Information system: managing access to a database of information. Issues include: security, usability, privacy, maintaining data integrity. </a:t>
            </a:r>
          </a:p>
          <a:p>
            <a:r>
              <a:rPr lang="en-IN" dirty="0"/>
              <a:t>Sensor-based data collection system:  requirements: reliability, maintainability. Ex: wilderness weather station.</a:t>
            </a:r>
          </a:p>
          <a:p>
            <a:endParaRPr lang="en-IN" dirty="0"/>
          </a:p>
        </p:txBody>
      </p:sp>
    </p:spTree>
    <p:extLst>
      <p:ext uri="{BB962C8B-B14F-4D97-AF65-F5344CB8AC3E}">
        <p14:creationId xmlns:p14="http://schemas.microsoft.com/office/powerpoint/2010/main" val="38217704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Scrum process</a:t>
            </a:r>
          </a:p>
        </p:txBody>
      </p:sp>
      <p:pic>
        <p:nvPicPr>
          <p:cNvPr id="3074" name="Picture 2" descr="Scrum Framework at a glance – PM Blo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13645" y="2071701"/>
            <a:ext cx="7831587" cy="3859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340864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Sprint cycle </a:t>
            </a:r>
          </a:p>
        </p:txBody>
      </p:sp>
      <p:sp>
        <p:nvSpPr>
          <p:cNvPr id="3" name="Content Placeholder 2"/>
          <p:cNvSpPr>
            <a:spLocks noGrp="1"/>
          </p:cNvSpPr>
          <p:nvPr>
            <p:ph idx="1"/>
          </p:nvPr>
        </p:nvSpPr>
        <p:spPr/>
        <p:txBody>
          <a:bodyPr/>
          <a:lstStyle/>
          <a:p>
            <a:r>
              <a:rPr lang="en-US" dirty="0"/>
              <a:t>Sprints are fixed length, normally 2–4 weeks. They correspond to the development of a release of the system in XP. </a:t>
            </a:r>
          </a:p>
          <a:p>
            <a:r>
              <a:rPr lang="en-US" dirty="0"/>
              <a:t> The starting point for planning is the product backlog, which is the list of work to be done on the project. </a:t>
            </a:r>
          </a:p>
          <a:p>
            <a:r>
              <a:rPr lang="en-US" dirty="0"/>
              <a:t> The selection phase involves all of the project team who work with the customer to select the features and functionality to be developed during the sprint.</a:t>
            </a:r>
          </a:p>
        </p:txBody>
      </p:sp>
    </p:spTree>
    <p:extLst>
      <p:ext uri="{BB962C8B-B14F-4D97-AF65-F5344CB8AC3E}">
        <p14:creationId xmlns:p14="http://schemas.microsoft.com/office/powerpoint/2010/main" val="317145039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Sprint cycle </a:t>
            </a:r>
          </a:p>
        </p:txBody>
      </p:sp>
      <p:sp>
        <p:nvSpPr>
          <p:cNvPr id="3" name="Content Placeholder 2"/>
          <p:cNvSpPr>
            <a:spLocks noGrp="1"/>
          </p:cNvSpPr>
          <p:nvPr>
            <p:ph idx="1"/>
          </p:nvPr>
        </p:nvSpPr>
        <p:spPr/>
        <p:txBody>
          <a:bodyPr/>
          <a:lstStyle/>
          <a:p>
            <a:r>
              <a:rPr lang="en-US" dirty="0"/>
              <a:t>Once these are agreed, the team organize themselves to develop the </a:t>
            </a:r>
            <a:r>
              <a:rPr lang="en-US" dirty="0" err="1"/>
              <a:t>software.During</a:t>
            </a:r>
            <a:r>
              <a:rPr lang="en-US" dirty="0"/>
              <a:t> this stage the team is isolated from the customer and the organization, with all communications channeled through the so-called ‘Scrum master’. </a:t>
            </a:r>
          </a:p>
          <a:p>
            <a:r>
              <a:rPr lang="en-US" dirty="0"/>
              <a:t> The role of the Scrum master is to protect the development team from external distractions.</a:t>
            </a:r>
          </a:p>
          <a:p>
            <a:r>
              <a:rPr lang="en-US" dirty="0"/>
              <a:t> At the end of the sprint, the work done is reviewed and presented to stakeholders. The next sprint cycle then begins.</a:t>
            </a:r>
          </a:p>
        </p:txBody>
      </p:sp>
    </p:spTree>
    <p:extLst>
      <p:ext uri="{BB962C8B-B14F-4D97-AF65-F5344CB8AC3E}">
        <p14:creationId xmlns:p14="http://schemas.microsoft.com/office/powerpoint/2010/main" val="133018130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Teamwork in Scrum</a:t>
            </a:r>
          </a:p>
        </p:txBody>
      </p:sp>
      <p:sp>
        <p:nvSpPr>
          <p:cNvPr id="3" name="Content Placeholder 2"/>
          <p:cNvSpPr>
            <a:spLocks noGrp="1"/>
          </p:cNvSpPr>
          <p:nvPr>
            <p:ph idx="1"/>
          </p:nvPr>
        </p:nvSpPr>
        <p:spPr/>
        <p:txBody>
          <a:bodyPr/>
          <a:lstStyle/>
          <a:p>
            <a:r>
              <a:rPr lang="en-US" dirty="0"/>
              <a:t>The ‘Scrum master’ is a facilitator who arranges daily meetings, tracks the backlog of work to be done, records decisions, measures progress against the backlog and communicates with customers and management outside of the team. </a:t>
            </a:r>
          </a:p>
          <a:p>
            <a:r>
              <a:rPr lang="en-US" dirty="0"/>
              <a:t> The whole team attends short daily meetings where all team members share information, describe their progress since the last meeting, problems that have arisen and what is planned for the following day.</a:t>
            </a:r>
          </a:p>
          <a:p>
            <a:r>
              <a:rPr lang="en-US" dirty="0"/>
              <a:t> This means that everyone on the team knows what is going on and, if problems arise, can re-plan short-term work to cope with them. </a:t>
            </a:r>
          </a:p>
        </p:txBody>
      </p:sp>
    </p:spTree>
    <p:extLst>
      <p:ext uri="{BB962C8B-B14F-4D97-AF65-F5344CB8AC3E}">
        <p14:creationId xmlns:p14="http://schemas.microsoft.com/office/powerpoint/2010/main" val="343606074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benefits</a:t>
            </a:r>
          </a:p>
        </p:txBody>
      </p:sp>
      <p:sp>
        <p:nvSpPr>
          <p:cNvPr id="3" name="Content Placeholder 2"/>
          <p:cNvSpPr>
            <a:spLocks noGrp="1"/>
          </p:cNvSpPr>
          <p:nvPr>
            <p:ph idx="1"/>
          </p:nvPr>
        </p:nvSpPr>
        <p:spPr/>
        <p:txBody>
          <a:bodyPr>
            <a:normAutofit lnSpcReduction="10000"/>
          </a:bodyPr>
          <a:lstStyle/>
          <a:p>
            <a:r>
              <a:rPr lang="en-US" dirty="0"/>
              <a:t>The product is broken down into a set of manageable and understandable chunks.</a:t>
            </a:r>
          </a:p>
          <a:p>
            <a:r>
              <a:rPr lang="en-US" dirty="0"/>
              <a:t> Unstable requirements do not hold up progress.</a:t>
            </a:r>
          </a:p>
          <a:p>
            <a:r>
              <a:rPr lang="en-US" dirty="0"/>
              <a:t> The whole team have visibility of everything and consequently team communication is improved.</a:t>
            </a:r>
          </a:p>
          <a:p>
            <a:r>
              <a:rPr lang="en-US" dirty="0"/>
              <a:t> Customers see on-time delivery of increments and gain feedback on how the product works.</a:t>
            </a:r>
          </a:p>
          <a:p>
            <a:r>
              <a:rPr lang="en-US" dirty="0"/>
              <a:t> Trust between customers and developers is established and a positive culture is created in which everyone expects the project to succeed.</a:t>
            </a:r>
          </a:p>
        </p:txBody>
      </p:sp>
    </p:spTree>
    <p:extLst>
      <p:ext uri="{BB962C8B-B14F-4D97-AF65-F5344CB8AC3E}">
        <p14:creationId xmlns:p14="http://schemas.microsoft.com/office/powerpoint/2010/main" val="127275483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Scrum example</a:t>
            </a:r>
          </a:p>
        </p:txBody>
      </p:sp>
      <p:sp>
        <p:nvSpPr>
          <p:cNvPr id="3" name="Content Placeholder 2"/>
          <p:cNvSpPr>
            <a:spLocks noGrp="1"/>
          </p:cNvSpPr>
          <p:nvPr>
            <p:ph idx="1"/>
          </p:nvPr>
        </p:nvSpPr>
        <p:spPr/>
        <p:txBody>
          <a:bodyPr/>
          <a:lstStyle/>
          <a:p>
            <a:r>
              <a:rPr lang="en-US" dirty="0"/>
              <a:t>X is assigned as the Scrum Product Owner of a new software development project. </a:t>
            </a:r>
          </a:p>
          <a:p>
            <a:r>
              <a:rPr lang="en-US" dirty="0"/>
              <a:t>One of the  first tasks of X  is to start requirement engineering. X writes down the most important use-cases and discusses them with the architects, customer representatives and other stakeholders.</a:t>
            </a:r>
          </a:p>
          <a:p>
            <a:r>
              <a:rPr lang="en-US" dirty="0"/>
              <a:t> After collecting the high-level use-cases and requirements, X writes them into the Scrum Product Backlog and initiates an estimation and prioritization session with the architects and some senior developers.</a:t>
            </a:r>
          </a:p>
          <a:p>
            <a:endParaRPr lang="en-IN" dirty="0"/>
          </a:p>
        </p:txBody>
      </p:sp>
    </p:spTree>
    <p:extLst>
      <p:ext uri="{BB962C8B-B14F-4D97-AF65-F5344CB8AC3E}">
        <p14:creationId xmlns:p14="http://schemas.microsoft.com/office/powerpoint/2010/main" val="175572971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Scrum example</a:t>
            </a:r>
          </a:p>
        </p:txBody>
      </p:sp>
      <p:sp>
        <p:nvSpPr>
          <p:cNvPr id="3" name="Content Placeholder 2"/>
          <p:cNvSpPr>
            <a:spLocks noGrp="1"/>
          </p:cNvSpPr>
          <p:nvPr>
            <p:ph idx="1"/>
          </p:nvPr>
        </p:nvSpPr>
        <p:spPr/>
        <p:txBody>
          <a:bodyPr/>
          <a:lstStyle/>
          <a:p>
            <a:r>
              <a:rPr lang="en-US" dirty="0"/>
              <a:t>As a result of this session all the items in the Scrum Product Backlog have an initial rough estimation and a prioritization. </a:t>
            </a:r>
          </a:p>
          <a:p>
            <a:r>
              <a:rPr lang="en-US" dirty="0"/>
              <a:t>Now X starts to break-down the high-level requirements into smaller-grained user stories. With this list X then calls for the first Sprint Planning meeting.</a:t>
            </a:r>
            <a:endParaRPr lang="en-IN" dirty="0"/>
          </a:p>
          <a:p>
            <a:endParaRPr lang="en-IN" dirty="0"/>
          </a:p>
        </p:txBody>
      </p:sp>
    </p:spTree>
    <p:extLst>
      <p:ext uri="{BB962C8B-B14F-4D97-AF65-F5344CB8AC3E}">
        <p14:creationId xmlns:p14="http://schemas.microsoft.com/office/powerpoint/2010/main" val="164659946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Sprint 1 - Day 0</a:t>
            </a:r>
            <a:br>
              <a:rPr lang="en-IN" b="1" dirty="0"/>
            </a:br>
            <a:endParaRPr lang="en-IN" dirty="0"/>
          </a:p>
        </p:txBody>
      </p:sp>
      <p:sp>
        <p:nvSpPr>
          <p:cNvPr id="3" name="Content Placeholder 2"/>
          <p:cNvSpPr>
            <a:spLocks noGrp="1"/>
          </p:cNvSpPr>
          <p:nvPr>
            <p:ph idx="1"/>
          </p:nvPr>
        </p:nvSpPr>
        <p:spPr/>
        <p:txBody>
          <a:bodyPr/>
          <a:lstStyle/>
          <a:p>
            <a:r>
              <a:rPr lang="en-US" dirty="0"/>
              <a:t>During the Sprint Planning meeting X presents the Scrum Product Backlog items from the highest priority to the lowest. </a:t>
            </a:r>
          </a:p>
          <a:p>
            <a:r>
              <a:rPr lang="en-US" dirty="0"/>
              <a:t>The team clarifies open questions and for each item the team discusses if they have enough capacity, the required know-how and if everything else needed is available.</a:t>
            </a:r>
          </a:p>
          <a:p>
            <a:r>
              <a:rPr lang="en-US" dirty="0"/>
              <a:t>After this discussion they commit to complete the </a:t>
            </a:r>
            <a:r>
              <a:rPr lang="en-US" b="1" i="1" dirty="0">
                <a:solidFill>
                  <a:srgbClr val="FF0000"/>
                </a:solidFill>
              </a:rPr>
              <a:t>stories</a:t>
            </a:r>
            <a:r>
              <a:rPr lang="en-US" dirty="0"/>
              <a:t> 1,2,3,6,7 and 8 until the end of this sprint. The items 4 and 5 cannot be realized in this sprint, as some technical infrastructure is not yet in place.</a:t>
            </a:r>
            <a:endParaRPr lang="en-IN" dirty="0"/>
          </a:p>
        </p:txBody>
      </p:sp>
    </p:spTree>
    <p:extLst>
      <p:ext uri="{BB962C8B-B14F-4D97-AF65-F5344CB8AC3E}">
        <p14:creationId xmlns:p14="http://schemas.microsoft.com/office/powerpoint/2010/main" val="135246080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User stories </a:t>
            </a:r>
          </a:p>
        </p:txBody>
      </p:sp>
      <p:sp>
        <p:nvSpPr>
          <p:cNvPr id="3" name="Content Placeholder 2"/>
          <p:cNvSpPr>
            <a:spLocks noGrp="1"/>
          </p:cNvSpPr>
          <p:nvPr>
            <p:ph idx="1"/>
          </p:nvPr>
        </p:nvSpPr>
        <p:spPr/>
        <p:txBody>
          <a:bodyPr/>
          <a:lstStyle/>
          <a:p>
            <a:r>
              <a:rPr lang="en-US" i="1" dirty="0"/>
              <a:t>A user story is an informal, general explanation of a software feature written from the perspective of the end user. Its purpose is to articulate how a software feature will provide value to the customer.</a:t>
            </a:r>
          </a:p>
          <a:p>
            <a:r>
              <a:rPr lang="en-US" dirty="0"/>
              <a:t>User stories describe the why and the what behind the day-to-day work of development team members</a:t>
            </a:r>
            <a:endParaRPr lang="en-IN" dirty="0"/>
          </a:p>
        </p:txBody>
      </p:sp>
    </p:spTree>
    <p:extLst>
      <p:ext uri="{BB962C8B-B14F-4D97-AF65-F5344CB8AC3E}">
        <p14:creationId xmlns:p14="http://schemas.microsoft.com/office/powerpoint/2010/main" val="8441519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Format of user story</a:t>
            </a:r>
          </a:p>
        </p:txBody>
      </p:sp>
      <p:sp>
        <p:nvSpPr>
          <p:cNvPr id="3" name="Content Placeholder 2"/>
          <p:cNvSpPr>
            <a:spLocks noGrp="1"/>
          </p:cNvSpPr>
          <p:nvPr>
            <p:ph idx="1"/>
          </p:nvPr>
        </p:nvSpPr>
        <p:spPr/>
        <p:txBody>
          <a:bodyPr/>
          <a:lstStyle/>
          <a:p>
            <a:r>
              <a:rPr lang="en-US" dirty="0"/>
              <a:t>As a &lt; user &gt; </a:t>
            </a:r>
          </a:p>
          <a:p>
            <a:r>
              <a:rPr lang="en-US" dirty="0"/>
              <a:t> I want to &lt; perform an action &gt; </a:t>
            </a:r>
          </a:p>
          <a:p>
            <a:r>
              <a:rPr lang="en-US" dirty="0"/>
              <a:t> So that &lt; I expect…. &gt;</a:t>
            </a:r>
            <a:endParaRPr lang="en-IN" dirty="0"/>
          </a:p>
        </p:txBody>
      </p:sp>
    </p:spTree>
    <p:extLst>
      <p:ext uri="{BB962C8B-B14F-4D97-AF65-F5344CB8AC3E}">
        <p14:creationId xmlns:p14="http://schemas.microsoft.com/office/powerpoint/2010/main" val="2371285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5E209-2177-4245-895B-D58302788606}"/>
              </a:ext>
            </a:extLst>
          </p:cNvPr>
          <p:cNvSpPr>
            <a:spLocks noGrp="1"/>
          </p:cNvSpPr>
          <p:nvPr>
            <p:ph type="title"/>
          </p:nvPr>
        </p:nvSpPr>
        <p:spPr/>
        <p:txBody>
          <a:bodyPr/>
          <a:lstStyle/>
          <a:p>
            <a:r>
              <a:rPr lang="en-IN" dirty="0"/>
              <a:t>Insulin pump control system </a:t>
            </a:r>
          </a:p>
        </p:txBody>
      </p:sp>
      <p:pic>
        <p:nvPicPr>
          <p:cNvPr id="7" name="Content Placeholder 6" descr="Diagram&#10;&#10;Description automatically generated">
            <a:extLst>
              <a:ext uri="{FF2B5EF4-FFF2-40B4-BE49-F238E27FC236}">
                <a16:creationId xmlns:a16="http://schemas.microsoft.com/office/drawing/2014/main" id="{3E0FC521-8B86-49AF-93C6-D125BAFC28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599" y="1531602"/>
            <a:ext cx="9940623" cy="4323191"/>
          </a:xfrm>
        </p:spPr>
      </p:pic>
    </p:spTree>
    <p:extLst>
      <p:ext uri="{BB962C8B-B14F-4D97-AF65-F5344CB8AC3E}">
        <p14:creationId xmlns:p14="http://schemas.microsoft.com/office/powerpoint/2010/main" val="59737855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Example of a user story</a:t>
            </a:r>
          </a:p>
        </p:txBody>
      </p:sp>
      <p:sp>
        <p:nvSpPr>
          <p:cNvPr id="3" name="Content Placeholder 2"/>
          <p:cNvSpPr>
            <a:spLocks noGrp="1"/>
          </p:cNvSpPr>
          <p:nvPr>
            <p:ph idx="1"/>
          </p:nvPr>
        </p:nvSpPr>
        <p:spPr/>
        <p:txBody>
          <a:bodyPr/>
          <a:lstStyle/>
          <a:p>
            <a:r>
              <a:rPr lang="en-US" dirty="0"/>
              <a:t>&lt;User&gt; - is the end-user or the role of the user in the application software – “As a net banking customer”</a:t>
            </a:r>
          </a:p>
          <a:p>
            <a:r>
              <a:rPr lang="en-US" dirty="0"/>
              <a:t> &lt;perform an action&gt; - the action the user is performing on the application software – “I want to add beneficiary in my account”</a:t>
            </a:r>
          </a:p>
          <a:p>
            <a:r>
              <a:rPr lang="en-US" dirty="0"/>
              <a:t> &lt;I expect..&gt; - outcome, desired value, the user expects out of the action performed – “so that I can transfer money to the added beneficiary”</a:t>
            </a:r>
            <a:endParaRPr lang="en-IN" dirty="0"/>
          </a:p>
        </p:txBody>
      </p:sp>
    </p:spTree>
    <p:extLst>
      <p:ext uri="{BB962C8B-B14F-4D97-AF65-F5344CB8AC3E}">
        <p14:creationId xmlns:p14="http://schemas.microsoft.com/office/powerpoint/2010/main" val="340626978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User stories</a:t>
            </a:r>
          </a:p>
        </p:txBody>
      </p:sp>
      <p:sp>
        <p:nvSpPr>
          <p:cNvPr id="3" name="Content Placeholder 2"/>
          <p:cNvSpPr>
            <a:spLocks noGrp="1"/>
          </p:cNvSpPr>
          <p:nvPr>
            <p:ph idx="1"/>
          </p:nvPr>
        </p:nvSpPr>
        <p:spPr/>
        <p:txBody>
          <a:bodyPr/>
          <a:lstStyle/>
          <a:p>
            <a:r>
              <a:rPr lang="en-IN" dirty="0"/>
              <a:t>The larger-sized stories are called “Epics” which are then decomposed to “Features” and then further decomposed to a “User Story”</a:t>
            </a:r>
          </a:p>
          <a:p>
            <a:r>
              <a:rPr lang="en-US" dirty="0"/>
              <a:t>Epic example: As a Bank, I want to provide net banking to customers, so that they can perform various transactions. </a:t>
            </a:r>
            <a:endParaRPr lang="en-IN" dirty="0"/>
          </a:p>
        </p:txBody>
      </p:sp>
    </p:spTree>
    <p:extLst>
      <p:ext uri="{BB962C8B-B14F-4D97-AF65-F5344CB8AC3E}">
        <p14:creationId xmlns:p14="http://schemas.microsoft.com/office/powerpoint/2010/main" val="235564492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User story</a:t>
            </a:r>
          </a:p>
        </p:txBody>
      </p:sp>
      <p:sp>
        <p:nvSpPr>
          <p:cNvPr id="3" name="Content Placeholder 2"/>
          <p:cNvSpPr>
            <a:spLocks noGrp="1"/>
          </p:cNvSpPr>
          <p:nvPr>
            <p:ph idx="1"/>
          </p:nvPr>
        </p:nvSpPr>
        <p:spPr/>
        <p:txBody>
          <a:bodyPr/>
          <a:lstStyle/>
          <a:p>
            <a:r>
              <a:rPr lang="en-US" dirty="0">
                <a:solidFill>
                  <a:srgbClr val="233AE1"/>
                </a:solidFill>
              </a:rPr>
              <a:t>Epic example: As a Bank, I want to provide net banking to customers, so that they can perform various transactions.</a:t>
            </a:r>
            <a:r>
              <a:rPr lang="en-US" dirty="0"/>
              <a:t> </a:t>
            </a:r>
          </a:p>
          <a:p>
            <a:r>
              <a:rPr lang="en-US" dirty="0"/>
              <a:t>The above Epic can then be decomposed into multiple features: </a:t>
            </a:r>
          </a:p>
          <a:p>
            <a:r>
              <a:rPr lang="en-US" dirty="0"/>
              <a:t> </a:t>
            </a:r>
            <a:r>
              <a:rPr lang="en-US" dirty="0">
                <a:solidFill>
                  <a:srgbClr val="FF0000"/>
                </a:solidFill>
              </a:rPr>
              <a:t>As a Bank, I want to provide a funds transfer feature to customers, so that they can transfer funds from one account to another account</a:t>
            </a:r>
          </a:p>
          <a:p>
            <a:r>
              <a:rPr lang="en-US" dirty="0">
                <a:solidFill>
                  <a:srgbClr val="FF0000"/>
                </a:solidFill>
              </a:rPr>
              <a:t> As a Bank, I want to provide an account summary for all the customer’s types of accounts.</a:t>
            </a:r>
          </a:p>
          <a:p>
            <a:r>
              <a:rPr lang="en-US" dirty="0">
                <a:solidFill>
                  <a:srgbClr val="FF0000"/>
                </a:solidFill>
              </a:rPr>
              <a:t> As a Bank, I want to provide credit card details to customers. </a:t>
            </a:r>
          </a:p>
          <a:p>
            <a:r>
              <a:rPr lang="en-US" dirty="0">
                <a:solidFill>
                  <a:srgbClr val="00B050"/>
                </a:solidFill>
              </a:rPr>
              <a:t>Now each feature can be decomposed further into multiple user stories.</a:t>
            </a:r>
            <a:r>
              <a:rPr lang="en-US" dirty="0"/>
              <a:t> </a:t>
            </a:r>
            <a:endParaRPr lang="en-IN" dirty="0"/>
          </a:p>
        </p:txBody>
      </p:sp>
    </p:spTree>
    <p:extLst>
      <p:ext uri="{BB962C8B-B14F-4D97-AF65-F5344CB8AC3E}">
        <p14:creationId xmlns:p14="http://schemas.microsoft.com/office/powerpoint/2010/main" val="299604862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Sprint 1 - Day 0</a:t>
            </a:r>
            <a:br>
              <a:rPr lang="en-IN" b="1" dirty="0"/>
            </a:br>
            <a:endParaRPr lang="en-IN" dirty="0"/>
          </a:p>
        </p:txBody>
      </p:sp>
      <p:sp>
        <p:nvSpPr>
          <p:cNvPr id="3" name="Content Placeholder 2"/>
          <p:cNvSpPr>
            <a:spLocks noGrp="1"/>
          </p:cNvSpPr>
          <p:nvPr>
            <p:ph idx="1"/>
          </p:nvPr>
        </p:nvSpPr>
        <p:spPr/>
        <p:txBody>
          <a:bodyPr/>
          <a:lstStyle/>
          <a:p>
            <a:r>
              <a:rPr lang="en-US" dirty="0"/>
              <a:t>After the Sprint Planning meeting  the Scrum Master of the team - calls the team to define the details of how the committed items are going to be implemented. </a:t>
            </a:r>
          </a:p>
          <a:p>
            <a:r>
              <a:rPr lang="en-US" dirty="0"/>
              <a:t>The resulting tasks are written down on the cards at the prepared Sprint Task board. Now everyone of the Scrum Team selects a task to work on.</a:t>
            </a:r>
            <a:endParaRPr lang="en-IN" dirty="0"/>
          </a:p>
        </p:txBody>
      </p:sp>
    </p:spTree>
    <p:extLst>
      <p:ext uri="{BB962C8B-B14F-4D97-AF65-F5344CB8AC3E}">
        <p14:creationId xmlns:p14="http://schemas.microsoft.com/office/powerpoint/2010/main" val="5402635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Sprint 1 - Day 1</a:t>
            </a:r>
            <a:br>
              <a:rPr lang="en-IN" b="1" dirty="0"/>
            </a:br>
            <a:endParaRPr lang="en-IN" dirty="0"/>
          </a:p>
        </p:txBody>
      </p:sp>
      <p:sp>
        <p:nvSpPr>
          <p:cNvPr id="3" name="Content Placeholder 2"/>
          <p:cNvSpPr>
            <a:spLocks noGrp="1"/>
          </p:cNvSpPr>
          <p:nvPr>
            <p:ph idx="1"/>
          </p:nvPr>
        </p:nvSpPr>
        <p:spPr/>
        <p:txBody>
          <a:bodyPr/>
          <a:lstStyle/>
          <a:p>
            <a:r>
              <a:rPr lang="en-US" dirty="0"/>
              <a:t>In the morning the whole team gets together for their Daily Scrum Meeting. Everyone gives a short statement what has been achieved so far, one of the team members tells that he has problems because he needs a new license for one of the software tools he is using, the scrum master checks the issue if exists with anyone else in the team and solves it.</a:t>
            </a:r>
            <a:endParaRPr lang="en-IN" dirty="0"/>
          </a:p>
        </p:txBody>
      </p:sp>
    </p:spTree>
    <p:extLst>
      <p:ext uri="{BB962C8B-B14F-4D97-AF65-F5344CB8AC3E}">
        <p14:creationId xmlns:p14="http://schemas.microsoft.com/office/powerpoint/2010/main" val="1974711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Sprint 1 - Day 2</a:t>
            </a:r>
            <a:br>
              <a:rPr lang="en-IN" b="1" dirty="0"/>
            </a:br>
            <a:endParaRPr lang="en-IN" dirty="0"/>
          </a:p>
        </p:txBody>
      </p:sp>
      <p:sp>
        <p:nvSpPr>
          <p:cNvPr id="3" name="Content Placeholder 2"/>
          <p:cNvSpPr>
            <a:spLocks noGrp="1"/>
          </p:cNvSpPr>
          <p:nvPr>
            <p:ph idx="1"/>
          </p:nvPr>
        </p:nvSpPr>
        <p:spPr/>
        <p:txBody>
          <a:bodyPr/>
          <a:lstStyle/>
          <a:p>
            <a:r>
              <a:rPr lang="en-US" dirty="0"/>
              <a:t>In the morning again the whole team gets together for their Daily Scrum meeting. In the afternoon one of the Scrum team members is unsure about the details of one of the user stories. </a:t>
            </a:r>
            <a:endParaRPr lang="en-IN" dirty="0"/>
          </a:p>
        </p:txBody>
      </p:sp>
    </p:spTree>
    <p:extLst>
      <p:ext uri="{BB962C8B-B14F-4D97-AF65-F5344CB8AC3E}">
        <p14:creationId xmlns:p14="http://schemas.microsoft.com/office/powerpoint/2010/main" val="272912032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Sprint 1 - Day 21</a:t>
            </a:r>
            <a:br>
              <a:rPr lang="en-IN" b="1" dirty="0"/>
            </a:br>
            <a:endParaRPr lang="en-IN" dirty="0"/>
          </a:p>
        </p:txBody>
      </p:sp>
      <p:sp>
        <p:nvSpPr>
          <p:cNvPr id="3" name="Content Placeholder 2"/>
          <p:cNvSpPr>
            <a:spLocks noGrp="1"/>
          </p:cNvSpPr>
          <p:nvPr>
            <p:ph idx="1"/>
          </p:nvPr>
        </p:nvSpPr>
        <p:spPr>
          <a:xfrm>
            <a:off x="838200" y="1557867"/>
            <a:ext cx="10515600" cy="4619096"/>
          </a:xfrm>
        </p:spPr>
        <p:txBody>
          <a:bodyPr/>
          <a:lstStyle/>
          <a:p>
            <a:r>
              <a:rPr lang="en-US" dirty="0"/>
              <a:t>This is the final day of the first Sprint and Scrum Master- has invited the team for the Sprint Review Meeting. </a:t>
            </a:r>
          </a:p>
          <a:p>
            <a:r>
              <a:rPr lang="en-US" dirty="0"/>
              <a:t>The team has prepared a machine with the current software implementation.</a:t>
            </a:r>
          </a:p>
          <a:p>
            <a:r>
              <a:rPr lang="en-US" dirty="0"/>
              <a:t>Scrum Product Owner- sits in front of the machine and checks if the implementation meets his expectations and if the features are documented as required. At the end of the Review Session he concludes:</a:t>
            </a:r>
          </a:p>
          <a:p>
            <a:r>
              <a:rPr lang="en-US" dirty="0"/>
              <a:t>Stories 1,2,6 and 7 are finished as expected.</a:t>
            </a:r>
          </a:p>
          <a:p>
            <a:r>
              <a:rPr lang="en-US" dirty="0"/>
              <a:t>Story 3 couldn't be finished in time and was not presented at all.</a:t>
            </a:r>
          </a:p>
          <a:p>
            <a:r>
              <a:rPr lang="en-US" dirty="0"/>
              <a:t>Story 8 has some points that have to be re-factoring.</a:t>
            </a:r>
          </a:p>
          <a:p>
            <a:pPr marL="0" indent="0">
              <a:buNone/>
            </a:pPr>
            <a:endParaRPr lang="en-IN" dirty="0"/>
          </a:p>
        </p:txBody>
      </p:sp>
    </p:spTree>
    <p:extLst>
      <p:ext uri="{BB962C8B-B14F-4D97-AF65-F5344CB8AC3E}">
        <p14:creationId xmlns:p14="http://schemas.microsoft.com/office/powerpoint/2010/main" val="215913846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Example of </a:t>
            </a:r>
            <a:r>
              <a:rPr lang="en-IN" dirty="0" err="1"/>
              <a:t>Epic,Feature,User</a:t>
            </a:r>
            <a:r>
              <a:rPr lang="en-IN" dirty="0"/>
              <a:t> Story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65306672"/>
              </p:ext>
            </p:extLst>
          </p:nvPr>
        </p:nvGraphicFramePr>
        <p:xfrm>
          <a:off x="415925" y="2009775"/>
          <a:ext cx="11360150" cy="4554538"/>
        </p:xfrm>
        <a:graphic>
          <a:graphicData uri="http://schemas.openxmlformats.org/drawingml/2006/table">
            <a:tbl>
              <a:tblPr firstRow="1" bandRow="1">
                <a:tableStyleId>{5C22544A-7EE6-4342-B048-85BDC9FD1C3A}</a:tableStyleId>
              </a:tblPr>
              <a:tblGrid>
                <a:gridCol w="5680075">
                  <a:extLst>
                    <a:ext uri="{9D8B030D-6E8A-4147-A177-3AD203B41FA5}">
                      <a16:colId xmlns:a16="http://schemas.microsoft.com/office/drawing/2014/main" val="20000"/>
                    </a:ext>
                  </a:extLst>
                </a:gridCol>
                <a:gridCol w="5680075">
                  <a:extLst>
                    <a:ext uri="{9D8B030D-6E8A-4147-A177-3AD203B41FA5}">
                      <a16:colId xmlns:a16="http://schemas.microsoft.com/office/drawing/2014/main" val="20001"/>
                    </a:ext>
                  </a:extLst>
                </a:gridCol>
              </a:tblGrid>
              <a:tr h="370840">
                <a:tc>
                  <a:txBody>
                    <a:bodyPr/>
                    <a:lstStyle/>
                    <a:p>
                      <a:pPr algn="ctr"/>
                      <a:r>
                        <a:rPr lang="en-IN" dirty="0"/>
                        <a:t>ID</a:t>
                      </a:r>
                    </a:p>
                  </a:txBody>
                  <a:tcPr marL="98784" marR="98784"/>
                </a:tc>
                <a:tc>
                  <a:txBody>
                    <a:bodyPr/>
                    <a:lstStyle/>
                    <a:p>
                      <a:pPr algn="ctr"/>
                      <a:r>
                        <a:rPr lang="en-IN" dirty="0"/>
                        <a:t>EPICS</a:t>
                      </a:r>
                    </a:p>
                  </a:txBody>
                  <a:tcPr marL="98784" marR="98784"/>
                </a:tc>
                <a:extLst>
                  <a:ext uri="{0D108BD9-81ED-4DB2-BD59-A6C34878D82A}">
                    <a16:rowId xmlns:a16="http://schemas.microsoft.com/office/drawing/2014/main" val="10000"/>
                  </a:ext>
                </a:extLst>
              </a:tr>
              <a:tr h="370840">
                <a:tc>
                  <a:txBody>
                    <a:bodyPr/>
                    <a:lstStyle/>
                    <a:p>
                      <a:pPr algn="ctr"/>
                      <a:r>
                        <a:rPr lang="en-IN" dirty="0"/>
                        <a:t>E1</a:t>
                      </a:r>
                    </a:p>
                  </a:txBody>
                  <a:tcPr marL="98784" marR="98784"/>
                </a:tc>
                <a:tc>
                  <a:txBody>
                    <a:bodyPr/>
                    <a:lstStyle/>
                    <a:p>
                      <a:pPr algn="ctr"/>
                      <a:r>
                        <a:rPr lang="en-US" dirty="0"/>
                        <a:t>As a Banking Customer, I want to access net banking, so that I can access my account and make transactions</a:t>
                      </a:r>
                      <a:endParaRPr lang="en-IN" dirty="0"/>
                    </a:p>
                  </a:txBody>
                  <a:tcPr marL="98784" marR="98784"/>
                </a:tc>
                <a:extLst>
                  <a:ext uri="{0D108BD9-81ED-4DB2-BD59-A6C34878D82A}">
                    <a16:rowId xmlns:a16="http://schemas.microsoft.com/office/drawing/2014/main" val="10001"/>
                  </a:ext>
                </a:extLst>
              </a:tr>
              <a:tr h="370840">
                <a:tc>
                  <a:txBody>
                    <a:bodyPr/>
                    <a:lstStyle/>
                    <a:p>
                      <a:pPr algn="ctr"/>
                      <a:r>
                        <a:rPr lang="en-IN" dirty="0"/>
                        <a:t>E2</a:t>
                      </a:r>
                    </a:p>
                  </a:txBody>
                  <a:tcPr marL="98784" marR="98784"/>
                </a:tc>
                <a:tc>
                  <a:txBody>
                    <a:bodyPr/>
                    <a:lstStyle/>
                    <a:p>
                      <a:pPr algn="ctr"/>
                      <a:r>
                        <a:rPr lang="en-US" dirty="0"/>
                        <a:t>As a Sales Professional, I want to generate reports so that I can take a decision on the marketing strategy for the upcoming quarter </a:t>
                      </a:r>
                      <a:endParaRPr lang="en-IN" dirty="0"/>
                    </a:p>
                  </a:txBody>
                  <a:tcPr marL="98784" marR="98784"/>
                </a:tc>
                <a:extLst>
                  <a:ext uri="{0D108BD9-81ED-4DB2-BD59-A6C34878D82A}">
                    <a16:rowId xmlns:a16="http://schemas.microsoft.com/office/drawing/2014/main" val="10002"/>
                  </a:ext>
                </a:extLst>
              </a:tr>
              <a:tr h="370840">
                <a:tc>
                  <a:txBody>
                    <a:bodyPr/>
                    <a:lstStyle/>
                    <a:p>
                      <a:pPr algn="ctr"/>
                      <a:r>
                        <a:rPr lang="en-IN" dirty="0"/>
                        <a:t>E3</a:t>
                      </a:r>
                    </a:p>
                  </a:txBody>
                  <a:tcPr marL="98784" marR="98784"/>
                </a:tc>
                <a:tc>
                  <a:txBody>
                    <a:bodyPr/>
                    <a:lstStyle/>
                    <a:p>
                      <a:pPr algn="ctr"/>
                      <a:r>
                        <a:rPr lang="en-US" dirty="0"/>
                        <a:t>As an Administrator of the software, I want to access master records so that I can make changes to customer data</a:t>
                      </a:r>
                      <a:endParaRPr lang="en-IN" dirty="0"/>
                    </a:p>
                  </a:txBody>
                  <a:tcPr marL="98784" marR="98784"/>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25654535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Features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66532559"/>
              </p:ext>
            </p:extLst>
          </p:nvPr>
        </p:nvGraphicFramePr>
        <p:xfrm>
          <a:off x="415925" y="2009775"/>
          <a:ext cx="11360150" cy="4554538"/>
        </p:xfrm>
        <a:graphic>
          <a:graphicData uri="http://schemas.openxmlformats.org/drawingml/2006/table">
            <a:tbl>
              <a:tblPr firstRow="1" bandRow="1">
                <a:tableStyleId>{5C22544A-7EE6-4342-B048-85BDC9FD1C3A}</a:tableStyleId>
              </a:tblPr>
              <a:tblGrid>
                <a:gridCol w="5680075">
                  <a:extLst>
                    <a:ext uri="{9D8B030D-6E8A-4147-A177-3AD203B41FA5}">
                      <a16:colId xmlns:a16="http://schemas.microsoft.com/office/drawing/2014/main" val="20000"/>
                    </a:ext>
                  </a:extLst>
                </a:gridCol>
                <a:gridCol w="5680075">
                  <a:extLst>
                    <a:ext uri="{9D8B030D-6E8A-4147-A177-3AD203B41FA5}">
                      <a16:colId xmlns:a16="http://schemas.microsoft.com/office/drawing/2014/main" val="20001"/>
                    </a:ext>
                  </a:extLst>
                </a:gridCol>
              </a:tblGrid>
              <a:tr h="370840">
                <a:tc>
                  <a:txBody>
                    <a:bodyPr/>
                    <a:lstStyle/>
                    <a:p>
                      <a:pPr algn="ctr"/>
                      <a:r>
                        <a:rPr lang="en-IN" dirty="0"/>
                        <a:t>ID</a:t>
                      </a:r>
                    </a:p>
                  </a:txBody>
                  <a:tcPr marL="98784" marR="98784"/>
                </a:tc>
                <a:tc>
                  <a:txBody>
                    <a:bodyPr/>
                    <a:lstStyle/>
                    <a:p>
                      <a:pPr algn="ctr"/>
                      <a:r>
                        <a:rPr lang="en-IN" dirty="0"/>
                        <a:t>Feature</a:t>
                      </a:r>
                      <a:r>
                        <a:rPr lang="en-IN" baseline="0" dirty="0"/>
                        <a:t> </a:t>
                      </a:r>
                      <a:endParaRPr lang="en-IN" dirty="0"/>
                    </a:p>
                  </a:txBody>
                  <a:tcPr marL="98784" marR="98784"/>
                </a:tc>
                <a:extLst>
                  <a:ext uri="{0D108BD9-81ED-4DB2-BD59-A6C34878D82A}">
                    <a16:rowId xmlns:a16="http://schemas.microsoft.com/office/drawing/2014/main" val="10000"/>
                  </a:ext>
                </a:extLst>
              </a:tr>
              <a:tr h="370840">
                <a:tc>
                  <a:txBody>
                    <a:bodyPr/>
                    <a:lstStyle/>
                    <a:p>
                      <a:pPr algn="ctr"/>
                      <a:r>
                        <a:rPr lang="en-IN" dirty="0"/>
                        <a:t>E1F1</a:t>
                      </a:r>
                    </a:p>
                  </a:txBody>
                  <a:tcPr marL="98784" marR="98784"/>
                </a:tc>
                <a:tc>
                  <a:txBody>
                    <a:bodyPr/>
                    <a:lstStyle/>
                    <a:p>
                      <a:pPr algn="ctr"/>
                      <a:r>
                        <a:rPr lang="en-US" dirty="0"/>
                        <a:t>As a Banking Customer, I want to access Savings account so that I can view/make transactions </a:t>
                      </a:r>
                      <a:endParaRPr lang="en-IN" dirty="0"/>
                    </a:p>
                  </a:txBody>
                  <a:tcPr marL="98784" marR="98784"/>
                </a:tc>
                <a:extLst>
                  <a:ext uri="{0D108BD9-81ED-4DB2-BD59-A6C34878D82A}">
                    <a16:rowId xmlns:a16="http://schemas.microsoft.com/office/drawing/2014/main" val="10001"/>
                  </a:ext>
                </a:extLst>
              </a:tr>
              <a:tr h="370840">
                <a:tc>
                  <a:txBody>
                    <a:bodyPr/>
                    <a:lstStyle/>
                    <a:p>
                      <a:pPr algn="ctr"/>
                      <a:r>
                        <a:rPr lang="en-IN" dirty="0"/>
                        <a:t>E1F2</a:t>
                      </a:r>
                    </a:p>
                  </a:txBody>
                  <a:tcPr marL="98784" marR="98784"/>
                </a:tc>
                <a:tc>
                  <a:txBody>
                    <a:bodyPr/>
                    <a:lstStyle/>
                    <a:p>
                      <a:pPr algn="ctr"/>
                      <a:r>
                        <a:rPr lang="en-US" dirty="0"/>
                        <a:t>As a Banking Customer, I want to access Credit Card page, so that I can view and make transactions </a:t>
                      </a:r>
                      <a:endParaRPr lang="en-IN" dirty="0"/>
                    </a:p>
                  </a:txBody>
                  <a:tcPr marL="98784" marR="98784"/>
                </a:tc>
                <a:extLst>
                  <a:ext uri="{0D108BD9-81ED-4DB2-BD59-A6C34878D82A}">
                    <a16:rowId xmlns:a16="http://schemas.microsoft.com/office/drawing/2014/main" val="10002"/>
                  </a:ext>
                </a:extLst>
              </a:tr>
              <a:tr h="370840">
                <a:tc>
                  <a:txBody>
                    <a:bodyPr/>
                    <a:lstStyle/>
                    <a:p>
                      <a:pPr algn="ctr"/>
                      <a:r>
                        <a:rPr lang="en-IN" dirty="0"/>
                        <a:t>E1F3</a:t>
                      </a:r>
                    </a:p>
                  </a:txBody>
                  <a:tcPr marL="98784" marR="98784"/>
                </a:tc>
                <a:tc>
                  <a:txBody>
                    <a:bodyPr/>
                    <a:lstStyle/>
                    <a:p>
                      <a:pPr algn="ctr"/>
                      <a:r>
                        <a:rPr lang="en-US" dirty="0"/>
                        <a:t>As a Banking Customer, I want to access Loans page so that I can view my loans </a:t>
                      </a:r>
                      <a:endParaRPr lang="en-IN" dirty="0"/>
                    </a:p>
                  </a:txBody>
                  <a:tcPr marL="98784" marR="98784"/>
                </a:tc>
                <a:extLst>
                  <a:ext uri="{0D108BD9-81ED-4DB2-BD59-A6C34878D82A}">
                    <a16:rowId xmlns:a16="http://schemas.microsoft.com/office/drawing/2014/main" val="10003"/>
                  </a:ext>
                </a:extLst>
              </a:tr>
              <a:tr h="370840">
                <a:tc>
                  <a:txBody>
                    <a:bodyPr/>
                    <a:lstStyle/>
                    <a:p>
                      <a:pPr algn="ctr"/>
                      <a:r>
                        <a:rPr lang="en-IN" dirty="0"/>
                        <a:t>E1F4</a:t>
                      </a:r>
                    </a:p>
                  </a:txBody>
                  <a:tcPr marL="98784" marR="98784"/>
                </a:tc>
                <a:tc>
                  <a:txBody>
                    <a:bodyPr/>
                    <a:lstStyle/>
                    <a:p>
                      <a:pPr algn="ctr"/>
                      <a:r>
                        <a:rPr lang="en-US" dirty="0"/>
                        <a:t>As a Banking Customer, I want to transfer funds, so that I can move my funds to different accounts within my bank and other banks </a:t>
                      </a:r>
                      <a:endParaRPr lang="en-IN" dirty="0"/>
                    </a:p>
                  </a:txBody>
                  <a:tcPr marL="98784" marR="98784"/>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63739804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User story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57074232"/>
              </p:ext>
            </p:extLst>
          </p:nvPr>
        </p:nvGraphicFramePr>
        <p:xfrm>
          <a:off x="415925" y="2009775"/>
          <a:ext cx="11360150" cy="4554538"/>
        </p:xfrm>
        <a:graphic>
          <a:graphicData uri="http://schemas.openxmlformats.org/drawingml/2006/table">
            <a:tbl>
              <a:tblPr firstRow="1" bandRow="1">
                <a:tableStyleId>{5C22544A-7EE6-4342-B048-85BDC9FD1C3A}</a:tableStyleId>
              </a:tblPr>
              <a:tblGrid>
                <a:gridCol w="5680075">
                  <a:extLst>
                    <a:ext uri="{9D8B030D-6E8A-4147-A177-3AD203B41FA5}">
                      <a16:colId xmlns:a16="http://schemas.microsoft.com/office/drawing/2014/main" val="20000"/>
                    </a:ext>
                  </a:extLst>
                </a:gridCol>
                <a:gridCol w="5680075">
                  <a:extLst>
                    <a:ext uri="{9D8B030D-6E8A-4147-A177-3AD203B41FA5}">
                      <a16:colId xmlns:a16="http://schemas.microsoft.com/office/drawing/2014/main" val="20001"/>
                    </a:ext>
                  </a:extLst>
                </a:gridCol>
              </a:tblGrid>
              <a:tr h="370840">
                <a:tc>
                  <a:txBody>
                    <a:bodyPr/>
                    <a:lstStyle/>
                    <a:p>
                      <a:pPr algn="ctr"/>
                      <a:r>
                        <a:rPr lang="en-IN" dirty="0"/>
                        <a:t>ID</a:t>
                      </a:r>
                    </a:p>
                  </a:txBody>
                  <a:tcPr marL="98784" marR="98784"/>
                </a:tc>
                <a:tc>
                  <a:txBody>
                    <a:bodyPr/>
                    <a:lstStyle/>
                    <a:p>
                      <a:pPr algn="ctr"/>
                      <a:r>
                        <a:rPr lang="en-IN" dirty="0"/>
                        <a:t>User</a:t>
                      </a:r>
                      <a:r>
                        <a:rPr lang="en-IN" baseline="0" dirty="0"/>
                        <a:t> story </a:t>
                      </a:r>
                      <a:endParaRPr lang="en-IN" dirty="0"/>
                    </a:p>
                  </a:txBody>
                  <a:tcPr marL="98784" marR="98784"/>
                </a:tc>
                <a:extLst>
                  <a:ext uri="{0D108BD9-81ED-4DB2-BD59-A6C34878D82A}">
                    <a16:rowId xmlns:a16="http://schemas.microsoft.com/office/drawing/2014/main" val="10000"/>
                  </a:ext>
                </a:extLst>
              </a:tr>
              <a:tr h="370840">
                <a:tc>
                  <a:txBody>
                    <a:bodyPr/>
                    <a:lstStyle/>
                    <a:p>
                      <a:pPr algn="ctr"/>
                      <a:r>
                        <a:rPr lang="en-IN" dirty="0"/>
                        <a:t>E1F1U1</a:t>
                      </a:r>
                    </a:p>
                  </a:txBody>
                  <a:tcPr marL="98784" marR="98784"/>
                </a:tc>
                <a:tc>
                  <a:txBody>
                    <a:bodyPr/>
                    <a:lstStyle/>
                    <a:p>
                      <a:pPr algn="ctr"/>
                      <a:r>
                        <a:rPr lang="en-US" dirty="0"/>
                        <a:t>As a Banking Customer, I want to access/view summary of my savings account, so that I know my balance and other details</a:t>
                      </a:r>
                      <a:endParaRPr lang="en-IN" dirty="0"/>
                    </a:p>
                  </a:txBody>
                  <a:tcPr marL="98784" marR="98784"/>
                </a:tc>
                <a:extLst>
                  <a:ext uri="{0D108BD9-81ED-4DB2-BD59-A6C34878D82A}">
                    <a16:rowId xmlns:a16="http://schemas.microsoft.com/office/drawing/2014/main" val="10001"/>
                  </a:ext>
                </a:extLst>
              </a:tr>
              <a:tr h="370840">
                <a:tc>
                  <a:txBody>
                    <a:bodyPr/>
                    <a:lstStyle/>
                    <a:p>
                      <a:pPr algn="ctr"/>
                      <a:r>
                        <a:rPr lang="en-IN" dirty="0"/>
                        <a:t>E1F2U2</a:t>
                      </a:r>
                    </a:p>
                  </a:txBody>
                  <a:tcPr marL="98784" marR="98784"/>
                </a:tc>
                <a:tc>
                  <a:txBody>
                    <a:bodyPr/>
                    <a:lstStyle/>
                    <a:p>
                      <a:pPr algn="ctr"/>
                      <a:r>
                        <a:rPr lang="en-US" dirty="0"/>
                        <a:t>As a Banking Customer, I want to Login to Net banking so that I can view credit card details</a:t>
                      </a:r>
                      <a:endParaRPr lang="en-IN" dirty="0"/>
                    </a:p>
                  </a:txBody>
                  <a:tcPr marL="98784" marR="98784"/>
                </a:tc>
                <a:extLst>
                  <a:ext uri="{0D108BD9-81ED-4DB2-BD59-A6C34878D82A}">
                    <a16:rowId xmlns:a16="http://schemas.microsoft.com/office/drawing/2014/main" val="10002"/>
                  </a:ext>
                </a:extLst>
              </a:tr>
              <a:tr h="370840">
                <a:tc>
                  <a:txBody>
                    <a:bodyPr/>
                    <a:lstStyle/>
                    <a:p>
                      <a:pPr algn="ctr"/>
                      <a:r>
                        <a:rPr lang="en-IN" dirty="0"/>
                        <a:t>E1F4U3</a:t>
                      </a:r>
                    </a:p>
                  </a:txBody>
                  <a:tcPr marL="98784" marR="98784"/>
                </a:tc>
                <a:tc>
                  <a:txBody>
                    <a:bodyPr/>
                    <a:lstStyle/>
                    <a:p>
                      <a:pPr algn="ctr"/>
                      <a:r>
                        <a:rPr lang="en-US" dirty="0"/>
                        <a:t>As a Banking Customer, I want to transfer funds from my account to another account in another bank, so that  I can send money to my family and friends who have accounts in other banks</a:t>
                      </a:r>
                      <a:endParaRPr lang="en-IN" dirty="0"/>
                    </a:p>
                  </a:txBody>
                  <a:tcPr marL="98784" marR="98784"/>
                </a:tc>
                <a:extLst>
                  <a:ext uri="{0D108BD9-81ED-4DB2-BD59-A6C34878D82A}">
                    <a16:rowId xmlns:a16="http://schemas.microsoft.com/office/drawing/2014/main" val="10003"/>
                  </a:ext>
                </a:extLst>
              </a:tr>
              <a:tr h="370840">
                <a:tc>
                  <a:txBody>
                    <a:bodyPr/>
                    <a:lstStyle/>
                    <a:p>
                      <a:pPr algn="ctr"/>
                      <a:r>
                        <a:rPr lang="en-IN" dirty="0"/>
                        <a:t>E1F4U4</a:t>
                      </a:r>
                    </a:p>
                  </a:txBody>
                  <a:tcPr marL="98784" marR="98784"/>
                </a:tc>
                <a:tc>
                  <a:txBody>
                    <a:bodyPr/>
                    <a:lstStyle/>
                    <a:p>
                      <a:pPr algn="ctr"/>
                      <a:r>
                        <a:rPr lang="en-US" dirty="0"/>
                        <a:t>As a Banking Customer, I want to transfer funds within my own accounts so that I can move some balance across my accounts</a:t>
                      </a:r>
                      <a:endParaRPr lang="en-IN" dirty="0"/>
                    </a:p>
                  </a:txBody>
                  <a:tcPr marL="98784" marR="98784"/>
                </a:tc>
                <a:extLst>
                  <a:ext uri="{0D108BD9-81ED-4DB2-BD59-A6C34878D82A}">
                    <a16:rowId xmlns:a16="http://schemas.microsoft.com/office/drawing/2014/main" val="10004"/>
                  </a:ext>
                </a:extLst>
              </a:tr>
              <a:tr h="370840">
                <a:tc>
                  <a:txBody>
                    <a:bodyPr/>
                    <a:lstStyle/>
                    <a:p>
                      <a:pPr algn="ctr"/>
                      <a:r>
                        <a:rPr lang="en-IN"/>
                        <a:t>E1F4U5</a:t>
                      </a:r>
                      <a:endParaRPr lang="en-IN" dirty="0"/>
                    </a:p>
                  </a:txBody>
                  <a:tcPr marL="98784" marR="98784"/>
                </a:tc>
                <a:tc>
                  <a:txBody>
                    <a:bodyPr/>
                    <a:lstStyle/>
                    <a:p>
                      <a:pPr algn="ctr"/>
                      <a:r>
                        <a:rPr lang="en-US" dirty="0"/>
                        <a:t>As a Banking Customer, I want to add beneficiary to my account, so that I can transfer funds to the beneficiary</a:t>
                      </a:r>
                      <a:endParaRPr lang="en-IN" dirty="0"/>
                    </a:p>
                  </a:txBody>
                  <a:tcPr marL="98784" marR="98784"/>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149333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wilderness weather system</a:t>
            </a:r>
          </a:p>
        </p:txBody>
      </p:sp>
      <p:sp>
        <p:nvSpPr>
          <p:cNvPr id="3" name="Subtitle 2"/>
          <p:cNvSpPr>
            <a:spLocks noGrp="1"/>
          </p:cNvSpPr>
          <p:nvPr>
            <p:ph type="subTitle" idx="1"/>
          </p:nvPr>
        </p:nvSpPr>
        <p:spPr/>
        <p:txBody>
          <a:bodyPr/>
          <a:lstStyle/>
          <a:p>
            <a:r>
              <a:rPr lang="en-US" dirty="0"/>
              <a:t>Case study</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agile methods</a:t>
            </a:r>
          </a:p>
        </p:txBody>
      </p:sp>
      <p:sp>
        <p:nvSpPr>
          <p:cNvPr id="3" name="Content Placeholder 2"/>
          <p:cNvSpPr>
            <a:spLocks noGrp="1"/>
          </p:cNvSpPr>
          <p:nvPr>
            <p:ph idx="1"/>
          </p:nvPr>
        </p:nvSpPr>
        <p:spPr/>
        <p:txBody>
          <a:bodyPr/>
          <a:lstStyle/>
          <a:p>
            <a:r>
              <a:rPr lang="en-US" dirty="0"/>
              <a:t>Agile methods have proved to be successful for small and medium sized projects that can be developed by a small co-located team. </a:t>
            </a:r>
          </a:p>
          <a:p>
            <a:r>
              <a:rPr lang="en-US" dirty="0"/>
              <a:t>It is sometimes argued that the success of these methods comes because of improved communications which is possible when everyone is working together. </a:t>
            </a:r>
          </a:p>
          <a:p>
            <a:r>
              <a:rPr lang="en-US" dirty="0"/>
              <a:t> Scaling up agile methods involves changing these to cope with larger, longer projects where there are multiple development teams, perhaps working in different locations. </a:t>
            </a:r>
          </a:p>
        </p:txBody>
      </p:sp>
    </p:spTree>
    <p:extLst>
      <p:ext uri="{BB962C8B-B14F-4D97-AF65-F5344CB8AC3E}">
        <p14:creationId xmlns:p14="http://schemas.microsoft.com/office/powerpoint/2010/main" val="410917772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Large systems development</a:t>
            </a:r>
          </a:p>
        </p:txBody>
      </p:sp>
      <p:sp>
        <p:nvSpPr>
          <p:cNvPr id="3" name="Content Placeholder 2"/>
          <p:cNvSpPr>
            <a:spLocks noGrp="1"/>
          </p:cNvSpPr>
          <p:nvPr>
            <p:ph idx="1"/>
          </p:nvPr>
        </p:nvSpPr>
        <p:spPr/>
        <p:txBody>
          <a:bodyPr>
            <a:normAutofit lnSpcReduction="10000"/>
          </a:bodyPr>
          <a:lstStyle/>
          <a:p>
            <a:r>
              <a:rPr lang="en-US" dirty="0"/>
              <a:t>Large systems are usually collections of separate, communicating systems, where separate teams develop each system. Frequently, these teams are working in different places, sometimes in different time zones.</a:t>
            </a:r>
          </a:p>
          <a:p>
            <a:r>
              <a:rPr lang="en-US" dirty="0"/>
              <a:t> Large systems are ‘brownfield systems’, that is they include and interact with a number of existing systems. Many of the system requirements are concerned with this interaction and so don’t really lend themselves to flexibility and incremental development. </a:t>
            </a:r>
          </a:p>
          <a:p>
            <a:r>
              <a:rPr lang="en-US" dirty="0"/>
              <a:t>Where several systems are integrated to create a system, a significant fraction of the development is concerned with system configuration rather than original code development. </a:t>
            </a:r>
          </a:p>
        </p:txBody>
      </p:sp>
    </p:spTree>
    <p:extLst>
      <p:ext uri="{BB962C8B-B14F-4D97-AF65-F5344CB8AC3E}">
        <p14:creationId xmlns:p14="http://schemas.microsoft.com/office/powerpoint/2010/main" val="90336848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Large systems development</a:t>
            </a:r>
          </a:p>
        </p:txBody>
      </p:sp>
      <p:sp>
        <p:nvSpPr>
          <p:cNvPr id="3" name="Content Placeholder 2"/>
          <p:cNvSpPr>
            <a:spLocks noGrp="1"/>
          </p:cNvSpPr>
          <p:nvPr>
            <p:ph idx="1"/>
          </p:nvPr>
        </p:nvSpPr>
        <p:spPr/>
        <p:txBody>
          <a:bodyPr/>
          <a:lstStyle/>
          <a:p>
            <a:r>
              <a:rPr lang="en-US" dirty="0"/>
              <a:t>Large systems and their development processes are often constrained by external rules and regulations limiting the way that they can be developed. </a:t>
            </a:r>
          </a:p>
          <a:p>
            <a:r>
              <a:rPr lang="en-US" dirty="0"/>
              <a:t> Large systems have a long procurement and development time. It is difficult to maintain coherent teams who know about the system over that period as, inevitably, people move on to other jobs and projects.</a:t>
            </a:r>
          </a:p>
          <a:p>
            <a:r>
              <a:rPr lang="en-US" dirty="0"/>
              <a:t>Large systems usually have a diverse set of </a:t>
            </a:r>
            <a:r>
              <a:rPr lang="en-US" dirty="0" err="1"/>
              <a:t>stakeholders.It</a:t>
            </a:r>
            <a:r>
              <a:rPr lang="en-US" dirty="0"/>
              <a:t> is practically impossible to involve all of these different stakeholders in the development process.</a:t>
            </a:r>
          </a:p>
        </p:txBody>
      </p:sp>
    </p:spTree>
    <p:extLst>
      <p:ext uri="{BB962C8B-B14F-4D97-AF65-F5344CB8AC3E}">
        <p14:creationId xmlns:p14="http://schemas.microsoft.com/office/powerpoint/2010/main" val="88332751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out and scaling up</a:t>
            </a:r>
          </a:p>
        </p:txBody>
      </p:sp>
      <p:sp>
        <p:nvSpPr>
          <p:cNvPr id="3" name="Content Placeholder 2"/>
          <p:cNvSpPr>
            <a:spLocks noGrp="1"/>
          </p:cNvSpPr>
          <p:nvPr>
            <p:ph idx="1"/>
          </p:nvPr>
        </p:nvSpPr>
        <p:spPr/>
        <p:txBody>
          <a:bodyPr/>
          <a:lstStyle/>
          <a:p>
            <a:r>
              <a:rPr lang="en-US" dirty="0"/>
              <a:t>‘Scaling up’ is concerned with using agile methods for developing large software systems that cannot be developed by a small team.</a:t>
            </a:r>
          </a:p>
          <a:p>
            <a:r>
              <a:rPr lang="en-US" dirty="0"/>
              <a:t> ‘Scaling out’ is concerned with how agile methods can be introduced across a large organization with many years of software development experience. </a:t>
            </a:r>
          </a:p>
          <a:p>
            <a:r>
              <a:rPr lang="en-US" dirty="0"/>
              <a:t>  When scaling agile methods it is essential to maintain agile fundamentals </a:t>
            </a:r>
          </a:p>
          <a:p>
            <a:r>
              <a:rPr lang="en-US" dirty="0"/>
              <a:t>Flexible planning, frequent system releases, continuous integration, test-driven development and good team communications. </a:t>
            </a:r>
          </a:p>
        </p:txBody>
      </p:sp>
    </p:spTree>
    <p:extLst>
      <p:ext uri="{BB962C8B-B14F-4D97-AF65-F5344CB8AC3E}">
        <p14:creationId xmlns:p14="http://schemas.microsoft.com/office/powerpoint/2010/main" val="407140624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out and scaling up</a:t>
            </a:r>
          </a:p>
        </p:txBody>
      </p:sp>
      <p:sp>
        <p:nvSpPr>
          <p:cNvPr id="3" name="Content Placeholder 2"/>
          <p:cNvSpPr>
            <a:spLocks noGrp="1"/>
          </p:cNvSpPr>
          <p:nvPr>
            <p:ph idx="1"/>
          </p:nvPr>
        </p:nvSpPr>
        <p:spPr/>
        <p:txBody>
          <a:bodyPr>
            <a:normAutofit lnSpcReduction="10000"/>
          </a:bodyPr>
          <a:lstStyle/>
          <a:p>
            <a:r>
              <a:rPr lang="en-US" dirty="0"/>
              <a:t>For large systems development, it is not possible to focus only on the code of the system. You need to do more up-front design and system documentation</a:t>
            </a:r>
          </a:p>
          <a:p>
            <a:r>
              <a:rPr lang="en-US" dirty="0"/>
              <a:t> Cross-team communication mechanisms have to be designed and used. This should involve regular phone and video conferences between team members and frequent, short electronic meetings where teams update each other on progress.</a:t>
            </a:r>
          </a:p>
          <a:p>
            <a:r>
              <a:rPr lang="en-US" dirty="0"/>
              <a:t> Continuous integration, where the whole system is built every time any developer checks in a change, is practically impossible. However, it is essential to maintain frequent system builds and regular releases of the system</a:t>
            </a:r>
          </a:p>
        </p:txBody>
      </p:sp>
    </p:spTree>
    <p:extLst>
      <p:ext uri="{BB962C8B-B14F-4D97-AF65-F5344CB8AC3E}">
        <p14:creationId xmlns:p14="http://schemas.microsoft.com/office/powerpoint/2010/main" val="243227664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out to large companies</a:t>
            </a:r>
          </a:p>
        </p:txBody>
      </p:sp>
      <p:sp>
        <p:nvSpPr>
          <p:cNvPr id="3" name="Content Placeholder 2"/>
          <p:cNvSpPr>
            <a:spLocks noGrp="1"/>
          </p:cNvSpPr>
          <p:nvPr>
            <p:ph idx="1"/>
          </p:nvPr>
        </p:nvSpPr>
        <p:spPr/>
        <p:txBody>
          <a:bodyPr>
            <a:normAutofit lnSpcReduction="10000"/>
          </a:bodyPr>
          <a:lstStyle/>
          <a:p>
            <a:r>
              <a:rPr lang="en-US" dirty="0"/>
              <a:t>Project managers who do not have experience of agile methods may be reluctant to accept the risk of a new approach.</a:t>
            </a:r>
          </a:p>
          <a:p>
            <a:r>
              <a:rPr lang="en-US" dirty="0"/>
              <a:t> Large organizations often have quality procedures and standards that all projects are expected to follow and, because of their bureaucratic nature, these are likely to be incompatible with agile methods.</a:t>
            </a:r>
          </a:p>
          <a:p>
            <a:r>
              <a:rPr lang="en-US" dirty="0"/>
              <a:t> Agile methods seem to work best when team members have a relatively high skill level. However, within large organizations, there are likely to be a wide range of skills and abilities.</a:t>
            </a:r>
          </a:p>
          <a:p>
            <a:r>
              <a:rPr lang="en-US" dirty="0"/>
              <a:t> There may be cultural resistance to agile methods, especially in those organizations that have a long history of using conventional systems engineering processes. </a:t>
            </a:r>
          </a:p>
        </p:txBody>
      </p:sp>
    </p:spTree>
    <p:extLst>
      <p:ext uri="{BB962C8B-B14F-4D97-AF65-F5344CB8AC3E}">
        <p14:creationId xmlns:p14="http://schemas.microsoft.com/office/powerpoint/2010/main" val="609097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Weather information</a:t>
            </a:r>
          </a:p>
        </p:txBody>
      </p:sp>
      <p:sp>
        <p:nvSpPr>
          <p:cNvPr id="3" name="Content Placeholder 2"/>
          <p:cNvSpPr>
            <a:spLocks noGrp="1"/>
          </p:cNvSpPr>
          <p:nvPr>
            <p:ph idx="1"/>
          </p:nvPr>
        </p:nvSpPr>
        <p:spPr/>
        <p:txBody>
          <a:bodyPr/>
          <a:lstStyle/>
          <a:p>
            <a:r>
              <a:rPr lang="en-US" dirty="0"/>
              <a:t>A national weather service wishes to collect weather information from remote areas to help with weather forecasting, forecast accuracy assessment and climate change modeling.</a:t>
            </a:r>
          </a:p>
          <a:p>
            <a:r>
              <a:rPr lang="en-US" dirty="0"/>
              <a:t>Currently, limited collections are made manually by people visiting remote stations every day. </a:t>
            </a:r>
          </a:p>
          <a:p>
            <a:pPr lvl="1"/>
            <a:r>
              <a:rPr lang="en-US" dirty="0"/>
              <a:t>This is expensive and time consuming</a:t>
            </a:r>
          </a:p>
          <a:p>
            <a:pPr lvl="1"/>
            <a:r>
              <a:rPr lang="en-US" dirty="0"/>
              <a:t>Some areas have no coverage because of difficulties of access (no road, heavy snowfall, etc.)</a:t>
            </a:r>
          </a:p>
          <a:p>
            <a:r>
              <a:rPr lang="en-US" dirty="0"/>
              <a:t>The intention therefore is to develop remote automatic collection systems that are connected to a broader weather information system.</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Overall system organization</a:t>
            </a:r>
          </a:p>
        </p:txBody>
      </p:sp>
      <p:sp>
        <p:nvSpPr>
          <p:cNvPr id="4" name="Rectangle 3"/>
          <p:cNvSpPr/>
          <p:nvPr/>
        </p:nvSpPr>
        <p:spPr>
          <a:xfrm>
            <a:off x="4537094" y="3282924"/>
            <a:ext cx="3350886" cy="145907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Weather information system</a:t>
            </a:r>
          </a:p>
        </p:txBody>
      </p:sp>
      <p:sp>
        <p:nvSpPr>
          <p:cNvPr id="5" name="Rectangle 4"/>
          <p:cNvSpPr/>
          <p:nvPr/>
        </p:nvSpPr>
        <p:spPr>
          <a:xfrm>
            <a:off x="3483188" y="5268890"/>
            <a:ext cx="5607329" cy="51337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Weather data archive</a:t>
            </a:r>
          </a:p>
        </p:txBody>
      </p:sp>
      <p:sp>
        <p:nvSpPr>
          <p:cNvPr id="6" name="Oval 5"/>
          <p:cNvSpPr/>
          <p:nvPr/>
        </p:nvSpPr>
        <p:spPr>
          <a:xfrm>
            <a:off x="2402257" y="1999477"/>
            <a:ext cx="1080931" cy="58092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WS1</a:t>
            </a:r>
          </a:p>
        </p:txBody>
      </p:sp>
      <p:sp>
        <p:nvSpPr>
          <p:cNvPr id="7" name="Oval 6"/>
          <p:cNvSpPr/>
          <p:nvPr/>
        </p:nvSpPr>
        <p:spPr>
          <a:xfrm>
            <a:off x="3824751" y="1999477"/>
            <a:ext cx="1080931" cy="58092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WS2</a:t>
            </a:r>
          </a:p>
        </p:txBody>
      </p:sp>
      <p:sp>
        <p:nvSpPr>
          <p:cNvPr id="8" name="Oval 7"/>
          <p:cNvSpPr/>
          <p:nvPr/>
        </p:nvSpPr>
        <p:spPr>
          <a:xfrm>
            <a:off x="5446147" y="1999477"/>
            <a:ext cx="1080931" cy="58092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WS3</a:t>
            </a:r>
          </a:p>
        </p:txBody>
      </p:sp>
      <p:sp>
        <p:nvSpPr>
          <p:cNvPr id="9" name="Oval 8"/>
          <p:cNvSpPr/>
          <p:nvPr/>
        </p:nvSpPr>
        <p:spPr>
          <a:xfrm>
            <a:off x="6805462" y="1999477"/>
            <a:ext cx="1080931" cy="58092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WS..</a:t>
            </a:r>
          </a:p>
        </p:txBody>
      </p:sp>
      <p:sp>
        <p:nvSpPr>
          <p:cNvPr id="10" name="Oval 9"/>
          <p:cNvSpPr/>
          <p:nvPr/>
        </p:nvSpPr>
        <p:spPr>
          <a:xfrm>
            <a:off x="8193502" y="1999477"/>
            <a:ext cx="1080931" cy="58092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WSn</a:t>
            </a:r>
            <a:endParaRPr lang="en-US" dirty="0">
              <a:solidFill>
                <a:schemeClr val="tx1"/>
              </a:solidFill>
            </a:endParaRPr>
          </a:p>
        </p:txBody>
      </p:sp>
      <p:sp>
        <p:nvSpPr>
          <p:cNvPr id="11" name="Oval 10"/>
          <p:cNvSpPr/>
          <p:nvPr/>
        </p:nvSpPr>
        <p:spPr>
          <a:xfrm>
            <a:off x="1981200" y="3458553"/>
            <a:ext cx="1843550" cy="99973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Satellite information</a:t>
            </a:r>
          </a:p>
        </p:txBody>
      </p:sp>
      <p:sp>
        <p:nvSpPr>
          <p:cNvPr id="12" name="Oval 11"/>
          <p:cNvSpPr/>
          <p:nvPr/>
        </p:nvSpPr>
        <p:spPr>
          <a:xfrm>
            <a:off x="8524604" y="3458553"/>
            <a:ext cx="1843550" cy="99973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Weather radar information</a:t>
            </a:r>
          </a:p>
        </p:txBody>
      </p:sp>
      <p:cxnSp>
        <p:nvCxnSpPr>
          <p:cNvPr id="14" name="Straight Connector 13"/>
          <p:cNvCxnSpPr>
            <a:stCxn id="6" idx="4"/>
          </p:cNvCxnSpPr>
          <p:nvPr/>
        </p:nvCxnSpPr>
        <p:spPr>
          <a:xfrm rot="16200000" flipH="1">
            <a:off x="3388649" y="2134478"/>
            <a:ext cx="702518" cy="1594372"/>
          </a:xfrm>
          <a:prstGeom prst="line">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7" idx="4"/>
          </p:cNvCxnSpPr>
          <p:nvPr/>
        </p:nvCxnSpPr>
        <p:spPr>
          <a:xfrm rot="16200000" flipH="1">
            <a:off x="4284189" y="2661432"/>
            <a:ext cx="702518" cy="540465"/>
          </a:xfrm>
          <a:prstGeom prst="line">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8" idx="4"/>
          </p:cNvCxnSpPr>
          <p:nvPr/>
        </p:nvCxnSpPr>
        <p:spPr>
          <a:xfrm rot="5400000">
            <a:off x="5635353" y="2931664"/>
            <a:ext cx="702518" cy="1588"/>
          </a:xfrm>
          <a:prstGeom prst="line">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9" idx="4"/>
          </p:cNvCxnSpPr>
          <p:nvPr/>
        </p:nvCxnSpPr>
        <p:spPr>
          <a:xfrm rot="5400000">
            <a:off x="6724434" y="2661432"/>
            <a:ext cx="702520" cy="540466"/>
          </a:xfrm>
          <a:prstGeom prst="line">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10" idx="4"/>
          </p:cNvCxnSpPr>
          <p:nvPr/>
        </p:nvCxnSpPr>
        <p:spPr>
          <a:xfrm rot="5400000">
            <a:off x="7797575" y="2346534"/>
            <a:ext cx="702520" cy="1170265"/>
          </a:xfrm>
          <a:prstGeom prst="line">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3824750" y="3971934"/>
            <a:ext cx="712344" cy="1588"/>
          </a:xfrm>
          <a:prstGeom prst="line">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a:stCxn id="12" idx="2"/>
          </p:cNvCxnSpPr>
          <p:nvPr/>
        </p:nvCxnSpPr>
        <p:spPr>
          <a:xfrm rot="10800000" flipV="1">
            <a:off x="7887980" y="3958422"/>
            <a:ext cx="636624" cy="2"/>
          </a:xfrm>
          <a:prstGeom prst="line">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rot="5400000">
            <a:off x="4868162" y="5005445"/>
            <a:ext cx="526892"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rot="5400000">
            <a:off x="5946710" y="5004649"/>
            <a:ext cx="526892"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rot="5400000">
            <a:off x="7083275" y="5005445"/>
            <a:ext cx="526892" cy="1588"/>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System context for the weather station</a:t>
            </a:r>
            <a:r>
              <a:rPr lang="en-GB" sz="2400" dirty="0"/>
              <a:t> </a:t>
            </a:r>
            <a:endParaRPr lang="en-US" sz="2400" dirty="0"/>
          </a:p>
        </p:txBody>
      </p:sp>
      <p:pic>
        <p:nvPicPr>
          <p:cNvPr id="4" name="Content Placeholder 3" descr="7.1 WeatherStatContext.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3566" r="-3566"/>
              <a:stretch>
                <a:fillRect/>
              </a:stretch>
            </p:blipFill>
          </mc:Choice>
          <mc:Fallback>
            <p:blipFill>
              <a:blip r:embed="rId3"/>
              <a:srcRect l="-3566" r="-3566"/>
              <a:stretch>
                <a:fillRect/>
              </a:stretch>
            </p:blipFill>
          </mc:Fallback>
        </mc:AlternateContent>
        <p:spPr>
          <a:xfrm>
            <a:off x="3136713" y="2172297"/>
            <a:ext cx="5629266" cy="3095879"/>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Weather station characteristics</a:t>
            </a:r>
          </a:p>
        </p:txBody>
      </p:sp>
      <p:sp>
        <p:nvSpPr>
          <p:cNvPr id="3" name="Content Placeholder 2"/>
          <p:cNvSpPr>
            <a:spLocks noGrp="1"/>
          </p:cNvSpPr>
          <p:nvPr>
            <p:ph idx="1"/>
          </p:nvPr>
        </p:nvSpPr>
        <p:spPr/>
        <p:txBody>
          <a:bodyPr/>
          <a:lstStyle/>
          <a:p>
            <a:r>
              <a:rPr lang="en-US" dirty="0"/>
              <a:t>Must be self-contained and completely autonomous</a:t>
            </a:r>
          </a:p>
          <a:p>
            <a:pPr lvl="1"/>
            <a:r>
              <a:rPr lang="en-US" dirty="0"/>
              <a:t>Integral power supplies and power generation</a:t>
            </a:r>
          </a:p>
          <a:p>
            <a:pPr lvl="1"/>
            <a:r>
              <a:rPr lang="en-US" dirty="0"/>
              <a:t>Satellite communications</a:t>
            </a:r>
          </a:p>
          <a:p>
            <a:pPr lvl="1"/>
            <a:r>
              <a:rPr lang="en-US" dirty="0"/>
              <a:t>Ruggedized to tolerate extreme weather</a:t>
            </a:r>
          </a:p>
          <a:p>
            <a:pPr lvl="1"/>
            <a:r>
              <a:rPr lang="en-US" dirty="0"/>
              <a:t>Self-testing</a:t>
            </a:r>
          </a:p>
          <a:p>
            <a:r>
              <a:rPr lang="en-US" dirty="0"/>
              <a:t>May exist in several version for different types of deployment</a:t>
            </a:r>
          </a:p>
          <a:p>
            <a:pPr lvl="2"/>
            <a:r>
              <a:rPr lang="en-US" dirty="0"/>
              <a:t>Highland areas based on wind power</a:t>
            </a:r>
          </a:p>
          <a:p>
            <a:pPr lvl="2"/>
            <a:r>
              <a:rPr lang="en-US" dirty="0"/>
              <a:t>Desert areas based on solar power</a:t>
            </a:r>
          </a:p>
          <a:p>
            <a:r>
              <a:rPr lang="en-US" dirty="0"/>
              <a:t>Remote control to support autonomous operation</a:t>
            </a:r>
          </a:p>
          <a:p>
            <a:r>
              <a:rPr lang="en-US" dirty="0"/>
              <a:t>Dynamic software re-configuration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Essential system functionality</a:t>
            </a:r>
          </a:p>
        </p:txBody>
      </p:sp>
      <p:sp>
        <p:nvSpPr>
          <p:cNvPr id="3" name="Content Placeholder 2"/>
          <p:cNvSpPr>
            <a:spLocks noGrp="1"/>
          </p:cNvSpPr>
          <p:nvPr>
            <p:ph idx="1"/>
          </p:nvPr>
        </p:nvSpPr>
        <p:spPr/>
        <p:txBody>
          <a:bodyPr/>
          <a:lstStyle/>
          <a:p>
            <a:r>
              <a:rPr lang="en-US" dirty="0"/>
              <a:t>Collect weather information from instruments at regular intervals</a:t>
            </a:r>
          </a:p>
          <a:p>
            <a:r>
              <a:rPr lang="en-US" dirty="0"/>
              <a:t>Transmit this information, on request, to the weather information system over the satellite link</a:t>
            </a:r>
          </a:p>
          <a:p>
            <a:r>
              <a:rPr lang="en-US" dirty="0"/>
              <a:t>Store information if communications are not available</a:t>
            </a:r>
          </a:p>
          <a:p>
            <a:r>
              <a:rPr lang="en-US" dirty="0"/>
              <a:t>Monitor external conditions and shut down power generation/instruments if threat of damage from extreme weather</a:t>
            </a:r>
          </a:p>
          <a:p>
            <a:r>
              <a:rPr lang="en-US" dirty="0"/>
              <a:t>Run regular diagnostic tests to assess overall health of system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7FFC7-CF46-4679-BC5E-928E36497BF3}"/>
              </a:ext>
            </a:extLst>
          </p:cNvPr>
          <p:cNvSpPr>
            <a:spLocks noGrp="1"/>
          </p:cNvSpPr>
          <p:nvPr>
            <p:ph type="title"/>
          </p:nvPr>
        </p:nvSpPr>
        <p:spPr/>
        <p:txBody>
          <a:bodyPr/>
          <a:lstStyle/>
          <a:p>
            <a:pPr algn="ctr"/>
            <a:r>
              <a:rPr lang="en-IN" dirty="0"/>
              <a:t>Syllabus-unit-I</a:t>
            </a:r>
          </a:p>
        </p:txBody>
      </p:sp>
      <p:sp>
        <p:nvSpPr>
          <p:cNvPr id="3" name="Content Placeholder 2">
            <a:extLst>
              <a:ext uri="{FF2B5EF4-FFF2-40B4-BE49-F238E27FC236}">
                <a16:creationId xmlns:a16="http://schemas.microsoft.com/office/drawing/2014/main" id="{059E34E0-C943-46D9-8834-3B31FC72C882}"/>
              </a:ext>
            </a:extLst>
          </p:cNvPr>
          <p:cNvSpPr>
            <a:spLocks noGrp="1"/>
          </p:cNvSpPr>
          <p:nvPr>
            <p:ph idx="1"/>
          </p:nvPr>
        </p:nvSpPr>
        <p:spPr/>
        <p:txBody>
          <a:bodyPr/>
          <a:lstStyle/>
          <a:p>
            <a:pPr marL="114300" indent="0" algn="just">
              <a:buNone/>
            </a:pPr>
            <a:r>
              <a:rPr lang="en-US" b="1" dirty="0"/>
              <a:t>Overview: Introduction:</a:t>
            </a:r>
          </a:p>
          <a:p>
            <a:pPr marL="114300" indent="0" algn="just">
              <a:buNone/>
            </a:pPr>
            <a:r>
              <a:rPr lang="en-US" dirty="0"/>
              <a:t>Professional Software Development, Software Engineering Ethics, Case studies.</a:t>
            </a:r>
          </a:p>
          <a:p>
            <a:pPr marL="114300" indent="0" algn="just">
              <a:buNone/>
            </a:pPr>
            <a:r>
              <a:rPr lang="en-US" dirty="0"/>
              <a:t>Software Processes: Models, Process activities, Coping with Change, Process improvement</a:t>
            </a:r>
            <a:r>
              <a:rPr lang="en-US" b="1" dirty="0"/>
              <a:t>.</a:t>
            </a:r>
          </a:p>
          <a:p>
            <a:pPr marL="114300" indent="0" algn="just">
              <a:buNone/>
            </a:pPr>
            <a:r>
              <a:rPr lang="en-US" b="1" dirty="0"/>
              <a:t>Requirements Engineering and System Modeling:</a:t>
            </a:r>
          </a:p>
          <a:p>
            <a:pPr marL="114300" indent="0" algn="just">
              <a:buNone/>
            </a:pPr>
            <a:r>
              <a:rPr lang="en-US" dirty="0"/>
              <a:t>Software Requirements: Functional and Non-functional requirements. Requirements Elicitation, Specification, Validation and Change</a:t>
            </a:r>
            <a:endParaRPr lang="en-IN" dirty="0"/>
          </a:p>
        </p:txBody>
      </p:sp>
    </p:spTree>
    <p:extLst>
      <p:ext uri="{BB962C8B-B14F-4D97-AF65-F5344CB8AC3E}">
        <p14:creationId xmlns:p14="http://schemas.microsoft.com/office/powerpoint/2010/main" val="38997007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Software architecture</a:t>
            </a:r>
            <a:endParaRPr lang="en-US" dirty="0"/>
          </a:p>
        </p:txBody>
      </p:sp>
      <p:pic>
        <p:nvPicPr>
          <p:cNvPr id="4" name="Content Placeholder 3" descr="7.4 WS-Architecture.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16491" b="-16491"/>
              <a:stretch>
                <a:fillRect/>
              </a:stretch>
            </p:blipFill>
          </mc:Choice>
          <mc:Fallback>
            <p:blipFill>
              <a:blip r:embed="rId3"/>
              <a:srcRect t="-16491" b="-16491"/>
              <a:stretch>
                <a:fillRect/>
              </a:stretch>
            </p:blipFill>
          </mc:Fallback>
        </mc:AlternateContent>
        <p:spPr>
          <a:xfrm>
            <a:off x="2793493" y="1737504"/>
            <a:ext cx="6647491" cy="3655864"/>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software</a:t>
            </a:r>
          </a:p>
        </p:txBody>
      </p:sp>
      <p:sp>
        <p:nvSpPr>
          <p:cNvPr id="3" name="Content Placeholder 2"/>
          <p:cNvSpPr>
            <a:spLocks noGrp="1"/>
          </p:cNvSpPr>
          <p:nvPr>
            <p:ph idx="1"/>
          </p:nvPr>
        </p:nvSpPr>
        <p:spPr/>
        <p:txBody>
          <a:bodyPr/>
          <a:lstStyle/>
          <a:p>
            <a:r>
              <a:rPr lang="en-US" dirty="0"/>
              <a:t>Embedded software but not real-time in the sense that rapid reaction to events is required.</a:t>
            </a:r>
          </a:p>
          <a:p>
            <a:r>
              <a:rPr lang="en-US" dirty="0"/>
              <a:t>Developed using an object-oriented approach</a:t>
            </a:r>
          </a:p>
          <a:p>
            <a:r>
              <a:rPr lang="en-US" dirty="0"/>
              <a:t>OO approach associates objects with the physical entities in the system e.g.</a:t>
            </a:r>
          </a:p>
          <a:p>
            <a:pPr lvl="1"/>
            <a:r>
              <a:rPr lang="en-US" dirty="0"/>
              <a:t>Weather data collection instruments</a:t>
            </a:r>
          </a:p>
          <a:p>
            <a:pPr lvl="1"/>
            <a:r>
              <a:rPr lang="en-US" dirty="0"/>
              <a:t>Power supply and generation</a:t>
            </a:r>
          </a:p>
          <a:p>
            <a:pPr lvl="1"/>
            <a:r>
              <a:rPr lang="en-US" dirty="0"/>
              <a:t>Communications</a:t>
            </a:r>
          </a:p>
          <a:p>
            <a:r>
              <a:rPr lang="en-US" dirty="0"/>
              <a:t>Data may be stored as objects</a:t>
            </a:r>
          </a:p>
          <a:p>
            <a:r>
              <a:rPr lang="en-US" dirty="0"/>
              <a:t>No requirement for large-scale database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3AD6E-F966-40E8-8282-F6D27F0779BB}"/>
              </a:ext>
            </a:extLst>
          </p:cNvPr>
          <p:cNvSpPr>
            <a:spLocks noGrp="1"/>
          </p:cNvSpPr>
          <p:nvPr>
            <p:ph type="title"/>
          </p:nvPr>
        </p:nvSpPr>
        <p:spPr/>
        <p:txBody>
          <a:bodyPr/>
          <a:lstStyle/>
          <a:p>
            <a:r>
              <a:rPr lang="en-IN" dirty="0"/>
              <a:t>Engineering approach of developing software:</a:t>
            </a:r>
          </a:p>
        </p:txBody>
      </p:sp>
      <p:sp>
        <p:nvSpPr>
          <p:cNvPr id="3" name="Content Placeholder 2">
            <a:extLst>
              <a:ext uri="{FF2B5EF4-FFF2-40B4-BE49-F238E27FC236}">
                <a16:creationId xmlns:a16="http://schemas.microsoft.com/office/drawing/2014/main" id="{C771D723-9616-467B-8326-C539100EE7E9}"/>
              </a:ext>
            </a:extLst>
          </p:cNvPr>
          <p:cNvSpPr>
            <a:spLocks noGrp="1"/>
          </p:cNvSpPr>
          <p:nvPr>
            <p:ph idx="1"/>
          </p:nvPr>
        </p:nvSpPr>
        <p:spPr/>
        <p:txBody>
          <a:bodyPr/>
          <a:lstStyle/>
          <a:p>
            <a:r>
              <a:rPr lang="en-IN" dirty="0"/>
              <a:t>Past experience is used</a:t>
            </a:r>
          </a:p>
          <a:p>
            <a:r>
              <a:rPr lang="en-IN" dirty="0"/>
              <a:t>Systematically arranged</a:t>
            </a:r>
          </a:p>
          <a:p>
            <a:r>
              <a:rPr lang="en-IN" dirty="0"/>
              <a:t>Quantitative techniques provided</a:t>
            </a:r>
          </a:p>
          <a:p>
            <a:r>
              <a:rPr lang="en-IN" dirty="0"/>
              <a:t>Few thumb rules</a:t>
            </a:r>
          </a:p>
          <a:p>
            <a:r>
              <a:rPr lang="en-IN" dirty="0"/>
              <a:t>Pragmatic approach for cost effectiveness</a:t>
            </a:r>
          </a:p>
        </p:txBody>
      </p:sp>
      <p:sp>
        <p:nvSpPr>
          <p:cNvPr id="4" name="Date Placeholder 3">
            <a:extLst>
              <a:ext uri="{FF2B5EF4-FFF2-40B4-BE49-F238E27FC236}">
                <a16:creationId xmlns:a16="http://schemas.microsoft.com/office/drawing/2014/main" id="{72864140-F55A-438C-87E4-36D7ED6BF534}"/>
              </a:ext>
            </a:extLst>
          </p:cNvPr>
          <p:cNvSpPr>
            <a:spLocks noGrp="1"/>
          </p:cNvSpPr>
          <p:nvPr>
            <p:ph type="dt" sz="half" idx="10"/>
          </p:nvPr>
        </p:nvSpPr>
        <p:spPr/>
        <p:txBody>
          <a:bodyPr/>
          <a:lstStyle/>
          <a:p>
            <a:fld id="{E0C31193-E8B2-452E-A2C2-4D008B2DDB60}" type="datetime1">
              <a:rPr lang="en-IN" smtClean="0"/>
              <a:t>28-03-2025</a:t>
            </a:fld>
            <a:endParaRPr lang="en-IN"/>
          </a:p>
        </p:txBody>
      </p:sp>
      <p:sp>
        <p:nvSpPr>
          <p:cNvPr id="5" name="Footer Placeholder 4">
            <a:extLst>
              <a:ext uri="{FF2B5EF4-FFF2-40B4-BE49-F238E27FC236}">
                <a16:creationId xmlns:a16="http://schemas.microsoft.com/office/drawing/2014/main" id="{809F51C8-F493-4810-908E-92BDF024EDB2}"/>
              </a:ext>
            </a:extLst>
          </p:cNvPr>
          <p:cNvSpPr>
            <a:spLocks noGrp="1"/>
          </p:cNvSpPr>
          <p:nvPr>
            <p:ph type="ftr" sz="quarter" idx="11"/>
          </p:nvPr>
        </p:nvSpPr>
        <p:spPr/>
        <p:txBody>
          <a:bodyPr/>
          <a:lstStyle/>
          <a:p>
            <a:r>
              <a:rPr lang="en-IN"/>
              <a:t>Software Engineering</a:t>
            </a:r>
          </a:p>
        </p:txBody>
      </p:sp>
      <p:sp>
        <p:nvSpPr>
          <p:cNvPr id="6" name="Slide Number Placeholder 5">
            <a:extLst>
              <a:ext uri="{FF2B5EF4-FFF2-40B4-BE49-F238E27FC236}">
                <a16:creationId xmlns:a16="http://schemas.microsoft.com/office/drawing/2014/main" id="{5C05D19B-7E6E-4B6F-9613-63BC55FBF9C4}"/>
              </a:ext>
            </a:extLst>
          </p:cNvPr>
          <p:cNvSpPr>
            <a:spLocks noGrp="1"/>
          </p:cNvSpPr>
          <p:nvPr>
            <p:ph type="sldNum" sz="quarter" idx="12"/>
          </p:nvPr>
        </p:nvSpPr>
        <p:spPr/>
        <p:txBody>
          <a:bodyPr/>
          <a:lstStyle/>
          <a:p>
            <a:fld id="{052C2F80-32FE-4B11-8B61-0F9B06CCC55A}" type="slidenum">
              <a:rPr lang="en-IN" smtClean="0"/>
              <a:t>22</a:t>
            </a:fld>
            <a:endParaRPr lang="en-IN"/>
          </a:p>
        </p:txBody>
      </p:sp>
    </p:spTree>
    <p:extLst>
      <p:ext uri="{BB962C8B-B14F-4D97-AF65-F5344CB8AC3E}">
        <p14:creationId xmlns:p14="http://schemas.microsoft.com/office/powerpoint/2010/main" val="31791406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B5EF7-EF4B-4470-975A-790777D39BF8}"/>
              </a:ext>
            </a:extLst>
          </p:cNvPr>
          <p:cNvSpPr>
            <a:spLocks noGrp="1"/>
          </p:cNvSpPr>
          <p:nvPr>
            <p:ph type="title"/>
          </p:nvPr>
        </p:nvSpPr>
        <p:spPr/>
        <p:txBody>
          <a:bodyPr/>
          <a:lstStyle/>
          <a:p>
            <a:pPr algn="ctr"/>
            <a:r>
              <a:rPr lang="en-US" dirty="0"/>
              <a:t>Software Products</a:t>
            </a:r>
            <a:endParaRPr lang="en-IN" dirty="0"/>
          </a:p>
        </p:txBody>
      </p:sp>
      <p:sp>
        <p:nvSpPr>
          <p:cNvPr id="3" name="Content Placeholder 2">
            <a:extLst>
              <a:ext uri="{FF2B5EF4-FFF2-40B4-BE49-F238E27FC236}">
                <a16:creationId xmlns:a16="http://schemas.microsoft.com/office/drawing/2014/main" id="{A57E19A4-9278-4AA1-8CE9-3B2DA4A49D0F}"/>
              </a:ext>
            </a:extLst>
          </p:cNvPr>
          <p:cNvSpPr>
            <a:spLocks noGrp="1"/>
          </p:cNvSpPr>
          <p:nvPr>
            <p:ph idx="1"/>
          </p:nvPr>
        </p:nvSpPr>
        <p:spPr/>
        <p:txBody>
          <a:bodyPr/>
          <a:lstStyle/>
          <a:p>
            <a:r>
              <a:rPr lang="en-US" b="1" dirty="0"/>
              <a:t>Generic products </a:t>
            </a:r>
          </a:p>
          <a:p>
            <a:r>
              <a:rPr lang="en-US" b="1" dirty="0"/>
              <a:t>Customized products</a:t>
            </a:r>
            <a:endParaRPr lang="en-IN" b="1" dirty="0"/>
          </a:p>
        </p:txBody>
      </p:sp>
    </p:spTree>
    <p:extLst>
      <p:ext uri="{BB962C8B-B14F-4D97-AF65-F5344CB8AC3E}">
        <p14:creationId xmlns:p14="http://schemas.microsoft.com/office/powerpoint/2010/main" val="30607986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6C1D4-D19B-489B-A457-63181C255C80}"/>
              </a:ext>
            </a:extLst>
          </p:cNvPr>
          <p:cNvSpPr>
            <a:spLocks noGrp="1"/>
          </p:cNvSpPr>
          <p:nvPr>
            <p:ph type="title"/>
          </p:nvPr>
        </p:nvSpPr>
        <p:spPr/>
        <p:txBody>
          <a:bodyPr/>
          <a:lstStyle/>
          <a:p>
            <a:pPr algn="ctr"/>
            <a:r>
              <a:rPr lang="en-US" dirty="0"/>
              <a:t>Software Products</a:t>
            </a:r>
            <a:endParaRPr lang="en-IN" dirty="0"/>
          </a:p>
        </p:txBody>
      </p:sp>
      <p:sp>
        <p:nvSpPr>
          <p:cNvPr id="3" name="Content Placeholder 2">
            <a:extLst>
              <a:ext uri="{FF2B5EF4-FFF2-40B4-BE49-F238E27FC236}">
                <a16:creationId xmlns:a16="http://schemas.microsoft.com/office/drawing/2014/main" id="{2DEE8E98-43A8-42F1-9EF5-C4630035CF47}"/>
              </a:ext>
            </a:extLst>
          </p:cNvPr>
          <p:cNvSpPr>
            <a:spLocks noGrp="1"/>
          </p:cNvSpPr>
          <p:nvPr>
            <p:ph idx="1"/>
          </p:nvPr>
        </p:nvSpPr>
        <p:spPr/>
        <p:txBody>
          <a:bodyPr/>
          <a:lstStyle/>
          <a:p>
            <a:r>
              <a:rPr lang="en-US" b="1" dirty="0"/>
              <a:t>Generic products </a:t>
            </a:r>
            <a:r>
              <a:rPr lang="en-IN" b="1" dirty="0"/>
              <a:t>: </a:t>
            </a:r>
            <a:r>
              <a:rPr lang="en-US" dirty="0"/>
              <a:t>standalone systems that are manufactured and marketed, sold to any customer who wants to use them</a:t>
            </a:r>
          </a:p>
          <a:p>
            <a:r>
              <a:rPr lang="en-US" b="1" dirty="0"/>
              <a:t>Ex: </a:t>
            </a:r>
            <a:r>
              <a:rPr lang="en-US" dirty="0"/>
              <a:t>graphics programs, appointment booking software, project management tools, CAD software.</a:t>
            </a:r>
          </a:p>
          <a:p>
            <a:endParaRPr lang="en-US" b="1" dirty="0"/>
          </a:p>
          <a:p>
            <a:r>
              <a:rPr lang="en-US" b="1" dirty="0"/>
              <a:t>Customized products: </a:t>
            </a:r>
            <a:r>
              <a:rPr lang="en-US" dirty="0"/>
              <a:t>software made to a specific customer to meet their own needs.</a:t>
            </a:r>
          </a:p>
          <a:p>
            <a:r>
              <a:rPr lang="en-US" b="1" dirty="0"/>
              <a:t>Ex: </a:t>
            </a:r>
            <a:r>
              <a:rPr lang="en-US" dirty="0"/>
              <a:t>air traffic control software, traffic control software, banking software. </a:t>
            </a:r>
            <a:endParaRPr lang="en-IN" b="1" dirty="0"/>
          </a:p>
          <a:p>
            <a:endParaRPr lang="en-IN" b="1" dirty="0"/>
          </a:p>
        </p:txBody>
      </p:sp>
    </p:spTree>
    <p:extLst>
      <p:ext uri="{BB962C8B-B14F-4D97-AF65-F5344CB8AC3E}">
        <p14:creationId xmlns:p14="http://schemas.microsoft.com/office/powerpoint/2010/main" val="5241123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A30A5-D0D2-4E13-8DF2-DC24B1CDF032}"/>
              </a:ext>
            </a:extLst>
          </p:cNvPr>
          <p:cNvSpPr>
            <a:spLocks noGrp="1"/>
          </p:cNvSpPr>
          <p:nvPr>
            <p:ph type="title"/>
          </p:nvPr>
        </p:nvSpPr>
        <p:spPr/>
        <p:txBody>
          <a:bodyPr/>
          <a:lstStyle/>
          <a:p>
            <a:pPr algn="ctr"/>
            <a:r>
              <a:rPr lang="en-US" dirty="0"/>
              <a:t>Software Products</a:t>
            </a:r>
            <a:endParaRPr lang="en-IN" dirty="0"/>
          </a:p>
        </p:txBody>
      </p:sp>
      <p:sp>
        <p:nvSpPr>
          <p:cNvPr id="3" name="Content Placeholder 2">
            <a:extLst>
              <a:ext uri="{FF2B5EF4-FFF2-40B4-BE49-F238E27FC236}">
                <a16:creationId xmlns:a16="http://schemas.microsoft.com/office/drawing/2014/main" id="{CFA2872E-E97B-42DE-9113-0C7296B897C1}"/>
              </a:ext>
            </a:extLst>
          </p:cNvPr>
          <p:cNvSpPr>
            <a:spLocks noGrp="1"/>
          </p:cNvSpPr>
          <p:nvPr>
            <p:ph idx="1"/>
          </p:nvPr>
        </p:nvSpPr>
        <p:spPr/>
        <p:txBody>
          <a:bodyPr/>
          <a:lstStyle/>
          <a:p>
            <a:r>
              <a:rPr lang="en-US" dirty="0"/>
              <a:t>Specifications of software, changes decisions are made by developer in case of generic software</a:t>
            </a:r>
          </a:p>
          <a:p>
            <a:endParaRPr lang="en-US" dirty="0"/>
          </a:p>
          <a:p>
            <a:endParaRPr lang="en-US" dirty="0"/>
          </a:p>
          <a:p>
            <a:r>
              <a:rPr lang="en-IN" dirty="0"/>
              <a:t>Specifications , changes decision are made by customer who owns the software.</a:t>
            </a:r>
          </a:p>
        </p:txBody>
      </p:sp>
    </p:spTree>
    <p:extLst>
      <p:ext uri="{BB962C8B-B14F-4D97-AF65-F5344CB8AC3E}">
        <p14:creationId xmlns:p14="http://schemas.microsoft.com/office/powerpoint/2010/main" val="462714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07AB8-70C4-4B40-B83A-6F889203D567}"/>
              </a:ext>
            </a:extLst>
          </p:cNvPr>
          <p:cNvSpPr>
            <a:spLocks noGrp="1"/>
          </p:cNvSpPr>
          <p:nvPr>
            <p:ph type="title"/>
          </p:nvPr>
        </p:nvSpPr>
        <p:spPr/>
        <p:txBody>
          <a:bodyPr/>
          <a:lstStyle/>
          <a:p>
            <a:pPr algn="ctr"/>
            <a:r>
              <a:rPr lang="en-US" dirty="0"/>
              <a:t>FAQs about software engineering</a:t>
            </a:r>
            <a:endParaRPr lang="en-IN" dirty="0"/>
          </a:p>
        </p:txBody>
      </p:sp>
      <p:sp>
        <p:nvSpPr>
          <p:cNvPr id="9" name="Content Placeholder 8">
            <a:extLst>
              <a:ext uri="{FF2B5EF4-FFF2-40B4-BE49-F238E27FC236}">
                <a16:creationId xmlns:a16="http://schemas.microsoft.com/office/drawing/2014/main" id="{A402678A-74CE-48CD-8602-A3614509B078}"/>
              </a:ext>
            </a:extLst>
          </p:cNvPr>
          <p:cNvSpPr>
            <a:spLocks noGrp="1"/>
          </p:cNvSpPr>
          <p:nvPr>
            <p:ph idx="1"/>
          </p:nvPr>
        </p:nvSpPr>
        <p:spPr/>
        <p:txBody>
          <a:bodyPr/>
          <a:lstStyle/>
          <a:p>
            <a:r>
              <a:rPr lang="en-US" dirty="0"/>
              <a:t>What is software</a:t>
            </a:r>
          </a:p>
          <a:p>
            <a:r>
              <a:rPr lang="en-US" dirty="0"/>
              <a:t>What are the attributes of good software</a:t>
            </a:r>
          </a:p>
          <a:p>
            <a:r>
              <a:rPr lang="en-US" dirty="0"/>
              <a:t>What is software engineering</a:t>
            </a:r>
          </a:p>
          <a:p>
            <a:r>
              <a:rPr lang="en-US" dirty="0"/>
              <a:t>What are the fundamental software engineering activities</a:t>
            </a:r>
          </a:p>
          <a:p>
            <a:r>
              <a:rPr lang="en-US" dirty="0"/>
              <a:t>What is the difference between software engineering and computer science</a:t>
            </a:r>
          </a:p>
          <a:p>
            <a:r>
              <a:rPr lang="en-US" dirty="0"/>
              <a:t>What is the difference between software engineering and system engineering</a:t>
            </a:r>
          </a:p>
          <a:p>
            <a:pPr marL="0" indent="0">
              <a:buNone/>
            </a:pPr>
            <a:endParaRPr lang="en-IN" dirty="0"/>
          </a:p>
        </p:txBody>
      </p:sp>
    </p:spTree>
    <p:extLst>
      <p:ext uri="{BB962C8B-B14F-4D97-AF65-F5344CB8AC3E}">
        <p14:creationId xmlns:p14="http://schemas.microsoft.com/office/powerpoint/2010/main" val="24258714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A77FB-A77F-4851-B2B1-D3757B784BEC}"/>
              </a:ext>
            </a:extLst>
          </p:cNvPr>
          <p:cNvSpPr>
            <a:spLocks noGrp="1"/>
          </p:cNvSpPr>
          <p:nvPr>
            <p:ph type="title"/>
          </p:nvPr>
        </p:nvSpPr>
        <p:spPr/>
        <p:txBody>
          <a:bodyPr/>
          <a:lstStyle/>
          <a:p>
            <a:pPr algn="ctr"/>
            <a:r>
              <a:rPr lang="en-US" dirty="0"/>
              <a:t>FAQs about software engineering</a:t>
            </a:r>
            <a:endParaRPr lang="en-IN" dirty="0"/>
          </a:p>
        </p:txBody>
      </p:sp>
      <p:sp>
        <p:nvSpPr>
          <p:cNvPr id="3" name="Content Placeholder 2">
            <a:extLst>
              <a:ext uri="{FF2B5EF4-FFF2-40B4-BE49-F238E27FC236}">
                <a16:creationId xmlns:a16="http://schemas.microsoft.com/office/drawing/2014/main" id="{BFBA20E9-D209-45F5-8B49-D9165E906528}"/>
              </a:ext>
            </a:extLst>
          </p:cNvPr>
          <p:cNvSpPr>
            <a:spLocks noGrp="1"/>
          </p:cNvSpPr>
          <p:nvPr>
            <p:ph idx="1"/>
          </p:nvPr>
        </p:nvSpPr>
        <p:spPr/>
        <p:txBody>
          <a:bodyPr/>
          <a:lstStyle/>
          <a:p>
            <a:r>
              <a:rPr lang="en-US" dirty="0"/>
              <a:t>Key challenges facing software engineering</a:t>
            </a:r>
          </a:p>
          <a:p>
            <a:r>
              <a:rPr lang="en-US" dirty="0"/>
              <a:t>Costs of software engineering</a:t>
            </a:r>
          </a:p>
          <a:p>
            <a:r>
              <a:rPr lang="en-US" dirty="0"/>
              <a:t>Best software engineering techniques and methods</a:t>
            </a:r>
          </a:p>
          <a:p>
            <a:endParaRPr lang="en-IN" dirty="0"/>
          </a:p>
        </p:txBody>
      </p:sp>
    </p:spTree>
    <p:extLst>
      <p:ext uri="{BB962C8B-B14F-4D97-AF65-F5344CB8AC3E}">
        <p14:creationId xmlns:p14="http://schemas.microsoft.com/office/powerpoint/2010/main" val="17889706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F50BC-BE0F-4E97-84E7-D452D9714A2B}"/>
              </a:ext>
            </a:extLst>
          </p:cNvPr>
          <p:cNvSpPr>
            <a:spLocks noGrp="1"/>
          </p:cNvSpPr>
          <p:nvPr>
            <p:ph type="title"/>
          </p:nvPr>
        </p:nvSpPr>
        <p:spPr/>
        <p:txBody>
          <a:bodyPr/>
          <a:lstStyle/>
          <a:p>
            <a:pPr algn="ctr"/>
            <a:r>
              <a:rPr lang="en-US" dirty="0"/>
              <a:t>Attributes of a good software </a:t>
            </a:r>
            <a:endParaRPr lang="en-IN" dirty="0"/>
          </a:p>
        </p:txBody>
      </p:sp>
      <p:sp>
        <p:nvSpPr>
          <p:cNvPr id="3" name="Content Placeholder 2">
            <a:extLst>
              <a:ext uri="{FF2B5EF4-FFF2-40B4-BE49-F238E27FC236}">
                <a16:creationId xmlns:a16="http://schemas.microsoft.com/office/drawing/2014/main" id="{6139F1ED-91E9-46B5-BCC4-C4EF639BF4A9}"/>
              </a:ext>
            </a:extLst>
          </p:cNvPr>
          <p:cNvSpPr>
            <a:spLocks noGrp="1"/>
          </p:cNvSpPr>
          <p:nvPr>
            <p:ph idx="1"/>
          </p:nvPr>
        </p:nvSpPr>
        <p:spPr/>
        <p:txBody>
          <a:bodyPr/>
          <a:lstStyle/>
          <a:p>
            <a:r>
              <a:rPr lang="en-US" dirty="0" err="1"/>
              <a:t>Maintainability:support</a:t>
            </a:r>
            <a:r>
              <a:rPr lang="en-US" dirty="0"/>
              <a:t> evolution.</a:t>
            </a:r>
          </a:p>
          <a:p>
            <a:r>
              <a:rPr lang="en-US" dirty="0"/>
              <a:t>Dependability and security: reliable, </a:t>
            </a:r>
            <a:r>
              <a:rPr lang="en-US" dirty="0" err="1"/>
              <a:t>safety,security</a:t>
            </a:r>
            <a:r>
              <a:rPr lang="en-US" dirty="0"/>
              <a:t>.</a:t>
            </a:r>
          </a:p>
          <a:p>
            <a:r>
              <a:rPr lang="en-US" dirty="0"/>
              <a:t>Efficiency: utilization of </a:t>
            </a:r>
            <a:r>
              <a:rPr lang="en-US" dirty="0" err="1"/>
              <a:t>resources,responsiveness</a:t>
            </a:r>
            <a:r>
              <a:rPr lang="en-US" dirty="0"/>
              <a:t>, processing time.</a:t>
            </a:r>
          </a:p>
          <a:p>
            <a:r>
              <a:rPr lang="en-US" dirty="0" err="1"/>
              <a:t>Acceptability:refers</a:t>
            </a:r>
            <a:r>
              <a:rPr lang="en-US" dirty="0"/>
              <a:t> to users acceptance</a:t>
            </a:r>
            <a:endParaRPr lang="en-IN" dirty="0"/>
          </a:p>
        </p:txBody>
      </p:sp>
    </p:spTree>
    <p:extLst>
      <p:ext uri="{BB962C8B-B14F-4D97-AF65-F5344CB8AC3E}">
        <p14:creationId xmlns:p14="http://schemas.microsoft.com/office/powerpoint/2010/main" val="7137259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B50E6-ECD7-4651-8C7B-1C457A75BD5A}"/>
              </a:ext>
            </a:extLst>
          </p:cNvPr>
          <p:cNvSpPr>
            <a:spLocks noGrp="1"/>
          </p:cNvSpPr>
          <p:nvPr>
            <p:ph type="title"/>
          </p:nvPr>
        </p:nvSpPr>
        <p:spPr/>
        <p:txBody>
          <a:bodyPr/>
          <a:lstStyle/>
          <a:p>
            <a:pPr algn="ctr"/>
            <a:r>
              <a:rPr lang="en-US" dirty="0"/>
              <a:t>Software process activities</a:t>
            </a:r>
            <a:endParaRPr lang="en-IN" dirty="0"/>
          </a:p>
        </p:txBody>
      </p:sp>
      <p:sp>
        <p:nvSpPr>
          <p:cNvPr id="3" name="Content Placeholder 2">
            <a:extLst>
              <a:ext uri="{FF2B5EF4-FFF2-40B4-BE49-F238E27FC236}">
                <a16:creationId xmlns:a16="http://schemas.microsoft.com/office/drawing/2014/main" id="{A9726A7C-F95C-4FC9-89C7-08FDB6682D1A}"/>
              </a:ext>
            </a:extLst>
          </p:cNvPr>
          <p:cNvSpPr>
            <a:spLocks noGrp="1"/>
          </p:cNvSpPr>
          <p:nvPr>
            <p:ph idx="1"/>
          </p:nvPr>
        </p:nvSpPr>
        <p:spPr/>
        <p:txBody>
          <a:bodyPr/>
          <a:lstStyle/>
          <a:p>
            <a:r>
              <a:rPr lang="en-US" dirty="0"/>
              <a:t>Software specification</a:t>
            </a:r>
          </a:p>
          <a:p>
            <a:r>
              <a:rPr lang="en-US" dirty="0"/>
              <a:t>Software development</a:t>
            </a:r>
          </a:p>
          <a:p>
            <a:r>
              <a:rPr lang="en-US" dirty="0"/>
              <a:t>Software validation</a:t>
            </a:r>
          </a:p>
          <a:p>
            <a:r>
              <a:rPr lang="en-US" dirty="0"/>
              <a:t>Software evolution</a:t>
            </a:r>
            <a:endParaRPr lang="en-IN" dirty="0"/>
          </a:p>
        </p:txBody>
      </p:sp>
    </p:spTree>
    <p:extLst>
      <p:ext uri="{BB962C8B-B14F-4D97-AF65-F5344CB8AC3E}">
        <p14:creationId xmlns:p14="http://schemas.microsoft.com/office/powerpoint/2010/main" val="3065058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5D062-B530-4F18-A616-96FF5D4658A9}"/>
              </a:ext>
            </a:extLst>
          </p:cNvPr>
          <p:cNvSpPr>
            <a:spLocks noGrp="1"/>
          </p:cNvSpPr>
          <p:nvPr>
            <p:ph type="title"/>
          </p:nvPr>
        </p:nvSpPr>
        <p:spPr/>
        <p:txBody>
          <a:bodyPr/>
          <a:lstStyle/>
          <a:p>
            <a:pPr algn="ctr"/>
            <a:r>
              <a:rPr lang="en-IN" dirty="0"/>
              <a:t>Unit-II</a:t>
            </a:r>
          </a:p>
        </p:txBody>
      </p:sp>
      <p:sp>
        <p:nvSpPr>
          <p:cNvPr id="3" name="Content Placeholder 2">
            <a:extLst>
              <a:ext uri="{FF2B5EF4-FFF2-40B4-BE49-F238E27FC236}">
                <a16:creationId xmlns:a16="http://schemas.microsoft.com/office/drawing/2014/main" id="{3EDE8581-394F-4894-B345-56FAA1151E84}"/>
              </a:ext>
            </a:extLst>
          </p:cNvPr>
          <p:cNvSpPr>
            <a:spLocks noGrp="1"/>
          </p:cNvSpPr>
          <p:nvPr>
            <p:ph idx="1"/>
          </p:nvPr>
        </p:nvSpPr>
        <p:spPr/>
        <p:txBody>
          <a:bodyPr/>
          <a:lstStyle/>
          <a:p>
            <a:pPr marL="114300" indent="0" algn="just">
              <a:buNone/>
            </a:pPr>
            <a:r>
              <a:rPr lang="en-US" b="1" dirty="0"/>
              <a:t>System Modeling: Context models, Interaction models, Structural models, </a:t>
            </a:r>
            <a:r>
              <a:rPr lang="en-US" b="1" dirty="0" err="1"/>
              <a:t>Behavioural</a:t>
            </a:r>
            <a:r>
              <a:rPr lang="en-US" b="1" dirty="0"/>
              <a:t> models, Model driven</a:t>
            </a:r>
          </a:p>
          <a:p>
            <a:pPr marL="114300" indent="0" algn="just">
              <a:buNone/>
            </a:pPr>
            <a:r>
              <a:rPr lang="en-US" b="1" dirty="0"/>
              <a:t>architecture. Architectural Design: Design decisions, Architectural views, Architectural patterns and</a:t>
            </a:r>
          </a:p>
          <a:p>
            <a:pPr marL="114300" indent="0" algn="just">
              <a:buNone/>
            </a:pPr>
            <a:r>
              <a:rPr lang="en-US" b="1" dirty="0"/>
              <a:t>architectures Design and implementation: Object oriented design using UML, Design patterns, Implementation</a:t>
            </a:r>
          </a:p>
          <a:p>
            <a:pPr marL="114300" indent="0" algn="just">
              <a:buNone/>
            </a:pPr>
            <a:r>
              <a:rPr lang="en-US" b="1" dirty="0"/>
              <a:t>issues, Open-source development</a:t>
            </a:r>
            <a:endParaRPr lang="en-IN" i="1" dirty="0"/>
          </a:p>
        </p:txBody>
      </p:sp>
    </p:spTree>
    <p:extLst>
      <p:ext uri="{BB962C8B-B14F-4D97-AF65-F5344CB8AC3E}">
        <p14:creationId xmlns:p14="http://schemas.microsoft.com/office/powerpoint/2010/main" val="8537122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C246D-D104-4DDA-B964-E75E010ECE8F}"/>
              </a:ext>
            </a:extLst>
          </p:cNvPr>
          <p:cNvSpPr>
            <a:spLocks noGrp="1"/>
          </p:cNvSpPr>
          <p:nvPr>
            <p:ph type="title"/>
          </p:nvPr>
        </p:nvSpPr>
        <p:spPr/>
        <p:txBody>
          <a:bodyPr/>
          <a:lstStyle/>
          <a:p>
            <a:r>
              <a:rPr lang="en-IN" dirty="0"/>
              <a:t>Types of  application in determining SE methods </a:t>
            </a:r>
          </a:p>
        </p:txBody>
      </p:sp>
      <p:sp>
        <p:nvSpPr>
          <p:cNvPr id="3" name="Content Placeholder 2">
            <a:extLst>
              <a:ext uri="{FF2B5EF4-FFF2-40B4-BE49-F238E27FC236}">
                <a16:creationId xmlns:a16="http://schemas.microsoft.com/office/drawing/2014/main" id="{7607FA85-08D2-4057-A596-8CAA7B917B6F}"/>
              </a:ext>
            </a:extLst>
          </p:cNvPr>
          <p:cNvSpPr>
            <a:spLocks noGrp="1"/>
          </p:cNvSpPr>
          <p:nvPr>
            <p:ph idx="1"/>
          </p:nvPr>
        </p:nvSpPr>
        <p:spPr/>
        <p:txBody>
          <a:bodyPr/>
          <a:lstStyle/>
          <a:p>
            <a:r>
              <a:rPr lang="en-IN" dirty="0"/>
              <a:t>Stand-alone : voice controlled assistance, security cameras</a:t>
            </a:r>
          </a:p>
          <a:p>
            <a:r>
              <a:rPr lang="en-IN" dirty="0"/>
              <a:t>Interactive transaction-based applications</a:t>
            </a:r>
          </a:p>
          <a:p>
            <a:r>
              <a:rPr lang="en-IN" dirty="0"/>
              <a:t>Embedded control systems</a:t>
            </a:r>
          </a:p>
          <a:p>
            <a:r>
              <a:rPr lang="en-IN" dirty="0"/>
              <a:t>Batch processing systems: payroll, subscription cycles, billing , report generation </a:t>
            </a:r>
          </a:p>
          <a:p>
            <a:r>
              <a:rPr lang="en-IN" dirty="0"/>
              <a:t>Entertainment systems</a:t>
            </a:r>
          </a:p>
          <a:p>
            <a:r>
              <a:rPr lang="en-IN" dirty="0"/>
              <a:t>System for modelling and simulation:</a:t>
            </a:r>
            <a:r>
              <a:rPr lang="en-US" dirty="0"/>
              <a:t>traffic systems, flexible manufacturing systems</a:t>
            </a:r>
            <a:endParaRPr lang="en-IN" dirty="0"/>
          </a:p>
          <a:p>
            <a:r>
              <a:rPr lang="en-IN" dirty="0"/>
              <a:t>Data collection system: surveys, interviews, tests, </a:t>
            </a:r>
          </a:p>
        </p:txBody>
      </p:sp>
    </p:spTree>
    <p:extLst>
      <p:ext uri="{BB962C8B-B14F-4D97-AF65-F5344CB8AC3E}">
        <p14:creationId xmlns:p14="http://schemas.microsoft.com/office/powerpoint/2010/main" val="29885109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2908E-1022-4137-9C1C-28BC6F2DB560}"/>
              </a:ext>
            </a:extLst>
          </p:cNvPr>
          <p:cNvSpPr>
            <a:spLocks noGrp="1"/>
          </p:cNvSpPr>
          <p:nvPr>
            <p:ph type="title"/>
          </p:nvPr>
        </p:nvSpPr>
        <p:spPr/>
        <p:txBody>
          <a:bodyPr/>
          <a:lstStyle/>
          <a:p>
            <a:r>
              <a:rPr lang="en-IN" dirty="0"/>
              <a:t>General issues that affect software </a:t>
            </a:r>
          </a:p>
        </p:txBody>
      </p:sp>
      <p:sp>
        <p:nvSpPr>
          <p:cNvPr id="3" name="Content Placeholder 2">
            <a:extLst>
              <a:ext uri="{FF2B5EF4-FFF2-40B4-BE49-F238E27FC236}">
                <a16:creationId xmlns:a16="http://schemas.microsoft.com/office/drawing/2014/main" id="{B057A48D-A8AD-4172-B898-77C0EA98867F}"/>
              </a:ext>
            </a:extLst>
          </p:cNvPr>
          <p:cNvSpPr>
            <a:spLocks noGrp="1"/>
          </p:cNvSpPr>
          <p:nvPr>
            <p:ph idx="1"/>
          </p:nvPr>
        </p:nvSpPr>
        <p:spPr/>
        <p:txBody>
          <a:bodyPr/>
          <a:lstStyle/>
          <a:p>
            <a:r>
              <a:rPr lang="en-IN" dirty="0"/>
              <a:t>Heterogeneity : operation across different types of systems and devices.</a:t>
            </a:r>
          </a:p>
          <a:p>
            <a:r>
              <a:rPr lang="en-IN" dirty="0"/>
              <a:t>Business and social change: develop new systems rapidly </a:t>
            </a:r>
          </a:p>
          <a:p>
            <a:r>
              <a:rPr lang="en-IN" dirty="0"/>
              <a:t>Security and trust</a:t>
            </a:r>
          </a:p>
          <a:p>
            <a:r>
              <a:rPr lang="en-IN" dirty="0"/>
              <a:t>Scale</a:t>
            </a:r>
          </a:p>
        </p:txBody>
      </p:sp>
    </p:spTree>
    <p:extLst>
      <p:ext uri="{BB962C8B-B14F-4D97-AF65-F5344CB8AC3E}">
        <p14:creationId xmlns:p14="http://schemas.microsoft.com/office/powerpoint/2010/main" val="7713054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B85EC-C317-41B6-A168-A2BC9AB0C2B6}"/>
              </a:ext>
            </a:extLst>
          </p:cNvPr>
          <p:cNvSpPr>
            <a:spLocks noGrp="1"/>
          </p:cNvSpPr>
          <p:nvPr>
            <p:ph type="title"/>
          </p:nvPr>
        </p:nvSpPr>
        <p:spPr/>
        <p:txBody>
          <a:bodyPr/>
          <a:lstStyle/>
          <a:p>
            <a:pPr algn="ctr"/>
            <a:r>
              <a:rPr lang="en-IN" dirty="0"/>
              <a:t>Software engineering ethics </a:t>
            </a:r>
          </a:p>
        </p:txBody>
      </p:sp>
      <p:sp>
        <p:nvSpPr>
          <p:cNvPr id="3" name="Content Placeholder 2">
            <a:extLst>
              <a:ext uri="{FF2B5EF4-FFF2-40B4-BE49-F238E27FC236}">
                <a16:creationId xmlns:a16="http://schemas.microsoft.com/office/drawing/2014/main" id="{60677417-8C5A-4628-885B-93C8FF9A02DD}"/>
              </a:ext>
            </a:extLst>
          </p:cNvPr>
          <p:cNvSpPr>
            <a:spLocks noGrp="1"/>
          </p:cNvSpPr>
          <p:nvPr>
            <p:ph idx="1"/>
          </p:nvPr>
        </p:nvSpPr>
        <p:spPr/>
        <p:txBody>
          <a:bodyPr/>
          <a:lstStyle/>
          <a:p>
            <a:pPr algn="just"/>
            <a:r>
              <a:rPr lang="en-IN" b="1" dirty="0"/>
              <a:t>Confidentiality:</a:t>
            </a:r>
            <a:r>
              <a:rPr lang="en-US" dirty="0"/>
              <a:t>Engineers should normally respect the confidentiality of their employers or clients irrespective of whether or not a formal confidentiality agreement has been signed.</a:t>
            </a:r>
          </a:p>
          <a:p>
            <a:pPr algn="just"/>
            <a:r>
              <a:rPr lang="en-IN" b="1" dirty="0"/>
              <a:t>Competence</a:t>
            </a:r>
            <a:r>
              <a:rPr lang="en-US" b="1" dirty="0"/>
              <a:t>:</a:t>
            </a:r>
            <a:r>
              <a:rPr lang="en-US" dirty="0"/>
              <a:t> Engineers should not misrepresent their level of competence. They should not knowingly accept work which is out with their competence</a:t>
            </a:r>
            <a:endParaRPr lang="en-IN" dirty="0"/>
          </a:p>
          <a:p>
            <a:pPr algn="just"/>
            <a:r>
              <a:rPr lang="en-IN" b="1" dirty="0"/>
              <a:t>Intellectual property rights</a:t>
            </a:r>
            <a:r>
              <a:rPr lang="en-IN" dirty="0"/>
              <a:t>:</a:t>
            </a:r>
            <a:r>
              <a:rPr lang="en-US" dirty="0"/>
              <a:t>Engineers should be aware of local laws governing the use of intellectual property such as patents, copyright, etc. They should be careful to ensure that the intellectual property of employers and clients is protected</a:t>
            </a:r>
            <a:endParaRPr lang="en-IN" dirty="0"/>
          </a:p>
        </p:txBody>
      </p:sp>
    </p:spTree>
    <p:extLst>
      <p:ext uri="{BB962C8B-B14F-4D97-AF65-F5344CB8AC3E}">
        <p14:creationId xmlns:p14="http://schemas.microsoft.com/office/powerpoint/2010/main" val="30488004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73BF3-3922-4D37-B512-ED2D9E0977E0}"/>
              </a:ext>
            </a:extLst>
          </p:cNvPr>
          <p:cNvSpPr>
            <a:spLocks noGrp="1"/>
          </p:cNvSpPr>
          <p:nvPr>
            <p:ph type="title"/>
          </p:nvPr>
        </p:nvSpPr>
        <p:spPr/>
        <p:txBody>
          <a:bodyPr/>
          <a:lstStyle/>
          <a:p>
            <a:pPr algn="ctr"/>
            <a:r>
              <a:rPr lang="en-IN" dirty="0"/>
              <a:t>Software engineering ethics </a:t>
            </a:r>
          </a:p>
        </p:txBody>
      </p:sp>
      <p:sp>
        <p:nvSpPr>
          <p:cNvPr id="3" name="Content Placeholder 2">
            <a:extLst>
              <a:ext uri="{FF2B5EF4-FFF2-40B4-BE49-F238E27FC236}">
                <a16:creationId xmlns:a16="http://schemas.microsoft.com/office/drawing/2014/main" id="{73723ED4-6B11-4061-8433-6DF641083C51}"/>
              </a:ext>
            </a:extLst>
          </p:cNvPr>
          <p:cNvSpPr>
            <a:spLocks noGrp="1"/>
          </p:cNvSpPr>
          <p:nvPr>
            <p:ph idx="1"/>
          </p:nvPr>
        </p:nvSpPr>
        <p:spPr/>
        <p:txBody>
          <a:bodyPr/>
          <a:lstStyle/>
          <a:p>
            <a:r>
              <a:rPr lang="en-IN" b="1" dirty="0"/>
              <a:t>Computer misuse:</a:t>
            </a:r>
            <a:r>
              <a:rPr lang="en-US" dirty="0"/>
              <a:t>Software engineers should not use their technical skills to misuse other people’s computers. </a:t>
            </a:r>
            <a:endParaRPr lang="en-IN" dirty="0"/>
          </a:p>
        </p:txBody>
      </p:sp>
    </p:spTree>
    <p:extLst>
      <p:ext uri="{BB962C8B-B14F-4D97-AF65-F5344CB8AC3E}">
        <p14:creationId xmlns:p14="http://schemas.microsoft.com/office/powerpoint/2010/main" val="13780221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D8D57-4F8E-4F1D-8764-262DD39FCC99}"/>
              </a:ext>
            </a:extLst>
          </p:cNvPr>
          <p:cNvSpPr>
            <a:spLocks noGrp="1"/>
          </p:cNvSpPr>
          <p:nvPr>
            <p:ph type="title"/>
          </p:nvPr>
        </p:nvSpPr>
        <p:spPr/>
        <p:txBody>
          <a:bodyPr/>
          <a:lstStyle/>
          <a:p>
            <a:pPr algn="ctr"/>
            <a:r>
              <a:rPr lang="en-IN" dirty="0"/>
              <a:t>Case studies</a:t>
            </a:r>
          </a:p>
        </p:txBody>
      </p:sp>
      <p:sp>
        <p:nvSpPr>
          <p:cNvPr id="3" name="Content Placeholder 2">
            <a:extLst>
              <a:ext uri="{FF2B5EF4-FFF2-40B4-BE49-F238E27FC236}">
                <a16:creationId xmlns:a16="http://schemas.microsoft.com/office/drawing/2014/main" id="{C3CF734E-912F-4AD3-A5DC-EE3790E7A9B3}"/>
              </a:ext>
            </a:extLst>
          </p:cNvPr>
          <p:cNvSpPr>
            <a:spLocks noGrp="1"/>
          </p:cNvSpPr>
          <p:nvPr>
            <p:ph idx="1"/>
          </p:nvPr>
        </p:nvSpPr>
        <p:spPr/>
        <p:txBody>
          <a:bodyPr/>
          <a:lstStyle/>
          <a:p>
            <a:r>
              <a:rPr lang="en-IN" dirty="0"/>
              <a:t>A personal insulin pump</a:t>
            </a:r>
          </a:p>
          <a:p>
            <a:r>
              <a:rPr lang="en-US" dirty="0"/>
              <a:t> A mental health case patient management system </a:t>
            </a:r>
          </a:p>
          <a:p>
            <a:r>
              <a:rPr lang="en-IN" dirty="0"/>
              <a:t>A wilderness weather station</a:t>
            </a:r>
            <a:endParaRPr lang="en-US" dirty="0"/>
          </a:p>
        </p:txBody>
      </p:sp>
    </p:spTree>
    <p:extLst>
      <p:ext uri="{BB962C8B-B14F-4D97-AF65-F5344CB8AC3E}">
        <p14:creationId xmlns:p14="http://schemas.microsoft.com/office/powerpoint/2010/main" val="23654780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56F29-77C5-4FB2-8E50-101F7D4CE219}"/>
              </a:ext>
            </a:extLst>
          </p:cNvPr>
          <p:cNvSpPr>
            <a:spLocks noGrp="1"/>
          </p:cNvSpPr>
          <p:nvPr>
            <p:ph type="title"/>
          </p:nvPr>
        </p:nvSpPr>
        <p:spPr/>
        <p:txBody>
          <a:bodyPr/>
          <a:lstStyle/>
          <a:p>
            <a:pPr algn="ctr"/>
            <a:r>
              <a:rPr lang="en-IN" b="1" dirty="0"/>
              <a:t>Software Processes </a:t>
            </a:r>
          </a:p>
        </p:txBody>
      </p:sp>
      <p:sp>
        <p:nvSpPr>
          <p:cNvPr id="3" name="Content Placeholder 2">
            <a:extLst>
              <a:ext uri="{FF2B5EF4-FFF2-40B4-BE49-F238E27FC236}">
                <a16:creationId xmlns:a16="http://schemas.microsoft.com/office/drawing/2014/main" id="{F8269250-DB21-4A79-B917-DAE453D731BD}"/>
              </a:ext>
            </a:extLst>
          </p:cNvPr>
          <p:cNvSpPr>
            <a:spLocks noGrp="1"/>
          </p:cNvSpPr>
          <p:nvPr>
            <p:ph idx="1"/>
          </p:nvPr>
        </p:nvSpPr>
        <p:spPr/>
        <p:txBody>
          <a:bodyPr/>
          <a:lstStyle/>
          <a:p>
            <a:pPr algn="just"/>
            <a:r>
              <a:rPr lang="en-US" sz="2400" dirty="0"/>
              <a:t>understand the concepts of software processes and software process </a:t>
            </a:r>
            <a:r>
              <a:rPr lang="en-IN" sz="2400" dirty="0"/>
              <a:t>models;</a:t>
            </a:r>
          </a:p>
          <a:p>
            <a:pPr algn="just"/>
            <a:r>
              <a:rPr lang="en-US" sz="2400" dirty="0"/>
              <a:t>introduced to three generic software process models and when they might be used</a:t>
            </a:r>
          </a:p>
          <a:p>
            <a:pPr algn="just"/>
            <a:r>
              <a:rPr lang="en-US" sz="2400" dirty="0"/>
              <a:t>know about the fundamental process activities of software requirements engineering, software development, testing, and </a:t>
            </a:r>
            <a:r>
              <a:rPr lang="en-IN" sz="2400" dirty="0"/>
              <a:t>evolution</a:t>
            </a:r>
            <a:r>
              <a:rPr lang="en-IN" sz="1600" b="0" i="0" u="none" strike="noStrike" baseline="0" dirty="0">
                <a:solidFill>
                  <a:srgbClr val="231F20"/>
                </a:solidFill>
                <a:latin typeface="MetaPlusBook-Roman"/>
              </a:rPr>
              <a:t>;</a:t>
            </a:r>
            <a:r>
              <a:rPr lang="en-US" sz="1600" b="0" i="0" u="none" strike="noStrike" baseline="0" dirty="0">
                <a:solidFill>
                  <a:srgbClr val="231F20"/>
                </a:solidFill>
                <a:latin typeface="MetaPlusBook-Roman"/>
              </a:rPr>
              <a:t> </a:t>
            </a:r>
          </a:p>
          <a:p>
            <a:pPr algn="just"/>
            <a:r>
              <a:rPr lang="en-US" sz="2400" dirty="0"/>
              <a:t>understand why processes should be organized to cope with changes in the software requirements and design;</a:t>
            </a:r>
            <a:endParaRPr lang="en-IN" sz="2400" dirty="0"/>
          </a:p>
          <a:p>
            <a:pPr algn="just"/>
            <a:r>
              <a:rPr lang="en-US" sz="2400" dirty="0"/>
              <a:t>understand how the Rational Unified Process integrates good software engineering practice to create adaptable software processes.</a:t>
            </a:r>
            <a:endParaRPr lang="en-IN" sz="2400" dirty="0"/>
          </a:p>
        </p:txBody>
      </p:sp>
    </p:spTree>
    <p:extLst>
      <p:ext uri="{BB962C8B-B14F-4D97-AF65-F5344CB8AC3E}">
        <p14:creationId xmlns:p14="http://schemas.microsoft.com/office/powerpoint/2010/main" val="36693348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72EB4-EB22-462D-9E92-B3DFF94B4860}"/>
              </a:ext>
            </a:extLst>
          </p:cNvPr>
          <p:cNvSpPr>
            <a:spLocks noGrp="1"/>
          </p:cNvSpPr>
          <p:nvPr>
            <p:ph type="title"/>
          </p:nvPr>
        </p:nvSpPr>
        <p:spPr/>
        <p:txBody>
          <a:bodyPr/>
          <a:lstStyle/>
          <a:p>
            <a:pPr algn="ctr"/>
            <a:r>
              <a:rPr lang="en-IN" dirty="0"/>
              <a:t>Topics </a:t>
            </a:r>
          </a:p>
        </p:txBody>
      </p:sp>
      <p:sp>
        <p:nvSpPr>
          <p:cNvPr id="3" name="Content Placeholder 2">
            <a:extLst>
              <a:ext uri="{FF2B5EF4-FFF2-40B4-BE49-F238E27FC236}">
                <a16:creationId xmlns:a16="http://schemas.microsoft.com/office/drawing/2014/main" id="{A2E7B777-C806-449C-A5AE-F0335D53E48E}"/>
              </a:ext>
            </a:extLst>
          </p:cNvPr>
          <p:cNvSpPr>
            <a:spLocks noGrp="1"/>
          </p:cNvSpPr>
          <p:nvPr>
            <p:ph idx="1"/>
          </p:nvPr>
        </p:nvSpPr>
        <p:spPr/>
        <p:txBody>
          <a:bodyPr/>
          <a:lstStyle/>
          <a:p>
            <a:r>
              <a:rPr lang="en-US" dirty="0"/>
              <a:t>Software process models </a:t>
            </a:r>
          </a:p>
          <a:p>
            <a:r>
              <a:rPr lang="en-US" dirty="0"/>
              <a:t>Process activities </a:t>
            </a:r>
          </a:p>
          <a:p>
            <a:r>
              <a:rPr lang="en-US" dirty="0"/>
              <a:t>Coping with change </a:t>
            </a:r>
          </a:p>
          <a:p>
            <a:r>
              <a:rPr lang="en-US"/>
              <a:t>Process </a:t>
            </a:r>
            <a:r>
              <a:rPr lang="en-US" dirty="0"/>
              <a:t>improvement</a:t>
            </a:r>
            <a:endParaRPr lang="en-IN" dirty="0"/>
          </a:p>
        </p:txBody>
      </p:sp>
    </p:spTree>
    <p:extLst>
      <p:ext uri="{BB962C8B-B14F-4D97-AF65-F5344CB8AC3E}">
        <p14:creationId xmlns:p14="http://schemas.microsoft.com/office/powerpoint/2010/main" val="7162112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2D76D-A360-49FB-A8F8-9D734B5C6DDF}"/>
              </a:ext>
            </a:extLst>
          </p:cNvPr>
          <p:cNvSpPr>
            <a:spLocks noGrp="1"/>
          </p:cNvSpPr>
          <p:nvPr>
            <p:ph type="title"/>
          </p:nvPr>
        </p:nvSpPr>
        <p:spPr/>
        <p:txBody>
          <a:bodyPr/>
          <a:lstStyle/>
          <a:p>
            <a:r>
              <a:rPr lang="en-IN" dirty="0"/>
              <a:t>Basic Definition</a:t>
            </a:r>
          </a:p>
        </p:txBody>
      </p:sp>
      <p:sp>
        <p:nvSpPr>
          <p:cNvPr id="3" name="Content Placeholder 2">
            <a:extLst>
              <a:ext uri="{FF2B5EF4-FFF2-40B4-BE49-F238E27FC236}">
                <a16:creationId xmlns:a16="http://schemas.microsoft.com/office/drawing/2014/main" id="{508F171E-FFA4-4226-B2E1-B655BAC52341}"/>
              </a:ext>
            </a:extLst>
          </p:cNvPr>
          <p:cNvSpPr>
            <a:spLocks noGrp="1"/>
          </p:cNvSpPr>
          <p:nvPr>
            <p:ph idx="1"/>
          </p:nvPr>
        </p:nvSpPr>
        <p:spPr/>
        <p:txBody>
          <a:bodyPr/>
          <a:lstStyle/>
          <a:p>
            <a:r>
              <a:rPr lang="en-IN" dirty="0"/>
              <a:t>Task: basic unit of work, well defined, assigned to one person</a:t>
            </a:r>
          </a:p>
          <a:p>
            <a:r>
              <a:rPr lang="en-IN" dirty="0"/>
              <a:t>Activity: group of related task in software development, each activity has input and output</a:t>
            </a:r>
          </a:p>
          <a:p>
            <a:r>
              <a:rPr lang="en-IN" dirty="0"/>
              <a:t>Process: set of related activities that leads to final software.</a:t>
            </a:r>
          </a:p>
          <a:p>
            <a:endParaRPr lang="en-IN" dirty="0"/>
          </a:p>
        </p:txBody>
      </p:sp>
      <p:pic>
        <p:nvPicPr>
          <p:cNvPr id="5" name="Picture 4" descr="A close up of a logo&#10;&#10;Description automatically generated">
            <a:extLst>
              <a:ext uri="{FF2B5EF4-FFF2-40B4-BE49-F238E27FC236}">
                <a16:creationId xmlns:a16="http://schemas.microsoft.com/office/drawing/2014/main" id="{7D68DD65-E9DF-4585-A66F-3942227F00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0050" y="4464050"/>
            <a:ext cx="2952750" cy="1847850"/>
          </a:xfrm>
          <a:prstGeom prst="rect">
            <a:avLst/>
          </a:prstGeom>
        </p:spPr>
      </p:pic>
    </p:spTree>
    <p:extLst>
      <p:ext uri="{BB962C8B-B14F-4D97-AF65-F5344CB8AC3E}">
        <p14:creationId xmlns:p14="http://schemas.microsoft.com/office/powerpoint/2010/main" val="41925955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A6D50-5659-4D99-AF02-59ACC8EA3C00}"/>
              </a:ext>
            </a:extLst>
          </p:cNvPr>
          <p:cNvSpPr>
            <a:spLocks noGrp="1"/>
          </p:cNvSpPr>
          <p:nvPr>
            <p:ph type="title"/>
          </p:nvPr>
        </p:nvSpPr>
        <p:spPr/>
        <p:txBody>
          <a:bodyPr/>
          <a:lstStyle/>
          <a:p>
            <a:pPr algn="ctr"/>
            <a:r>
              <a:rPr lang="en-IN" dirty="0"/>
              <a:t>Software process activities</a:t>
            </a:r>
          </a:p>
        </p:txBody>
      </p:sp>
      <p:sp>
        <p:nvSpPr>
          <p:cNvPr id="3" name="Content Placeholder 2">
            <a:extLst>
              <a:ext uri="{FF2B5EF4-FFF2-40B4-BE49-F238E27FC236}">
                <a16:creationId xmlns:a16="http://schemas.microsoft.com/office/drawing/2014/main" id="{47AC04AD-00DB-4BCF-9397-1AEF5F26F6C9}"/>
              </a:ext>
            </a:extLst>
          </p:cNvPr>
          <p:cNvSpPr>
            <a:spLocks noGrp="1"/>
          </p:cNvSpPr>
          <p:nvPr>
            <p:ph idx="1"/>
          </p:nvPr>
        </p:nvSpPr>
        <p:spPr/>
        <p:txBody>
          <a:bodyPr/>
          <a:lstStyle/>
          <a:p>
            <a:r>
              <a:rPr lang="en-US" dirty="0"/>
              <a:t>Specification – defining what the system should do;</a:t>
            </a:r>
          </a:p>
          <a:p>
            <a:r>
              <a:rPr lang="en-US" dirty="0"/>
              <a:t> Design and implementation – defining the organization of the system and implementing the system; </a:t>
            </a:r>
          </a:p>
          <a:p>
            <a:r>
              <a:rPr lang="en-US" dirty="0"/>
              <a:t>Validation – checking that it does what the customer wants;</a:t>
            </a:r>
          </a:p>
          <a:p>
            <a:r>
              <a:rPr lang="en-US" dirty="0"/>
              <a:t> Evolution – changing the system in response to changing customer needs</a:t>
            </a:r>
          </a:p>
          <a:p>
            <a:endParaRPr lang="en-US" dirty="0"/>
          </a:p>
          <a:p>
            <a:r>
              <a:rPr lang="en-US" dirty="0"/>
              <a:t>A software process model is an abstract representation of a process. It presents a description of a process from some particular perspective.</a:t>
            </a:r>
            <a:endParaRPr lang="en-IN" dirty="0"/>
          </a:p>
        </p:txBody>
      </p:sp>
    </p:spTree>
    <p:extLst>
      <p:ext uri="{BB962C8B-B14F-4D97-AF65-F5344CB8AC3E}">
        <p14:creationId xmlns:p14="http://schemas.microsoft.com/office/powerpoint/2010/main" val="5028485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68BDC-2616-498B-93C8-DF6D352FC7F8}"/>
              </a:ext>
            </a:extLst>
          </p:cNvPr>
          <p:cNvSpPr>
            <a:spLocks noGrp="1"/>
          </p:cNvSpPr>
          <p:nvPr>
            <p:ph type="title"/>
          </p:nvPr>
        </p:nvSpPr>
        <p:spPr/>
        <p:txBody>
          <a:bodyPr/>
          <a:lstStyle/>
          <a:p>
            <a:r>
              <a:rPr lang="en-US" dirty="0"/>
              <a:t>Process descriptions may also include:</a:t>
            </a:r>
            <a:endParaRPr lang="en-IN" dirty="0"/>
          </a:p>
        </p:txBody>
      </p:sp>
      <p:sp>
        <p:nvSpPr>
          <p:cNvPr id="3" name="Content Placeholder 2">
            <a:extLst>
              <a:ext uri="{FF2B5EF4-FFF2-40B4-BE49-F238E27FC236}">
                <a16:creationId xmlns:a16="http://schemas.microsoft.com/office/drawing/2014/main" id="{A2C2C941-F11B-4966-AB9F-1A803BA4BDEB}"/>
              </a:ext>
            </a:extLst>
          </p:cNvPr>
          <p:cNvSpPr>
            <a:spLocks noGrp="1"/>
          </p:cNvSpPr>
          <p:nvPr>
            <p:ph idx="1"/>
          </p:nvPr>
        </p:nvSpPr>
        <p:spPr/>
        <p:txBody>
          <a:bodyPr/>
          <a:lstStyle/>
          <a:p>
            <a:r>
              <a:rPr lang="en-US" dirty="0"/>
              <a:t>Products, which are the outcomes of a process activity;</a:t>
            </a:r>
          </a:p>
          <a:p>
            <a:r>
              <a:rPr lang="en-US" dirty="0"/>
              <a:t>Roles, which reflect the responsibilities of the people involved in the process;</a:t>
            </a:r>
          </a:p>
          <a:p>
            <a:r>
              <a:rPr lang="en-US" dirty="0"/>
              <a:t> Pre- and post-conditions, which are statements that are true before and after a process activity has been enacted or a product produced. </a:t>
            </a:r>
            <a:endParaRPr lang="en-IN" dirty="0"/>
          </a:p>
        </p:txBody>
      </p:sp>
    </p:spTree>
    <p:extLst>
      <p:ext uri="{BB962C8B-B14F-4D97-AF65-F5344CB8AC3E}">
        <p14:creationId xmlns:p14="http://schemas.microsoft.com/office/powerpoint/2010/main" val="2221582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B7DD6-BFD2-4AD3-886E-EA57C8E1711C}"/>
              </a:ext>
            </a:extLst>
          </p:cNvPr>
          <p:cNvSpPr>
            <a:spLocks noGrp="1"/>
          </p:cNvSpPr>
          <p:nvPr>
            <p:ph type="title"/>
          </p:nvPr>
        </p:nvSpPr>
        <p:spPr/>
        <p:txBody>
          <a:bodyPr/>
          <a:lstStyle/>
          <a:p>
            <a:pPr algn="ctr"/>
            <a:r>
              <a:rPr lang="en-IN" dirty="0"/>
              <a:t>Unit-III</a:t>
            </a:r>
          </a:p>
        </p:txBody>
      </p:sp>
      <p:sp>
        <p:nvSpPr>
          <p:cNvPr id="3" name="Content Placeholder 2">
            <a:extLst>
              <a:ext uri="{FF2B5EF4-FFF2-40B4-BE49-F238E27FC236}">
                <a16:creationId xmlns:a16="http://schemas.microsoft.com/office/drawing/2014/main" id="{1875D0C1-A86D-44DE-8745-943BE0060DA1}"/>
              </a:ext>
            </a:extLst>
          </p:cNvPr>
          <p:cNvSpPr>
            <a:spLocks noGrp="1"/>
          </p:cNvSpPr>
          <p:nvPr>
            <p:ph idx="1"/>
          </p:nvPr>
        </p:nvSpPr>
        <p:spPr/>
        <p:txBody>
          <a:bodyPr/>
          <a:lstStyle/>
          <a:p>
            <a:pPr marL="114300" indent="0" algn="just">
              <a:buNone/>
            </a:pPr>
            <a:r>
              <a:rPr lang="en-IN" b="1" dirty="0"/>
              <a:t>Software Testing: </a:t>
            </a:r>
            <a:r>
              <a:rPr lang="en-IN" dirty="0"/>
              <a:t>Development testing, Test-driven development, Release testing, User testing.</a:t>
            </a:r>
          </a:p>
          <a:p>
            <a:pPr marL="114300" indent="0" algn="just">
              <a:buNone/>
            </a:pPr>
            <a:r>
              <a:rPr lang="en-IN" b="1" dirty="0"/>
              <a:t>Software Evolution: </a:t>
            </a:r>
            <a:r>
              <a:rPr lang="en-IN" dirty="0"/>
              <a:t>Evolution processes. Legacy system evolution, Software maintenance</a:t>
            </a:r>
          </a:p>
          <a:p>
            <a:pPr marL="114300" indent="0" algn="just">
              <a:buNone/>
            </a:pPr>
            <a:r>
              <a:rPr lang="en-IN" dirty="0"/>
              <a:t>Component based software engineering: Components and component models, CBSE processes, component composition</a:t>
            </a:r>
            <a:endParaRPr lang="en-IN" i="1" dirty="0"/>
          </a:p>
        </p:txBody>
      </p:sp>
    </p:spTree>
    <p:extLst>
      <p:ext uri="{BB962C8B-B14F-4D97-AF65-F5344CB8AC3E}">
        <p14:creationId xmlns:p14="http://schemas.microsoft.com/office/powerpoint/2010/main" val="42409894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0C474-F018-46B5-A825-7C0EB4EEB5E0}"/>
              </a:ext>
            </a:extLst>
          </p:cNvPr>
          <p:cNvSpPr>
            <a:spLocks noGrp="1"/>
          </p:cNvSpPr>
          <p:nvPr>
            <p:ph type="title"/>
          </p:nvPr>
        </p:nvSpPr>
        <p:spPr/>
        <p:txBody>
          <a:bodyPr/>
          <a:lstStyle/>
          <a:p>
            <a:r>
              <a:rPr lang="en-IN" dirty="0"/>
              <a:t>Plan-driven and agile processes</a:t>
            </a:r>
          </a:p>
        </p:txBody>
      </p:sp>
      <p:sp>
        <p:nvSpPr>
          <p:cNvPr id="3" name="Content Placeholder 2">
            <a:extLst>
              <a:ext uri="{FF2B5EF4-FFF2-40B4-BE49-F238E27FC236}">
                <a16:creationId xmlns:a16="http://schemas.microsoft.com/office/drawing/2014/main" id="{FC09BEE2-44B3-4CAA-8014-8E4811909A81}"/>
              </a:ext>
            </a:extLst>
          </p:cNvPr>
          <p:cNvSpPr>
            <a:spLocks noGrp="1"/>
          </p:cNvSpPr>
          <p:nvPr>
            <p:ph idx="1"/>
          </p:nvPr>
        </p:nvSpPr>
        <p:spPr/>
        <p:txBody>
          <a:bodyPr/>
          <a:lstStyle/>
          <a:p>
            <a:r>
              <a:rPr lang="en-US" dirty="0"/>
              <a:t>Plan-driven processes are processes where all of the process activities are planned in advance and progress is measured against this plan.</a:t>
            </a:r>
          </a:p>
          <a:p>
            <a:r>
              <a:rPr lang="en-US" dirty="0"/>
              <a:t>In agile processes, planning is incremental and it is easier to change the process to reflect changing customer requirements.</a:t>
            </a:r>
          </a:p>
          <a:p>
            <a:r>
              <a:rPr lang="en-US" dirty="0"/>
              <a:t>In practice, most practical processes include elements of both plan-driven and agile approaches. </a:t>
            </a:r>
          </a:p>
          <a:p>
            <a:r>
              <a:rPr lang="en-US" dirty="0"/>
              <a:t>There are no right or wrong software processes</a:t>
            </a:r>
            <a:endParaRPr lang="en-IN" dirty="0"/>
          </a:p>
        </p:txBody>
      </p:sp>
    </p:spTree>
    <p:extLst>
      <p:ext uri="{BB962C8B-B14F-4D97-AF65-F5344CB8AC3E}">
        <p14:creationId xmlns:p14="http://schemas.microsoft.com/office/powerpoint/2010/main" val="3664161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Difference between plan driven and agile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73336726"/>
              </p:ext>
            </p:extLst>
          </p:nvPr>
        </p:nvGraphicFramePr>
        <p:xfrm>
          <a:off x="415925" y="2009775"/>
          <a:ext cx="11360150" cy="4554538"/>
        </p:xfrm>
        <a:graphic>
          <a:graphicData uri="http://schemas.openxmlformats.org/drawingml/2006/table">
            <a:tbl>
              <a:tblPr firstRow="1" bandRow="1">
                <a:tableStyleId>{5C22544A-7EE6-4342-B048-85BDC9FD1C3A}</a:tableStyleId>
              </a:tblPr>
              <a:tblGrid>
                <a:gridCol w="5634342">
                  <a:extLst>
                    <a:ext uri="{9D8B030D-6E8A-4147-A177-3AD203B41FA5}">
                      <a16:colId xmlns:a16="http://schemas.microsoft.com/office/drawing/2014/main" val="20000"/>
                    </a:ext>
                  </a:extLst>
                </a:gridCol>
                <a:gridCol w="5725808">
                  <a:extLst>
                    <a:ext uri="{9D8B030D-6E8A-4147-A177-3AD203B41FA5}">
                      <a16:colId xmlns:a16="http://schemas.microsoft.com/office/drawing/2014/main" val="20001"/>
                    </a:ext>
                  </a:extLst>
                </a:gridCol>
              </a:tblGrid>
              <a:tr h="570618">
                <a:tc>
                  <a:txBody>
                    <a:bodyPr/>
                    <a:lstStyle/>
                    <a:p>
                      <a:pPr algn="ctr"/>
                      <a:r>
                        <a:rPr lang="en-IN" dirty="0"/>
                        <a:t>Plan driven</a:t>
                      </a:r>
                    </a:p>
                  </a:txBody>
                  <a:tcPr marL="98784" marR="98784"/>
                </a:tc>
                <a:tc>
                  <a:txBody>
                    <a:bodyPr/>
                    <a:lstStyle/>
                    <a:p>
                      <a:pPr algn="ctr"/>
                      <a:r>
                        <a:rPr lang="en-IN" dirty="0"/>
                        <a:t>Agile</a:t>
                      </a:r>
                    </a:p>
                  </a:txBody>
                  <a:tcPr marL="98784" marR="98784"/>
                </a:tc>
                <a:extLst>
                  <a:ext uri="{0D108BD9-81ED-4DB2-BD59-A6C34878D82A}">
                    <a16:rowId xmlns:a16="http://schemas.microsoft.com/office/drawing/2014/main" val="10000"/>
                  </a:ext>
                </a:extLst>
              </a:tr>
              <a:tr h="570618">
                <a:tc>
                  <a:txBody>
                    <a:bodyPr/>
                    <a:lstStyle/>
                    <a:p>
                      <a:pPr algn="ctr"/>
                      <a:r>
                        <a:rPr lang="en-IN" dirty="0"/>
                        <a:t>Larger</a:t>
                      </a:r>
                      <a:r>
                        <a:rPr lang="en-IN" baseline="0" dirty="0"/>
                        <a:t> teams</a:t>
                      </a:r>
                      <a:endParaRPr lang="en-IN" dirty="0"/>
                    </a:p>
                  </a:txBody>
                  <a:tcPr marL="98784" marR="98784"/>
                </a:tc>
                <a:tc>
                  <a:txBody>
                    <a:bodyPr/>
                    <a:lstStyle/>
                    <a:p>
                      <a:pPr algn="ctr"/>
                      <a:r>
                        <a:rPr lang="en-IN" dirty="0"/>
                        <a:t>Smaller teams</a:t>
                      </a:r>
                    </a:p>
                  </a:txBody>
                  <a:tcPr marL="98784" marR="98784"/>
                </a:tc>
                <a:extLst>
                  <a:ext uri="{0D108BD9-81ED-4DB2-BD59-A6C34878D82A}">
                    <a16:rowId xmlns:a16="http://schemas.microsoft.com/office/drawing/2014/main" val="10001"/>
                  </a:ext>
                </a:extLst>
              </a:tr>
              <a:tr h="570618">
                <a:tc>
                  <a:txBody>
                    <a:bodyPr/>
                    <a:lstStyle/>
                    <a:p>
                      <a:pPr algn="ctr"/>
                      <a:r>
                        <a:rPr lang="en-IN" dirty="0"/>
                        <a:t>Refactoring inexpensive</a:t>
                      </a:r>
                    </a:p>
                  </a:txBody>
                  <a:tcPr marL="98784" marR="98784"/>
                </a:tc>
                <a:tc>
                  <a:txBody>
                    <a:bodyPr/>
                    <a:lstStyle/>
                    <a:p>
                      <a:pPr algn="ctr"/>
                      <a:r>
                        <a:rPr lang="en-IN" dirty="0"/>
                        <a:t>Refactoring expensive</a:t>
                      </a:r>
                      <a:r>
                        <a:rPr lang="en-IN" baseline="0" dirty="0"/>
                        <a:t> </a:t>
                      </a:r>
                      <a:endParaRPr lang="en-IN" dirty="0"/>
                    </a:p>
                  </a:txBody>
                  <a:tcPr marL="98784" marR="98784"/>
                </a:tc>
                <a:extLst>
                  <a:ext uri="{0D108BD9-81ED-4DB2-BD59-A6C34878D82A}">
                    <a16:rowId xmlns:a16="http://schemas.microsoft.com/office/drawing/2014/main" val="10002"/>
                  </a:ext>
                </a:extLst>
              </a:tr>
              <a:tr h="570618">
                <a:tc>
                  <a:txBody>
                    <a:bodyPr/>
                    <a:lstStyle/>
                    <a:p>
                      <a:pPr algn="ctr"/>
                      <a:r>
                        <a:rPr lang="en-IN" dirty="0"/>
                        <a:t>Suitable</a:t>
                      </a:r>
                      <a:r>
                        <a:rPr lang="en-IN" baseline="0" dirty="0"/>
                        <a:t> for large systems</a:t>
                      </a:r>
                      <a:endParaRPr lang="en-IN" dirty="0"/>
                    </a:p>
                  </a:txBody>
                  <a:tcPr marL="98784" marR="98784"/>
                </a:tc>
                <a:tc>
                  <a:txBody>
                    <a:bodyPr/>
                    <a:lstStyle/>
                    <a:p>
                      <a:pPr algn="ctr"/>
                      <a:r>
                        <a:rPr lang="en-IN" dirty="0"/>
                        <a:t>Suitable for small to medium sized systems</a:t>
                      </a:r>
                    </a:p>
                  </a:txBody>
                  <a:tcPr marL="98784" marR="98784"/>
                </a:tc>
                <a:extLst>
                  <a:ext uri="{0D108BD9-81ED-4DB2-BD59-A6C34878D82A}">
                    <a16:rowId xmlns:a16="http://schemas.microsoft.com/office/drawing/2014/main" val="10003"/>
                  </a:ext>
                </a:extLst>
              </a:tr>
              <a:tr h="570618">
                <a:tc>
                  <a:txBody>
                    <a:bodyPr/>
                    <a:lstStyle/>
                    <a:p>
                      <a:pPr algn="ctr"/>
                      <a:r>
                        <a:rPr lang="en-IN" dirty="0"/>
                        <a:t>Suitable</a:t>
                      </a:r>
                      <a:r>
                        <a:rPr lang="en-IN" baseline="0" dirty="0"/>
                        <a:t> for stable development environment</a:t>
                      </a:r>
                      <a:endParaRPr lang="en-IN" dirty="0"/>
                    </a:p>
                  </a:txBody>
                  <a:tcPr marL="98784" marR="98784"/>
                </a:tc>
                <a:tc>
                  <a:txBody>
                    <a:bodyPr/>
                    <a:lstStyle/>
                    <a:p>
                      <a:pPr algn="ctr"/>
                      <a:r>
                        <a:rPr lang="en-IN" dirty="0"/>
                        <a:t>Suitable</a:t>
                      </a:r>
                      <a:r>
                        <a:rPr lang="en-IN" baseline="0" dirty="0"/>
                        <a:t> for dynamic development environment </a:t>
                      </a:r>
                      <a:endParaRPr lang="en-IN" dirty="0"/>
                    </a:p>
                  </a:txBody>
                  <a:tcPr marL="98784" marR="98784"/>
                </a:tc>
                <a:extLst>
                  <a:ext uri="{0D108BD9-81ED-4DB2-BD59-A6C34878D82A}">
                    <a16:rowId xmlns:a16="http://schemas.microsoft.com/office/drawing/2014/main" val="10004"/>
                  </a:ext>
                </a:extLst>
              </a:tr>
              <a:tr h="570618">
                <a:tc>
                  <a:txBody>
                    <a:bodyPr/>
                    <a:lstStyle/>
                    <a:p>
                      <a:pPr algn="ctr"/>
                      <a:r>
                        <a:rPr lang="en-IN" dirty="0"/>
                        <a:t>Require</a:t>
                      </a:r>
                      <a:r>
                        <a:rPr lang="en-IN" baseline="0" dirty="0"/>
                        <a:t>s experienced personnel at the beginning </a:t>
                      </a:r>
                      <a:endParaRPr lang="en-IN" dirty="0"/>
                    </a:p>
                  </a:txBody>
                  <a:tcPr marL="98784" marR="98784"/>
                </a:tc>
                <a:tc>
                  <a:txBody>
                    <a:bodyPr/>
                    <a:lstStyle/>
                    <a:p>
                      <a:pPr algn="ctr"/>
                      <a:r>
                        <a:rPr lang="en-IN" dirty="0"/>
                        <a:t>Requires experience</a:t>
                      </a:r>
                      <a:r>
                        <a:rPr lang="en-IN" baseline="0" dirty="0"/>
                        <a:t> through out the process </a:t>
                      </a:r>
                      <a:endParaRPr lang="en-IN" dirty="0"/>
                    </a:p>
                  </a:txBody>
                  <a:tcPr marL="98784" marR="98784"/>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9516314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04CCD-9865-46D3-B4DF-A1DA49BE85C8}"/>
              </a:ext>
            </a:extLst>
          </p:cNvPr>
          <p:cNvSpPr>
            <a:spLocks noGrp="1"/>
          </p:cNvSpPr>
          <p:nvPr>
            <p:ph type="title"/>
          </p:nvPr>
        </p:nvSpPr>
        <p:spPr/>
        <p:txBody>
          <a:bodyPr/>
          <a:lstStyle/>
          <a:p>
            <a:pPr algn="ctr"/>
            <a:r>
              <a:rPr lang="en-IN" dirty="0"/>
              <a:t>Software process models </a:t>
            </a:r>
          </a:p>
        </p:txBody>
      </p:sp>
      <p:sp>
        <p:nvSpPr>
          <p:cNvPr id="3" name="Content Placeholder 2">
            <a:extLst>
              <a:ext uri="{FF2B5EF4-FFF2-40B4-BE49-F238E27FC236}">
                <a16:creationId xmlns:a16="http://schemas.microsoft.com/office/drawing/2014/main" id="{2890E63C-E7DC-4BF4-9522-84E6CDA6F8E4}"/>
              </a:ext>
            </a:extLst>
          </p:cNvPr>
          <p:cNvSpPr>
            <a:spLocks noGrp="1"/>
          </p:cNvSpPr>
          <p:nvPr>
            <p:ph idx="1"/>
          </p:nvPr>
        </p:nvSpPr>
        <p:spPr/>
        <p:txBody>
          <a:bodyPr/>
          <a:lstStyle/>
          <a:p>
            <a:r>
              <a:rPr lang="en-IN" dirty="0"/>
              <a:t>The waterfall model </a:t>
            </a:r>
          </a:p>
          <a:p>
            <a:r>
              <a:rPr lang="en-IN" dirty="0"/>
              <a:t>Incremental development</a:t>
            </a:r>
          </a:p>
          <a:p>
            <a:r>
              <a:rPr lang="en-IN" dirty="0"/>
              <a:t>Reuse oriented Software Engineering</a:t>
            </a:r>
          </a:p>
        </p:txBody>
      </p:sp>
    </p:spTree>
    <p:extLst>
      <p:ext uri="{BB962C8B-B14F-4D97-AF65-F5344CB8AC3E}">
        <p14:creationId xmlns:p14="http://schemas.microsoft.com/office/powerpoint/2010/main" val="1182898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4CE04-21D4-4B80-9268-148448D060ED}"/>
              </a:ext>
            </a:extLst>
          </p:cNvPr>
          <p:cNvSpPr>
            <a:spLocks noGrp="1"/>
          </p:cNvSpPr>
          <p:nvPr>
            <p:ph type="title"/>
          </p:nvPr>
        </p:nvSpPr>
        <p:spPr/>
        <p:txBody>
          <a:bodyPr/>
          <a:lstStyle/>
          <a:p>
            <a:r>
              <a:rPr lang="en-IN" dirty="0"/>
              <a:t>Water fall model</a:t>
            </a:r>
          </a:p>
        </p:txBody>
      </p:sp>
      <p:pic>
        <p:nvPicPr>
          <p:cNvPr id="5" name="Content Placeholder 4" descr="A screenshot of a cell phone&#10;&#10;Description automatically generated">
            <a:extLst>
              <a:ext uri="{FF2B5EF4-FFF2-40B4-BE49-F238E27FC236}">
                <a16:creationId xmlns:a16="http://schemas.microsoft.com/office/drawing/2014/main" id="{823C4EE3-447D-4745-A7D3-2F04321FBD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5534" y="1690688"/>
            <a:ext cx="8176334" cy="4177452"/>
          </a:xfrm>
        </p:spPr>
      </p:pic>
    </p:spTree>
    <p:extLst>
      <p:ext uri="{BB962C8B-B14F-4D97-AF65-F5344CB8AC3E}">
        <p14:creationId xmlns:p14="http://schemas.microsoft.com/office/powerpoint/2010/main" val="24701142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6F344-652C-4A7E-9DEC-A1ADB1069E33}"/>
              </a:ext>
            </a:extLst>
          </p:cNvPr>
          <p:cNvSpPr>
            <a:spLocks noGrp="1"/>
          </p:cNvSpPr>
          <p:nvPr>
            <p:ph type="title"/>
          </p:nvPr>
        </p:nvSpPr>
        <p:spPr/>
        <p:txBody>
          <a:bodyPr/>
          <a:lstStyle/>
          <a:p>
            <a:r>
              <a:rPr lang="en-IN" dirty="0"/>
              <a:t>Water fall model</a:t>
            </a:r>
          </a:p>
        </p:txBody>
      </p:sp>
      <p:sp>
        <p:nvSpPr>
          <p:cNvPr id="3" name="Content Placeholder 2">
            <a:extLst>
              <a:ext uri="{FF2B5EF4-FFF2-40B4-BE49-F238E27FC236}">
                <a16:creationId xmlns:a16="http://schemas.microsoft.com/office/drawing/2014/main" id="{53E07325-2EDF-4A8E-A4B0-47B2C45CB722}"/>
              </a:ext>
            </a:extLst>
          </p:cNvPr>
          <p:cNvSpPr>
            <a:spLocks noGrp="1"/>
          </p:cNvSpPr>
          <p:nvPr>
            <p:ph idx="1"/>
          </p:nvPr>
        </p:nvSpPr>
        <p:spPr/>
        <p:txBody>
          <a:bodyPr/>
          <a:lstStyle/>
          <a:p>
            <a:r>
              <a:rPr lang="en-US" dirty="0"/>
              <a:t>There are separate identified phases in the waterfall model:</a:t>
            </a:r>
          </a:p>
          <a:p>
            <a:endParaRPr lang="en-US" dirty="0"/>
          </a:p>
          <a:p>
            <a:r>
              <a:rPr lang="en-US" dirty="0"/>
              <a:t>Requirements analysis and definition </a:t>
            </a:r>
          </a:p>
          <a:p>
            <a:r>
              <a:rPr lang="en-US" dirty="0"/>
              <a:t>System and software design </a:t>
            </a:r>
          </a:p>
          <a:p>
            <a:r>
              <a:rPr lang="en-US" dirty="0"/>
              <a:t> Implementation and unit testing </a:t>
            </a:r>
          </a:p>
          <a:p>
            <a:r>
              <a:rPr lang="en-US" dirty="0"/>
              <a:t>Integration and system testing</a:t>
            </a:r>
          </a:p>
          <a:p>
            <a:r>
              <a:rPr lang="en-US" dirty="0"/>
              <a:t> Operation and maintenance</a:t>
            </a:r>
            <a:endParaRPr lang="en-IN" dirty="0"/>
          </a:p>
        </p:txBody>
      </p:sp>
    </p:spTree>
    <p:extLst>
      <p:ext uri="{BB962C8B-B14F-4D97-AF65-F5344CB8AC3E}">
        <p14:creationId xmlns:p14="http://schemas.microsoft.com/office/powerpoint/2010/main" val="13730221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F1804-AFF2-43A4-AA4B-6C72D65ABFB5}"/>
              </a:ext>
            </a:extLst>
          </p:cNvPr>
          <p:cNvSpPr>
            <a:spLocks noGrp="1"/>
          </p:cNvSpPr>
          <p:nvPr>
            <p:ph type="title"/>
          </p:nvPr>
        </p:nvSpPr>
        <p:spPr/>
        <p:txBody>
          <a:bodyPr/>
          <a:lstStyle/>
          <a:p>
            <a:r>
              <a:rPr lang="en-IN" dirty="0"/>
              <a:t>Water fall model</a:t>
            </a:r>
          </a:p>
        </p:txBody>
      </p:sp>
      <p:sp>
        <p:nvSpPr>
          <p:cNvPr id="3" name="Content Placeholder 2">
            <a:extLst>
              <a:ext uri="{FF2B5EF4-FFF2-40B4-BE49-F238E27FC236}">
                <a16:creationId xmlns:a16="http://schemas.microsoft.com/office/drawing/2014/main" id="{A767CAFD-9AC5-4930-8CED-81D3DCBFE1C6}"/>
              </a:ext>
            </a:extLst>
          </p:cNvPr>
          <p:cNvSpPr>
            <a:spLocks noGrp="1"/>
          </p:cNvSpPr>
          <p:nvPr>
            <p:ph idx="1"/>
          </p:nvPr>
        </p:nvSpPr>
        <p:spPr/>
        <p:txBody>
          <a:bodyPr/>
          <a:lstStyle/>
          <a:p>
            <a:r>
              <a:rPr lang="en-US" dirty="0"/>
              <a:t>The main drawback of the waterfall model is the difficulty of accommodating change after the process is underway.</a:t>
            </a:r>
          </a:p>
          <a:p>
            <a:r>
              <a:rPr lang="en-US" dirty="0"/>
              <a:t>Inflexible partitioning of the project into distinct stages makes it difficult to respond to changing customer requirements</a:t>
            </a:r>
          </a:p>
          <a:p>
            <a:r>
              <a:rPr lang="en-US" dirty="0"/>
              <a:t>The waterfall model is mostly used for large systems engineering projects where a system is developed at several sites</a:t>
            </a:r>
            <a:endParaRPr lang="en-IN" dirty="0"/>
          </a:p>
        </p:txBody>
      </p:sp>
    </p:spTree>
    <p:extLst>
      <p:ext uri="{BB962C8B-B14F-4D97-AF65-F5344CB8AC3E}">
        <p14:creationId xmlns:p14="http://schemas.microsoft.com/office/powerpoint/2010/main" val="20894362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7C089-58D4-4745-8D11-E8671E1A7DF1}"/>
              </a:ext>
            </a:extLst>
          </p:cNvPr>
          <p:cNvSpPr>
            <a:spLocks noGrp="1"/>
          </p:cNvSpPr>
          <p:nvPr>
            <p:ph type="title"/>
          </p:nvPr>
        </p:nvSpPr>
        <p:spPr/>
        <p:txBody>
          <a:bodyPr/>
          <a:lstStyle/>
          <a:p>
            <a:r>
              <a:rPr lang="en-IN" dirty="0"/>
              <a:t>Water fall model-example-Banking Application</a:t>
            </a:r>
          </a:p>
        </p:txBody>
      </p:sp>
      <p:sp>
        <p:nvSpPr>
          <p:cNvPr id="3" name="Content Placeholder 2">
            <a:extLst>
              <a:ext uri="{FF2B5EF4-FFF2-40B4-BE49-F238E27FC236}">
                <a16:creationId xmlns:a16="http://schemas.microsoft.com/office/drawing/2014/main" id="{FAA3EE59-F937-40F6-B396-AFA5862FFEAC}"/>
              </a:ext>
            </a:extLst>
          </p:cNvPr>
          <p:cNvSpPr>
            <a:spLocks noGrp="1"/>
          </p:cNvSpPr>
          <p:nvPr>
            <p:ph idx="1"/>
          </p:nvPr>
        </p:nvSpPr>
        <p:spPr/>
        <p:txBody>
          <a:bodyPr/>
          <a:lstStyle/>
          <a:p>
            <a:pPr algn="l"/>
            <a:r>
              <a:rPr lang="en-US" dirty="0">
                <a:solidFill>
                  <a:srgbClr val="333333"/>
                </a:solidFill>
                <a:latin typeface="open sans" panose="020B0606030504020204" pitchFamily="34" charset="0"/>
              </a:rPr>
              <a:t>R</a:t>
            </a:r>
            <a:r>
              <a:rPr lang="en-US" b="0" i="0" dirty="0">
                <a:solidFill>
                  <a:srgbClr val="333333"/>
                </a:solidFill>
                <a:effectLst/>
                <a:latin typeface="open sans" panose="020B0606030504020204" pitchFamily="34" charset="0"/>
              </a:rPr>
              <a:t>equirements are gathered by the business analyst and they are analyzed by the team. Requirements are documented during this phase and clarifications  sought.</a:t>
            </a:r>
          </a:p>
          <a:p>
            <a:pPr algn="l"/>
            <a:r>
              <a:rPr lang="en-US" b="0" i="0" dirty="0">
                <a:solidFill>
                  <a:srgbClr val="333333"/>
                </a:solidFill>
                <a:effectLst/>
                <a:latin typeface="open sans" panose="020B0606030504020204" pitchFamily="34" charset="0"/>
              </a:rPr>
              <a:t>The Business Analysts document the requirement based on their discussion with the customer.</a:t>
            </a:r>
          </a:p>
          <a:p>
            <a:pPr algn="l">
              <a:buFont typeface="Arial" panose="020B0604020202020204" pitchFamily="34" charset="0"/>
              <a:buChar char="•"/>
            </a:pPr>
            <a:r>
              <a:rPr lang="en-US" b="0" i="0" dirty="0">
                <a:solidFill>
                  <a:srgbClr val="333333"/>
                </a:solidFill>
                <a:effectLst/>
                <a:latin typeface="open sans" panose="020B0606030504020204" pitchFamily="34" charset="0"/>
              </a:rPr>
              <a:t>Will the new banking application be used in more than one country?</a:t>
            </a:r>
          </a:p>
          <a:p>
            <a:pPr algn="l">
              <a:buFont typeface="Arial" panose="020B0604020202020204" pitchFamily="34" charset="0"/>
              <a:buChar char="•"/>
            </a:pPr>
            <a:r>
              <a:rPr lang="en-US" b="0" i="0" dirty="0">
                <a:solidFill>
                  <a:srgbClr val="333333"/>
                </a:solidFill>
                <a:effectLst/>
                <a:latin typeface="open sans" panose="020B0606030504020204" pitchFamily="34" charset="0"/>
              </a:rPr>
              <a:t>Do we have to support multiple languages?</a:t>
            </a:r>
          </a:p>
          <a:p>
            <a:pPr algn="l">
              <a:buFont typeface="Arial" panose="020B0604020202020204" pitchFamily="34" charset="0"/>
              <a:buChar char="•"/>
            </a:pPr>
            <a:r>
              <a:rPr lang="en-US" b="0" i="0" dirty="0">
                <a:solidFill>
                  <a:srgbClr val="333333"/>
                </a:solidFill>
                <a:effectLst/>
                <a:latin typeface="open sans" panose="020B0606030504020204" pitchFamily="34" charset="0"/>
              </a:rPr>
              <a:t>How many users are expected to use the application? </a:t>
            </a:r>
            <a:r>
              <a:rPr lang="en-US" b="0" i="0" dirty="0" err="1">
                <a:solidFill>
                  <a:srgbClr val="333333"/>
                </a:solidFill>
                <a:effectLst/>
                <a:latin typeface="open sans" panose="020B0606030504020204" pitchFamily="34" charset="0"/>
              </a:rPr>
              <a:t>etc</a:t>
            </a:r>
            <a:endParaRPr lang="en-US" b="0" i="0" dirty="0">
              <a:solidFill>
                <a:srgbClr val="333333"/>
              </a:solidFill>
              <a:effectLst/>
              <a:latin typeface="open sans" panose="020B0606030504020204" pitchFamily="34" charset="0"/>
            </a:endParaRPr>
          </a:p>
          <a:p>
            <a:pPr marL="0" indent="0" algn="l">
              <a:buNone/>
            </a:pPr>
            <a:endParaRPr lang="en-US" b="0" i="0" dirty="0">
              <a:solidFill>
                <a:srgbClr val="333333"/>
              </a:solidFill>
              <a:effectLst/>
              <a:latin typeface="open sans" panose="020B0606030504020204" pitchFamily="34" charset="0"/>
            </a:endParaRPr>
          </a:p>
          <a:p>
            <a:endParaRPr lang="en-IN" dirty="0"/>
          </a:p>
        </p:txBody>
      </p:sp>
    </p:spTree>
    <p:extLst>
      <p:ext uri="{BB962C8B-B14F-4D97-AF65-F5344CB8AC3E}">
        <p14:creationId xmlns:p14="http://schemas.microsoft.com/office/powerpoint/2010/main" val="13379135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A08BE-CC65-4DA8-A572-C0BC6E295DB7}"/>
              </a:ext>
            </a:extLst>
          </p:cNvPr>
          <p:cNvSpPr>
            <a:spLocks noGrp="1"/>
          </p:cNvSpPr>
          <p:nvPr>
            <p:ph type="title"/>
          </p:nvPr>
        </p:nvSpPr>
        <p:spPr/>
        <p:txBody>
          <a:bodyPr/>
          <a:lstStyle/>
          <a:p>
            <a:r>
              <a:rPr lang="en-IN" dirty="0"/>
              <a:t>Water fall model-example-Banking Application</a:t>
            </a:r>
          </a:p>
        </p:txBody>
      </p:sp>
      <p:sp>
        <p:nvSpPr>
          <p:cNvPr id="3" name="Content Placeholder 2">
            <a:extLst>
              <a:ext uri="{FF2B5EF4-FFF2-40B4-BE49-F238E27FC236}">
                <a16:creationId xmlns:a16="http://schemas.microsoft.com/office/drawing/2014/main" id="{AC8462DC-959D-49C3-8068-FED34F095020}"/>
              </a:ext>
            </a:extLst>
          </p:cNvPr>
          <p:cNvSpPr>
            <a:spLocks noGrp="1"/>
          </p:cNvSpPr>
          <p:nvPr>
            <p:ph idx="1"/>
          </p:nvPr>
        </p:nvSpPr>
        <p:spPr/>
        <p:txBody>
          <a:bodyPr/>
          <a:lstStyle/>
          <a:p>
            <a:r>
              <a:rPr lang="en-US" b="0" i="0" dirty="0">
                <a:solidFill>
                  <a:srgbClr val="333333"/>
                </a:solidFill>
                <a:effectLst/>
                <a:latin typeface="open sans" panose="020B0606030504020204" pitchFamily="34" charset="0"/>
              </a:rPr>
              <a:t>The architect and senior members of the team work on the software architecture, high level and low-level design for the project.</a:t>
            </a:r>
          </a:p>
          <a:p>
            <a:r>
              <a:rPr lang="en-US" b="0" i="0" dirty="0">
                <a:solidFill>
                  <a:srgbClr val="333333"/>
                </a:solidFill>
                <a:effectLst/>
                <a:latin typeface="open sans" panose="020B0606030504020204" pitchFamily="34" charset="0"/>
              </a:rPr>
              <a:t>It is decided that the banking application needs to have redundant backup and failover capabilities such that system is accessible at all times.</a:t>
            </a:r>
            <a:endParaRPr lang="en-IN" dirty="0"/>
          </a:p>
        </p:txBody>
      </p:sp>
    </p:spTree>
    <p:extLst>
      <p:ext uri="{BB962C8B-B14F-4D97-AF65-F5344CB8AC3E}">
        <p14:creationId xmlns:p14="http://schemas.microsoft.com/office/powerpoint/2010/main" val="151620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D6D89-6733-49C9-9F41-A7E133728707}"/>
              </a:ext>
            </a:extLst>
          </p:cNvPr>
          <p:cNvSpPr>
            <a:spLocks noGrp="1"/>
          </p:cNvSpPr>
          <p:nvPr>
            <p:ph type="title"/>
          </p:nvPr>
        </p:nvSpPr>
        <p:spPr/>
        <p:txBody>
          <a:bodyPr/>
          <a:lstStyle/>
          <a:p>
            <a:r>
              <a:rPr lang="en-IN" dirty="0"/>
              <a:t>Water fall model-example-Banking Application</a:t>
            </a:r>
          </a:p>
        </p:txBody>
      </p:sp>
      <p:sp>
        <p:nvSpPr>
          <p:cNvPr id="3" name="Content Placeholder 2">
            <a:extLst>
              <a:ext uri="{FF2B5EF4-FFF2-40B4-BE49-F238E27FC236}">
                <a16:creationId xmlns:a16="http://schemas.microsoft.com/office/drawing/2014/main" id="{4B18E499-8168-4A3B-B3C1-6B24AB6EA52F}"/>
              </a:ext>
            </a:extLst>
          </p:cNvPr>
          <p:cNvSpPr>
            <a:spLocks noGrp="1"/>
          </p:cNvSpPr>
          <p:nvPr>
            <p:ph idx="1"/>
          </p:nvPr>
        </p:nvSpPr>
        <p:spPr/>
        <p:txBody>
          <a:bodyPr/>
          <a:lstStyle/>
          <a:p>
            <a:pPr algn="l"/>
            <a:r>
              <a:rPr lang="en-US" b="0" i="0" dirty="0">
                <a:solidFill>
                  <a:srgbClr val="333333"/>
                </a:solidFill>
                <a:effectLst/>
                <a:latin typeface="open sans" panose="020B0606030504020204" pitchFamily="34" charset="0"/>
              </a:rPr>
              <a:t>The development team works on coding the project.</a:t>
            </a:r>
          </a:p>
          <a:p>
            <a:r>
              <a:rPr lang="en-US" dirty="0"/>
              <a:t>Security checks will be implemented </a:t>
            </a:r>
          </a:p>
          <a:p>
            <a:r>
              <a:rPr lang="en-US" dirty="0"/>
              <a:t>Reviews, static analysis  will be done</a:t>
            </a:r>
            <a:br>
              <a:rPr lang="en-US" dirty="0"/>
            </a:br>
            <a:endParaRPr lang="en-IN" dirty="0"/>
          </a:p>
        </p:txBody>
      </p:sp>
    </p:spTree>
    <p:extLst>
      <p:ext uri="{BB962C8B-B14F-4D97-AF65-F5344CB8AC3E}">
        <p14:creationId xmlns:p14="http://schemas.microsoft.com/office/powerpoint/2010/main" val="31470502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DE15E-F464-496F-93A6-DEB2813AA1A9}"/>
              </a:ext>
            </a:extLst>
          </p:cNvPr>
          <p:cNvSpPr>
            <a:spLocks noGrp="1"/>
          </p:cNvSpPr>
          <p:nvPr>
            <p:ph type="title"/>
          </p:nvPr>
        </p:nvSpPr>
        <p:spPr/>
        <p:txBody>
          <a:bodyPr/>
          <a:lstStyle/>
          <a:p>
            <a:r>
              <a:rPr lang="en-IN" dirty="0"/>
              <a:t>Water fall model-example-Banking Application</a:t>
            </a:r>
          </a:p>
        </p:txBody>
      </p:sp>
      <p:sp>
        <p:nvSpPr>
          <p:cNvPr id="3" name="Content Placeholder 2">
            <a:extLst>
              <a:ext uri="{FF2B5EF4-FFF2-40B4-BE49-F238E27FC236}">
                <a16:creationId xmlns:a16="http://schemas.microsoft.com/office/drawing/2014/main" id="{322A91B3-10AF-4DD5-8A31-1EE94425801D}"/>
              </a:ext>
            </a:extLst>
          </p:cNvPr>
          <p:cNvSpPr>
            <a:spLocks noGrp="1"/>
          </p:cNvSpPr>
          <p:nvPr>
            <p:ph idx="1"/>
          </p:nvPr>
        </p:nvSpPr>
        <p:spPr/>
        <p:txBody>
          <a:bodyPr/>
          <a:lstStyle/>
          <a:p>
            <a:r>
              <a:rPr lang="en-US" b="0" i="0" dirty="0">
                <a:solidFill>
                  <a:srgbClr val="333333"/>
                </a:solidFill>
                <a:effectLst/>
                <a:latin typeface="open sans" panose="020B0606030504020204" pitchFamily="34" charset="0"/>
              </a:rPr>
              <a:t>The testing team tests the complete application and identifies any defects in the application.</a:t>
            </a:r>
          </a:p>
          <a:p>
            <a:r>
              <a:rPr lang="en-US" b="0" i="0" dirty="0">
                <a:solidFill>
                  <a:srgbClr val="333333"/>
                </a:solidFill>
                <a:effectLst/>
                <a:latin typeface="open sans" panose="020B0606030504020204" pitchFamily="34" charset="0"/>
              </a:rPr>
              <a:t>Some of the high level activities of deployment include  installing the OS on the servers, installing security patches, hardening the servers, installing web servers and application servers, installing the database etc.</a:t>
            </a:r>
            <a:endParaRPr lang="en-IN" dirty="0"/>
          </a:p>
        </p:txBody>
      </p:sp>
    </p:spTree>
    <p:extLst>
      <p:ext uri="{BB962C8B-B14F-4D97-AF65-F5344CB8AC3E}">
        <p14:creationId xmlns:p14="http://schemas.microsoft.com/office/powerpoint/2010/main" val="264187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AAE60-B0AA-4011-AAEC-E4B89F508D46}"/>
              </a:ext>
            </a:extLst>
          </p:cNvPr>
          <p:cNvSpPr>
            <a:spLocks noGrp="1"/>
          </p:cNvSpPr>
          <p:nvPr>
            <p:ph type="title"/>
          </p:nvPr>
        </p:nvSpPr>
        <p:spPr/>
        <p:txBody>
          <a:bodyPr/>
          <a:lstStyle/>
          <a:p>
            <a:pPr algn="ctr"/>
            <a:r>
              <a:rPr lang="en-IN" dirty="0"/>
              <a:t>Unit-IV</a:t>
            </a:r>
          </a:p>
        </p:txBody>
      </p:sp>
      <p:sp>
        <p:nvSpPr>
          <p:cNvPr id="3" name="Content Placeholder 2">
            <a:extLst>
              <a:ext uri="{FF2B5EF4-FFF2-40B4-BE49-F238E27FC236}">
                <a16:creationId xmlns:a16="http://schemas.microsoft.com/office/drawing/2014/main" id="{12D023DF-D56A-46C9-B2B2-479742BB48E5}"/>
              </a:ext>
            </a:extLst>
          </p:cNvPr>
          <p:cNvSpPr>
            <a:spLocks noGrp="1"/>
          </p:cNvSpPr>
          <p:nvPr>
            <p:ph idx="1"/>
          </p:nvPr>
        </p:nvSpPr>
        <p:spPr/>
        <p:txBody>
          <a:bodyPr/>
          <a:lstStyle/>
          <a:p>
            <a:r>
              <a:rPr lang="en-US" b="1" dirty="0"/>
              <a:t>Project Management: </a:t>
            </a:r>
            <a:r>
              <a:rPr lang="en-US" dirty="0"/>
              <a:t>Risk Management, Managing People, Teamwork, Project Planning: Software Pricing,</a:t>
            </a:r>
          </a:p>
          <a:p>
            <a:r>
              <a:rPr lang="en-US" b="1" dirty="0"/>
              <a:t>Plan driven development, </a:t>
            </a:r>
            <a:r>
              <a:rPr lang="en-US" dirty="0"/>
              <a:t>Project Scheduling, Agile planning, Estimation Techniques, COCOMO cost modeling</a:t>
            </a:r>
            <a:endParaRPr lang="en-IN" dirty="0"/>
          </a:p>
        </p:txBody>
      </p:sp>
    </p:spTree>
    <p:extLst>
      <p:ext uri="{BB962C8B-B14F-4D97-AF65-F5344CB8AC3E}">
        <p14:creationId xmlns:p14="http://schemas.microsoft.com/office/powerpoint/2010/main" val="6888467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17DF4-2FB3-4C19-A6C8-9D10B0EAA365}"/>
              </a:ext>
            </a:extLst>
          </p:cNvPr>
          <p:cNvSpPr>
            <a:spLocks noGrp="1"/>
          </p:cNvSpPr>
          <p:nvPr>
            <p:ph type="title"/>
          </p:nvPr>
        </p:nvSpPr>
        <p:spPr>
          <a:xfrm>
            <a:off x="678402" y="356247"/>
            <a:ext cx="10515600" cy="1325563"/>
          </a:xfrm>
        </p:spPr>
        <p:txBody>
          <a:bodyPr/>
          <a:lstStyle/>
          <a:p>
            <a:r>
              <a:rPr lang="en-IN" dirty="0"/>
              <a:t>Incremental development</a:t>
            </a:r>
          </a:p>
        </p:txBody>
      </p:sp>
      <p:pic>
        <p:nvPicPr>
          <p:cNvPr id="1026" name="Picture 2" descr="Understanding incremental development model diagram - Stack Overflow">
            <a:extLst>
              <a:ext uri="{FF2B5EF4-FFF2-40B4-BE49-F238E27FC236}">
                <a16:creationId xmlns:a16="http://schemas.microsoft.com/office/drawing/2014/main" id="{6EBE41C6-379E-454B-BD90-F570A3A53AC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80551" y="1681810"/>
            <a:ext cx="5082374" cy="3110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3826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C079C-1C54-4D53-B7C8-1F94BECE8332}"/>
              </a:ext>
            </a:extLst>
          </p:cNvPr>
          <p:cNvSpPr>
            <a:spLocks noGrp="1"/>
          </p:cNvSpPr>
          <p:nvPr>
            <p:ph type="title"/>
          </p:nvPr>
        </p:nvSpPr>
        <p:spPr/>
        <p:txBody>
          <a:bodyPr/>
          <a:lstStyle/>
          <a:p>
            <a:r>
              <a:rPr lang="en-IN" dirty="0"/>
              <a:t>Incremental development</a:t>
            </a:r>
          </a:p>
        </p:txBody>
      </p:sp>
      <p:sp>
        <p:nvSpPr>
          <p:cNvPr id="3" name="Content Placeholder 2">
            <a:extLst>
              <a:ext uri="{FF2B5EF4-FFF2-40B4-BE49-F238E27FC236}">
                <a16:creationId xmlns:a16="http://schemas.microsoft.com/office/drawing/2014/main" id="{A3E3C4C8-7302-44D8-A684-2CDBD952BBEC}"/>
              </a:ext>
            </a:extLst>
          </p:cNvPr>
          <p:cNvSpPr>
            <a:spLocks noGrp="1"/>
          </p:cNvSpPr>
          <p:nvPr>
            <p:ph idx="1"/>
          </p:nvPr>
        </p:nvSpPr>
        <p:spPr/>
        <p:txBody>
          <a:bodyPr/>
          <a:lstStyle/>
          <a:p>
            <a:pPr algn="l"/>
            <a:r>
              <a:rPr lang="en-US" dirty="0">
                <a:solidFill>
                  <a:srgbClr val="333333"/>
                </a:solidFill>
                <a:latin typeface="open sans" panose="020B0606030504020204" pitchFamily="34" charset="0"/>
              </a:rPr>
              <a:t>Incremental development is based on the idea of developing an initial implementation, exposing this to user comment and evolving it through several versions until an adequate system has been developed</a:t>
            </a:r>
            <a:endParaRPr lang="en-IN" dirty="0">
              <a:solidFill>
                <a:srgbClr val="333333"/>
              </a:solidFill>
              <a:latin typeface="open sans" panose="020B0606030504020204" pitchFamily="34" charset="0"/>
            </a:endParaRPr>
          </a:p>
        </p:txBody>
      </p:sp>
    </p:spTree>
    <p:extLst>
      <p:ext uri="{BB962C8B-B14F-4D97-AF65-F5344CB8AC3E}">
        <p14:creationId xmlns:p14="http://schemas.microsoft.com/office/powerpoint/2010/main" val="34057075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59546-9414-43EC-9463-BE6E4C682F25}"/>
              </a:ext>
            </a:extLst>
          </p:cNvPr>
          <p:cNvSpPr>
            <a:spLocks noGrp="1"/>
          </p:cNvSpPr>
          <p:nvPr>
            <p:ph type="title"/>
          </p:nvPr>
        </p:nvSpPr>
        <p:spPr/>
        <p:txBody>
          <a:bodyPr/>
          <a:lstStyle/>
          <a:p>
            <a:r>
              <a:rPr lang="en-IN" dirty="0"/>
              <a:t>Example of incremental development</a:t>
            </a:r>
          </a:p>
        </p:txBody>
      </p:sp>
      <p:sp>
        <p:nvSpPr>
          <p:cNvPr id="3" name="Content Placeholder 2">
            <a:extLst>
              <a:ext uri="{FF2B5EF4-FFF2-40B4-BE49-F238E27FC236}">
                <a16:creationId xmlns:a16="http://schemas.microsoft.com/office/drawing/2014/main" id="{C9BA94FB-0411-4DE1-9F00-D016462CDF31}"/>
              </a:ext>
            </a:extLst>
          </p:cNvPr>
          <p:cNvSpPr>
            <a:spLocks noGrp="1"/>
          </p:cNvSpPr>
          <p:nvPr>
            <p:ph idx="1"/>
          </p:nvPr>
        </p:nvSpPr>
        <p:spPr/>
        <p:txBody>
          <a:bodyPr/>
          <a:lstStyle/>
          <a:p>
            <a:pPr algn="l"/>
            <a:r>
              <a:rPr lang="en-US" b="0" i="0" dirty="0">
                <a:solidFill>
                  <a:srgbClr val="000000"/>
                </a:solidFill>
                <a:effectLst/>
                <a:latin typeface="helvetica neue"/>
              </a:rPr>
              <a:t>Suppose we want to develop a web-based social network with the following functionalities;</a:t>
            </a:r>
          </a:p>
          <a:p>
            <a:pPr algn="l"/>
            <a:r>
              <a:rPr lang="en-US" b="0" i="0" dirty="0">
                <a:solidFill>
                  <a:srgbClr val="000000"/>
                </a:solidFill>
                <a:effectLst/>
                <a:latin typeface="helvetica neue"/>
              </a:rPr>
              <a:t>The user should signup  for the system.</a:t>
            </a:r>
          </a:p>
          <a:p>
            <a:pPr algn="l"/>
            <a:r>
              <a:rPr lang="en-US" b="0" i="0" dirty="0">
                <a:solidFill>
                  <a:srgbClr val="000000"/>
                </a:solidFill>
                <a:effectLst/>
                <a:latin typeface="helvetica neue"/>
              </a:rPr>
              <a:t>The user should log into the system and can send or accept the friend request.</a:t>
            </a:r>
          </a:p>
          <a:p>
            <a:pPr algn="l"/>
            <a:r>
              <a:rPr lang="en-US" dirty="0">
                <a:solidFill>
                  <a:srgbClr val="000000"/>
                </a:solidFill>
                <a:latin typeface="helvetica neue"/>
              </a:rPr>
              <a:t>C</a:t>
            </a:r>
            <a:r>
              <a:rPr lang="en-US" b="0" i="0" dirty="0">
                <a:solidFill>
                  <a:srgbClr val="000000"/>
                </a:solidFill>
                <a:effectLst/>
                <a:latin typeface="helvetica neue"/>
              </a:rPr>
              <a:t>onvert this system into separate components;</a:t>
            </a:r>
          </a:p>
          <a:p>
            <a:endParaRPr lang="en-IN" dirty="0"/>
          </a:p>
        </p:txBody>
      </p:sp>
    </p:spTree>
    <p:extLst>
      <p:ext uri="{BB962C8B-B14F-4D97-AF65-F5344CB8AC3E}">
        <p14:creationId xmlns:p14="http://schemas.microsoft.com/office/powerpoint/2010/main" val="16967287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0B80F-9C1C-44D0-87E0-F476A6F8414B}"/>
              </a:ext>
            </a:extLst>
          </p:cNvPr>
          <p:cNvSpPr>
            <a:spLocks noGrp="1"/>
          </p:cNvSpPr>
          <p:nvPr>
            <p:ph type="title"/>
          </p:nvPr>
        </p:nvSpPr>
        <p:spPr/>
        <p:txBody>
          <a:bodyPr/>
          <a:lstStyle/>
          <a:p>
            <a:r>
              <a:rPr lang="en-IN" dirty="0"/>
              <a:t>Example of incremental development</a:t>
            </a:r>
          </a:p>
        </p:txBody>
      </p:sp>
      <p:sp>
        <p:nvSpPr>
          <p:cNvPr id="3" name="Content Placeholder 2">
            <a:extLst>
              <a:ext uri="{FF2B5EF4-FFF2-40B4-BE49-F238E27FC236}">
                <a16:creationId xmlns:a16="http://schemas.microsoft.com/office/drawing/2014/main" id="{E464305C-D4E9-443F-9AB1-2A3C36DCC575}"/>
              </a:ext>
            </a:extLst>
          </p:cNvPr>
          <p:cNvSpPr>
            <a:spLocks noGrp="1"/>
          </p:cNvSpPr>
          <p:nvPr>
            <p:ph idx="1"/>
          </p:nvPr>
        </p:nvSpPr>
        <p:spPr/>
        <p:txBody>
          <a:bodyPr/>
          <a:lstStyle/>
          <a:p>
            <a:pPr algn="l"/>
            <a:r>
              <a:rPr lang="en-US" b="1" i="0" dirty="0">
                <a:solidFill>
                  <a:srgbClr val="000000"/>
                </a:solidFill>
                <a:effectLst/>
                <a:latin typeface="helvetica neue"/>
              </a:rPr>
              <a:t>Component 1:</a:t>
            </a:r>
            <a:r>
              <a:rPr lang="en-US" b="0" i="0" dirty="0">
                <a:solidFill>
                  <a:srgbClr val="000000"/>
                </a:solidFill>
                <a:effectLst/>
                <a:latin typeface="helvetica neue"/>
              </a:rPr>
              <a:t> Sign up and log in</a:t>
            </a:r>
          </a:p>
          <a:p>
            <a:pPr algn="l"/>
            <a:r>
              <a:rPr lang="en-US" b="1" i="0" dirty="0">
                <a:solidFill>
                  <a:srgbClr val="000000"/>
                </a:solidFill>
                <a:effectLst/>
                <a:latin typeface="helvetica neue"/>
              </a:rPr>
              <a:t>Component 2:</a:t>
            </a:r>
            <a:r>
              <a:rPr lang="en-US" b="0" i="0" dirty="0">
                <a:solidFill>
                  <a:srgbClr val="000000"/>
                </a:solidFill>
                <a:effectLst/>
                <a:latin typeface="helvetica neue"/>
              </a:rPr>
              <a:t> Send Friend request</a:t>
            </a:r>
          </a:p>
          <a:p>
            <a:pPr algn="l"/>
            <a:r>
              <a:rPr lang="en-US" b="1" i="0" dirty="0">
                <a:solidFill>
                  <a:srgbClr val="000000"/>
                </a:solidFill>
                <a:effectLst/>
                <a:latin typeface="helvetica neue"/>
              </a:rPr>
              <a:t>Component 3:</a:t>
            </a:r>
            <a:r>
              <a:rPr lang="en-US" b="0" i="0" dirty="0">
                <a:solidFill>
                  <a:srgbClr val="000000"/>
                </a:solidFill>
                <a:effectLst/>
                <a:latin typeface="helvetica neue"/>
              </a:rPr>
              <a:t> Accept friend request</a:t>
            </a:r>
          </a:p>
          <a:p>
            <a:pPr marL="0" indent="0">
              <a:buNone/>
            </a:pPr>
            <a:endParaRPr lang="en-IN" dirty="0"/>
          </a:p>
        </p:txBody>
      </p:sp>
    </p:spTree>
    <p:extLst>
      <p:ext uri="{BB962C8B-B14F-4D97-AF65-F5344CB8AC3E}">
        <p14:creationId xmlns:p14="http://schemas.microsoft.com/office/powerpoint/2010/main" val="2945134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08631-19B5-43F0-ABED-81DBED10C7BC}"/>
              </a:ext>
            </a:extLst>
          </p:cNvPr>
          <p:cNvSpPr>
            <a:spLocks noGrp="1"/>
          </p:cNvSpPr>
          <p:nvPr>
            <p:ph type="title"/>
          </p:nvPr>
        </p:nvSpPr>
        <p:spPr/>
        <p:txBody>
          <a:bodyPr/>
          <a:lstStyle/>
          <a:p>
            <a:r>
              <a:rPr lang="en-IN" dirty="0"/>
              <a:t>Incremental development benefits </a:t>
            </a:r>
          </a:p>
        </p:txBody>
      </p:sp>
      <p:sp>
        <p:nvSpPr>
          <p:cNvPr id="3" name="Content Placeholder 2">
            <a:extLst>
              <a:ext uri="{FF2B5EF4-FFF2-40B4-BE49-F238E27FC236}">
                <a16:creationId xmlns:a16="http://schemas.microsoft.com/office/drawing/2014/main" id="{D72016DA-CBF6-4A89-8C18-CDC9AB5BA295}"/>
              </a:ext>
            </a:extLst>
          </p:cNvPr>
          <p:cNvSpPr>
            <a:spLocks noGrp="1"/>
          </p:cNvSpPr>
          <p:nvPr>
            <p:ph idx="1"/>
          </p:nvPr>
        </p:nvSpPr>
        <p:spPr/>
        <p:txBody>
          <a:bodyPr/>
          <a:lstStyle/>
          <a:p>
            <a:pPr algn="l"/>
            <a:r>
              <a:rPr lang="en-US" sz="2400" b="0" i="0" u="none" strike="noStrike" baseline="0" dirty="0">
                <a:solidFill>
                  <a:srgbClr val="46424D"/>
                </a:solidFill>
                <a:latin typeface="Arial" panose="020B0604020202020204" pitchFamily="34" charset="0"/>
              </a:rPr>
              <a:t>The cost of accommodating changing customer </a:t>
            </a:r>
            <a:r>
              <a:rPr lang="en-IN" sz="2400" b="0" i="0" u="none" strike="noStrike" baseline="0" dirty="0">
                <a:solidFill>
                  <a:srgbClr val="46424D"/>
                </a:solidFill>
                <a:latin typeface="Arial" panose="020B0604020202020204" pitchFamily="34" charset="0"/>
              </a:rPr>
              <a:t>requirements is reduced.</a:t>
            </a:r>
          </a:p>
          <a:p>
            <a:pPr algn="l"/>
            <a:r>
              <a:rPr lang="en-US" sz="2400" dirty="0">
                <a:solidFill>
                  <a:srgbClr val="46424D"/>
                </a:solidFill>
                <a:latin typeface="Arial" panose="020B0604020202020204" pitchFamily="34" charset="0"/>
              </a:rPr>
              <a:t>It is easier to get customer feedback on the development work that has been done.</a:t>
            </a:r>
          </a:p>
          <a:p>
            <a:pPr algn="l"/>
            <a:r>
              <a:rPr lang="en-US" sz="2400" dirty="0">
                <a:solidFill>
                  <a:srgbClr val="46424D"/>
                </a:solidFill>
                <a:latin typeface="Arial" panose="020B0604020202020204" pitchFamily="34" charset="0"/>
              </a:rPr>
              <a:t>More rapid delivery and deployment of useful software to </a:t>
            </a:r>
            <a:r>
              <a:rPr lang="en-IN" sz="2400" dirty="0">
                <a:solidFill>
                  <a:srgbClr val="46424D"/>
                </a:solidFill>
                <a:latin typeface="Arial" panose="020B0604020202020204" pitchFamily="34" charset="0"/>
              </a:rPr>
              <a:t>the customer is possible.</a:t>
            </a:r>
          </a:p>
        </p:txBody>
      </p:sp>
    </p:spTree>
    <p:extLst>
      <p:ext uri="{BB962C8B-B14F-4D97-AF65-F5344CB8AC3E}">
        <p14:creationId xmlns:p14="http://schemas.microsoft.com/office/powerpoint/2010/main" val="27244688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4ACCD-1583-4708-A65B-5D59044DFA8A}"/>
              </a:ext>
            </a:extLst>
          </p:cNvPr>
          <p:cNvSpPr>
            <a:spLocks noGrp="1"/>
          </p:cNvSpPr>
          <p:nvPr>
            <p:ph type="title"/>
          </p:nvPr>
        </p:nvSpPr>
        <p:spPr/>
        <p:txBody>
          <a:bodyPr/>
          <a:lstStyle/>
          <a:p>
            <a:r>
              <a:rPr lang="en-IN" dirty="0"/>
              <a:t>Incremental development problems</a:t>
            </a:r>
          </a:p>
        </p:txBody>
      </p:sp>
      <p:sp>
        <p:nvSpPr>
          <p:cNvPr id="3" name="Content Placeholder 2">
            <a:extLst>
              <a:ext uri="{FF2B5EF4-FFF2-40B4-BE49-F238E27FC236}">
                <a16:creationId xmlns:a16="http://schemas.microsoft.com/office/drawing/2014/main" id="{C214099A-CD9C-49D3-8860-798C8668015F}"/>
              </a:ext>
            </a:extLst>
          </p:cNvPr>
          <p:cNvSpPr>
            <a:spLocks noGrp="1"/>
          </p:cNvSpPr>
          <p:nvPr>
            <p:ph idx="1"/>
          </p:nvPr>
        </p:nvSpPr>
        <p:spPr/>
        <p:txBody>
          <a:bodyPr/>
          <a:lstStyle/>
          <a:p>
            <a:r>
              <a:rPr lang="en-US" sz="2400" dirty="0">
                <a:solidFill>
                  <a:srgbClr val="46424D"/>
                </a:solidFill>
                <a:latin typeface="Arial" panose="020B0604020202020204" pitchFamily="34" charset="0"/>
              </a:rPr>
              <a:t>The process is not visible</a:t>
            </a:r>
          </a:p>
          <a:p>
            <a:r>
              <a:rPr lang="en-US" sz="2400" dirty="0">
                <a:solidFill>
                  <a:srgbClr val="46424D"/>
                </a:solidFill>
                <a:latin typeface="Arial" panose="020B0604020202020204" pitchFamily="34" charset="0"/>
              </a:rPr>
              <a:t>System structure tends to degrade as new increments </a:t>
            </a:r>
            <a:r>
              <a:rPr lang="en-IN" sz="2400" dirty="0">
                <a:solidFill>
                  <a:srgbClr val="46424D"/>
                </a:solidFill>
                <a:latin typeface="Arial" panose="020B0604020202020204" pitchFamily="34" charset="0"/>
              </a:rPr>
              <a:t>are added</a:t>
            </a:r>
          </a:p>
        </p:txBody>
      </p:sp>
    </p:spTree>
    <p:extLst>
      <p:ext uri="{BB962C8B-B14F-4D97-AF65-F5344CB8AC3E}">
        <p14:creationId xmlns:p14="http://schemas.microsoft.com/office/powerpoint/2010/main" val="4448479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93328-E07B-40C6-83D9-D9D18957C76D}"/>
              </a:ext>
            </a:extLst>
          </p:cNvPr>
          <p:cNvSpPr>
            <a:spLocks noGrp="1"/>
          </p:cNvSpPr>
          <p:nvPr>
            <p:ph type="title"/>
          </p:nvPr>
        </p:nvSpPr>
        <p:spPr/>
        <p:txBody>
          <a:bodyPr/>
          <a:lstStyle/>
          <a:p>
            <a:r>
              <a:rPr lang="en-IN" dirty="0"/>
              <a:t>Incremental and Iterative development </a:t>
            </a:r>
          </a:p>
        </p:txBody>
      </p:sp>
      <p:sp>
        <p:nvSpPr>
          <p:cNvPr id="3" name="Content Placeholder 2">
            <a:extLst>
              <a:ext uri="{FF2B5EF4-FFF2-40B4-BE49-F238E27FC236}">
                <a16:creationId xmlns:a16="http://schemas.microsoft.com/office/drawing/2014/main" id="{1D0D8329-3DB7-4BCF-9B5C-D1DE3862D3C6}"/>
              </a:ext>
            </a:extLst>
          </p:cNvPr>
          <p:cNvSpPr>
            <a:spLocks noGrp="1"/>
          </p:cNvSpPr>
          <p:nvPr>
            <p:ph idx="1"/>
          </p:nvPr>
        </p:nvSpPr>
        <p:spPr/>
        <p:txBody>
          <a:bodyPr/>
          <a:lstStyle/>
          <a:p>
            <a:r>
              <a:rPr lang="en-US" b="0" i="0" dirty="0">
                <a:solidFill>
                  <a:srgbClr val="0A0A23"/>
                </a:solidFill>
                <a:effectLst/>
                <a:latin typeface="Lato"/>
              </a:rPr>
              <a:t>Suppose  to add a new login functionality to a website, and is decided to develop this using agile methodology, working in two-week delivery cycles (iterations).</a:t>
            </a:r>
          </a:p>
          <a:p>
            <a:endParaRPr lang="en-IN" dirty="0"/>
          </a:p>
        </p:txBody>
      </p:sp>
    </p:spTree>
    <p:extLst>
      <p:ext uri="{BB962C8B-B14F-4D97-AF65-F5344CB8AC3E}">
        <p14:creationId xmlns:p14="http://schemas.microsoft.com/office/powerpoint/2010/main" val="35864378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65640-390C-4FFD-BB9E-26282D6C1CE7}"/>
              </a:ext>
            </a:extLst>
          </p:cNvPr>
          <p:cNvSpPr>
            <a:spLocks noGrp="1"/>
          </p:cNvSpPr>
          <p:nvPr>
            <p:ph type="title"/>
          </p:nvPr>
        </p:nvSpPr>
        <p:spPr/>
        <p:txBody>
          <a:bodyPr/>
          <a:lstStyle/>
          <a:p>
            <a:r>
              <a:rPr lang="en-IN" dirty="0"/>
              <a:t>Incremental and Iterative development </a:t>
            </a:r>
          </a:p>
        </p:txBody>
      </p:sp>
      <p:sp>
        <p:nvSpPr>
          <p:cNvPr id="3" name="Content Placeholder 2">
            <a:extLst>
              <a:ext uri="{FF2B5EF4-FFF2-40B4-BE49-F238E27FC236}">
                <a16:creationId xmlns:a16="http://schemas.microsoft.com/office/drawing/2014/main" id="{4074089B-108F-4AF1-9EAB-4F962993F065}"/>
              </a:ext>
            </a:extLst>
          </p:cNvPr>
          <p:cNvSpPr>
            <a:spLocks noGrp="1"/>
          </p:cNvSpPr>
          <p:nvPr>
            <p:ph idx="1"/>
          </p:nvPr>
        </p:nvSpPr>
        <p:spPr/>
        <p:txBody>
          <a:bodyPr/>
          <a:lstStyle/>
          <a:p>
            <a:pPr algn="l" fontAlgn="base"/>
            <a:r>
              <a:rPr lang="en-US" b="1" i="0" dirty="0">
                <a:solidFill>
                  <a:srgbClr val="0A0A23"/>
                </a:solidFill>
                <a:effectLst/>
                <a:latin typeface="inherit"/>
              </a:rPr>
              <a:t>First iteration:</a:t>
            </a:r>
            <a:endParaRPr lang="en-US" b="0" i="0" dirty="0">
              <a:solidFill>
                <a:srgbClr val="0A0A23"/>
              </a:solidFill>
              <a:effectLst/>
              <a:latin typeface="Lato"/>
            </a:endParaRPr>
          </a:p>
          <a:p>
            <a:pPr algn="l" fontAlgn="base"/>
            <a:r>
              <a:rPr lang="en-US" b="0" i="0" dirty="0">
                <a:solidFill>
                  <a:srgbClr val="0A0A23"/>
                </a:solidFill>
                <a:effectLst/>
                <a:latin typeface="Lato"/>
              </a:rPr>
              <a:t>The </a:t>
            </a:r>
            <a:r>
              <a:rPr lang="en-US" b="0" i="1" dirty="0">
                <a:solidFill>
                  <a:srgbClr val="0A0A23"/>
                </a:solidFill>
                <a:effectLst/>
                <a:latin typeface="inherit"/>
              </a:rPr>
              <a:t>minimum</a:t>
            </a:r>
            <a:r>
              <a:rPr lang="en-US" b="0" i="0" dirty="0">
                <a:solidFill>
                  <a:srgbClr val="0A0A23"/>
                </a:solidFill>
                <a:effectLst/>
                <a:latin typeface="Lato"/>
              </a:rPr>
              <a:t> working version of the login functionality worth delivering to users would be</a:t>
            </a:r>
          </a:p>
          <a:p>
            <a:r>
              <a:rPr lang="en-US" b="0" i="0" dirty="0">
                <a:solidFill>
                  <a:srgbClr val="0A0A23"/>
                </a:solidFill>
                <a:effectLst/>
                <a:latin typeface="inherit"/>
              </a:rPr>
              <a:t>Create a web page where the users will see the login form</a:t>
            </a:r>
          </a:p>
          <a:p>
            <a:r>
              <a:rPr lang="en-US" b="0" i="0" dirty="0">
                <a:solidFill>
                  <a:srgbClr val="0A0A23"/>
                </a:solidFill>
                <a:effectLst/>
                <a:latin typeface="inherit"/>
              </a:rPr>
              <a:t>Add a login form with just two fields (username and password) and a login button, i.e. just a normal HTML form with </a:t>
            </a:r>
            <a:r>
              <a:rPr lang="en-US" b="1" i="1" dirty="0">
                <a:solidFill>
                  <a:srgbClr val="0A0A23"/>
                </a:solidFill>
                <a:effectLst/>
                <a:latin typeface="inherit"/>
              </a:rPr>
              <a:t>no</a:t>
            </a:r>
            <a:r>
              <a:rPr lang="en-US" b="0" i="0" dirty="0">
                <a:solidFill>
                  <a:srgbClr val="0A0A23"/>
                </a:solidFill>
                <a:effectLst/>
                <a:latin typeface="inherit"/>
              </a:rPr>
              <a:t> styling or validation.</a:t>
            </a:r>
          </a:p>
          <a:p>
            <a:r>
              <a:rPr lang="en-US" b="0" i="0" dirty="0">
                <a:solidFill>
                  <a:srgbClr val="0A0A23"/>
                </a:solidFill>
                <a:effectLst/>
                <a:latin typeface="inherit"/>
              </a:rPr>
              <a:t>Create a “welcome” page so when a users log in, they will see a message.</a:t>
            </a:r>
          </a:p>
          <a:p>
            <a:pPr marL="0" indent="0">
              <a:buNone/>
            </a:pPr>
            <a:r>
              <a:rPr lang="en-US" b="0" i="0" dirty="0">
                <a:solidFill>
                  <a:srgbClr val="0A0A23"/>
                </a:solidFill>
                <a:effectLst/>
                <a:latin typeface="Lato"/>
              </a:rPr>
              <a:t>This basic login feature went through design, development, and testing and delivered at the end of the iteration.</a:t>
            </a:r>
            <a:endParaRPr lang="en-US" b="0" i="0" dirty="0">
              <a:solidFill>
                <a:srgbClr val="0A0A23"/>
              </a:solidFill>
              <a:effectLst/>
              <a:latin typeface="inherit"/>
            </a:endParaRPr>
          </a:p>
          <a:p>
            <a:endParaRPr lang="en-IN" dirty="0"/>
          </a:p>
        </p:txBody>
      </p:sp>
    </p:spTree>
    <p:extLst>
      <p:ext uri="{BB962C8B-B14F-4D97-AF65-F5344CB8AC3E}">
        <p14:creationId xmlns:p14="http://schemas.microsoft.com/office/powerpoint/2010/main" val="14532448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D0FB3-6344-4A3A-9BD1-586877FF6C3C}"/>
              </a:ext>
            </a:extLst>
          </p:cNvPr>
          <p:cNvSpPr>
            <a:spLocks noGrp="1"/>
          </p:cNvSpPr>
          <p:nvPr>
            <p:ph type="title"/>
          </p:nvPr>
        </p:nvSpPr>
        <p:spPr/>
        <p:txBody>
          <a:bodyPr/>
          <a:lstStyle/>
          <a:p>
            <a:r>
              <a:rPr lang="en-IN" dirty="0"/>
              <a:t>Incremental and Iterative development </a:t>
            </a:r>
          </a:p>
        </p:txBody>
      </p:sp>
      <p:sp>
        <p:nvSpPr>
          <p:cNvPr id="3" name="Content Placeholder 2">
            <a:extLst>
              <a:ext uri="{FF2B5EF4-FFF2-40B4-BE49-F238E27FC236}">
                <a16:creationId xmlns:a16="http://schemas.microsoft.com/office/drawing/2014/main" id="{01361AE5-63A7-4247-B027-D1B888803689}"/>
              </a:ext>
            </a:extLst>
          </p:cNvPr>
          <p:cNvSpPr>
            <a:spLocks noGrp="1"/>
          </p:cNvSpPr>
          <p:nvPr>
            <p:ph idx="1"/>
          </p:nvPr>
        </p:nvSpPr>
        <p:spPr/>
        <p:txBody>
          <a:bodyPr/>
          <a:lstStyle/>
          <a:p>
            <a:pPr algn="l" fontAlgn="base"/>
            <a:r>
              <a:rPr lang="en-US" b="1" i="0" dirty="0">
                <a:solidFill>
                  <a:srgbClr val="0A0A23"/>
                </a:solidFill>
                <a:effectLst/>
                <a:latin typeface="inherit"/>
              </a:rPr>
              <a:t>Second iteration:</a:t>
            </a:r>
            <a:endParaRPr lang="en-US" b="0" i="0" dirty="0">
              <a:solidFill>
                <a:srgbClr val="0A0A23"/>
              </a:solidFill>
              <a:effectLst/>
              <a:latin typeface="Lato"/>
            </a:endParaRPr>
          </a:p>
          <a:p>
            <a:pPr algn="l" fontAlgn="base"/>
            <a:r>
              <a:rPr lang="en-US" b="0" i="0" dirty="0">
                <a:solidFill>
                  <a:srgbClr val="0A0A23"/>
                </a:solidFill>
                <a:effectLst/>
                <a:latin typeface="Lato"/>
              </a:rPr>
              <a:t>In next iteration, we want to enhance the login functionality of what was built in the last iteration. We may decide to do</a:t>
            </a:r>
          </a:p>
          <a:p>
            <a:pPr algn="l" fontAlgn="base">
              <a:buFont typeface="Arial" panose="020B0604020202020204" pitchFamily="34" charset="0"/>
              <a:buChar char="•"/>
            </a:pPr>
            <a:r>
              <a:rPr lang="en-US" b="0" i="0" dirty="0">
                <a:solidFill>
                  <a:srgbClr val="0A0A23"/>
                </a:solidFill>
                <a:effectLst/>
                <a:latin typeface="inherit"/>
              </a:rPr>
              <a:t>Build validation rules around input parameters</a:t>
            </a:r>
          </a:p>
          <a:p>
            <a:pPr algn="l" fontAlgn="base">
              <a:buFont typeface="Arial" panose="020B0604020202020204" pitchFamily="34" charset="0"/>
              <a:buChar char="•"/>
            </a:pPr>
            <a:r>
              <a:rPr lang="en-US" b="0" i="0" dirty="0">
                <a:solidFill>
                  <a:srgbClr val="0A0A23"/>
                </a:solidFill>
                <a:effectLst/>
                <a:latin typeface="inherit"/>
              </a:rPr>
              <a:t>Add some CSS so the login form looks pretty</a:t>
            </a:r>
          </a:p>
          <a:p>
            <a:pPr algn="l" fontAlgn="base">
              <a:buFont typeface="Arial" panose="020B0604020202020204" pitchFamily="34" charset="0"/>
              <a:buChar char="•"/>
            </a:pPr>
            <a:r>
              <a:rPr lang="en-US" b="0" i="0" dirty="0">
                <a:solidFill>
                  <a:srgbClr val="0A0A23"/>
                </a:solidFill>
                <a:effectLst/>
                <a:latin typeface="inherit"/>
              </a:rPr>
              <a:t>Display a message when user tries to login with invalid credentials</a:t>
            </a:r>
          </a:p>
          <a:p>
            <a:endParaRPr lang="en-IN" dirty="0"/>
          </a:p>
          <a:p>
            <a:r>
              <a:rPr lang="en-US" b="0" i="0" dirty="0">
                <a:solidFill>
                  <a:srgbClr val="0A0A23"/>
                </a:solidFill>
                <a:effectLst/>
                <a:latin typeface="Lato"/>
              </a:rPr>
              <a:t>Now  new functionality is added and enhanced existing functionality. In other words, we have </a:t>
            </a:r>
            <a:r>
              <a:rPr lang="en-US" b="0" i="1" dirty="0">
                <a:solidFill>
                  <a:srgbClr val="0A0A23"/>
                </a:solidFill>
                <a:effectLst/>
                <a:latin typeface="Lato"/>
              </a:rPr>
              <a:t>incremented</a:t>
            </a:r>
            <a:r>
              <a:rPr lang="en-US" b="0" i="0" dirty="0">
                <a:solidFill>
                  <a:srgbClr val="0A0A23"/>
                </a:solidFill>
                <a:effectLst/>
                <a:latin typeface="Lato"/>
              </a:rPr>
              <a:t> the existing login functionality, in this iteration.</a:t>
            </a:r>
            <a:endParaRPr lang="en-IN" dirty="0"/>
          </a:p>
        </p:txBody>
      </p:sp>
    </p:spTree>
    <p:extLst>
      <p:ext uri="{BB962C8B-B14F-4D97-AF65-F5344CB8AC3E}">
        <p14:creationId xmlns:p14="http://schemas.microsoft.com/office/powerpoint/2010/main" val="41227016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A10E7-5269-42A9-BD9E-9367F59FC771}"/>
              </a:ext>
            </a:extLst>
          </p:cNvPr>
          <p:cNvSpPr>
            <a:spLocks noGrp="1"/>
          </p:cNvSpPr>
          <p:nvPr>
            <p:ph type="title"/>
          </p:nvPr>
        </p:nvSpPr>
        <p:spPr/>
        <p:txBody>
          <a:bodyPr/>
          <a:lstStyle/>
          <a:p>
            <a:r>
              <a:rPr lang="en-IN" dirty="0"/>
              <a:t>Incremental and Iterative development </a:t>
            </a:r>
          </a:p>
        </p:txBody>
      </p:sp>
      <p:sp>
        <p:nvSpPr>
          <p:cNvPr id="3" name="Content Placeholder 2">
            <a:extLst>
              <a:ext uri="{FF2B5EF4-FFF2-40B4-BE49-F238E27FC236}">
                <a16:creationId xmlns:a16="http://schemas.microsoft.com/office/drawing/2014/main" id="{CF16B206-34EF-4E6B-B7C2-CF1177BB4679}"/>
              </a:ext>
            </a:extLst>
          </p:cNvPr>
          <p:cNvSpPr>
            <a:spLocks noGrp="1"/>
          </p:cNvSpPr>
          <p:nvPr>
            <p:ph idx="1"/>
          </p:nvPr>
        </p:nvSpPr>
        <p:spPr/>
        <p:txBody>
          <a:bodyPr/>
          <a:lstStyle/>
          <a:p>
            <a:pPr algn="l" fontAlgn="base"/>
            <a:r>
              <a:rPr lang="en-US" b="1" i="0" dirty="0">
                <a:solidFill>
                  <a:srgbClr val="0A0A23"/>
                </a:solidFill>
                <a:effectLst/>
                <a:latin typeface="inherit"/>
              </a:rPr>
              <a:t>Third iteration:</a:t>
            </a:r>
            <a:endParaRPr lang="en-US" b="0" i="0" dirty="0">
              <a:solidFill>
                <a:srgbClr val="0A0A23"/>
              </a:solidFill>
              <a:effectLst/>
              <a:latin typeface="Lato"/>
            </a:endParaRPr>
          </a:p>
          <a:p>
            <a:pPr algn="l" fontAlgn="base"/>
            <a:r>
              <a:rPr lang="en-US" b="0" i="0" dirty="0">
                <a:solidFill>
                  <a:srgbClr val="0A0A23"/>
                </a:solidFill>
                <a:effectLst/>
                <a:latin typeface="Lato"/>
              </a:rPr>
              <a:t>In iteration three, we can yet again increment our login functionality, by adding</a:t>
            </a:r>
          </a:p>
          <a:p>
            <a:pPr algn="l" fontAlgn="base">
              <a:buFont typeface="Arial" panose="020B0604020202020204" pitchFamily="34" charset="0"/>
              <a:buChar char="•"/>
            </a:pPr>
            <a:r>
              <a:rPr lang="en-US" b="0" i="0" dirty="0">
                <a:solidFill>
                  <a:srgbClr val="0A0A23"/>
                </a:solidFill>
                <a:effectLst/>
                <a:latin typeface="inherit"/>
              </a:rPr>
              <a:t>Forgotten password functionality</a:t>
            </a:r>
          </a:p>
          <a:p>
            <a:pPr algn="l" fontAlgn="base">
              <a:buFont typeface="Arial" panose="020B0604020202020204" pitchFamily="34" charset="0"/>
              <a:buChar char="•"/>
            </a:pPr>
            <a:r>
              <a:rPr lang="en-US" b="0" i="0" dirty="0">
                <a:solidFill>
                  <a:srgbClr val="0A0A23"/>
                </a:solidFill>
                <a:effectLst/>
                <a:latin typeface="inherit"/>
              </a:rPr>
              <a:t>“Remember me” checkbox</a:t>
            </a:r>
          </a:p>
          <a:p>
            <a:pPr algn="l" fontAlgn="base">
              <a:buFont typeface="Arial" panose="020B0604020202020204" pitchFamily="34" charset="0"/>
              <a:buChar char="•"/>
            </a:pPr>
            <a:r>
              <a:rPr lang="en-US" b="0" i="0" dirty="0">
                <a:solidFill>
                  <a:srgbClr val="0A0A23"/>
                </a:solidFill>
                <a:effectLst/>
                <a:latin typeface="inherit"/>
              </a:rPr>
              <a:t>Redirection mechanism to redirect to appropriate pages when users log in.</a:t>
            </a:r>
          </a:p>
          <a:p>
            <a:pPr algn="l" fontAlgn="base">
              <a:buFont typeface="Arial" panose="020B0604020202020204" pitchFamily="34" charset="0"/>
              <a:buChar char="•"/>
            </a:pPr>
            <a:endParaRPr lang="en-US" dirty="0">
              <a:solidFill>
                <a:srgbClr val="0A0A23"/>
              </a:solidFill>
              <a:latin typeface="inherit"/>
            </a:endParaRPr>
          </a:p>
          <a:p>
            <a:pPr algn="l" fontAlgn="base">
              <a:buFont typeface="Arial" panose="020B0604020202020204" pitchFamily="34" charset="0"/>
              <a:buChar char="•"/>
            </a:pPr>
            <a:r>
              <a:rPr lang="en-US" b="0" i="0" dirty="0">
                <a:solidFill>
                  <a:srgbClr val="0A0A23"/>
                </a:solidFill>
                <a:effectLst/>
                <a:latin typeface="Lato"/>
              </a:rPr>
              <a:t>in each iteration, the login functionality is incremented by adding new useful features for the users.</a:t>
            </a:r>
            <a:endParaRPr lang="en-US" b="0" i="0" dirty="0">
              <a:solidFill>
                <a:srgbClr val="0A0A23"/>
              </a:solidFill>
              <a:effectLst/>
              <a:latin typeface="inherit"/>
            </a:endParaRPr>
          </a:p>
          <a:p>
            <a:endParaRPr lang="en-IN" dirty="0"/>
          </a:p>
        </p:txBody>
      </p:sp>
    </p:spTree>
    <p:extLst>
      <p:ext uri="{BB962C8B-B14F-4D97-AF65-F5344CB8AC3E}">
        <p14:creationId xmlns:p14="http://schemas.microsoft.com/office/powerpoint/2010/main" val="1883750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F3D75-CC65-47E3-8515-6668DD772C9A}"/>
              </a:ext>
            </a:extLst>
          </p:cNvPr>
          <p:cNvSpPr>
            <a:spLocks noGrp="1"/>
          </p:cNvSpPr>
          <p:nvPr>
            <p:ph type="title"/>
          </p:nvPr>
        </p:nvSpPr>
        <p:spPr/>
        <p:txBody>
          <a:bodyPr/>
          <a:lstStyle/>
          <a:p>
            <a:pPr algn="ctr"/>
            <a:r>
              <a:rPr lang="en-IN" dirty="0"/>
              <a:t>Unit-V</a:t>
            </a:r>
          </a:p>
        </p:txBody>
      </p:sp>
      <p:sp>
        <p:nvSpPr>
          <p:cNvPr id="3" name="Content Placeholder 2">
            <a:extLst>
              <a:ext uri="{FF2B5EF4-FFF2-40B4-BE49-F238E27FC236}">
                <a16:creationId xmlns:a16="http://schemas.microsoft.com/office/drawing/2014/main" id="{1D247945-5D30-4BCC-86B2-B57EA279CC04}"/>
              </a:ext>
            </a:extLst>
          </p:cNvPr>
          <p:cNvSpPr>
            <a:spLocks noGrp="1"/>
          </p:cNvSpPr>
          <p:nvPr>
            <p:ph idx="1"/>
          </p:nvPr>
        </p:nvSpPr>
        <p:spPr/>
        <p:txBody>
          <a:bodyPr/>
          <a:lstStyle/>
          <a:p>
            <a:pPr marL="114300" indent="0">
              <a:buNone/>
            </a:pPr>
            <a:r>
              <a:rPr lang="en-US" b="1" dirty="0"/>
              <a:t>Agile Software Development: </a:t>
            </a:r>
            <a:r>
              <a:rPr lang="en-US" dirty="0"/>
              <a:t>Introduction to agile methods, Agile development techniques, Agile project management and scaling agile methods</a:t>
            </a:r>
            <a:r>
              <a:rPr lang="en-US" b="1" dirty="0"/>
              <a:t>.</a:t>
            </a:r>
          </a:p>
          <a:p>
            <a:pPr marL="114300" indent="0">
              <a:buNone/>
            </a:pPr>
            <a:r>
              <a:rPr lang="en-US" b="1" dirty="0"/>
              <a:t>Kanban, Flow, and Constantly Improving:</a:t>
            </a:r>
          </a:p>
          <a:p>
            <a:pPr marL="114300" indent="0">
              <a:buNone/>
            </a:pPr>
            <a:r>
              <a:rPr lang="en-US" dirty="0"/>
              <a:t>The Principles of Kanban, Improving Your Process with Kanban, Measure and Manage Flow , Emergent Behavior with Kanban</a:t>
            </a:r>
          </a:p>
          <a:p>
            <a:pPr marL="114300" indent="0">
              <a:buNone/>
            </a:pPr>
            <a:r>
              <a:rPr lang="en-US" b="1" dirty="0"/>
              <a:t>The Agile Coach : </a:t>
            </a:r>
            <a:r>
              <a:rPr lang="en-US" dirty="0"/>
              <a:t>Coaches Understand Why People </a:t>
            </a:r>
            <a:r>
              <a:rPr lang="en-US" dirty="0" err="1"/>
              <a:t>Don‟t</a:t>
            </a:r>
            <a:r>
              <a:rPr lang="en-US" dirty="0"/>
              <a:t> Always Want to Change , Coaches Understand How People Learn , Coaches Understand What Makes a Methodology Work , The Principles of Coaching</a:t>
            </a:r>
            <a:endParaRPr lang="en-IN" dirty="0"/>
          </a:p>
        </p:txBody>
      </p:sp>
    </p:spTree>
    <p:extLst>
      <p:ext uri="{BB962C8B-B14F-4D97-AF65-F5344CB8AC3E}">
        <p14:creationId xmlns:p14="http://schemas.microsoft.com/office/powerpoint/2010/main" val="410074083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15E07-559B-40B3-86D3-C88BC81EEDBA}"/>
              </a:ext>
            </a:extLst>
          </p:cNvPr>
          <p:cNvSpPr>
            <a:spLocks noGrp="1"/>
          </p:cNvSpPr>
          <p:nvPr>
            <p:ph type="title"/>
          </p:nvPr>
        </p:nvSpPr>
        <p:spPr/>
        <p:txBody>
          <a:bodyPr/>
          <a:lstStyle/>
          <a:p>
            <a:endParaRPr lang="en-IN"/>
          </a:p>
        </p:txBody>
      </p:sp>
      <p:pic>
        <p:nvPicPr>
          <p:cNvPr id="1026" name="Picture 2" descr="Agile&amp;#39;s 3 categories: Iterative, Incremental, and Evolutionary - Agile  Notion">
            <a:extLst>
              <a:ext uri="{FF2B5EF4-FFF2-40B4-BE49-F238E27FC236}">
                <a16:creationId xmlns:a16="http://schemas.microsoft.com/office/drawing/2014/main" id="{CA1B940B-840F-4BD0-89DD-BE567DF7330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85875" y="1419225"/>
            <a:ext cx="8010525" cy="3906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23138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9BF3C-9847-4FB2-92FE-FCD37CC9337C}"/>
              </a:ext>
            </a:extLst>
          </p:cNvPr>
          <p:cNvSpPr>
            <a:spLocks noGrp="1"/>
          </p:cNvSpPr>
          <p:nvPr>
            <p:ph type="title"/>
          </p:nvPr>
        </p:nvSpPr>
        <p:spPr/>
        <p:txBody>
          <a:bodyPr/>
          <a:lstStyle/>
          <a:p>
            <a:r>
              <a:rPr lang="en-IN" dirty="0"/>
              <a:t>Reuse- Oriented Software Engineering</a:t>
            </a:r>
          </a:p>
        </p:txBody>
      </p:sp>
      <p:sp>
        <p:nvSpPr>
          <p:cNvPr id="3" name="Content Placeholder 2">
            <a:extLst>
              <a:ext uri="{FF2B5EF4-FFF2-40B4-BE49-F238E27FC236}">
                <a16:creationId xmlns:a16="http://schemas.microsoft.com/office/drawing/2014/main" id="{2AF64A88-ABDC-4ADF-8F5A-A9F86BFFD7F8}"/>
              </a:ext>
            </a:extLst>
          </p:cNvPr>
          <p:cNvSpPr>
            <a:spLocks noGrp="1"/>
          </p:cNvSpPr>
          <p:nvPr>
            <p:ph idx="1"/>
          </p:nvPr>
        </p:nvSpPr>
        <p:spPr/>
        <p:txBody>
          <a:bodyPr/>
          <a:lstStyle/>
          <a:p>
            <a:r>
              <a:rPr lang="en-US" dirty="0">
                <a:solidFill>
                  <a:srgbClr val="0A0A23"/>
                </a:solidFill>
                <a:latin typeface="Lato"/>
              </a:rPr>
              <a:t>In the majority of software projects, there is some software reuse.</a:t>
            </a:r>
          </a:p>
          <a:p>
            <a:r>
              <a:rPr lang="en-US" dirty="0">
                <a:solidFill>
                  <a:srgbClr val="0A0A23"/>
                </a:solidFill>
                <a:latin typeface="Lato"/>
              </a:rPr>
              <a:t>Based on software reuse where systems are integrated from existing components or COTS (Commercial-off-the-shelf)  </a:t>
            </a:r>
            <a:r>
              <a:rPr lang="en-IN" dirty="0">
                <a:solidFill>
                  <a:srgbClr val="0A0A23"/>
                </a:solidFill>
                <a:latin typeface="Lato"/>
              </a:rPr>
              <a:t>systems.</a:t>
            </a:r>
          </a:p>
          <a:p>
            <a:r>
              <a:rPr lang="en-US" dirty="0">
                <a:solidFill>
                  <a:srgbClr val="0A0A23"/>
                </a:solidFill>
                <a:latin typeface="Lato"/>
              </a:rPr>
              <a:t>Reused elements may be configured to adapt their </a:t>
            </a:r>
            <a:r>
              <a:rPr lang="en-US" dirty="0" err="1">
                <a:solidFill>
                  <a:srgbClr val="0A0A23"/>
                </a:solidFill>
                <a:latin typeface="Lato"/>
              </a:rPr>
              <a:t>behaviour</a:t>
            </a:r>
            <a:r>
              <a:rPr lang="en-US" dirty="0">
                <a:solidFill>
                  <a:srgbClr val="0A0A23"/>
                </a:solidFill>
                <a:latin typeface="Lato"/>
              </a:rPr>
              <a:t> and functionality to a user’s requirements.</a:t>
            </a:r>
            <a:endParaRPr lang="en-IN" dirty="0">
              <a:solidFill>
                <a:srgbClr val="0A0A23"/>
              </a:solidFill>
              <a:latin typeface="Lato"/>
            </a:endParaRPr>
          </a:p>
        </p:txBody>
      </p:sp>
    </p:spTree>
    <p:extLst>
      <p:ext uri="{BB962C8B-B14F-4D97-AF65-F5344CB8AC3E}">
        <p14:creationId xmlns:p14="http://schemas.microsoft.com/office/powerpoint/2010/main" val="28002696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BBAC9-4AF9-4D9F-A889-49A7EA0E106D}"/>
              </a:ext>
            </a:extLst>
          </p:cNvPr>
          <p:cNvSpPr>
            <a:spLocks noGrp="1"/>
          </p:cNvSpPr>
          <p:nvPr>
            <p:ph type="title"/>
          </p:nvPr>
        </p:nvSpPr>
        <p:spPr/>
        <p:txBody>
          <a:bodyPr/>
          <a:lstStyle/>
          <a:p>
            <a:r>
              <a:rPr lang="en-IN" dirty="0"/>
              <a:t>Reuse- Oriented Software Engineering</a:t>
            </a:r>
          </a:p>
        </p:txBody>
      </p:sp>
      <p:pic>
        <p:nvPicPr>
          <p:cNvPr id="2050" name="Picture 2" descr="Chapter 1. Introduction">
            <a:extLst>
              <a:ext uri="{FF2B5EF4-FFF2-40B4-BE49-F238E27FC236}">
                <a16:creationId xmlns:a16="http://schemas.microsoft.com/office/drawing/2014/main" id="{590D492A-2082-4C19-9753-5968A949B29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11550" y="2263806"/>
            <a:ext cx="9552372" cy="3391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448360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9628D-B6B3-4AD2-8473-9F5FE68BB048}"/>
              </a:ext>
            </a:extLst>
          </p:cNvPr>
          <p:cNvSpPr>
            <a:spLocks noGrp="1"/>
          </p:cNvSpPr>
          <p:nvPr>
            <p:ph type="title"/>
          </p:nvPr>
        </p:nvSpPr>
        <p:spPr>
          <a:xfrm>
            <a:off x="838200" y="436146"/>
            <a:ext cx="10515600" cy="1325563"/>
          </a:xfrm>
        </p:spPr>
        <p:txBody>
          <a:bodyPr/>
          <a:lstStyle/>
          <a:p>
            <a:r>
              <a:rPr lang="en-IN" sz="2800" dirty="0">
                <a:solidFill>
                  <a:srgbClr val="0A0A23"/>
                </a:solidFill>
                <a:latin typeface="Lato"/>
                <a:ea typeface="+mn-ea"/>
                <a:cs typeface="+mn-cs"/>
              </a:rPr>
              <a:t>Types of reusable software</a:t>
            </a:r>
          </a:p>
        </p:txBody>
      </p:sp>
      <p:sp>
        <p:nvSpPr>
          <p:cNvPr id="3" name="Content Placeholder 2">
            <a:extLst>
              <a:ext uri="{FF2B5EF4-FFF2-40B4-BE49-F238E27FC236}">
                <a16:creationId xmlns:a16="http://schemas.microsoft.com/office/drawing/2014/main" id="{1DE17236-B7B2-4710-B1EE-9735C4D17CCC}"/>
              </a:ext>
            </a:extLst>
          </p:cNvPr>
          <p:cNvSpPr>
            <a:spLocks noGrp="1"/>
          </p:cNvSpPr>
          <p:nvPr>
            <p:ph idx="1"/>
          </p:nvPr>
        </p:nvSpPr>
        <p:spPr/>
        <p:txBody>
          <a:bodyPr/>
          <a:lstStyle/>
          <a:p>
            <a:r>
              <a:rPr lang="en-IN" dirty="0"/>
              <a:t>Standalone applications</a:t>
            </a:r>
          </a:p>
          <a:p>
            <a:r>
              <a:rPr lang="en-IN" dirty="0"/>
              <a:t>Packages</a:t>
            </a:r>
          </a:p>
          <a:p>
            <a:r>
              <a:rPr lang="en-IN" dirty="0"/>
              <a:t>Web services </a:t>
            </a:r>
          </a:p>
        </p:txBody>
      </p:sp>
    </p:spTree>
    <p:extLst>
      <p:ext uri="{BB962C8B-B14F-4D97-AF65-F5344CB8AC3E}">
        <p14:creationId xmlns:p14="http://schemas.microsoft.com/office/powerpoint/2010/main" val="105147483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F1772-D9B6-4444-ADA7-58FD3230A9C9}"/>
              </a:ext>
            </a:extLst>
          </p:cNvPr>
          <p:cNvSpPr>
            <a:spLocks noGrp="1"/>
          </p:cNvSpPr>
          <p:nvPr>
            <p:ph type="title"/>
          </p:nvPr>
        </p:nvSpPr>
        <p:spPr/>
        <p:txBody>
          <a:bodyPr/>
          <a:lstStyle/>
          <a:p>
            <a:r>
              <a:rPr lang="en-IN" sz="2800" dirty="0">
                <a:solidFill>
                  <a:srgbClr val="0A0A23"/>
                </a:solidFill>
                <a:latin typeface="Lato"/>
                <a:ea typeface="+mn-ea"/>
                <a:cs typeface="+mn-cs"/>
              </a:rPr>
              <a:t>Advantages and disadvantages</a:t>
            </a:r>
          </a:p>
        </p:txBody>
      </p:sp>
      <p:sp>
        <p:nvSpPr>
          <p:cNvPr id="3" name="Content Placeholder 2">
            <a:extLst>
              <a:ext uri="{FF2B5EF4-FFF2-40B4-BE49-F238E27FC236}">
                <a16:creationId xmlns:a16="http://schemas.microsoft.com/office/drawing/2014/main" id="{DF14C062-B81D-4EA7-B09C-21A89B800253}"/>
              </a:ext>
            </a:extLst>
          </p:cNvPr>
          <p:cNvSpPr>
            <a:spLocks noGrp="1"/>
          </p:cNvSpPr>
          <p:nvPr>
            <p:ph idx="1"/>
          </p:nvPr>
        </p:nvSpPr>
        <p:spPr/>
        <p:txBody>
          <a:bodyPr/>
          <a:lstStyle/>
          <a:p>
            <a:pPr>
              <a:spcBef>
                <a:spcPct val="0"/>
              </a:spcBef>
            </a:pPr>
            <a:r>
              <a:rPr lang="en-US" dirty="0">
                <a:solidFill>
                  <a:srgbClr val="0A0A23"/>
                </a:solidFill>
                <a:latin typeface="Lato"/>
              </a:rPr>
              <a:t>Reduced costs and risks as less software is developed </a:t>
            </a:r>
            <a:r>
              <a:rPr lang="en-IN" dirty="0">
                <a:solidFill>
                  <a:srgbClr val="0A0A23"/>
                </a:solidFill>
                <a:latin typeface="Lato"/>
              </a:rPr>
              <a:t>from scratch</a:t>
            </a:r>
          </a:p>
          <a:p>
            <a:pPr>
              <a:spcBef>
                <a:spcPct val="0"/>
              </a:spcBef>
            </a:pPr>
            <a:r>
              <a:rPr lang="en-US" dirty="0">
                <a:solidFill>
                  <a:srgbClr val="0A0A23"/>
                </a:solidFill>
                <a:latin typeface="Lato"/>
              </a:rPr>
              <a:t>Faster delivery and deployment of system</a:t>
            </a:r>
          </a:p>
          <a:p>
            <a:pPr>
              <a:spcBef>
                <a:spcPct val="0"/>
              </a:spcBef>
            </a:pPr>
            <a:r>
              <a:rPr lang="en-US" dirty="0">
                <a:solidFill>
                  <a:srgbClr val="0A0A23"/>
                </a:solidFill>
                <a:latin typeface="Lato"/>
              </a:rPr>
              <a:t>requirements compromises are inevitable so system may not meet real needs of users</a:t>
            </a:r>
          </a:p>
          <a:p>
            <a:pPr>
              <a:spcBef>
                <a:spcPct val="0"/>
              </a:spcBef>
            </a:pPr>
            <a:r>
              <a:rPr lang="en-US" dirty="0">
                <a:solidFill>
                  <a:srgbClr val="0A0A23"/>
                </a:solidFill>
                <a:latin typeface="Lato"/>
              </a:rPr>
              <a:t>Loss of control over evolution of reused system elements</a:t>
            </a:r>
            <a:endParaRPr lang="en-IN" dirty="0">
              <a:solidFill>
                <a:srgbClr val="0A0A23"/>
              </a:solidFill>
              <a:latin typeface="Lato"/>
            </a:endParaRPr>
          </a:p>
        </p:txBody>
      </p:sp>
    </p:spTree>
    <p:extLst>
      <p:ext uri="{BB962C8B-B14F-4D97-AF65-F5344CB8AC3E}">
        <p14:creationId xmlns:p14="http://schemas.microsoft.com/office/powerpoint/2010/main" val="39655736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60090-F562-4916-8A83-DEA4B07BA3DF}"/>
              </a:ext>
            </a:extLst>
          </p:cNvPr>
          <p:cNvSpPr>
            <a:spLocks noGrp="1"/>
          </p:cNvSpPr>
          <p:nvPr>
            <p:ph type="title"/>
          </p:nvPr>
        </p:nvSpPr>
        <p:spPr/>
        <p:txBody>
          <a:bodyPr/>
          <a:lstStyle/>
          <a:p>
            <a:r>
              <a:rPr lang="en-IN" dirty="0"/>
              <a:t>Coping with change </a:t>
            </a:r>
          </a:p>
        </p:txBody>
      </p:sp>
      <p:sp>
        <p:nvSpPr>
          <p:cNvPr id="3" name="Content Placeholder 2">
            <a:extLst>
              <a:ext uri="{FF2B5EF4-FFF2-40B4-BE49-F238E27FC236}">
                <a16:creationId xmlns:a16="http://schemas.microsoft.com/office/drawing/2014/main" id="{3E0F5C70-4431-4EC1-AE69-9386EFDF1473}"/>
              </a:ext>
            </a:extLst>
          </p:cNvPr>
          <p:cNvSpPr>
            <a:spLocks noGrp="1"/>
          </p:cNvSpPr>
          <p:nvPr>
            <p:ph idx="1"/>
          </p:nvPr>
        </p:nvSpPr>
        <p:spPr/>
        <p:txBody>
          <a:bodyPr/>
          <a:lstStyle/>
          <a:p>
            <a:r>
              <a:rPr lang="en-US" dirty="0">
                <a:solidFill>
                  <a:srgbClr val="0A0A23"/>
                </a:solidFill>
                <a:latin typeface="Lato"/>
              </a:rPr>
              <a:t>Change is inevitable in all large software projects.</a:t>
            </a:r>
          </a:p>
          <a:p>
            <a:r>
              <a:rPr lang="en-US" dirty="0">
                <a:solidFill>
                  <a:srgbClr val="0A0A23"/>
                </a:solidFill>
                <a:latin typeface="Lato"/>
              </a:rPr>
              <a:t>Business changes lead to new and changed system </a:t>
            </a:r>
            <a:r>
              <a:rPr lang="en-IN" dirty="0">
                <a:solidFill>
                  <a:srgbClr val="0A0A23"/>
                </a:solidFill>
                <a:latin typeface="Lato"/>
              </a:rPr>
              <a:t>requirements</a:t>
            </a:r>
          </a:p>
          <a:p>
            <a:r>
              <a:rPr lang="en-US" dirty="0">
                <a:solidFill>
                  <a:srgbClr val="0A0A23"/>
                </a:solidFill>
                <a:latin typeface="Lato"/>
              </a:rPr>
              <a:t>New technologies open up new possibilities for improving </a:t>
            </a:r>
            <a:r>
              <a:rPr lang="en-IN" dirty="0">
                <a:solidFill>
                  <a:srgbClr val="0A0A23"/>
                </a:solidFill>
                <a:latin typeface="Lato"/>
              </a:rPr>
              <a:t>Implementations</a:t>
            </a:r>
          </a:p>
          <a:p>
            <a:r>
              <a:rPr lang="en-US" dirty="0">
                <a:solidFill>
                  <a:srgbClr val="0A0A23"/>
                </a:solidFill>
                <a:latin typeface="Lato"/>
              </a:rPr>
              <a:t>Changing platforms require application changes</a:t>
            </a:r>
          </a:p>
          <a:p>
            <a:pPr algn="l"/>
            <a:r>
              <a:rPr lang="en-US" dirty="0">
                <a:solidFill>
                  <a:srgbClr val="0A0A23"/>
                </a:solidFill>
                <a:latin typeface="Lato"/>
              </a:rPr>
              <a:t>Change leads to rework so the costs of change include both rework as well as the costs of implementing new functionality</a:t>
            </a:r>
            <a:endParaRPr lang="en-IN" dirty="0">
              <a:solidFill>
                <a:srgbClr val="0A0A23"/>
              </a:solidFill>
              <a:latin typeface="Lato"/>
            </a:endParaRPr>
          </a:p>
        </p:txBody>
      </p:sp>
    </p:spTree>
    <p:extLst>
      <p:ext uri="{BB962C8B-B14F-4D97-AF65-F5344CB8AC3E}">
        <p14:creationId xmlns:p14="http://schemas.microsoft.com/office/powerpoint/2010/main" val="303933791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762A3-DC7C-47E3-9F05-ED48279A7180}"/>
              </a:ext>
            </a:extLst>
          </p:cNvPr>
          <p:cNvSpPr>
            <a:spLocks noGrp="1"/>
          </p:cNvSpPr>
          <p:nvPr>
            <p:ph type="title"/>
          </p:nvPr>
        </p:nvSpPr>
        <p:spPr/>
        <p:txBody>
          <a:bodyPr/>
          <a:lstStyle/>
          <a:p>
            <a:r>
              <a:rPr lang="en-US" dirty="0"/>
              <a:t>Reducing the costs of rework-2 ways of handling changes</a:t>
            </a:r>
            <a:endParaRPr lang="en-IN" dirty="0"/>
          </a:p>
        </p:txBody>
      </p:sp>
      <p:sp>
        <p:nvSpPr>
          <p:cNvPr id="3" name="Content Placeholder 2">
            <a:extLst>
              <a:ext uri="{FF2B5EF4-FFF2-40B4-BE49-F238E27FC236}">
                <a16:creationId xmlns:a16="http://schemas.microsoft.com/office/drawing/2014/main" id="{A57078AF-9492-4748-86B7-29E89ADCED1E}"/>
              </a:ext>
            </a:extLst>
          </p:cNvPr>
          <p:cNvSpPr>
            <a:spLocks noGrp="1"/>
          </p:cNvSpPr>
          <p:nvPr>
            <p:ph idx="1"/>
          </p:nvPr>
        </p:nvSpPr>
        <p:spPr/>
        <p:txBody>
          <a:bodyPr/>
          <a:lstStyle/>
          <a:p>
            <a:r>
              <a:rPr lang="en-IN" dirty="0">
                <a:latin typeface="+mj-lt"/>
                <a:ea typeface="+mj-ea"/>
                <a:cs typeface="+mj-cs"/>
              </a:rPr>
              <a:t>Change anticipation-avoid by using prototype</a:t>
            </a:r>
          </a:p>
          <a:p>
            <a:r>
              <a:rPr lang="en-IN" dirty="0">
                <a:latin typeface="+mj-lt"/>
                <a:ea typeface="+mj-ea"/>
                <a:cs typeface="+mj-cs"/>
              </a:rPr>
              <a:t>Change tolerance-to accommodate changes use incremental development</a:t>
            </a:r>
          </a:p>
        </p:txBody>
      </p:sp>
    </p:spTree>
    <p:extLst>
      <p:ext uri="{BB962C8B-B14F-4D97-AF65-F5344CB8AC3E}">
        <p14:creationId xmlns:p14="http://schemas.microsoft.com/office/powerpoint/2010/main" val="353705171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6D08E-496E-43FB-8BF6-78B8DC9C198B}"/>
              </a:ext>
            </a:extLst>
          </p:cNvPr>
          <p:cNvSpPr>
            <a:spLocks noGrp="1"/>
          </p:cNvSpPr>
          <p:nvPr>
            <p:ph type="title"/>
          </p:nvPr>
        </p:nvSpPr>
        <p:spPr/>
        <p:txBody>
          <a:bodyPr/>
          <a:lstStyle/>
          <a:p>
            <a:r>
              <a:rPr lang="en-IN" dirty="0"/>
              <a:t>The process of prototype development</a:t>
            </a:r>
          </a:p>
        </p:txBody>
      </p:sp>
      <p:pic>
        <p:nvPicPr>
          <p:cNvPr id="1026" name="Picture 2" descr="Prototyping">
            <a:extLst>
              <a:ext uri="{FF2B5EF4-FFF2-40B4-BE49-F238E27FC236}">
                <a16:creationId xmlns:a16="http://schemas.microsoft.com/office/drawing/2014/main" id="{F0832074-1448-4463-944D-1BBA8E64676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71750" y="1971676"/>
            <a:ext cx="7686675" cy="3971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574849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D2420-46AD-4D99-973F-357502763E43}"/>
              </a:ext>
            </a:extLst>
          </p:cNvPr>
          <p:cNvSpPr>
            <a:spLocks noGrp="1"/>
          </p:cNvSpPr>
          <p:nvPr>
            <p:ph type="title"/>
          </p:nvPr>
        </p:nvSpPr>
        <p:spPr/>
        <p:txBody>
          <a:bodyPr/>
          <a:lstStyle/>
          <a:p>
            <a:r>
              <a:rPr lang="en-IN" dirty="0"/>
              <a:t>Types of prototype</a:t>
            </a:r>
          </a:p>
        </p:txBody>
      </p:sp>
      <p:sp>
        <p:nvSpPr>
          <p:cNvPr id="3" name="Content Placeholder 2">
            <a:extLst>
              <a:ext uri="{FF2B5EF4-FFF2-40B4-BE49-F238E27FC236}">
                <a16:creationId xmlns:a16="http://schemas.microsoft.com/office/drawing/2014/main" id="{51981FE8-BE5B-4F05-85C0-4C8526AECB3E}"/>
              </a:ext>
            </a:extLst>
          </p:cNvPr>
          <p:cNvSpPr>
            <a:spLocks noGrp="1"/>
          </p:cNvSpPr>
          <p:nvPr>
            <p:ph idx="1"/>
          </p:nvPr>
        </p:nvSpPr>
        <p:spPr/>
        <p:txBody>
          <a:bodyPr/>
          <a:lstStyle/>
          <a:p>
            <a:r>
              <a:rPr lang="en-IN" dirty="0"/>
              <a:t>Sketches and diagrams , wireframes </a:t>
            </a:r>
          </a:p>
          <a:p>
            <a:r>
              <a:rPr lang="en-IN" dirty="0"/>
              <a:t>Functional</a:t>
            </a:r>
          </a:p>
          <a:p>
            <a:r>
              <a:rPr lang="en-IN"/>
              <a:t>3D modelling </a:t>
            </a:r>
            <a:endParaRPr lang="en-IN" dirty="0"/>
          </a:p>
          <a:p>
            <a:r>
              <a:rPr lang="en-IN" dirty="0"/>
              <a:t>Miniature </a:t>
            </a:r>
          </a:p>
          <a:p>
            <a:endParaRPr lang="en-IN" dirty="0"/>
          </a:p>
          <a:p>
            <a:endParaRPr lang="en-IN" dirty="0"/>
          </a:p>
          <a:p>
            <a:r>
              <a:rPr lang="en-US" dirty="0"/>
              <a:t>Prototyping is a foundational process for developing a new product through the physical representation of an idea.</a:t>
            </a:r>
            <a:endParaRPr lang="en-IN" dirty="0"/>
          </a:p>
        </p:txBody>
      </p:sp>
    </p:spTree>
    <p:extLst>
      <p:ext uri="{BB962C8B-B14F-4D97-AF65-F5344CB8AC3E}">
        <p14:creationId xmlns:p14="http://schemas.microsoft.com/office/powerpoint/2010/main" val="37088933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4A613-6BA4-4BA2-9DF9-05FDDFAFED6C}"/>
              </a:ext>
            </a:extLst>
          </p:cNvPr>
          <p:cNvSpPr>
            <a:spLocks noGrp="1"/>
          </p:cNvSpPr>
          <p:nvPr>
            <p:ph type="title"/>
          </p:nvPr>
        </p:nvSpPr>
        <p:spPr/>
        <p:txBody>
          <a:bodyPr/>
          <a:lstStyle/>
          <a:p>
            <a:r>
              <a:rPr lang="en-IN" dirty="0"/>
              <a:t>Throw-away prototypes</a:t>
            </a:r>
            <a:br>
              <a:rPr lang="en-IN" sz="1800" b="1" i="0" u="none" strike="noStrike" baseline="0" dirty="0">
                <a:solidFill>
                  <a:srgbClr val="46424D"/>
                </a:solidFill>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DAA06385-3A41-4D1C-A71B-893C7D503C69}"/>
              </a:ext>
            </a:extLst>
          </p:cNvPr>
          <p:cNvSpPr>
            <a:spLocks noGrp="1"/>
          </p:cNvSpPr>
          <p:nvPr>
            <p:ph idx="1"/>
          </p:nvPr>
        </p:nvSpPr>
        <p:spPr/>
        <p:txBody>
          <a:bodyPr/>
          <a:lstStyle/>
          <a:p>
            <a:r>
              <a:rPr lang="en-US" dirty="0">
                <a:solidFill>
                  <a:srgbClr val="0A0A23"/>
                </a:solidFill>
                <a:latin typeface="Lato"/>
              </a:rPr>
              <a:t>Prototypes should be discarded after development as they are not a good basis for a production system</a:t>
            </a:r>
          </a:p>
          <a:p>
            <a:r>
              <a:rPr lang="en-US" dirty="0">
                <a:solidFill>
                  <a:srgbClr val="0A0A23"/>
                </a:solidFill>
                <a:latin typeface="Lato"/>
              </a:rPr>
              <a:t>It may be impossible to tune the system to meet non-functional </a:t>
            </a:r>
            <a:r>
              <a:rPr lang="en-IN" dirty="0">
                <a:solidFill>
                  <a:srgbClr val="0A0A23"/>
                </a:solidFill>
                <a:latin typeface="Lato"/>
              </a:rPr>
              <a:t>requirements</a:t>
            </a:r>
          </a:p>
          <a:p>
            <a:r>
              <a:rPr lang="en-IN" dirty="0">
                <a:solidFill>
                  <a:srgbClr val="0A0A23"/>
                </a:solidFill>
                <a:latin typeface="Lato"/>
              </a:rPr>
              <a:t>Prototypes are normally undocumented;</a:t>
            </a:r>
          </a:p>
        </p:txBody>
      </p:sp>
    </p:spTree>
    <p:extLst>
      <p:ext uri="{BB962C8B-B14F-4D97-AF65-F5344CB8AC3E}">
        <p14:creationId xmlns:p14="http://schemas.microsoft.com/office/powerpoint/2010/main" val="4106012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6D817-6116-4AC5-94E4-21E5DEFAE8EF}"/>
              </a:ext>
            </a:extLst>
          </p:cNvPr>
          <p:cNvSpPr>
            <a:spLocks noGrp="1"/>
          </p:cNvSpPr>
          <p:nvPr>
            <p:ph type="title"/>
          </p:nvPr>
        </p:nvSpPr>
        <p:spPr/>
        <p:txBody>
          <a:bodyPr/>
          <a:lstStyle/>
          <a:p>
            <a:pPr algn="ctr"/>
            <a:r>
              <a:rPr lang="en-IN"/>
              <a:t>Text Books</a:t>
            </a:r>
          </a:p>
        </p:txBody>
      </p:sp>
      <p:sp>
        <p:nvSpPr>
          <p:cNvPr id="3" name="Content Placeholder 2">
            <a:extLst>
              <a:ext uri="{FF2B5EF4-FFF2-40B4-BE49-F238E27FC236}">
                <a16:creationId xmlns:a16="http://schemas.microsoft.com/office/drawing/2014/main" id="{B8437486-E84B-4F13-94FB-7938BD65DF99}"/>
              </a:ext>
            </a:extLst>
          </p:cNvPr>
          <p:cNvSpPr>
            <a:spLocks noGrp="1"/>
          </p:cNvSpPr>
          <p:nvPr>
            <p:ph idx="1"/>
          </p:nvPr>
        </p:nvSpPr>
        <p:spPr/>
        <p:txBody>
          <a:bodyPr/>
          <a:lstStyle/>
          <a:p>
            <a:r>
              <a:rPr lang="en-US" dirty="0"/>
              <a:t>Ian  Sommerville,“ Software  Engineering”, 9th  Edition, Pearson Education,  2013, ISBN: 9788131762165</a:t>
            </a:r>
          </a:p>
          <a:p>
            <a:r>
              <a:rPr lang="en-US" dirty="0" err="1"/>
              <a:t>Roger.S.Pressman</a:t>
            </a:r>
            <a:r>
              <a:rPr lang="en-US" dirty="0"/>
              <a:t>,“ Software Engineering-A Practitioners Approach”, 7th  Edition, Tata McGraw Hill,  2007, ISBN: 9780071267823</a:t>
            </a:r>
          </a:p>
          <a:p>
            <a:r>
              <a:rPr lang="en-US" dirty="0"/>
              <a:t>Pankaj </a:t>
            </a:r>
            <a:r>
              <a:rPr lang="en-US" dirty="0" err="1"/>
              <a:t>Jalote</a:t>
            </a:r>
            <a:r>
              <a:rPr lang="en-US" dirty="0"/>
              <a:t>,“ An Integrated Approach to Software Engineering”, 3rd Edition, </a:t>
            </a:r>
            <a:r>
              <a:rPr lang="en-US" dirty="0" err="1"/>
              <a:t>Narosa</a:t>
            </a:r>
            <a:r>
              <a:rPr lang="en-US" dirty="0"/>
              <a:t> Publishing House, 2013, ISBN:9788173197024</a:t>
            </a:r>
          </a:p>
          <a:p>
            <a:r>
              <a:rPr lang="en-US"/>
              <a:t> </a:t>
            </a:r>
            <a:r>
              <a:rPr lang="en-US" dirty="0" err="1"/>
              <a:t>Rajib</a:t>
            </a:r>
            <a:r>
              <a:rPr lang="en-US" dirty="0"/>
              <a:t> Mall, Fundamentals of Software Engineering, 3rd Edition, Prentice-hall Of India </a:t>
            </a:r>
            <a:r>
              <a:rPr lang="en-US" dirty="0" err="1"/>
              <a:t>Pvt</a:t>
            </a:r>
            <a:r>
              <a:rPr lang="en-US" dirty="0"/>
              <a:t> Ltd., 2012, ISBN: 9788120348981.</a:t>
            </a:r>
          </a:p>
          <a:p>
            <a:pPr marL="0" indent="0">
              <a:buNone/>
            </a:pPr>
            <a:endParaRPr lang="en-IN" dirty="0"/>
          </a:p>
        </p:txBody>
      </p:sp>
    </p:spTree>
    <p:extLst>
      <p:ext uri="{BB962C8B-B14F-4D97-AF65-F5344CB8AC3E}">
        <p14:creationId xmlns:p14="http://schemas.microsoft.com/office/powerpoint/2010/main" val="134939193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9BA60-7B70-4C41-9394-0930E04F50DA}"/>
              </a:ext>
            </a:extLst>
          </p:cNvPr>
          <p:cNvSpPr>
            <a:spLocks noGrp="1"/>
          </p:cNvSpPr>
          <p:nvPr>
            <p:ph type="title"/>
          </p:nvPr>
        </p:nvSpPr>
        <p:spPr/>
        <p:txBody>
          <a:bodyPr/>
          <a:lstStyle/>
          <a:p>
            <a:r>
              <a:rPr lang="en-US" dirty="0"/>
              <a:t>Advantages of Throw Away Prototyping</a:t>
            </a:r>
            <a:br>
              <a:rPr lang="en-US" b="1" i="0" dirty="0">
                <a:solidFill>
                  <a:srgbClr val="333333"/>
                </a:solidFill>
                <a:effectLst/>
                <a:latin typeface="Noto Serif" panose="02020600060500020200" pitchFamily="18" charset="0"/>
              </a:rPr>
            </a:br>
            <a:endParaRPr lang="en-IN" dirty="0"/>
          </a:p>
        </p:txBody>
      </p:sp>
      <p:sp>
        <p:nvSpPr>
          <p:cNvPr id="3" name="Content Placeholder 2">
            <a:extLst>
              <a:ext uri="{FF2B5EF4-FFF2-40B4-BE49-F238E27FC236}">
                <a16:creationId xmlns:a16="http://schemas.microsoft.com/office/drawing/2014/main" id="{843042D1-DC00-418F-AD2D-9223B38DECC2}"/>
              </a:ext>
            </a:extLst>
          </p:cNvPr>
          <p:cNvSpPr>
            <a:spLocks noGrp="1"/>
          </p:cNvSpPr>
          <p:nvPr>
            <p:ph idx="1"/>
          </p:nvPr>
        </p:nvSpPr>
        <p:spPr/>
        <p:txBody>
          <a:bodyPr/>
          <a:lstStyle/>
          <a:p>
            <a:pPr algn="l" fontAlgn="base">
              <a:buFont typeface="Arial" panose="020B0604020202020204" pitchFamily="34" charset="0"/>
              <a:buChar char="•"/>
            </a:pPr>
            <a:r>
              <a:rPr lang="en-US" b="0" i="0" dirty="0">
                <a:solidFill>
                  <a:srgbClr val="333333"/>
                </a:solidFill>
                <a:effectLst/>
                <a:latin typeface="inherit"/>
              </a:rPr>
              <a:t>Save time and money</a:t>
            </a:r>
          </a:p>
          <a:p>
            <a:pPr algn="l" fontAlgn="base">
              <a:buFont typeface="Arial" panose="020B0604020202020204" pitchFamily="34" charset="0"/>
              <a:buChar char="•"/>
            </a:pPr>
            <a:r>
              <a:rPr lang="en-US" b="0" i="0" dirty="0">
                <a:solidFill>
                  <a:srgbClr val="333333"/>
                </a:solidFill>
                <a:effectLst/>
                <a:latin typeface="inherit"/>
              </a:rPr>
              <a:t>Promote consistency of user interface design</a:t>
            </a:r>
          </a:p>
          <a:p>
            <a:pPr algn="l" fontAlgn="base">
              <a:buFont typeface="Arial" panose="020B0604020202020204" pitchFamily="34" charset="0"/>
              <a:buChar char="•"/>
            </a:pPr>
            <a:r>
              <a:rPr lang="en-US" b="0" i="0" dirty="0">
                <a:solidFill>
                  <a:srgbClr val="333333"/>
                </a:solidFill>
                <a:effectLst/>
                <a:latin typeface="inherit"/>
              </a:rPr>
              <a:t>Enable early customer engagement</a:t>
            </a:r>
          </a:p>
          <a:p>
            <a:pPr marL="0" indent="0" algn="l" fontAlgn="base">
              <a:buNone/>
            </a:pPr>
            <a:endParaRPr lang="en-US" b="0" i="0" dirty="0">
              <a:solidFill>
                <a:srgbClr val="333333"/>
              </a:solidFill>
              <a:effectLst/>
              <a:latin typeface="inherit"/>
            </a:endParaRPr>
          </a:p>
          <a:p>
            <a:pPr marL="0" indent="0">
              <a:buNone/>
            </a:pPr>
            <a:endParaRPr lang="en-IN" dirty="0"/>
          </a:p>
        </p:txBody>
      </p:sp>
    </p:spTree>
    <p:extLst>
      <p:ext uri="{BB962C8B-B14F-4D97-AF65-F5344CB8AC3E}">
        <p14:creationId xmlns:p14="http://schemas.microsoft.com/office/powerpoint/2010/main" val="44861584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17140-0B8B-4302-B35D-63038C98491C}"/>
              </a:ext>
            </a:extLst>
          </p:cNvPr>
          <p:cNvSpPr>
            <a:spLocks noGrp="1"/>
          </p:cNvSpPr>
          <p:nvPr>
            <p:ph type="title"/>
          </p:nvPr>
        </p:nvSpPr>
        <p:spPr/>
        <p:txBody>
          <a:bodyPr/>
          <a:lstStyle/>
          <a:p>
            <a:r>
              <a:rPr lang="en-US" dirty="0" err="1"/>
              <a:t>DisAdvantages</a:t>
            </a:r>
            <a:r>
              <a:rPr lang="en-US" dirty="0"/>
              <a:t> of Throw Away Prototyping</a:t>
            </a:r>
            <a:br>
              <a:rPr lang="en-US" b="1" i="0" dirty="0">
                <a:solidFill>
                  <a:srgbClr val="333333"/>
                </a:solidFill>
                <a:effectLst/>
                <a:latin typeface="Noto Serif" panose="02020600060500020200" pitchFamily="18" charset="0"/>
              </a:rPr>
            </a:br>
            <a:endParaRPr lang="en-IN" dirty="0"/>
          </a:p>
        </p:txBody>
      </p:sp>
      <p:sp>
        <p:nvSpPr>
          <p:cNvPr id="3" name="Content Placeholder 2">
            <a:extLst>
              <a:ext uri="{FF2B5EF4-FFF2-40B4-BE49-F238E27FC236}">
                <a16:creationId xmlns:a16="http://schemas.microsoft.com/office/drawing/2014/main" id="{5A01E5AE-BFED-43D5-A868-6F3FE033E938}"/>
              </a:ext>
            </a:extLst>
          </p:cNvPr>
          <p:cNvSpPr>
            <a:spLocks noGrp="1"/>
          </p:cNvSpPr>
          <p:nvPr>
            <p:ph idx="1"/>
          </p:nvPr>
        </p:nvSpPr>
        <p:spPr/>
        <p:txBody>
          <a:bodyPr/>
          <a:lstStyle/>
          <a:p>
            <a:r>
              <a:rPr lang="en-US" b="0" i="0" dirty="0">
                <a:solidFill>
                  <a:srgbClr val="333333"/>
                </a:solidFill>
                <a:effectLst/>
                <a:latin typeface="inherit"/>
              </a:rPr>
              <a:t>There is no clear stop point</a:t>
            </a:r>
          </a:p>
          <a:p>
            <a:r>
              <a:rPr lang="en-US" b="0" i="0" dirty="0">
                <a:solidFill>
                  <a:srgbClr val="333333"/>
                </a:solidFill>
                <a:effectLst/>
                <a:latin typeface="inherit"/>
              </a:rPr>
              <a:t>Normally it does not generate reusable code</a:t>
            </a:r>
          </a:p>
          <a:p>
            <a:r>
              <a:rPr lang="en-US" b="0" i="0" dirty="0">
                <a:solidFill>
                  <a:srgbClr val="333333"/>
                </a:solidFill>
                <a:effectLst/>
                <a:latin typeface="inherit"/>
              </a:rPr>
              <a:t>Excessive development time of the prototype</a:t>
            </a:r>
          </a:p>
          <a:p>
            <a:pPr marL="0" indent="0">
              <a:buNone/>
            </a:pPr>
            <a:endParaRPr lang="en-IN" dirty="0"/>
          </a:p>
        </p:txBody>
      </p:sp>
    </p:spTree>
    <p:extLst>
      <p:ext uri="{BB962C8B-B14F-4D97-AF65-F5344CB8AC3E}">
        <p14:creationId xmlns:p14="http://schemas.microsoft.com/office/powerpoint/2010/main" val="263073635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50BBA-6F32-4C6F-B76E-289BF09590CA}"/>
              </a:ext>
            </a:extLst>
          </p:cNvPr>
          <p:cNvSpPr>
            <a:spLocks noGrp="1"/>
          </p:cNvSpPr>
          <p:nvPr>
            <p:ph type="title"/>
          </p:nvPr>
        </p:nvSpPr>
        <p:spPr/>
        <p:txBody>
          <a:bodyPr/>
          <a:lstStyle/>
          <a:p>
            <a:r>
              <a:rPr lang="en-IN" dirty="0"/>
              <a:t>Evolutionary prototyping </a:t>
            </a:r>
          </a:p>
        </p:txBody>
      </p:sp>
      <p:sp>
        <p:nvSpPr>
          <p:cNvPr id="3" name="Content Placeholder 2">
            <a:extLst>
              <a:ext uri="{FF2B5EF4-FFF2-40B4-BE49-F238E27FC236}">
                <a16:creationId xmlns:a16="http://schemas.microsoft.com/office/drawing/2014/main" id="{2572052F-9E7D-4404-8AC6-EA20EFB93033}"/>
              </a:ext>
            </a:extLst>
          </p:cNvPr>
          <p:cNvSpPr>
            <a:spLocks noGrp="1"/>
          </p:cNvSpPr>
          <p:nvPr>
            <p:ph idx="1"/>
          </p:nvPr>
        </p:nvSpPr>
        <p:spPr/>
        <p:txBody>
          <a:bodyPr/>
          <a:lstStyle/>
          <a:p>
            <a:r>
              <a:rPr lang="en-US" b="0" i="0" dirty="0">
                <a:solidFill>
                  <a:srgbClr val="333333"/>
                </a:solidFill>
                <a:effectLst/>
                <a:latin typeface="inherit"/>
              </a:rPr>
              <a:t>It’s useful for exploratory programming, such as Artificial Intelligence applications, where it is difficult to frame specifications.</a:t>
            </a:r>
          </a:p>
          <a:p>
            <a:r>
              <a:rPr lang="en-US" b="0" i="0" dirty="0">
                <a:solidFill>
                  <a:srgbClr val="333333"/>
                </a:solidFill>
                <a:effectLst/>
                <a:latin typeface="Noto Serif" panose="02020600060500020200" pitchFamily="18" charset="0"/>
              </a:rPr>
              <a:t>This model is very suitable for research projects. For example, in order to develop software for automatic speech recognition, it is possible to take a small vocabulary and develop a system.</a:t>
            </a:r>
          </a:p>
          <a:p>
            <a:pPr marL="0" indent="0">
              <a:buNone/>
            </a:pPr>
            <a:endParaRPr lang="en-US" b="0" i="0" dirty="0">
              <a:solidFill>
                <a:srgbClr val="333333"/>
              </a:solidFill>
              <a:effectLst/>
              <a:latin typeface="inherit"/>
            </a:endParaRPr>
          </a:p>
          <a:p>
            <a:endParaRPr lang="en-IN" dirty="0"/>
          </a:p>
        </p:txBody>
      </p:sp>
    </p:spTree>
    <p:extLst>
      <p:ext uri="{BB962C8B-B14F-4D97-AF65-F5344CB8AC3E}">
        <p14:creationId xmlns:p14="http://schemas.microsoft.com/office/powerpoint/2010/main" val="236603940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137A9-A75B-4F42-A445-E1F96B89E0FD}"/>
              </a:ext>
            </a:extLst>
          </p:cNvPr>
          <p:cNvSpPr>
            <a:spLocks noGrp="1"/>
          </p:cNvSpPr>
          <p:nvPr>
            <p:ph type="title"/>
          </p:nvPr>
        </p:nvSpPr>
        <p:spPr>
          <a:xfrm>
            <a:off x="838200" y="337133"/>
            <a:ext cx="10515600" cy="1325563"/>
          </a:xfrm>
        </p:spPr>
        <p:txBody>
          <a:bodyPr/>
          <a:lstStyle/>
          <a:p>
            <a:br>
              <a:rPr lang="en-US" sz="4000" b="1" i="0" dirty="0">
                <a:solidFill>
                  <a:srgbClr val="333333"/>
                </a:solidFill>
                <a:effectLst/>
                <a:latin typeface="Noto Serif" panose="02020600060500020200" pitchFamily="18" charset="0"/>
              </a:rPr>
            </a:br>
            <a:r>
              <a:rPr lang="en-US" dirty="0"/>
              <a:t>Disadvantages of Evolutionary Development Model</a:t>
            </a:r>
            <a:br>
              <a:rPr lang="en-US" dirty="0"/>
            </a:br>
            <a:endParaRPr lang="en-IN" dirty="0"/>
          </a:p>
        </p:txBody>
      </p:sp>
      <p:sp>
        <p:nvSpPr>
          <p:cNvPr id="3" name="Content Placeholder 2">
            <a:extLst>
              <a:ext uri="{FF2B5EF4-FFF2-40B4-BE49-F238E27FC236}">
                <a16:creationId xmlns:a16="http://schemas.microsoft.com/office/drawing/2014/main" id="{4C8EAF14-BE44-412C-A2B1-1FF0D3BB2F52}"/>
              </a:ext>
            </a:extLst>
          </p:cNvPr>
          <p:cNvSpPr>
            <a:spLocks noGrp="1"/>
          </p:cNvSpPr>
          <p:nvPr>
            <p:ph idx="1"/>
          </p:nvPr>
        </p:nvSpPr>
        <p:spPr/>
        <p:txBody>
          <a:bodyPr/>
          <a:lstStyle/>
          <a:p>
            <a:pPr algn="l" fontAlgn="base">
              <a:buFont typeface="Arial" panose="020B0604020202020204" pitchFamily="34" charset="0"/>
              <a:buChar char="•"/>
            </a:pPr>
            <a:r>
              <a:rPr lang="en-US" b="0" i="0" dirty="0">
                <a:solidFill>
                  <a:srgbClr val="333333"/>
                </a:solidFill>
                <a:effectLst/>
                <a:latin typeface="inherit"/>
              </a:rPr>
              <a:t>As the project is open-ended, no time frame is able to be set.</a:t>
            </a:r>
          </a:p>
          <a:p>
            <a:pPr algn="l" fontAlgn="base">
              <a:buFont typeface="Arial" panose="020B0604020202020204" pitchFamily="34" charset="0"/>
              <a:buChar char="•"/>
            </a:pPr>
            <a:r>
              <a:rPr lang="en-US" b="0" i="0" dirty="0">
                <a:solidFill>
                  <a:srgbClr val="333333"/>
                </a:solidFill>
                <a:effectLst/>
                <a:latin typeface="inherit"/>
              </a:rPr>
              <a:t>It is difficult to monitor the project.</a:t>
            </a:r>
          </a:p>
          <a:p>
            <a:pPr algn="l" fontAlgn="base">
              <a:buFont typeface="Arial" panose="020B0604020202020204" pitchFamily="34" charset="0"/>
              <a:buChar char="•"/>
            </a:pPr>
            <a:r>
              <a:rPr lang="en-US" b="0" i="0" dirty="0">
                <a:solidFill>
                  <a:srgbClr val="333333"/>
                </a:solidFill>
                <a:effectLst/>
                <a:latin typeface="inherit"/>
              </a:rPr>
              <a:t>The visibility is low compared to the waterfall model.</a:t>
            </a:r>
          </a:p>
          <a:p>
            <a:pPr marL="0" indent="0">
              <a:buNone/>
            </a:pPr>
            <a:endParaRPr lang="en-IN" dirty="0"/>
          </a:p>
        </p:txBody>
      </p:sp>
    </p:spTree>
    <p:extLst>
      <p:ext uri="{BB962C8B-B14F-4D97-AF65-F5344CB8AC3E}">
        <p14:creationId xmlns:p14="http://schemas.microsoft.com/office/powerpoint/2010/main" val="26154468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F11FF-919C-4A34-81A6-C68245991485}"/>
              </a:ext>
            </a:extLst>
          </p:cNvPr>
          <p:cNvSpPr>
            <a:spLocks noGrp="1"/>
          </p:cNvSpPr>
          <p:nvPr>
            <p:ph type="title"/>
          </p:nvPr>
        </p:nvSpPr>
        <p:spPr/>
        <p:txBody>
          <a:bodyPr/>
          <a:lstStyle/>
          <a:p>
            <a:r>
              <a:rPr lang="en-IN" dirty="0"/>
              <a:t>Incremental delivery</a:t>
            </a:r>
          </a:p>
        </p:txBody>
      </p:sp>
      <p:pic>
        <p:nvPicPr>
          <p:cNvPr id="2050" name="Picture 2" descr="Incremental Development - LiamWho">
            <a:extLst>
              <a:ext uri="{FF2B5EF4-FFF2-40B4-BE49-F238E27FC236}">
                <a16:creationId xmlns:a16="http://schemas.microsoft.com/office/drawing/2014/main" id="{0DB92FA1-D743-4DC4-856D-824827074DB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17072" y="1358283"/>
            <a:ext cx="8078679" cy="5134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63540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16413-A97A-4199-977C-9DF2EDA2C320}"/>
              </a:ext>
            </a:extLst>
          </p:cNvPr>
          <p:cNvSpPr>
            <a:spLocks noGrp="1"/>
          </p:cNvSpPr>
          <p:nvPr>
            <p:ph type="title"/>
          </p:nvPr>
        </p:nvSpPr>
        <p:spPr/>
        <p:txBody>
          <a:bodyPr/>
          <a:lstStyle/>
          <a:p>
            <a:r>
              <a:rPr lang="en-IN" dirty="0"/>
              <a:t>Boehm’s Spiral model</a:t>
            </a:r>
          </a:p>
        </p:txBody>
      </p:sp>
      <p:pic>
        <p:nvPicPr>
          <p:cNvPr id="1026" name="Picture 2" descr="Spiral model - Wikipedia">
            <a:extLst>
              <a:ext uri="{FF2B5EF4-FFF2-40B4-BE49-F238E27FC236}">
                <a16:creationId xmlns:a16="http://schemas.microsoft.com/office/drawing/2014/main" id="{5146555A-4094-4279-8831-9E3D99F86CF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48679" y="1825625"/>
            <a:ext cx="645812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143669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8A9A7-2486-4F60-9A70-DEB3F9DD730D}"/>
              </a:ext>
            </a:extLst>
          </p:cNvPr>
          <p:cNvSpPr>
            <a:spLocks noGrp="1"/>
          </p:cNvSpPr>
          <p:nvPr>
            <p:ph type="title"/>
          </p:nvPr>
        </p:nvSpPr>
        <p:spPr/>
        <p:txBody>
          <a:bodyPr/>
          <a:lstStyle/>
          <a:p>
            <a:r>
              <a:rPr lang="en-US" dirty="0"/>
              <a:t>A typical cycle of the </a:t>
            </a:r>
            <a:r>
              <a:rPr lang="en-US" dirty="0" err="1"/>
              <a:t>spiral:Quadrant</a:t>
            </a:r>
            <a:r>
              <a:rPr lang="en-US" dirty="0"/>
              <a:t> 1</a:t>
            </a:r>
            <a:endParaRPr lang="en-IN" dirty="0"/>
          </a:p>
        </p:txBody>
      </p:sp>
      <p:sp>
        <p:nvSpPr>
          <p:cNvPr id="3" name="Content Placeholder 2">
            <a:extLst>
              <a:ext uri="{FF2B5EF4-FFF2-40B4-BE49-F238E27FC236}">
                <a16:creationId xmlns:a16="http://schemas.microsoft.com/office/drawing/2014/main" id="{073A278B-A0B7-40DA-BBBD-B975AAC68339}"/>
              </a:ext>
            </a:extLst>
          </p:cNvPr>
          <p:cNvSpPr>
            <a:spLocks noGrp="1"/>
          </p:cNvSpPr>
          <p:nvPr>
            <p:ph idx="1"/>
          </p:nvPr>
        </p:nvSpPr>
        <p:spPr/>
        <p:txBody>
          <a:bodyPr/>
          <a:lstStyle/>
          <a:p>
            <a:r>
              <a:rPr lang="en-US" dirty="0"/>
              <a:t>the objectives of the portion of the product being elaborated (performance, functionality, ability to accommodate change, etc.);</a:t>
            </a:r>
          </a:p>
          <a:p>
            <a:r>
              <a:rPr lang="en-US" dirty="0"/>
              <a:t> the alternative means of implementing this portion of the product (design A , design B, reuse, buy, sub contract  etc.); and </a:t>
            </a:r>
          </a:p>
          <a:p>
            <a:pPr marL="0" indent="0">
              <a:buNone/>
            </a:pPr>
            <a:r>
              <a:rPr lang="en-US" dirty="0"/>
              <a:t>• the constraints imposed on the application of the alternatives (cost, schedule, inter-face, etc.). </a:t>
            </a:r>
            <a:endParaRPr lang="en-IN" dirty="0"/>
          </a:p>
        </p:txBody>
      </p:sp>
    </p:spTree>
    <p:extLst>
      <p:ext uri="{BB962C8B-B14F-4D97-AF65-F5344CB8AC3E}">
        <p14:creationId xmlns:p14="http://schemas.microsoft.com/office/powerpoint/2010/main" val="405837152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8F65E-E184-4692-9017-34B245351A9B}"/>
              </a:ext>
            </a:extLst>
          </p:cNvPr>
          <p:cNvSpPr>
            <a:spLocks noGrp="1"/>
          </p:cNvSpPr>
          <p:nvPr>
            <p:ph type="title"/>
          </p:nvPr>
        </p:nvSpPr>
        <p:spPr/>
        <p:txBody>
          <a:bodyPr/>
          <a:lstStyle/>
          <a:p>
            <a:r>
              <a:rPr lang="en-US" dirty="0"/>
              <a:t>Quadrant 2</a:t>
            </a:r>
            <a:endParaRPr lang="en-IN" dirty="0"/>
          </a:p>
        </p:txBody>
      </p:sp>
      <p:sp>
        <p:nvSpPr>
          <p:cNvPr id="3" name="Content Placeholder 2">
            <a:extLst>
              <a:ext uri="{FF2B5EF4-FFF2-40B4-BE49-F238E27FC236}">
                <a16:creationId xmlns:a16="http://schemas.microsoft.com/office/drawing/2014/main" id="{2004CB63-3116-4276-BE0E-F670FEE59D25}"/>
              </a:ext>
            </a:extLst>
          </p:cNvPr>
          <p:cNvSpPr>
            <a:spLocks noGrp="1"/>
          </p:cNvSpPr>
          <p:nvPr>
            <p:ph idx="1"/>
          </p:nvPr>
        </p:nvSpPr>
        <p:spPr/>
        <p:txBody>
          <a:bodyPr/>
          <a:lstStyle/>
          <a:p>
            <a:r>
              <a:rPr lang="en-IN" dirty="0"/>
              <a:t>Study alternatives: relative to objective and constraints</a:t>
            </a:r>
          </a:p>
          <a:p>
            <a:r>
              <a:rPr lang="en-IN" dirty="0"/>
              <a:t>Identify risks( lack of experience, new technology, tight schedules, poor process, etc)</a:t>
            </a:r>
          </a:p>
          <a:p>
            <a:r>
              <a:rPr lang="en-IN" dirty="0"/>
              <a:t>Resolve risks(handling development method)</a:t>
            </a:r>
          </a:p>
        </p:txBody>
      </p:sp>
    </p:spTree>
    <p:extLst>
      <p:ext uri="{BB962C8B-B14F-4D97-AF65-F5344CB8AC3E}">
        <p14:creationId xmlns:p14="http://schemas.microsoft.com/office/powerpoint/2010/main" val="421442355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09CA7-C672-4242-A695-8AC4F584ABAE}"/>
              </a:ext>
            </a:extLst>
          </p:cNvPr>
          <p:cNvSpPr>
            <a:spLocks noGrp="1"/>
          </p:cNvSpPr>
          <p:nvPr>
            <p:ph type="title"/>
          </p:nvPr>
        </p:nvSpPr>
        <p:spPr/>
        <p:txBody>
          <a:bodyPr/>
          <a:lstStyle/>
          <a:p>
            <a:r>
              <a:rPr lang="en-US" dirty="0"/>
              <a:t>Quadrant 3</a:t>
            </a:r>
            <a:endParaRPr lang="en-IN" dirty="0"/>
          </a:p>
        </p:txBody>
      </p:sp>
      <p:sp>
        <p:nvSpPr>
          <p:cNvPr id="3" name="Content Placeholder 2">
            <a:extLst>
              <a:ext uri="{FF2B5EF4-FFF2-40B4-BE49-F238E27FC236}">
                <a16:creationId xmlns:a16="http://schemas.microsoft.com/office/drawing/2014/main" id="{D9FC2DB7-6513-46AA-9A03-7C508C5DAB60}"/>
              </a:ext>
            </a:extLst>
          </p:cNvPr>
          <p:cNvSpPr>
            <a:spLocks noGrp="1"/>
          </p:cNvSpPr>
          <p:nvPr>
            <p:ph idx="1"/>
          </p:nvPr>
        </p:nvSpPr>
        <p:spPr/>
        <p:txBody>
          <a:bodyPr/>
          <a:lstStyle/>
          <a:p>
            <a:r>
              <a:rPr lang="en-IN" dirty="0"/>
              <a:t>Create a design</a:t>
            </a:r>
          </a:p>
          <a:p>
            <a:r>
              <a:rPr lang="en-IN" dirty="0"/>
              <a:t>Review design</a:t>
            </a:r>
          </a:p>
          <a:p>
            <a:r>
              <a:rPr lang="en-IN" dirty="0"/>
              <a:t>Develop code</a:t>
            </a:r>
          </a:p>
          <a:p>
            <a:r>
              <a:rPr lang="en-IN" dirty="0"/>
              <a:t>Inspect code</a:t>
            </a:r>
          </a:p>
          <a:p>
            <a:r>
              <a:rPr lang="en-IN" dirty="0"/>
              <a:t>Test product</a:t>
            </a:r>
          </a:p>
        </p:txBody>
      </p:sp>
    </p:spTree>
    <p:extLst>
      <p:ext uri="{BB962C8B-B14F-4D97-AF65-F5344CB8AC3E}">
        <p14:creationId xmlns:p14="http://schemas.microsoft.com/office/powerpoint/2010/main" val="383515932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835BE-144D-4584-88AB-2D93C7E3177D}"/>
              </a:ext>
            </a:extLst>
          </p:cNvPr>
          <p:cNvSpPr>
            <a:spLocks noGrp="1"/>
          </p:cNvSpPr>
          <p:nvPr>
            <p:ph type="title"/>
          </p:nvPr>
        </p:nvSpPr>
        <p:spPr/>
        <p:txBody>
          <a:bodyPr/>
          <a:lstStyle/>
          <a:p>
            <a:r>
              <a:rPr lang="en-US" dirty="0"/>
              <a:t>Quadrant 4</a:t>
            </a:r>
            <a:endParaRPr lang="en-IN" dirty="0"/>
          </a:p>
        </p:txBody>
      </p:sp>
      <p:sp>
        <p:nvSpPr>
          <p:cNvPr id="3" name="Content Placeholder 2">
            <a:extLst>
              <a:ext uri="{FF2B5EF4-FFF2-40B4-BE49-F238E27FC236}">
                <a16:creationId xmlns:a16="http://schemas.microsoft.com/office/drawing/2014/main" id="{1FE62A08-3788-45A3-9355-71775A7C11B7}"/>
              </a:ext>
            </a:extLst>
          </p:cNvPr>
          <p:cNvSpPr>
            <a:spLocks noGrp="1"/>
          </p:cNvSpPr>
          <p:nvPr>
            <p:ph idx="1"/>
          </p:nvPr>
        </p:nvSpPr>
        <p:spPr/>
        <p:txBody>
          <a:bodyPr/>
          <a:lstStyle/>
          <a:p>
            <a:r>
              <a:rPr lang="en-IN" dirty="0"/>
              <a:t>Develop a project plan</a:t>
            </a:r>
          </a:p>
          <a:p>
            <a:r>
              <a:rPr lang="en-IN" dirty="0"/>
              <a:t>Develop configuration management plan</a:t>
            </a:r>
          </a:p>
          <a:p>
            <a:r>
              <a:rPr lang="en-IN" dirty="0"/>
              <a:t>Develop a test plan</a:t>
            </a:r>
          </a:p>
          <a:p>
            <a:r>
              <a:rPr lang="en-IN" dirty="0"/>
              <a:t>Develop a installation plan</a:t>
            </a:r>
          </a:p>
        </p:txBody>
      </p:sp>
    </p:spTree>
    <p:extLst>
      <p:ext uri="{BB962C8B-B14F-4D97-AF65-F5344CB8AC3E}">
        <p14:creationId xmlns:p14="http://schemas.microsoft.com/office/powerpoint/2010/main" val="3544047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2B38B-32C2-4E72-9F72-4D0C997AB7FC}"/>
              </a:ext>
            </a:extLst>
          </p:cNvPr>
          <p:cNvSpPr>
            <a:spLocks noGrp="1"/>
          </p:cNvSpPr>
          <p:nvPr>
            <p:ph type="title"/>
          </p:nvPr>
        </p:nvSpPr>
        <p:spPr/>
        <p:txBody>
          <a:bodyPr/>
          <a:lstStyle/>
          <a:p>
            <a:pPr algn="ctr"/>
            <a:r>
              <a:rPr lang="en-IN" dirty="0"/>
              <a:t>Course Outcomes</a:t>
            </a:r>
          </a:p>
        </p:txBody>
      </p:sp>
      <p:sp>
        <p:nvSpPr>
          <p:cNvPr id="3" name="Content Placeholder 2">
            <a:extLst>
              <a:ext uri="{FF2B5EF4-FFF2-40B4-BE49-F238E27FC236}">
                <a16:creationId xmlns:a16="http://schemas.microsoft.com/office/drawing/2014/main" id="{FA635C1E-32C9-4551-891C-4561578853DB}"/>
              </a:ext>
            </a:extLst>
          </p:cNvPr>
          <p:cNvSpPr>
            <a:spLocks noGrp="1"/>
          </p:cNvSpPr>
          <p:nvPr>
            <p:ph idx="1"/>
          </p:nvPr>
        </p:nvSpPr>
        <p:spPr/>
        <p:txBody>
          <a:bodyPr/>
          <a:lstStyle/>
          <a:p>
            <a:r>
              <a:rPr lang="en-IN" dirty="0"/>
              <a:t>Co1: </a:t>
            </a:r>
            <a:r>
              <a:rPr lang="en-US" dirty="0"/>
              <a:t>Comprehend various software life cycle models and steps of software development process.</a:t>
            </a:r>
          </a:p>
          <a:p>
            <a:r>
              <a:rPr lang="en-US" dirty="0"/>
              <a:t>Co2: Apply concepts of Software Project Planning and software Design techniques</a:t>
            </a:r>
          </a:p>
          <a:p>
            <a:r>
              <a:rPr lang="en-US" dirty="0"/>
              <a:t>Co3:Analyze capabilities of various tools to assist in the software development activities</a:t>
            </a:r>
          </a:p>
          <a:p>
            <a:r>
              <a:rPr lang="en-US" dirty="0"/>
              <a:t>Co4: Develop robust software design and software project plan from requirement gathering to implementation</a:t>
            </a:r>
            <a:endParaRPr lang="en-IN" dirty="0"/>
          </a:p>
        </p:txBody>
      </p:sp>
    </p:spTree>
    <p:extLst>
      <p:ext uri="{BB962C8B-B14F-4D97-AF65-F5344CB8AC3E}">
        <p14:creationId xmlns:p14="http://schemas.microsoft.com/office/powerpoint/2010/main" val="132124068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34B08-D861-438D-B0A2-373BDD8ADE55}"/>
              </a:ext>
            </a:extLst>
          </p:cNvPr>
          <p:cNvSpPr>
            <a:spLocks noGrp="1"/>
          </p:cNvSpPr>
          <p:nvPr>
            <p:ph type="title"/>
          </p:nvPr>
        </p:nvSpPr>
        <p:spPr/>
        <p:txBody>
          <a:bodyPr/>
          <a:lstStyle/>
          <a:p>
            <a:r>
              <a:rPr lang="en-IN" dirty="0"/>
              <a:t>Boehm’s spiral model</a:t>
            </a:r>
          </a:p>
        </p:txBody>
      </p:sp>
      <p:sp>
        <p:nvSpPr>
          <p:cNvPr id="3" name="Content Placeholder 2">
            <a:extLst>
              <a:ext uri="{FF2B5EF4-FFF2-40B4-BE49-F238E27FC236}">
                <a16:creationId xmlns:a16="http://schemas.microsoft.com/office/drawing/2014/main" id="{645955CA-15F9-4287-B7C2-4AF5D6FEE73F}"/>
              </a:ext>
            </a:extLst>
          </p:cNvPr>
          <p:cNvSpPr>
            <a:spLocks noGrp="1"/>
          </p:cNvSpPr>
          <p:nvPr>
            <p:ph idx="1"/>
          </p:nvPr>
        </p:nvSpPr>
        <p:spPr/>
        <p:txBody>
          <a:bodyPr/>
          <a:lstStyle/>
          <a:p>
            <a:r>
              <a:rPr lang="en-IN" dirty="0"/>
              <a:t>Combination of iterative and waterfall development</a:t>
            </a:r>
          </a:p>
          <a:p>
            <a:r>
              <a:rPr lang="en-IN" dirty="0"/>
              <a:t>High emphasis on risk analysis</a:t>
            </a:r>
          </a:p>
          <a:p>
            <a:pPr algn="l"/>
            <a:r>
              <a:rPr lang="en-IN" dirty="0"/>
              <a:t>software process is represented </a:t>
            </a:r>
            <a:r>
              <a:rPr lang="en-US" dirty="0"/>
              <a:t>as a spiral, rather than a sequence of activities</a:t>
            </a:r>
            <a:endParaRPr lang="en-IN" dirty="0"/>
          </a:p>
          <a:p>
            <a:r>
              <a:rPr lang="en-US" dirty="0"/>
              <a:t>Each loop in the spiral represents a phase of the software process.</a:t>
            </a:r>
          </a:p>
          <a:p>
            <a:r>
              <a:rPr lang="en-US" dirty="0"/>
              <a:t>innermost loop might be concerned with system feasibility, the next loop with requirements definition, the next loop with system design</a:t>
            </a:r>
            <a:r>
              <a:rPr lang="en-US" sz="1800" b="0" i="0" u="none" strike="noStrike" baseline="0" dirty="0">
                <a:solidFill>
                  <a:srgbClr val="231F20"/>
                </a:solidFill>
                <a:latin typeface="Times-Roman"/>
              </a:rPr>
              <a:t>,</a:t>
            </a:r>
            <a:endParaRPr lang="en-IN" dirty="0"/>
          </a:p>
        </p:txBody>
      </p:sp>
    </p:spTree>
    <p:extLst>
      <p:ext uri="{BB962C8B-B14F-4D97-AF65-F5344CB8AC3E}">
        <p14:creationId xmlns:p14="http://schemas.microsoft.com/office/powerpoint/2010/main" val="235369500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1370-C7A0-4414-8104-4280D826EC23}"/>
              </a:ext>
            </a:extLst>
          </p:cNvPr>
          <p:cNvSpPr>
            <a:spLocks noGrp="1"/>
          </p:cNvSpPr>
          <p:nvPr>
            <p:ph type="title"/>
          </p:nvPr>
        </p:nvSpPr>
        <p:spPr/>
        <p:txBody>
          <a:bodyPr/>
          <a:lstStyle/>
          <a:p>
            <a:r>
              <a:rPr lang="en-IN" dirty="0"/>
              <a:t>Boehm’s spiral model  applications</a:t>
            </a:r>
          </a:p>
        </p:txBody>
      </p:sp>
      <p:sp>
        <p:nvSpPr>
          <p:cNvPr id="3" name="Content Placeholder 2">
            <a:extLst>
              <a:ext uri="{FF2B5EF4-FFF2-40B4-BE49-F238E27FC236}">
                <a16:creationId xmlns:a16="http://schemas.microsoft.com/office/drawing/2014/main" id="{67CADC52-F512-4165-BAD8-6C6F738B4323}"/>
              </a:ext>
            </a:extLst>
          </p:cNvPr>
          <p:cNvSpPr>
            <a:spLocks noGrp="1"/>
          </p:cNvSpPr>
          <p:nvPr>
            <p:ph idx="1"/>
          </p:nvPr>
        </p:nvSpPr>
        <p:spPr/>
        <p:txBody>
          <a:bodyPr/>
          <a:lstStyle/>
          <a:p>
            <a:pPr algn="l">
              <a:buFont typeface="Arial" panose="020B0604020202020204" pitchFamily="34" charset="0"/>
              <a:buChar char="•"/>
            </a:pPr>
            <a:r>
              <a:rPr lang="en-US" b="0" i="0" dirty="0">
                <a:solidFill>
                  <a:srgbClr val="222222"/>
                </a:solidFill>
                <a:effectLst/>
                <a:latin typeface="arial" panose="020B0604020202020204" pitchFamily="34" charset="0"/>
              </a:rPr>
              <a:t>When project is large.</a:t>
            </a:r>
          </a:p>
          <a:p>
            <a:pPr algn="l">
              <a:buFont typeface="Arial" panose="020B0604020202020204" pitchFamily="34" charset="0"/>
              <a:buChar char="•"/>
            </a:pPr>
            <a:r>
              <a:rPr lang="en-US" b="0" i="0" dirty="0">
                <a:solidFill>
                  <a:srgbClr val="222222"/>
                </a:solidFill>
                <a:effectLst/>
                <a:latin typeface="arial" panose="020B0604020202020204" pitchFamily="34" charset="0"/>
              </a:rPr>
              <a:t>When releases are required to be frequent.</a:t>
            </a:r>
          </a:p>
          <a:p>
            <a:pPr algn="l">
              <a:buFont typeface="Arial" panose="020B0604020202020204" pitchFamily="34" charset="0"/>
              <a:buChar char="•"/>
            </a:pPr>
            <a:r>
              <a:rPr lang="en-US" b="0" i="0" dirty="0">
                <a:solidFill>
                  <a:srgbClr val="222222"/>
                </a:solidFill>
                <a:effectLst/>
                <a:latin typeface="arial" panose="020B0604020202020204" pitchFamily="34" charset="0"/>
              </a:rPr>
              <a:t>When creation of a prototype is applicable.</a:t>
            </a:r>
          </a:p>
          <a:p>
            <a:pPr algn="l">
              <a:buFont typeface="Arial" panose="020B0604020202020204" pitchFamily="34" charset="0"/>
              <a:buChar char="•"/>
            </a:pPr>
            <a:r>
              <a:rPr lang="en-US" b="0" i="0" dirty="0">
                <a:solidFill>
                  <a:srgbClr val="222222"/>
                </a:solidFill>
                <a:effectLst/>
                <a:latin typeface="arial" panose="020B0604020202020204" pitchFamily="34" charset="0"/>
              </a:rPr>
              <a:t>When risk and costs evaluation is important.</a:t>
            </a:r>
          </a:p>
          <a:p>
            <a:pPr algn="l">
              <a:buFont typeface="Arial" panose="020B0604020202020204" pitchFamily="34" charset="0"/>
              <a:buChar char="•"/>
            </a:pPr>
            <a:r>
              <a:rPr lang="en-US" b="0" i="0" dirty="0">
                <a:solidFill>
                  <a:srgbClr val="222222"/>
                </a:solidFill>
                <a:effectLst/>
                <a:latin typeface="arial" panose="020B0604020202020204" pitchFamily="34" charset="0"/>
              </a:rPr>
              <a:t>For medium to high-risk projects.</a:t>
            </a:r>
          </a:p>
          <a:p>
            <a:pPr algn="l">
              <a:buFont typeface="Arial" panose="020B0604020202020204" pitchFamily="34" charset="0"/>
              <a:buChar char="•"/>
            </a:pPr>
            <a:r>
              <a:rPr lang="en-US" b="0" i="0" dirty="0">
                <a:solidFill>
                  <a:srgbClr val="222222"/>
                </a:solidFill>
                <a:effectLst/>
                <a:latin typeface="arial" panose="020B0604020202020204" pitchFamily="34" charset="0"/>
              </a:rPr>
              <a:t>When requirements are unclear and complex.</a:t>
            </a:r>
          </a:p>
          <a:p>
            <a:pPr algn="l">
              <a:buFont typeface="Arial" panose="020B0604020202020204" pitchFamily="34" charset="0"/>
              <a:buChar char="•"/>
            </a:pPr>
            <a:r>
              <a:rPr lang="en-US" b="0" i="0" dirty="0">
                <a:solidFill>
                  <a:srgbClr val="222222"/>
                </a:solidFill>
                <a:effectLst/>
                <a:latin typeface="arial" panose="020B0604020202020204" pitchFamily="34" charset="0"/>
              </a:rPr>
              <a:t>When changes may require at any time.</a:t>
            </a:r>
          </a:p>
          <a:p>
            <a:pPr marL="0" indent="0">
              <a:buNone/>
            </a:pPr>
            <a:endParaRPr lang="en-IN" dirty="0"/>
          </a:p>
        </p:txBody>
      </p:sp>
    </p:spTree>
    <p:extLst>
      <p:ext uri="{BB962C8B-B14F-4D97-AF65-F5344CB8AC3E}">
        <p14:creationId xmlns:p14="http://schemas.microsoft.com/office/powerpoint/2010/main" val="102161633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70983-D3DA-4795-A6DD-3ED96C52C991}"/>
              </a:ext>
            </a:extLst>
          </p:cNvPr>
          <p:cNvSpPr>
            <a:spLocks noGrp="1"/>
          </p:cNvSpPr>
          <p:nvPr>
            <p:ph type="title"/>
          </p:nvPr>
        </p:nvSpPr>
        <p:spPr/>
        <p:txBody>
          <a:bodyPr/>
          <a:lstStyle/>
          <a:p>
            <a:r>
              <a:rPr lang="en-IN" dirty="0"/>
              <a:t>Process improvement</a:t>
            </a:r>
          </a:p>
        </p:txBody>
      </p:sp>
      <p:sp>
        <p:nvSpPr>
          <p:cNvPr id="3" name="Content Placeholder 2">
            <a:extLst>
              <a:ext uri="{FF2B5EF4-FFF2-40B4-BE49-F238E27FC236}">
                <a16:creationId xmlns:a16="http://schemas.microsoft.com/office/drawing/2014/main" id="{4CB872D0-6A4B-4BDB-9441-FA7EC487B1E1}"/>
              </a:ext>
            </a:extLst>
          </p:cNvPr>
          <p:cNvSpPr>
            <a:spLocks noGrp="1"/>
          </p:cNvSpPr>
          <p:nvPr>
            <p:ph idx="1"/>
          </p:nvPr>
        </p:nvSpPr>
        <p:spPr/>
        <p:txBody>
          <a:bodyPr/>
          <a:lstStyle/>
          <a:p>
            <a:pPr algn="l"/>
            <a:r>
              <a:rPr lang="en-US" dirty="0">
                <a:solidFill>
                  <a:srgbClr val="0A0A23"/>
                </a:solidFill>
                <a:latin typeface="Lato"/>
              </a:rPr>
              <a:t>way of enhancing the quality of their software, reducing costs or accelerating their </a:t>
            </a:r>
            <a:r>
              <a:rPr lang="en-IN" dirty="0">
                <a:solidFill>
                  <a:srgbClr val="0A0A23"/>
                </a:solidFill>
                <a:latin typeface="Lato"/>
              </a:rPr>
              <a:t>development processes</a:t>
            </a:r>
            <a:r>
              <a:rPr lang="en-IN" sz="1800" b="0" i="0" u="none" strike="noStrike" baseline="0" dirty="0">
                <a:solidFill>
                  <a:srgbClr val="46424D"/>
                </a:solidFill>
                <a:latin typeface="Arial" panose="020B0604020202020204" pitchFamily="34" charset="0"/>
              </a:rPr>
              <a:t>.</a:t>
            </a:r>
          </a:p>
          <a:p>
            <a:pPr algn="l"/>
            <a:r>
              <a:rPr lang="en-US" dirty="0">
                <a:solidFill>
                  <a:srgbClr val="0A0A23"/>
                </a:solidFill>
                <a:latin typeface="Lato"/>
              </a:rPr>
              <a:t>Process improvement means understanding existing processes and changing these processes to increase product quality and/or reduce costs and development </a:t>
            </a:r>
            <a:r>
              <a:rPr lang="en-IN" dirty="0">
                <a:solidFill>
                  <a:srgbClr val="0A0A23"/>
                </a:solidFill>
                <a:latin typeface="Lato"/>
              </a:rPr>
              <a:t>time.</a:t>
            </a:r>
          </a:p>
        </p:txBody>
      </p:sp>
    </p:spTree>
    <p:extLst>
      <p:ext uri="{BB962C8B-B14F-4D97-AF65-F5344CB8AC3E}">
        <p14:creationId xmlns:p14="http://schemas.microsoft.com/office/powerpoint/2010/main" val="47237275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8182C-AB63-4BAB-B43F-4928CF2562C7}"/>
              </a:ext>
            </a:extLst>
          </p:cNvPr>
          <p:cNvSpPr>
            <a:spLocks noGrp="1"/>
          </p:cNvSpPr>
          <p:nvPr>
            <p:ph type="title"/>
          </p:nvPr>
        </p:nvSpPr>
        <p:spPr>
          <a:xfrm>
            <a:off x="838200" y="427269"/>
            <a:ext cx="10515600" cy="1325563"/>
          </a:xfrm>
        </p:spPr>
        <p:txBody>
          <a:bodyPr/>
          <a:lstStyle/>
          <a:p>
            <a:r>
              <a:rPr lang="en-IN" dirty="0"/>
              <a:t>Process improvement activities</a:t>
            </a:r>
          </a:p>
        </p:txBody>
      </p:sp>
      <p:sp>
        <p:nvSpPr>
          <p:cNvPr id="3" name="Content Placeholder 2">
            <a:extLst>
              <a:ext uri="{FF2B5EF4-FFF2-40B4-BE49-F238E27FC236}">
                <a16:creationId xmlns:a16="http://schemas.microsoft.com/office/drawing/2014/main" id="{EBE2BE41-36B0-49CE-9EE4-C0FD78EEF348}"/>
              </a:ext>
            </a:extLst>
          </p:cNvPr>
          <p:cNvSpPr>
            <a:spLocks noGrp="1"/>
          </p:cNvSpPr>
          <p:nvPr>
            <p:ph idx="1"/>
          </p:nvPr>
        </p:nvSpPr>
        <p:spPr/>
        <p:txBody>
          <a:bodyPr/>
          <a:lstStyle/>
          <a:p>
            <a:r>
              <a:rPr lang="en-IN" dirty="0">
                <a:solidFill>
                  <a:srgbClr val="0A0A23"/>
                </a:solidFill>
                <a:latin typeface="Lato"/>
              </a:rPr>
              <a:t>Process measurement</a:t>
            </a:r>
          </a:p>
          <a:p>
            <a:r>
              <a:rPr lang="en-IN" dirty="0">
                <a:solidFill>
                  <a:srgbClr val="0A0A23"/>
                </a:solidFill>
                <a:latin typeface="Lato"/>
              </a:rPr>
              <a:t>Process analysis-process maps are developed</a:t>
            </a:r>
          </a:p>
          <a:p>
            <a:r>
              <a:rPr lang="en-IN" dirty="0">
                <a:solidFill>
                  <a:srgbClr val="0A0A23"/>
                </a:solidFill>
                <a:latin typeface="Lato"/>
              </a:rPr>
              <a:t>Process change</a:t>
            </a:r>
          </a:p>
        </p:txBody>
      </p:sp>
    </p:spTree>
    <p:extLst>
      <p:ext uri="{BB962C8B-B14F-4D97-AF65-F5344CB8AC3E}">
        <p14:creationId xmlns:p14="http://schemas.microsoft.com/office/powerpoint/2010/main" val="198427586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51687-421B-40D1-806F-B9BEDD18D509}"/>
              </a:ext>
            </a:extLst>
          </p:cNvPr>
          <p:cNvSpPr>
            <a:spLocks noGrp="1"/>
          </p:cNvSpPr>
          <p:nvPr>
            <p:ph type="title"/>
          </p:nvPr>
        </p:nvSpPr>
        <p:spPr/>
        <p:txBody>
          <a:bodyPr/>
          <a:lstStyle/>
          <a:p>
            <a:r>
              <a:rPr lang="en-IN" dirty="0"/>
              <a:t>Process metrics</a:t>
            </a:r>
          </a:p>
        </p:txBody>
      </p:sp>
      <p:sp>
        <p:nvSpPr>
          <p:cNvPr id="3" name="Content Placeholder 2">
            <a:extLst>
              <a:ext uri="{FF2B5EF4-FFF2-40B4-BE49-F238E27FC236}">
                <a16:creationId xmlns:a16="http://schemas.microsoft.com/office/drawing/2014/main" id="{61BC3E9D-592D-4253-8E4A-2630A27E2B24}"/>
              </a:ext>
            </a:extLst>
          </p:cNvPr>
          <p:cNvSpPr>
            <a:spLocks noGrp="1"/>
          </p:cNvSpPr>
          <p:nvPr>
            <p:ph idx="1"/>
          </p:nvPr>
        </p:nvSpPr>
        <p:spPr/>
        <p:txBody>
          <a:bodyPr/>
          <a:lstStyle/>
          <a:p>
            <a:r>
              <a:rPr lang="en-US" dirty="0">
                <a:solidFill>
                  <a:srgbClr val="0A0A23"/>
                </a:solidFill>
                <a:latin typeface="Lato"/>
              </a:rPr>
              <a:t>Time taken for process activities to be </a:t>
            </a:r>
            <a:r>
              <a:rPr lang="en-IN" dirty="0">
                <a:solidFill>
                  <a:srgbClr val="0A0A23"/>
                </a:solidFill>
                <a:latin typeface="Lato"/>
              </a:rPr>
              <a:t>completed</a:t>
            </a:r>
          </a:p>
          <a:p>
            <a:r>
              <a:rPr lang="en-US" dirty="0">
                <a:solidFill>
                  <a:srgbClr val="0A0A23"/>
                </a:solidFill>
                <a:latin typeface="Lato"/>
              </a:rPr>
              <a:t>Resources required for processes or activities</a:t>
            </a:r>
            <a:endParaRPr lang="en-IN" dirty="0">
              <a:solidFill>
                <a:srgbClr val="0A0A23"/>
              </a:solidFill>
              <a:latin typeface="Lato"/>
            </a:endParaRPr>
          </a:p>
          <a:p>
            <a:r>
              <a:rPr lang="en-US" dirty="0">
                <a:solidFill>
                  <a:srgbClr val="0A0A23"/>
                </a:solidFill>
                <a:latin typeface="Lato"/>
              </a:rPr>
              <a:t>Number of occurrences of a particular event</a:t>
            </a:r>
          </a:p>
          <a:p>
            <a:pPr marL="0" indent="0" algn="l">
              <a:buNone/>
            </a:pPr>
            <a:endParaRPr lang="en-IN" dirty="0"/>
          </a:p>
        </p:txBody>
      </p:sp>
    </p:spTree>
    <p:extLst>
      <p:ext uri="{BB962C8B-B14F-4D97-AF65-F5344CB8AC3E}">
        <p14:creationId xmlns:p14="http://schemas.microsoft.com/office/powerpoint/2010/main" val="182032248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38F57-20F7-4CCE-824D-184E21A6F594}"/>
              </a:ext>
            </a:extLst>
          </p:cNvPr>
          <p:cNvSpPr>
            <a:spLocks noGrp="1"/>
          </p:cNvSpPr>
          <p:nvPr>
            <p:ph type="title"/>
          </p:nvPr>
        </p:nvSpPr>
        <p:spPr>
          <a:xfrm>
            <a:off x="838200" y="400636"/>
            <a:ext cx="10515600" cy="1325563"/>
          </a:xfrm>
        </p:spPr>
        <p:txBody>
          <a:bodyPr/>
          <a:lstStyle/>
          <a:p>
            <a:r>
              <a:rPr lang="en-IN" dirty="0"/>
              <a:t>Capability maturity levels</a:t>
            </a:r>
          </a:p>
        </p:txBody>
      </p:sp>
      <p:pic>
        <p:nvPicPr>
          <p:cNvPr id="3074" name="Picture 2" descr="Capability Maturity Model Integration - Wikipedia">
            <a:extLst>
              <a:ext uri="{FF2B5EF4-FFF2-40B4-BE49-F238E27FC236}">
                <a16:creationId xmlns:a16="http://schemas.microsoft.com/office/drawing/2014/main" id="{43CFC865-AF27-48B8-AA61-BADA208EE06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47937" y="2009774"/>
            <a:ext cx="5253038" cy="3933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636819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F26C6-9627-426B-A6B8-222533826B8E}"/>
              </a:ext>
            </a:extLst>
          </p:cNvPr>
          <p:cNvSpPr>
            <a:spLocks noGrp="1"/>
          </p:cNvSpPr>
          <p:nvPr>
            <p:ph type="title"/>
          </p:nvPr>
        </p:nvSpPr>
        <p:spPr/>
        <p:txBody>
          <a:bodyPr/>
          <a:lstStyle/>
          <a:p>
            <a:endParaRPr lang="en-IN"/>
          </a:p>
        </p:txBody>
      </p:sp>
      <p:pic>
        <p:nvPicPr>
          <p:cNvPr id="4098" name="Picture 2" descr="Software Engineering Institute Capability Maturity Model (SEICMM) -  javatpoint">
            <a:extLst>
              <a:ext uri="{FF2B5EF4-FFF2-40B4-BE49-F238E27FC236}">
                <a16:creationId xmlns:a16="http://schemas.microsoft.com/office/drawing/2014/main" id="{FD17DA63-2B3D-41A3-8651-2BE92CBC50E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90675" y="1952625"/>
            <a:ext cx="9029699" cy="3925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972837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1E65A-206E-4961-932E-DA28C5E8A95E}"/>
              </a:ext>
            </a:extLst>
          </p:cNvPr>
          <p:cNvSpPr>
            <a:spLocks noGrp="1"/>
          </p:cNvSpPr>
          <p:nvPr>
            <p:ph type="title"/>
          </p:nvPr>
        </p:nvSpPr>
        <p:spPr>
          <a:xfrm>
            <a:off x="838200" y="400636"/>
            <a:ext cx="10515600" cy="1325563"/>
          </a:xfrm>
        </p:spPr>
        <p:txBody>
          <a:bodyPr/>
          <a:lstStyle/>
          <a:p>
            <a:r>
              <a:rPr lang="en-IN" dirty="0"/>
              <a:t>The Rational Unified Process</a:t>
            </a:r>
          </a:p>
        </p:txBody>
      </p:sp>
      <p:sp>
        <p:nvSpPr>
          <p:cNvPr id="3" name="Content Placeholder 2">
            <a:extLst>
              <a:ext uri="{FF2B5EF4-FFF2-40B4-BE49-F238E27FC236}">
                <a16:creationId xmlns:a16="http://schemas.microsoft.com/office/drawing/2014/main" id="{18D418B3-0376-4998-BA96-C9D369DDB231}"/>
              </a:ext>
            </a:extLst>
          </p:cNvPr>
          <p:cNvSpPr>
            <a:spLocks noGrp="1"/>
          </p:cNvSpPr>
          <p:nvPr>
            <p:ph idx="1"/>
          </p:nvPr>
        </p:nvSpPr>
        <p:spPr/>
        <p:txBody>
          <a:bodyPr/>
          <a:lstStyle/>
          <a:p>
            <a:r>
              <a:rPr lang="en-IN" dirty="0"/>
              <a:t>Derived from work on UML</a:t>
            </a:r>
          </a:p>
          <a:p>
            <a:r>
              <a:rPr lang="en-IN" dirty="0"/>
              <a:t>Created by Rational Software Corporation</a:t>
            </a:r>
          </a:p>
          <a:p>
            <a:r>
              <a:rPr lang="en-US" dirty="0"/>
              <a:t>RUP is normally described from three perspectives</a:t>
            </a:r>
            <a:endParaRPr lang="en-IN" dirty="0"/>
          </a:p>
          <a:p>
            <a:pPr algn="l"/>
            <a:r>
              <a:rPr lang="en-US" i="1" dirty="0"/>
              <a:t>A dynamic perspective</a:t>
            </a:r>
            <a:r>
              <a:rPr lang="en-US" dirty="0"/>
              <a:t>, which shows the phases of the model over time.</a:t>
            </a:r>
          </a:p>
          <a:p>
            <a:pPr algn="l"/>
            <a:r>
              <a:rPr lang="en-US" i="1" dirty="0"/>
              <a:t>A static perspective</a:t>
            </a:r>
            <a:r>
              <a:rPr lang="en-US" dirty="0"/>
              <a:t>, which shows the process activities that are enacted.</a:t>
            </a:r>
          </a:p>
          <a:p>
            <a:pPr algn="l"/>
            <a:r>
              <a:rPr lang="en-US" dirty="0"/>
              <a:t> </a:t>
            </a:r>
            <a:r>
              <a:rPr lang="en-US" i="1" dirty="0"/>
              <a:t>A practice perspective</a:t>
            </a:r>
            <a:r>
              <a:rPr lang="en-US" dirty="0"/>
              <a:t>, which suggests good practices to be used during the process</a:t>
            </a:r>
            <a:endParaRPr lang="en-IN" dirty="0"/>
          </a:p>
        </p:txBody>
      </p:sp>
    </p:spTree>
    <p:extLst>
      <p:ext uri="{BB962C8B-B14F-4D97-AF65-F5344CB8AC3E}">
        <p14:creationId xmlns:p14="http://schemas.microsoft.com/office/powerpoint/2010/main" val="418230430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E7242-8759-4B95-AFA8-360BA9E9C814}"/>
              </a:ext>
            </a:extLst>
          </p:cNvPr>
          <p:cNvSpPr>
            <a:spLocks noGrp="1"/>
          </p:cNvSpPr>
          <p:nvPr>
            <p:ph type="title"/>
          </p:nvPr>
        </p:nvSpPr>
        <p:spPr/>
        <p:txBody>
          <a:bodyPr/>
          <a:lstStyle/>
          <a:p>
            <a:r>
              <a:rPr lang="en-IN" dirty="0"/>
              <a:t>The Rational Unified Process</a:t>
            </a:r>
          </a:p>
        </p:txBody>
      </p:sp>
      <p:pic>
        <p:nvPicPr>
          <p:cNvPr id="7170" name="Picture 2" descr="The Rational Unified Process Phases | Download Scientific Diagram">
            <a:extLst>
              <a:ext uri="{FF2B5EF4-FFF2-40B4-BE49-F238E27FC236}">
                <a16:creationId xmlns:a16="http://schemas.microsoft.com/office/drawing/2014/main" id="{AD649F8D-66C9-4A29-A621-2B70A57E76E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83907" y="2290439"/>
            <a:ext cx="6791417" cy="3764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825130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F1DCA-0C78-4863-BAC6-BA1B6ACF9FE5}"/>
              </a:ext>
            </a:extLst>
          </p:cNvPr>
          <p:cNvSpPr>
            <a:spLocks noGrp="1"/>
          </p:cNvSpPr>
          <p:nvPr>
            <p:ph type="title"/>
          </p:nvPr>
        </p:nvSpPr>
        <p:spPr/>
        <p:txBody>
          <a:bodyPr/>
          <a:lstStyle/>
          <a:p>
            <a:pPr algn="ctr"/>
            <a:r>
              <a:rPr lang="en-IN" dirty="0"/>
              <a:t>The Rational Unified Process</a:t>
            </a:r>
          </a:p>
        </p:txBody>
      </p:sp>
      <p:pic>
        <p:nvPicPr>
          <p:cNvPr id="6146" name="Picture 2" descr="Rational Unified Process">
            <a:extLst>
              <a:ext uri="{FF2B5EF4-FFF2-40B4-BE49-F238E27FC236}">
                <a16:creationId xmlns:a16="http://schemas.microsoft.com/office/drawing/2014/main" id="{ADA9625C-58DE-48FE-8A95-178144F59EF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7666" y="2148396"/>
            <a:ext cx="8442663" cy="4057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1571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BC770-E966-4B50-831F-179F0CC57E5C}"/>
              </a:ext>
            </a:extLst>
          </p:cNvPr>
          <p:cNvSpPr>
            <a:spLocks noGrp="1"/>
          </p:cNvSpPr>
          <p:nvPr>
            <p:ph type="title"/>
          </p:nvPr>
        </p:nvSpPr>
        <p:spPr/>
        <p:txBody>
          <a:bodyPr>
            <a:normAutofit fontScale="90000"/>
          </a:bodyPr>
          <a:lstStyle/>
          <a:p>
            <a:pPr algn="ctr"/>
            <a:r>
              <a:rPr lang="en-US" dirty="0"/>
              <a:t>UNIT-I-Chapter 1,2,3</a:t>
            </a:r>
            <a:br>
              <a:rPr lang="en-US" dirty="0"/>
            </a:br>
            <a:endParaRPr lang="en-IN" dirty="0"/>
          </a:p>
        </p:txBody>
      </p:sp>
      <p:sp>
        <p:nvSpPr>
          <p:cNvPr id="3" name="Content Placeholder 2">
            <a:extLst>
              <a:ext uri="{FF2B5EF4-FFF2-40B4-BE49-F238E27FC236}">
                <a16:creationId xmlns:a16="http://schemas.microsoft.com/office/drawing/2014/main" id="{FC19417D-DD48-471F-953F-868CCDA0E5DC}"/>
              </a:ext>
            </a:extLst>
          </p:cNvPr>
          <p:cNvSpPr>
            <a:spLocks noGrp="1"/>
          </p:cNvSpPr>
          <p:nvPr>
            <p:ph idx="1"/>
          </p:nvPr>
        </p:nvSpPr>
        <p:spPr/>
        <p:txBody>
          <a:bodyPr/>
          <a:lstStyle/>
          <a:p>
            <a:pPr marL="457200" lvl="1" indent="0">
              <a:buNone/>
            </a:pPr>
            <a:r>
              <a:rPr lang="en-US" i="1" dirty="0"/>
              <a:t>Professional software development</a:t>
            </a:r>
          </a:p>
          <a:p>
            <a:pPr marL="457200" lvl="1" indent="0">
              <a:buNone/>
            </a:pPr>
            <a:r>
              <a:rPr lang="en-US" i="1" dirty="0"/>
              <a:t>Software engineering ethics</a:t>
            </a:r>
          </a:p>
          <a:p>
            <a:pPr marL="457200" lvl="1" indent="0">
              <a:buNone/>
            </a:pPr>
            <a:r>
              <a:rPr lang="en-US" i="1" dirty="0"/>
              <a:t>Case studies</a:t>
            </a:r>
            <a:endParaRPr lang="en-IN" i="1" dirty="0"/>
          </a:p>
        </p:txBody>
      </p:sp>
    </p:spTree>
    <p:extLst>
      <p:ext uri="{BB962C8B-B14F-4D97-AF65-F5344CB8AC3E}">
        <p14:creationId xmlns:p14="http://schemas.microsoft.com/office/powerpoint/2010/main" val="371795297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47DEB-7212-4A52-8894-E4AA8677C84C}"/>
              </a:ext>
            </a:extLst>
          </p:cNvPr>
          <p:cNvSpPr>
            <a:spLocks noGrp="1"/>
          </p:cNvSpPr>
          <p:nvPr>
            <p:ph type="title"/>
          </p:nvPr>
        </p:nvSpPr>
        <p:spPr/>
        <p:txBody>
          <a:bodyPr/>
          <a:lstStyle/>
          <a:p>
            <a:r>
              <a:rPr lang="en-IN" dirty="0"/>
              <a:t>workflows</a:t>
            </a:r>
          </a:p>
        </p:txBody>
      </p:sp>
      <p:pic>
        <p:nvPicPr>
          <p:cNvPr id="8194" name="Picture 2">
            <a:extLst>
              <a:ext uri="{FF2B5EF4-FFF2-40B4-BE49-F238E27FC236}">
                <a16:creationId xmlns:a16="http://schemas.microsoft.com/office/drawing/2014/main" id="{8BAEE051-7661-43A4-AF8E-90B0A60AC47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33491" y="1855432"/>
            <a:ext cx="8549195" cy="4234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04340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C55EE-F4C1-4AB5-A0C7-4FD5533C3F62}"/>
              </a:ext>
            </a:extLst>
          </p:cNvPr>
          <p:cNvSpPr>
            <a:spLocks noGrp="1"/>
          </p:cNvSpPr>
          <p:nvPr>
            <p:ph type="title"/>
          </p:nvPr>
        </p:nvSpPr>
        <p:spPr/>
        <p:txBody>
          <a:bodyPr/>
          <a:lstStyle/>
          <a:p>
            <a:r>
              <a:rPr lang="en-IN" dirty="0"/>
              <a:t>Best practices of RUP</a:t>
            </a:r>
          </a:p>
        </p:txBody>
      </p:sp>
      <p:sp>
        <p:nvSpPr>
          <p:cNvPr id="3" name="Content Placeholder 2">
            <a:extLst>
              <a:ext uri="{FF2B5EF4-FFF2-40B4-BE49-F238E27FC236}">
                <a16:creationId xmlns:a16="http://schemas.microsoft.com/office/drawing/2014/main" id="{DBD6EE72-9B4A-420D-9DB6-493B670A2809}"/>
              </a:ext>
            </a:extLst>
          </p:cNvPr>
          <p:cNvSpPr>
            <a:spLocks noGrp="1"/>
          </p:cNvSpPr>
          <p:nvPr>
            <p:ph idx="1"/>
          </p:nvPr>
        </p:nvSpPr>
        <p:spPr/>
        <p:txBody>
          <a:bodyPr/>
          <a:lstStyle/>
          <a:p>
            <a:r>
              <a:rPr lang="en-IN" sz="1800" b="0" i="1" u="none" strike="noStrike" baseline="0" dirty="0">
                <a:solidFill>
                  <a:srgbClr val="231F20"/>
                </a:solidFill>
                <a:latin typeface="Times-Italic"/>
              </a:rPr>
              <a:t>Develop software iteratively</a:t>
            </a:r>
          </a:p>
          <a:p>
            <a:r>
              <a:rPr lang="en-IN" sz="1800" b="0" i="1" u="none" strike="noStrike" baseline="0" dirty="0">
                <a:solidFill>
                  <a:srgbClr val="231F20"/>
                </a:solidFill>
                <a:latin typeface="Times-Italic"/>
              </a:rPr>
              <a:t>Manage requirements</a:t>
            </a:r>
            <a:endParaRPr lang="en-IN" sz="1800" i="1" dirty="0">
              <a:solidFill>
                <a:srgbClr val="231F20"/>
              </a:solidFill>
              <a:latin typeface="Times-Italic"/>
            </a:endParaRPr>
          </a:p>
          <a:p>
            <a:r>
              <a:rPr lang="en-IN" sz="1800" b="0" i="1" u="none" strike="noStrike" baseline="0" dirty="0">
                <a:solidFill>
                  <a:srgbClr val="231F20"/>
                </a:solidFill>
                <a:latin typeface="Times-Italic"/>
              </a:rPr>
              <a:t>Use component-based architectures</a:t>
            </a:r>
          </a:p>
          <a:p>
            <a:r>
              <a:rPr lang="en-IN" sz="1800" b="0" i="1" u="none" strike="noStrike" baseline="0" dirty="0">
                <a:solidFill>
                  <a:srgbClr val="231F20"/>
                </a:solidFill>
                <a:latin typeface="Times-Italic"/>
              </a:rPr>
              <a:t>Visually model software</a:t>
            </a:r>
            <a:endParaRPr lang="en-IN" sz="1800" i="1" dirty="0">
              <a:solidFill>
                <a:srgbClr val="231F20"/>
              </a:solidFill>
              <a:latin typeface="Times-Italic"/>
            </a:endParaRPr>
          </a:p>
          <a:p>
            <a:r>
              <a:rPr lang="en-IN" sz="1800" b="0" i="1" u="none" strike="noStrike" baseline="0" dirty="0">
                <a:solidFill>
                  <a:srgbClr val="231F20"/>
                </a:solidFill>
                <a:latin typeface="Times-Italic"/>
              </a:rPr>
              <a:t>Verify software quality</a:t>
            </a:r>
          </a:p>
          <a:p>
            <a:r>
              <a:rPr lang="en-IN" sz="1800" b="0" i="1" u="none" strike="noStrike" baseline="0">
                <a:solidFill>
                  <a:srgbClr val="231F20"/>
                </a:solidFill>
                <a:latin typeface="Times-Italic"/>
              </a:rPr>
              <a:t>Control changes to software</a:t>
            </a:r>
            <a:endParaRPr lang="en-IN"/>
          </a:p>
        </p:txBody>
      </p:sp>
    </p:spTree>
    <p:extLst>
      <p:ext uri="{BB962C8B-B14F-4D97-AF65-F5344CB8AC3E}">
        <p14:creationId xmlns:p14="http://schemas.microsoft.com/office/powerpoint/2010/main" val="408678837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V-model </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52133" y="1854199"/>
            <a:ext cx="7645400" cy="41232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950258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39B11-BB9A-4DC2-9019-6762EECF755B}"/>
              </a:ext>
            </a:extLst>
          </p:cNvPr>
          <p:cNvSpPr>
            <a:spLocks noGrp="1"/>
          </p:cNvSpPr>
          <p:nvPr>
            <p:ph type="title"/>
          </p:nvPr>
        </p:nvSpPr>
        <p:spPr/>
        <p:txBody>
          <a:bodyPr/>
          <a:lstStyle/>
          <a:p>
            <a:r>
              <a:rPr lang="en-IN" sz="4400" dirty="0">
                <a:effectLst/>
                <a:latin typeface="Times New Roman" panose="02020603050405020304" pitchFamily="18" charset="0"/>
                <a:ea typeface="Times New Roman" panose="02020603050405020304" pitchFamily="18" charset="0"/>
              </a:rPr>
              <a:t>Agile Software Development</a:t>
            </a:r>
            <a:br>
              <a:rPr lang="en-IN" sz="44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410AF7FA-EE8F-4AA9-A629-04AC56FB6F80}"/>
              </a:ext>
            </a:extLst>
          </p:cNvPr>
          <p:cNvSpPr>
            <a:spLocks noGrp="1"/>
          </p:cNvSpPr>
          <p:nvPr>
            <p:ph idx="1"/>
          </p:nvPr>
        </p:nvSpPr>
        <p:spPr/>
        <p:txBody>
          <a:bodyPr/>
          <a:lstStyle/>
          <a:p>
            <a:r>
              <a:rPr lang="en-IN" dirty="0"/>
              <a:t>Introduction to agile methods</a:t>
            </a:r>
          </a:p>
          <a:p>
            <a:r>
              <a:rPr lang="en-IN" dirty="0"/>
              <a:t> Agile development techniques</a:t>
            </a:r>
          </a:p>
          <a:p>
            <a:r>
              <a:rPr lang="en-IN" dirty="0"/>
              <a:t> Agile project management</a:t>
            </a:r>
          </a:p>
          <a:p>
            <a:r>
              <a:rPr lang="en-IN" dirty="0"/>
              <a:t> Scaling agile methods</a:t>
            </a:r>
            <a:r>
              <a:rPr lang="en-IN" sz="1800" dirty="0">
                <a:effectLst/>
                <a:latin typeface="Times New Roman" panose="02020603050405020304" pitchFamily="18" charset="0"/>
                <a:ea typeface="Times New Roman" panose="02020603050405020304" pitchFamily="18" charset="0"/>
              </a:rPr>
              <a:t>. </a:t>
            </a:r>
            <a:endParaRPr lang="en-IN" dirty="0"/>
          </a:p>
        </p:txBody>
      </p:sp>
    </p:spTree>
    <p:extLst>
      <p:ext uri="{BB962C8B-B14F-4D97-AF65-F5344CB8AC3E}">
        <p14:creationId xmlns:p14="http://schemas.microsoft.com/office/powerpoint/2010/main" val="210599074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C3155-795E-4A54-81EE-4DE7BFAD4DC5}"/>
              </a:ext>
            </a:extLst>
          </p:cNvPr>
          <p:cNvSpPr>
            <a:spLocks noGrp="1"/>
          </p:cNvSpPr>
          <p:nvPr>
            <p:ph type="title"/>
          </p:nvPr>
        </p:nvSpPr>
        <p:spPr/>
        <p:txBody>
          <a:bodyPr/>
          <a:lstStyle/>
          <a:p>
            <a:r>
              <a:rPr lang="en-IN" dirty="0">
                <a:latin typeface="Times New Roman" panose="02020603050405020304" pitchFamily="18" charset="0"/>
              </a:rPr>
              <a:t>Rapid software development</a:t>
            </a:r>
          </a:p>
        </p:txBody>
      </p:sp>
      <p:sp>
        <p:nvSpPr>
          <p:cNvPr id="3" name="Content Placeholder 2">
            <a:extLst>
              <a:ext uri="{FF2B5EF4-FFF2-40B4-BE49-F238E27FC236}">
                <a16:creationId xmlns:a16="http://schemas.microsoft.com/office/drawing/2014/main" id="{69CE9DA9-9889-4FC9-80FB-767A6474317B}"/>
              </a:ext>
            </a:extLst>
          </p:cNvPr>
          <p:cNvSpPr>
            <a:spLocks noGrp="1"/>
          </p:cNvSpPr>
          <p:nvPr>
            <p:ph idx="1"/>
          </p:nvPr>
        </p:nvSpPr>
        <p:spPr/>
        <p:txBody>
          <a:bodyPr/>
          <a:lstStyle/>
          <a:p>
            <a:pPr algn="l"/>
            <a:r>
              <a:rPr lang="en-US" dirty="0"/>
              <a:t>Rapid development and delivery is now often the most important requirement for software systems.</a:t>
            </a:r>
          </a:p>
          <a:p>
            <a:pPr algn="l"/>
            <a:r>
              <a:rPr lang="en-US" dirty="0"/>
              <a:t>Businesses operate in a fast –changing requirement and it is practically impossible to produce a set of stable software </a:t>
            </a:r>
            <a:r>
              <a:rPr lang="en-IN" dirty="0"/>
              <a:t>requirements.</a:t>
            </a:r>
          </a:p>
          <a:p>
            <a:pPr algn="l"/>
            <a:r>
              <a:rPr lang="en-US" dirty="0"/>
              <a:t>Software has to evolve quickly to reflect changing business needs</a:t>
            </a:r>
            <a:endParaRPr lang="en-IN" dirty="0"/>
          </a:p>
          <a:p>
            <a:pPr algn="l"/>
            <a:r>
              <a:rPr lang="en-US" dirty="0"/>
              <a:t>Specification, design and implementation are inter-leaved</a:t>
            </a:r>
            <a:endParaRPr lang="en-IN" dirty="0"/>
          </a:p>
          <a:p>
            <a:pPr algn="l"/>
            <a:r>
              <a:rPr lang="en-US" dirty="0"/>
              <a:t>System is developed as a series of versions with stakeholders </a:t>
            </a:r>
            <a:r>
              <a:rPr lang="en-IN" dirty="0"/>
              <a:t>involved in version evaluation.</a:t>
            </a:r>
          </a:p>
          <a:p>
            <a:pPr algn="l"/>
            <a:r>
              <a:rPr lang="en-US" dirty="0"/>
              <a:t>User interfaces are often developed using an IDE and graphical </a:t>
            </a:r>
            <a:r>
              <a:rPr lang="en-IN" dirty="0"/>
              <a:t>toolset.</a:t>
            </a:r>
          </a:p>
        </p:txBody>
      </p:sp>
    </p:spTree>
    <p:extLst>
      <p:ext uri="{BB962C8B-B14F-4D97-AF65-F5344CB8AC3E}">
        <p14:creationId xmlns:p14="http://schemas.microsoft.com/office/powerpoint/2010/main" val="403156002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B1F80-AF57-49A4-85D6-9AB4A7DDFB56}"/>
              </a:ext>
            </a:extLst>
          </p:cNvPr>
          <p:cNvSpPr>
            <a:spLocks noGrp="1"/>
          </p:cNvSpPr>
          <p:nvPr>
            <p:ph type="title"/>
          </p:nvPr>
        </p:nvSpPr>
        <p:spPr/>
        <p:txBody>
          <a:bodyPr/>
          <a:lstStyle/>
          <a:p>
            <a:r>
              <a:rPr lang="en-IN" dirty="0">
                <a:latin typeface="Times New Roman" panose="02020603050405020304" pitchFamily="18" charset="0"/>
              </a:rPr>
              <a:t>Rapid software development</a:t>
            </a:r>
            <a:endParaRPr lang="en-IN" dirty="0"/>
          </a:p>
        </p:txBody>
      </p:sp>
      <p:sp>
        <p:nvSpPr>
          <p:cNvPr id="3" name="Content Placeholder 2">
            <a:extLst>
              <a:ext uri="{FF2B5EF4-FFF2-40B4-BE49-F238E27FC236}">
                <a16:creationId xmlns:a16="http://schemas.microsoft.com/office/drawing/2014/main" id="{F2FD3EBA-9B20-4FD6-979F-6CC611CE6687}"/>
              </a:ext>
            </a:extLst>
          </p:cNvPr>
          <p:cNvSpPr>
            <a:spLocks noGrp="1"/>
          </p:cNvSpPr>
          <p:nvPr>
            <p:ph idx="1"/>
          </p:nvPr>
        </p:nvSpPr>
        <p:spPr/>
        <p:txBody>
          <a:bodyPr/>
          <a:lstStyle/>
          <a:p>
            <a:r>
              <a:rPr lang="en-US" dirty="0"/>
              <a:t>Focus on the code rather than the design</a:t>
            </a:r>
          </a:p>
          <a:p>
            <a:r>
              <a:rPr lang="en-US" dirty="0"/>
              <a:t>Are based on an iterative approach to software development</a:t>
            </a:r>
          </a:p>
          <a:p>
            <a:pPr algn="l"/>
            <a:r>
              <a:rPr lang="en-US" dirty="0"/>
              <a:t>Are intended to deliver working software quickly and evolve this quickly to meet changing requirements.</a:t>
            </a:r>
          </a:p>
          <a:p>
            <a:pPr algn="l"/>
            <a:r>
              <a:rPr lang="en-US" dirty="0"/>
              <a:t>The aim of agile methods is to reduce overheads in the software process (e.g. by limiting documentation) and to be able to respond quickly to changing requirements </a:t>
            </a:r>
            <a:r>
              <a:rPr lang="en-IN" dirty="0"/>
              <a:t>without excessive rework.</a:t>
            </a:r>
          </a:p>
        </p:txBody>
      </p:sp>
    </p:spTree>
    <p:extLst>
      <p:ext uri="{BB962C8B-B14F-4D97-AF65-F5344CB8AC3E}">
        <p14:creationId xmlns:p14="http://schemas.microsoft.com/office/powerpoint/2010/main" val="293504699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0DD3E-3A3B-4048-8F66-614F442CAEF5}"/>
              </a:ext>
            </a:extLst>
          </p:cNvPr>
          <p:cNvSpPr>
            <a:spLocks noGrp="1"/>
          </p:cNvSpPr>
          <p:nvPr>
            <p:ph type="title"/>
          </p:nvPr>
        </p:nvSpPr>
        <p:spPr/>
        <p:txBody>
          <a:bodyPr/>
          <a:lstStyle/>
          <a:p>
            <a:r>
              <a:rPr lang="en-IN" dirty="0">
                <a:latin typeface="Times New Roman" panose="02020603050405020304" pitchFamily="18" charset="0"/>
              </a:rPr>
              <a:t>Rapid software development</a:t>
            </a:r>
            <a:endParaRPr lang="en-IN" dirty="0"/>
          </a:p>
        </p:txBody>
      </p:sp>
      <p:sp>
        <p:nvSpPr>
          <p:cNvPr id="3" name="Content Placeholder 2">
            <a:extLst>
              <a:ext uri="{FF2B5EF4-FFF2-40B4-BE49-F238E27FC236}">
                <a16:creationId xmlns:a16="http://schemas.microsoft.com/office/drawing/2014/main" id="{D43DA4C9-005C-407D-8831-5DDEAC35D773}"/>
              </a:ext>
            </a:extLst>
          </p:cNvPr>
          <p:cNvSpPr>
            <a:spLocks noGrp="1"/>
          </p:cNvSpPr>
          <p:nvPr>
            <p:ph idx="1"/>
          </p:nvPr>
        </p:nvSpPr>
        <p:spPr/>
        <p:txBody>
          <a:bodyPr/>
          <a:lstStyle/>
          <a:p>
            <a:r>
              <a:rPr lang="en-US" dirty="0"/>
              <a:t>Individuals and interactions over processes and tools</a:t>
            </a:r>
          </a:p>
          <a:p>
            <a:r>
              <a:rPr lang="en-US" dirty="0"/>
              <a:t>Working software over comprehensive documentation</a:t>
            </a:r>
          </a:p>
          <a:p>
            <a:r>
              <a:rPr lang="en-US" dirty="0"/>
              <a:t>Customer collaboration over contract negotiation</a:t>
            </a:r>
          </a:p>
          <a:p>
            <a:r>
              <a:rPr lang="en-US" dirty="0"/>
              <a:t>Responding to change over following a plan</a:t>
            </a:r>
            <a:endParaRPr lang="en-IN" dirty="0"/>
          </a:p>
        </p:txBody>
      </p:sp>
    </p:spTree>
    <p:extLst>
      <p:ext uri="{BB962C8B-B14F-4D97-AF65-F5344CB8AC3E}">
        <p14:creationId xmlns:p14="http://schemas.microsoft.com/office/powerpoint/2010/main" val="148391455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66CEC-816B-436C-B2BE-29D8BE76DFFA}"/>
              </a:ext>
            </a:extLst>
          </p:cNvPr>
          <p:cNvSpPr>
            <a:spLocks noGrp="1"/>
          </p:cNvSpPr>
          <p:nvPr>
            <p:ph type="title"/>
          </p:nvPr>
        </p:nvSpPr>
        <p:spPr/>
        <p:txBody>
          <a:bodyPr/>
          <a:lstStyle/>
          <a:p>
            <a:r>
              <a:rPr lang="en-IN" dirty="0"/>
              <a:t>Agile Methodology</a:t>
            </a:r>
          </a:p>
        </p:txBody>
      </p:sp>
      <p:pic>
        <p:nvPicPr>
          <p:cNvPr id="5" name="Content Placeholder 4" descr="A screenshot of a cell phone&#10;&#10;Description automatically generated">
            <a:extLst>
              <a:ext uri="{FF2B5EF4-FFF2-40B4-BE49-F238E27FC236}">
                <a16:creationId xmlns:a16="http://schemas.microsoft.com/office/drawing/2014/main" id="{1AACB549-DA8E-43C8-8D31-3BE9554006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1873189"/>
            <a:ext cx="9737324" cy="4554244"/>
          </a:xfrm>
        </p:spPr>
      </p:pic>
    </p:spTree>
    <p:extLst>
      <p:ext uri="{BB962C8B-B14F-4D97-AF65-F5344CB8AC3E}">
        <p14:creationId xmlns:p14="http://schemas.microsoft.com/office/powerpoint/2010/main" val="385483861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33524-0B6B-460F-985F-51D545506B9A}"/>
              </a:ext>
            </a:extLst>
          </p:cNvPr>
          <p:cNvSpPr>
            <a:spLocks noGrp="1"/>
          </p:cNvSpPr>
          <p:nvPr>
            <p:ph type="title"/>
          </p:nvPr>
        </p:nvSpPr>
        <p:spPr/>
        <p:txBody>
          <a:bodyPr/>
          <a:lstStyle/>
          <a:p>
            <a:r>
              <a:rPr lang="en-IN" dirty="0">
                <a:latin typeface="Times New Roman" panose="02020603050405020304" pitchFamily="18" charset="0"/>
              </a:rPr>
              <a:t>Agile method applicability</a:t>
            </a:r>
          </a:p>
        </p:txBody>
      </p:sp>
      <p:sp>
        <p:nvSpPr>
          <p:cNvPr id="3" name="Content Placeholder 2">
            <a:extLst>
              <a:ext uri="{FF2B5EF4-FFF2-40B4-BE49-F238E27FC236}">
                <a16:creationId xmlns:a16="http://schemas.microsoft.com/office/drawing/2014/main" id="{D9B3BC60-8764-4CDF-8C55-A73BE4CB07BA}"/>
              </a:ext>
            </a:extLst>
          </p:cNvPr>
          <p:cNvSpPr>
            <a:spLocks noGrp="1"/>
          </p:cNvSpPr>
          <p:nvPr>
            <p:ph idx="1"/>
          </p:nvPr>
        </p:nvSpPr>
        <p:spPr/>
        <p:txBody>
          <a:bodyPr/>
          <a:lstStyle/>
          <a:p>
            <a:r>
              <a:rPr lang="en-US" dirty="0"/>
              <a:t>Product development where a software company is developing a small or medium-sized product for sale.</a:t>
            </a:r>
          </a:p>
          <a:p>
            <a:r>
              <a:rPr lang="en-US" dirty="0"/>
              <a:t>Custom system development within an organization, where there is a clear commitment from the customer to become involved in the development process and where there are not a lot of external rules and regulations that affect the software.</a:t>
            </a:r>
          </a:p>
          <a:p>
            <a:r>
              <a:rPr lang="en-US" dirty="0"/>
              <a:t>Because of their focus on small, tightly-integrated teams, there are problems in scaling agile methods to </a:t>
            </a:r>
            <a:r>
              <a:rPr lang="en-IN" dirty="0"/>
              <a:t>large systems.</a:t>
            </a:r>
          </a:p>
        </p:txBody>
      </p:sp>
    </p:spTree>
    <p:extLst>
      <p:ext uri="{BB962C8B-B14F-4D97-AF65-F5344CB8AC3E}">
        <p14:creationId xmlns:p14="http://schemas.microsoft.com/office/powerpoint/2010/main" val="194304127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A3E96-1747-4273-BA14-C7C9407814E1}"/>
              </a:ext>
            </a:extLst>
          </p:cNvPr>
          <p:cNvSpPr>
            <a:spLocks noGrp="1"/>
          </p:cNvSpPr>
          <p:nvPr>
            <p:ph type="title"/>
          </p:nvPr>
        </p:nvSpPr>
        <p:spPr>
          <a:xfrm>
            <a:off x="838200" y="427268"/>
            <a:ext cx="10515600" cy="1325563"/>
          </a:xfrm>
        </p:spPr>
        <p:txBody>
          <a:bodyPr/>
          <a:lstStyle/>
          <a:p>
            <a:r>
              <a:rPr lang="en-IN" dirty="0">
                <a:latin typeface="Times New Roman" panose="02020603050405020304" pitchFamily="18" charset="0"/>
              </a:rPr>
              <a:t>Problems with agile methods</a:t>
            </a:r>
          </a:p>
        </p:txBody>
      </p:sp>
      <p:sp>
        <p:nvSpPr>
          <p:cNvPr id="3" name="Content Placeholder 2">
            <a:extLst>
              <a:ext uri="{FF2B5EF4-FFF2-40B4-BE49-F238E27FC236}">
                <a16:creationId xmlns:a16="http://schemas.microsoft.com/office/drawing/2014/main" id="{43D4D77F-AAD9-4039-A47A-F9D11BD061BD}"/>
              </a:ext>
            </a:extLst>
          </p:cNvPr>
          <p:cNvSpPr>
            <a:spLocks noGrp="1"/>
          </p:cNvSpPr>
          <p:nvPr>
            <p:ph idx="1"/>
          </p:nvPr>
        </p:nvSpPr>
        <p:spPr/>
        <p:txBody>
          <a:bodyPr/>
          <a:lstStyle/>
          <a:p>
            <a:pPr algn="l"/>
            <a:r>
              <a:rPr lang="en-US" dirty="0"/>
              <a:t>It can be difficult to keep the interest of customers who are involved in the process.</a:t>
            </a:r>
          </a:p>
          <a:p>
            <a:pPr algn="l"/>
            <a:r>
              <a:rPr lang="en-US" dirty="0"/>
              <a:t>Team members may be unsuited to the intense involvement that characterizes agile methods.</a:t>
            </a:r>
          </a:p>
          <a:p>
            <a:pPr algn="l"/>
            <a:r>
              <a:rPr lang="en-US" dirty="0"/>
              <a:t>Prioritizing changes can be difficult where there are </a:t>
            </a:r>
            <a:r>
              <a:rPr lang="en-IN" dirty="0"/>
              <a:t>multiple stakeholders.</a:t>
            </a:r>
          </a:p>
          <a:p>
            <a:pPr algn="l"/>
            <a:r>
              <a:rPr lang="en-US" dirty="0"/>
              <a:t>Maintaining simplicity requires extra work</a:t>
            </a:r>
            <a:endParaRPr lang="en-IN" dirty="0"/>
          </a:p>
          <a:p>
            <a:pPr algn="l"/>
            <a:r>
              <a:rPr lang="en-US" dirty="0"/>
              <a:t>Contracts may be a problem as with other approaches to </a:t>
            </a:r>
            <a:r>
              <a:rPr lang="en-IN" dirty="0"/>
              <a:t>iterative development</a:t>
            </a:r>
          </a:p>
        </p:txBody>
      </p:sp>
    </p:spTree>
    <p:extLst>
      <p:ext uri="{BB962C8B-B14F-4D97-AF65-F5344CB8AC3E}">
        <p14:creationId xmlns:p14="http://schemas.microsoft.com/office/powerpoint/2010/main" val="396206313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Internship Review-II</Template>
  <TotalTime>27675</TotalTime>
  <Words>6891</Words>
  <Application>Microsoft Office PowerPoint</Application>
  <PresentationFormat>Widescreen</PresentationFormat>
  <Paragraphs>646</Paragraphs>
  <Slides>145</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145</vt:i4>
      </vt:variant>
    </vt:vector>
  </HeadingPairs>
  <TitlesOfParts>
    <vt:vector size="157" baseType="lpstr">
      <vt:lpstr>Arial</vt:lpstr>
      <vt:lpstr>Arial</vt:lpstr>
      <vt:lpstr>helvetica neue</vt:lpstr>
      <vt:lpstr>inherit</vt:lpstr>
      <vt:lpstr>Lato</vt:lpstr>
      <vt:lpstr>MetaPlusBook-Roman</vt:lpstr>
      <vt:lpstr>Noto Serif</vt:lpstr>
      <vt:lpstr>open sans</vt:lpstr>
      <vt:lpstr>Times New Roman</vt:lpstr>
      <vt:lpstr>Times-Italic</vt:lpstr>
      <vt:lpstr>Times-Roman</vt:lpstr>
      <vt:lpstr>Simple Light</vt:lpstr>
      <vt:lpstr>Why software engineering?</vt:lpstr>
      <vt:lpstr>Syllabus-unit-I</vt:lpstr>
      <vt:lpstr>Unit-II</vt:lpstr>
      <vt:lpstr>Unit-III</vt:lpstr>
      <vt:lpstr>Unit-IV</vt:lpstr>
      <vt:lpstr>Unit-V</vt:lpstr>
      <vt:lpstr>Text Books</vt:lpstr>
      <vt:lpstr>Course Outcomes</vt:lpstr>
      <vt:lpstr>UNIT-I-Chapter 1,2,3 </vt:lpstr>
      <vt:lpstr>Objectives </vt:lpstr>
      <vt:lpstr>Software Engineering</vt:lpstr>
      <vt:lpstr>Case studies</vt:lpstr>
      <vt:lpstr>Insulin pump control system </vt:lpstr>
      <vt:lpstr>The wilderness weather system</vt:lpstr>
      <vt:lpstr>Weather information</vt:lpstr>
      <vt:lpstr>Overall system organization</vt:lpstr>
      <vt:lpstr>System context for the weather station </vt:lpstr>
      <vt:lpstr>Weather station characteristics</vt:lpstr>
      <vt:lpstr>Essential system functionality</vt:lpstr>
      <vt:lpstr>Software architecture</vt:lpstr>
      <vt:lpstr>System software</vt:lpstr>
      <vt:lpstr>Engineering approach of developing software:</vt:lpstr>
      <vt:lpstr>Software Products</vt:lpstr>
      <vt:lpstr>Software Products</vt:lpstr>
      <vt:lpstr>Software Products</vt:lpstr>
      <vt:lpstr>FAQs about software engineering</vt:lpstr>
      <vt:lpstr>FAQs about software engineering</vt:lpstr>
      <vt:lpstr>Attributes of a good software </vt:lpstr>
      <vt:lpstr>Software process activities</vt:lpstr>
      <vt:lpstr>Types of  application in determining SE methods </vt:lpstr>
      <vt:lpstr>General issues that affect software </vt:lpstr>
      <vt:lpstr>Software engineering ethics </vt:lpstr>
      <vt:lpstr>Software engineering ethics </vt:lpstr>
      <vt:lpstr>Case studies</vt:lpstr>
      <vt:lpstr>Software Processes </vt:lpstr>
      <vt:lpstr>Topics </vt:lpstr>
      <vt:lpstr>Basic Definition</vt:lpstr>
      <vt:lpstr>Software process activities</vt:lpstr>
      <vt:lpstr>Process descriptions may also include:</vt:lpstr>
      <vt:lpstr>Plan-driven and agile processes</vt:lpstr>
      <vt:lpstr>Difference between plan driven and agile </vt:lpstr>
      <vt:lpstr>Software process models </vt:lpstr>
      <vt:lpstr>Water fall model</vt:lpstr>
      <vt:lpstr>Water fall model</vt:lpstr>
      <vt:lpstr>Water fall model</vt:lpstr>
      <vt:lpstr>Water fall model-example-Banking Application</vt:lpstr>
      <vt:lpstr>Water fall model-example-Banking Application</vt:lpstr>
      <vt:lpstr>Water fall model-example-Banking Application</vt:lpstr>
      <vt:lpstr>Water fall model-example-Banking Application</vt:lpstr>
      <vt:lpstr>Incremental development</vt:lpstr>
      <vt:lpstr>Incremental development</vt:lpstr>
      <vt:lpstr>Example of incremental development</vt:lpstr>
      <vt:lpstr>Example of incremental development</vt:lpstr>
      <vt:lpstr>Incremental development benefits </vt:lpstr>
      <vt:lpstr>Incremental development problems</vt:lpstr>
      <vt:lpstr>Incremental and Iterative development </vt:lpstr>
      <vt:lpstr>Incremental and Iterative development </vt:lpstr>
      <vt:lpstr>Incremental and Iterative development </vt:lpstr>
      <vt:lpstr>Incremental and Iterative development </vt:lpstr>
      <vt:lpstr>PowerPoint Presentation</vt:lpstr>
      <vt:lpstr>Reuse- Oriented Software Engineering</vt:lpstr>
      <vt:lpstr>Reuse- Oriented Software Engineering</vt:lpstr>
      <vt:lpstr>Types of reusable software</vt:lpstr>
      <vt:lpstr>Advantages and disadvantages</vt:lpstr>
      <vt:lpstr>Coping with change </vt:lpstr>
      <vt:lpstr>Reducing the costs of rework-2 ways of handling changes</vt:lpstr>
      <vt:lpstr>The process of prototype development</vt:lpstr>
      <vt:lpstr>Types of prototype</vt:lpstr>
      <vt:lpstr>Throw-away prototypes </vt:lpstr>
      <vt:lpstr>Advantages of Throw Away Prototyping </vt:lpstr>
      <vt:lpstr>DisAdvantages of Throw Away Prototyping </vt:lpstr>
      <vt:lpstr>Evolutionary prototyping </vt:lpstr>
      <vt:lpstr> Disadvantages of Evolutionary Development Model </vt:lpstr>
      <vt:lpstr>Incremental delivery</vt:lpstr>
      <vt:lpstr>Boehm’s Spiral model</vt:lpstr>
      <vt:lpstr>A typical cycle of the spiral:Quadrant 1</vt:lpstr>
      <vt:lpstr>Quadrant 2</vt:lpstr>
      <vt:lpstr>Quadrant 3</vt:lpstr>
      <vt:lpstr>Quadrant 4</vt:lpstr>
      <vt:lpstr>Boehm’s spiral model</vt:lpstr>
      <vt:lpstr>Boehm’s spiral model  applications</vt:lpstr>
      <vt:lpstr>Process improvement</vt:lpstr>
      <vt:lpstr>Process improvement activities</vt:lpstr>
      <vt:lpstr>Process metrics</vt:lpstr>
      <vt:lpstr>Capability maturity levels</vt:lpstr>
      <vt:lpstr>PowerPoint Presentation</vt:lpstr>
      <vt:lpstr>The Rational Unified Process</vt:lpstr>
      <vt:lpstr>The Rational Unified Process</vt:lpstr>
      <vt:lpstr>The Rational Unified Process</vt:lpstr>
      <vt:lpstr>workflows</vt:lpstr>
      <vt:lpstr>Best practices of RUP</vt:lpstr>
      <vt:lpstr>V-model </vt:lpstr>
      <vt:lpstr>Agile Software Development </vt:lpstr>
      <vt:lpstr>Rapid software development</vt:lpstr>
      <vt:lpstr>Rapid software development</vt:lpstr>
      <vt:lpstr>Rapid software development</vt:lpstr>
      <vt:lpstr>Agile Methodology</vt:lpstr>
      <vt:lpstr>Agile method applicability</vt:lpstr>
      <vt:lpstr>Problems with agile methods</vt:lpstr>
      <vt:lpstr>Agile methods and software maintenance</vt:lpstr>
      <vt:lpstr>Technical, human, organizational issues</vt:lpstr>
      <vt:lpstr>Technical, human, organizational issues</vt:lpstr>
      <vt:lpstr>Technical, human, organizational issues</vt:lpstr>
      <vt:lpstr>Technical, human, organizational issues</vt:lpstr>
      <vt:lpstr>Extreme programming</vt:lpstr>
      <vt:lpstr>XP and agile principles</vt:lpstr>
      <vt:lpstr>Extreme programming</vt:lpstr>
      <vt:lpstr>User stories</vt:lpstr>
      <vt:lpstr>Extreme programming practices </vt:lpstr>
      <vt:lpstr>Xp case study</vt:lpstr>
      <vt:lpstr>XP and change </vt:lpstr>
      <vt:lpstr>Refactoring</vt:lpstr>
      <vt:lpstr>Testing in XP</vt:lpstr>
      <vt:lpstr>Test-first development</vt:lpstr>
      <vt:lpstr>Customer involvement</vt:lpstr>
      <vt:lpstr>XP testing difficulties</vt:lpstr>
      <vt:lpstr>Pair programming  </vt:lpstr>
      <vt:lpstr>Scrum </vt:lpstr>
      <vt:lpstr>Scrum roles</vt:lpstr>
      <vt:lpstr>The Scrum process</vt:lpstr>
      <vt:lpstr>The Sprint cycle </vt:lpstr>
      <vt:lpstr>The Sprint cycle </vt:lpstr>
      <vt:lpstr>Teamwork in Scrum</vt:lpstr>
      <vt:lpstr>Scrum benefits</vt:lpstr>
      <vt:lpstr>Scrum example</vt:lpstr>
      <vt:lpstr>Scrum example</vt:lpstr>
      <vt:lpstr>Sprint 1 - Day 0 </vt:lpstr>
      <vt:lpstr>User stories </vt:lpstr>
      <vt:lpstr>Format of user story</vt:lpstr>
      <vt:lpstr>Example of a user story</vt:lpstr>
      <vt:lpstr>User stories</vt:lpstr>
      <vt:lpstr>User story</vt:lpstr>
      <vt:lpstr>Sprint 1 - Day 0 </vt:lpstr>
      <vt:lpstr>Sprint 1 - Day 1 </vt:lpstr>
      <vt:lpstr>Sprint 1 - Day 2 </vt:lpstr>
      <vt:lpstr>Sprint 1 - Day 21 </vt:lpstr>
      <vt:lpstr>Example of Epic,Feature,User Story</vt:lpstr>
      <vt:lpstr>Features</vt:lpstr>
      <vt:lpstr>User story</vt:lpstr>
      <vt:lpstr>Scaling agile methods</vt:lpstr>
      <vt:lpstr>Large systems development</vt:lpstr>
      <vt:lpstr>Large systems development</vt:lpstr>
      <vt:lpstr>Scaling out and scaling up</vt:lpstr>
      <vt:lpstr>Scaling out and scaling up</vt:lpstr>
      <vt:lpstr>Scaling out to large companies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N, Venkatesh</dc:creator>
  <cp:lastModifiedBy>Keerthi G</cp:lastModifiedBy>
  <cp:revision>305</cp:revision>
  <dcterms:created xsi:type="dcterms:W3CDTF">2020-09-03T02:47:00Z</dcterms:created>
  <dcterms:modified xsi:type="dcterms:W3CDTF">2025-03-28T01:05:47Z</dcterms:modified>
</cp:coreProperties>
</file>