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4/2/2025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4/2/2025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4/2/2025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4/2/2025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4/2/2025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4/2/2025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4/2/2025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4/2/2025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4/2/2025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4/2/2025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4/2/2025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4/2/2025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4/2/2025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1  Introduction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40123" y="2587625"/>
            <a:ext cx="8063753" cy="2351928"/>
          </a:xfrm>
        </p:spPr>
        <p:txBody>
          <a:bodyPr/>
          <a:lstStyle/>
          <a:p>
            <a:r>
              <a:rPr lang="en-US" sz="1800" dirty="0">
                <a:solidFill>
                  <a:schemeClr val="tx1"/>
                </a:solidFill>
                <a:latin typeface="Book Antiqua" panose="02040602050305030304" pitchFamily="18" charset="0"/>
              </a:rPr>
              <a:t>UNIT-I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IN" sz="1800" b="1" i="0" u="none" strike="noStrike" baseline="0" dirty="0">
                <a:solidFill>
                  <a:srgbClr val="FF0000"/>
                </a:solidFill>
                <a:latin typeface="Book Antiqua" panose="02040602050305030304" pitchFamily="18" charset="0"/>
              </a:rPr>
              <a:t>Overview: Introduction:</a:t>
            </a:r>
            <a:br>
              <a:rPr lang="en-IN" sz="1800" b="1" i="0" u="none" strike="noStrike" baseline="0" dirty="0">
                <a:solidFill>
                  <a:srgbClr val="FF0000"/>
                </a:solidFill>
                <a:latin typeface="Book Antiqua" panose="02040602050305030304" pitchFamily="18" charset="0"/>
              </a:rPr>
            </a:br>
            <a:r>
              <a:rPr lang="en-GB" sz="1800" b="0" i="0" u="none" strike="noStrike" baseline="0" dirty="0">
                <a:solidFill>
                  <a:srgbClr val="FF0000"/>
                </a:solidFill>
                <a:latin typeface="Book Antiqua" panose="02040602050305030304" pitchFamily="18" charset="0"/>
              </a:rPr>
              <a:t>Professional Software Development, Software Engineering Ethics, Case studies.</a:t>
            </a:r>
            <a:br>
              <a:rPr lang="en-GB" sz="1800" b="0" i="0" u="none" strike="noStrike" baseline="0" dirty="0">
                <a:solidFill>
                  <a:srgbClr val="FF0000"/>
                </a:solidFill>
                <a:latin typeface="Book Antiqua" panose="02040602050305030304" pitchFamily="18" charset="0"/>
              </a:rPr>
            </a:br>
            <a:br>
              <a:rPr lang="en-GB" sz="1800" b="0" i="0" u="none" strike="noStrike" baseline="0" dirty="0">
                <a:solidFill>
                  <a:srgbClr val="FF0000"/>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Software Processes</a:t>
            </a:r>
            <a:r>
              <a:rPr lang="en-GB" sz="1800" b="0" i="0" u="none" strike="noStrike" baseline="0" dirty="0">
                <a:solidFill>
                  <a:schemeClr val="tx1"/>
                </a:solidFill>
                <a:latin typeface="Book Antiqua" panose="02040602050305030304" pitchFamily="18" charset="0"/>
              </a:rPr>
              <a:t>: Models, Process activities, Coping with Change, Process improvement.</a:t>
            </a:r>
            <a:br>
              <a:rPr lang="en-GB" sz="1800" b="0" i="0" u="none" strike="noStrike" baseline="0" dirty="0">
                <a:solidFill>
                  <a:schemeClr val="tx1"/>
                </a:solidFill>
                <a:latin typeface="Book Antiqua" panose="02040602050305030304" pitchFamily="18" charset="0"/>
              </a:rPr>
            </a:br>
            <a:br>
              <a:rPr lang="en-GB" sz="1800" b="0" i="0" u="none" strike="noStrike" baseline="0" dirty="0">
                <a:solidFill>
                  <a:schemeClr val="tx1"/>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Requirements Engineering and System Modelling</a:t>
            </a:r>
            <a:r>
              <a:rPr lang="en-GB" sz="1800" b="0" i="0" u="none" strike="noStrike" baseline="0" dirty="0">
                <a:solidFill>
                  <a:schemeClr val="tx1"/>
                </a:solidFill>
                <a:latin typeface="Book Antiqua" panose="02040602050305030304" pitchFamily="18" charset="0"/>
              </a:rPr>
              <a:t>:</a:t>
            </a:r>
            <a:br>
              <a:rPr lang="en-GB" sz="1800" b="0" i="0" u="none" strike="noStrike" baseline="0" dirty="0">
                <a:solidFill>
                  <a:schemeClr val="tx1"/>
                </a:solidFill>
                <a:latin typeface="Book Antiqua" panose="02040602050305030304" pitchFamily="18" charset="0"/>
              </a:rPr>
            </a:br>
            <a:r>
              <a:rPr lang="en-IN" sz="1800" b="0" i="0" u="none" strike="noStrike" baseline="0" dirty="0">
                <a:solidFill>
                  <a:schemeClr val="tx1"/>
                </a:solidFill>
                <a:latin typeface="Book Antiqua" panose="02040602050305030304" pitchFamily="18" charset="0"/>
              </a:rPr>
              <a:t>Software Requirements: Functional and Non-functional requirements. Requirements Elicitation, Specification, Validation and Change</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endParaRPr lang="en-US" sz="1800" dirty="0">
              <a:solidFill>
                <a:schemeClr val="tx1"/>
              </a:solidFill>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a:xfrm>
            <a:off x="457200" y="1507733"/>
            <a:ext cx="8229600" cy="4525963"/>
          </a:xfrm>
        </p:spPr>
        <p:txBody>
          <a:bodyPr/>
          <a:lstStyle/>
          <a:p>
            <a:r>
              <a:rPr lang="en-US" dirty="0"/>
              <a:t>Software engineering </a:t>
            </a:r>
            <a:r>
              <a:rPr lang="en-US" b="1" dirty="0">
                <a:solidFill>
                  <a:schemeClr val="tx2">
                    <a:lumMod val="60000"/>
                    <a:lumOff val="40000"/>
                  </a:schemeClr>
                </a:solidFill>
              </a:rPr>
              <a:t>is an engineering discipline that is concerned with all aspects of software production from the early stages of system specification through to maintaining the system after it has gone into use</a:t>
            </a:r>
            <a:r>
              <a:rPr lang="en-US" b="1" dirty="0"/>
              <a:t>.</a:t>
            </a:r>
          </a:p>
          <a:p>
            <a:r>
              <a:rPr lang="en-US" dirty="0"/>
              <a:t>Engineering discipline</a:t>
            </a:r>
          </a:p>
          <a:p>
            <a:pPr lvl="1"/>
            <a:r>
              <a:rPr lang="en-US" dirty="0"/>
              <a:t>Using appropriate theories and methods to solve problems bearing in mind </a:t>
            </a:r>
            <a:r>
              <a:rPr lang="en-US" b="1" dirty="0">
                <a:solidFill>
                  <a:schemeClr val="tx2">
                    <a:lumMod val="60000"/>
                    <a:lumOff val="40000"/>
                  </a:schemeClr>
                </a:solidFill>
              </a:rPr>
              <a:t>organizational and financial constraints</a:t>
            </a:r>
            <a:r>
              <a:rPr lang="en-US" dirty="0"/>
              <a:t>.</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a:t>
            </a:r>
            <a:r>
              <a:rPr lang="en-GB" dirty="0">
                <a:solidFill>
                  <a:schemeClr val="tx2">
                    <a:lumMod val="60000"/>
                    <a:lumOff val="40000"/>
                  </a:schemeClr>
                </a:solidFill>
              </a:rPr>
              <a:t>reliable and trustworthy systems economically and quickly.</a:t>
            </a:r>
          </a:p>
          <a:p>
            <a:r>
              <a:rPr lang="en-GB" dirty="0">
                <a:solidFill>
                  <a:schemeClr val="tx2">
                    <a:lumMod val="60000"/>
                    <a:lumOff val="40000"/>
                  </a:schemeClr>
                </a:solidFill>
              </a:rPr>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r>
              <a:rPr lang="en-GB" dirty="0"/>
              <a:t>.</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solidFill>
                  <a:schemeClr val="tx2">
                    <a:lumMod val="60000"/>
                    <a:lumOff val="40000"/>
                  </a:schemeClr>
                </a:solidFill>
              </a:rPr>
              <a:t>Software specification, </a:t>
            </a:r>
            <a:r>
              <a:rPr lang="en-GB" dirty="0"/>
              <a:t>where customers and engineers define the software that is to be produced and the constraints on its operation.</a:t>
            </a:r>
          </a:p>
          <a:p>
            <a:r>
              <a:rPr lang="en-GB" dirty="0">
                <a:solidFill>
                  <a:schemeClr val="tx2">
                    <a:lumMod val="60000"/>
                    <a:lumOff val="40000"/>
                  </a:schemeClr>
                </a:solidFill>
              </a:rPr>
              <a:t>Software development</a:t>
            </a:r>
            <a:r>
              <a:rPr lang="en-GB" dirty="0"/>
              <a:t>, where the software is designed and programmed.</a:t>
            </a:r>
          </a:p>
          <a:p>
            <a:r>
              <a:rPr lang="en-GB" dirty="0">
                <a:solidFill>
                  <a:schemeClr val="tx2">
                    <a:lumMod val="60000"/>
                    <a:lumOff val="40000"/>
                  </a:schemeClr>
                </a:solidFill>
              </a:rPr>
              <a:t>Software validation</a:t>
            </a:r>
            <a:r>
              <a:rPr lang="en-GB" dirty="0"/>
              <a:t>, where the software is checked to ensure that it is what the customer requires.</a:t>
            </a:r>
          </a:p>
          <a:p>
            <a:r>
              <a:rPr lang="en-GB" dirty="0">
                <a:solidFill>
                  <a:schemeClr val="tx2">
                    <a:lumMod val="60000"/>
                    <a:lumOff val="40000"/>
                  </a:schemeClr>
                </a:solidFill>
              </a:rPr>
              <a:t>Software evolution</a:t>
            </a:r>
            <a:r>
              <a:rPr lang="en-GB" dirty="0"/>
              <a:t>,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most software</a:t>
            </a:r>
          </a:p>
        </p:txBody>
      </p:sp>
      <p:sp>
        <p:nvSpPr>
          <p:cNvPr id="3" name="Content Placeholder 2"/>
          <p:cNvSpPr>
            <a:spLocks noGrp="1"/>
          </p:cNvSpPr>
          <p:nvPr>
            <p:ph idx="1"/>
          </p:nvPr>
        </p:nvSpPr>
        <p:spPr/>
        <p:txBody>
          <a:bodyPr/>
          <a:lstStyle/>
          <a:p>
            <a:r>
              <a:rPr lang="en-GB" dirty="0">
                <a:solidFill>
                  <a:schemeClr val="tx2">
                    <a:lumMod val="60000"/>
                    <a:lumOff val="40000"/>
                  </a:schemeClr>
                </a:solidFill>
              </a:rPr>
              <a:t>Heterogeneity </a:t>
            </a:r>
          </a:p>
          <a:p>
            <a:pPr lvl="1"/>
            <a:r>
              <a:rPr lang="en-GB" dirty="0"/>
              <a:t>Increasingly, systems are required to operate as distributed systems across networks that include different types of computer and mobile devices. </a:t>
            </a:r>
          </a:p>
          <a:p>
            <a:r>
              <a:rPr lang="en-GB" dirty="0">
                <a:solidFill>
                  <a:schemeClr val="tx2">
                    <a:lumMod val="60000"/>
                    <a:lumOff val="40000"/>
                  </a:schemeClr>
                </a:solidFill>
              </a:rPr>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solidFill>
                  <a:schemeClr val="tx2">
                    <a:lumMod val="60000"/>
                    <a:lumOff val="40000"/>
                  </a:schemeClr>
                </a:solidFill>
              </a:rPr>
              <a:t>Security and trust </a:t>
            </a:r>
          </a:p>
          <a:p>
            <a:pPr lvl="1"/>
            <a:r>
              <a:rPr lang="en-GB" dirty="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t>
            </a:r>
            <a:r>
              <a:rPr lang="en-US" dirty="0">
                <a:solidFill>
                  <a:schemeClr val="tx2">
                    <a:lumMod val="60000"/>
                    <a:lumOff val="40000"/>
                  </a:schemeClr>
                </a:solidFill>
              </a:rPr>
              <a:t>diversity</a:t>
            </a:r>
          </a:p>
        </p:txBody>
      </p:sp>
      <p:sp>
        <p:nvSpPr>
          <p:cNvPr id="3" name="Content Placeholder 2"/>
          <p:cNvSpPr>
            <a:spLocks noGrp="1"/>
          </p:cNvSpPr>
          <p:nvPr>
            <p:ph idx="1"/>
          </p:nvPr>
        </p:nvSpPr>
        <p:spPr/>
        <p:txBody>
          <a:bodyPr/>
          <a:lstStyle/>
          <a:p>
            <a:r>
              <a:rPr lang="en-US" dirty="0"/>
              <a:t>There are many different types of software system and there is </a:t>
            </a:r>
            <a:r>
              <a:rPr lang="en-US" dirty="0">
                <a:solidFill>
                  <a:schemeClr val="tx2">
                    <a:lumMod val="60000"/>
                    <a:lumOff val="40000"/>
                  </a:schemeClr>
                </a:solidFill>
              </a:rPr>
              <a:t>no universal set of software techniques that is applicable to all of these</a:t>
            </a:r>
            <a:r>
              <a:rPr lang="en-US" dirty="0"/>
              <a:t>.</a:t>
            </a:r>
          </a:p>
          <a:p>
            <a:r>
              <a:rPr lang="en-US" dirty="0"/>
              <a:t>The software engineering methods and tools used depend on the type of application being developed, the requirements of the customer and the background of the development team.</a:t>
            </a:r>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solidFill>
                  <a:schemeClr val="tx2">
                    <a:lumMod val="60000"/>
                    <a:lumOff val="40000"/>
                  </a:schemeClr>
                </a:solidFill>
              </a:rPr>
              <a:t>Stand-alone applications </a:t>
            </a:r>
          </a:p>
          <a:p>
            <a:pPr lvl="1"/>
            <a:r>
              <a:rPr lang="en-GB" dirty="0"/>
              <a:t>These are application systems that run on a local computer, such as a PC. They include all necessary functionality and do not need to be connected to a network. </a:t>
            </a:r>
          </a:p>
          <a:p>
            <a:r>
              <a:rPr lang="en-GB" dirty="0">
                <a:solidFill>
                  <a:schemeClr val="tx2">
                    <a:lumMod val="60000"/>
                    <a:lumOff val="40000"/>
                  </a:schemeClr>
                </a:solidFill>
              </a:rPr>
              <a:t>Interactive transaction-based applications</a:t>
            </a:r>
            <a:r>
              <a:rPr lang="en-GB" i="1" dirty="0">
                <a:solidFill>
                  <a:schemeClr val="tx2">
                    <a:lumMod val="60000"/>
                    <a:lumOff val="40000"/>
                  </a:schemeClr>
                </a:solidFill>
              </a:rPr>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solidFill>
                  <a:schemeClr val="tx2">
                    <a:lumMod val="60000"/>
                    <a:lumOff val="40000"/>
                  </a:schemeClr>
                </a:solidFill>
              </a:rPr>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solidFill>
                  <a:schemeClr val="tx2">
                    <a:lumMod val="60000"/>
                    <a:lumOff val="40000"/>
                  </a:schemeClr>
                </a:solidFill>
              </a:rPr>
              <a:t>Batch processing systems </a:t>
            </a:r>
          </a:p>
          <a:p>
            <a:pPr lvl="1"/>
            <a:r>
              <a:rPr lang="en-GB" dirty="0"/>
              <a:t>These are business systems that are designed to process data in large batches. They process large numbers of individual inputs to create corresponding outputs. </a:t>
            </a:r>
          </a:p>
          <a:p>
            <a:r>
              <a:rPr lang="en-GB" dirty="0">
                <a:solidFill>
                  <a:schemeClr val="tx2">
                    <a:lumMod val="60000"/>
                    <a:lumOff val="40000"/>
                  </a:schemeClr>
                </a:solidFill>
              </a:rPr>
              <a:t>Entertainment systems </a:t>
            </a:r>
          </a:p>
          <a:p>
            <a:pPr lvl="1"/>
            <a:r>
              <a:rPr lang="en-GB" dirty="0"/>
              <a:t>These are systems that are primarily for personal use and which are intended to entertain the user. </a:t>
            </a:r>
          </a:p>
          <a:p>
            <a:r>
              <a:rPr lang="en-GB" dirty="0">
                <a:solidFill>
                  <a:schemeClr val="tx2">
                    <a:lumMod val="60000"/>
                    <a:lumOff val="40000"/>
                  </a:schemeClr>
                </a:solidFill>
              </a:rPr>
              <a:t>Systems for </a:t>
            </a:r>
            <a:r>
              <a:rPr lang="en-GB" dirty="0" err="1">
                <a:solidFill>
                  <a:schemeClr val="tx2">
                    <a:lumMod val="60000"/>
                    <a:lumOff val="40000"/>
                  </a:schemeClr>
                </a:solidFill>
              </a:rPr>
              <a:t>modeling</a:t>
            </a:r>
            <a:r>
              <a:rPr lang="en-GB" dirty="0">
                <a:solidFill>
                  <a:schemeClr val="tx2">
                    <a:lumMod val="60000"/>
                    <a:lumOff val="40000"/>
                  </a:schemeClr>
                </a:solidFill>
              </a:rPr>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solidFill>
                  <a:schemeClr val="tx2">
                    <a:lumMod val="60000"/>
                    <a:lumOff val="40000"/>
                  </a:schemeClr>
                </a:solidFill>
              </a:rPr>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solidFill>
                  <a:schemeClr val="tx2">
                    <a:lumMod val="60000"/>
                    <a:lumOff val="40000"/>
                  </a:schemeClr>
                </a:solidFill>
              </a:rPr>
              <a:t>Systems of systems </a:t>
            </a:r>
          </a:p>
          <a:p>
            <a:pPr lvl="1"/>
            <a:r>
              <a:rPr lang="en-GB" dirty="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t>
            </a:r>
            <a:r>
              <a:rPr lang="en-GB" dirty="0">
                <a:solidFill>
                  <a:schemeClr val="tx2">
                    <a:lumMod val="60000"/>
                    <a:lumOff val="40000"/>
                  </a:schemeClr>
                </a:solidFill>
              </a:rPr>
              <a:t>and understood development process.</a:t>
            </a:r>
            <a:r>
              <a:rPr lang="en-GB" dirty="0"/>
              <a:t> Of course, different processes are used for different types of software.</a:t>
            </a:r>
          </a:p>
          <a:p>
            <a:pPr lvl="1"/>
            <a:r>
              <a:rPr lang="en-GB" dirty="0">
                <a:solidFill>
                  <a:schemeClr val="tx2">
                    <a:lumMod val="60000"/>
                    <a:lumOff val="40000"/>
                  </a:schemeClr>
                </a:solidFill>
              </a:rPr>
              <a:t>Dependability and performance </a:t>
            </a:r>
            <a:r>
              <a:rPr lang="en-GB" dirty="0"/>
              <a:t>are important for all types of system. </a:t>
            </a:r>
          </a:p>
          <a:p>
            <a:pPr lvl="1"/>
            <a:r>
              <a:rPr lang="en-GB" dirty="0">
                <a:solidFill>
                  <a:schemeClr val="tx2">
                    <a:lumMod val="60000"/>
                    <a:lumOff val="40000"/>
                  </a:schemeClr>
                </a:solidFill>
              </a:rPr>
              <a:t>Understanding and managing the software specification and requirements </a:t>
            </a:r>
            <a:r>
              <a:rPr lang="en-GB" dirty="0"/>
              <a:t>(what the software should do) are important. </a:t>
            </a:r>
          </a:p>
          <a:p>
            <a:pPr lvl="1"/>
            <a:r>
              <a:rPr lang="en-GB" dirty="0"/>
              <a:t>Where appropriate, </a:t>
            </a:r>
            <a:r>
              <a:rPr lang="en-GB" dirty="0">
                <a:solidFill>
                  <a:schemeClr val="tx2">
                    <a:lumMod val="60000"/>
                    <a:lumOff val="40000"/>
                  </a:schemeClr>
                </a:solidFill>
              </a:rPr>
              <a:t>you should reuse software </a:t>
            </a:r>
            <a:r>
              <a:rPr lang="en-GB" dirty="0"/>
              <a:t>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and the web</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a:t>
            </a:r>
            <a:r>
              <a:rPr lang="en-US" dirty="0">
                <a:solidFill>
                  <a:schemeClr val="tx2">
                    <a:lumMod val="60000"/>
                    <a:lumOff val="40000"/>
                  </a:schemeClr>
                </a:solidFill>
              </a:rPr>
              <a:t>web-based systems </a:t>
            </a:r>
            <a:r>
              <a:rPr lang="en-US" dirty="0"/>
              <a:t>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Chapter 1- Introduction </a:t>
            </a:r>
            <a:br>
              <a:rPr lang="en-US" dirty="0">
                <a:solidFill>
                  <a:schemeClr val="tx1"/>
                </a:solidFill>
              </a:rPr>
            </a:br>
            <a:endParaRPr lang="en-US" dirty="0"/>
          </a:p>
        </p:txBody>
      </p:sp>
      <p:sp>
        <p:nvSpPr>
          <p:cNvPr id="3" name="Content Placeholder 2"/>
          <p:cNvSpPr>
            <a:spLocks noGrp="1"/>
          </p:cNvSpPr>
          <p:nvPr>
            <p:ph idx="1"/>
          </p:nvPr>
        </p:nvSpPr>
        <p:spPr>
          <a:xfrm>
            <a:off x="457200" y="1830387"/>
            <a:ext cx="8229600" cy="4525963"/>
          </a:xfrm>
        </p:spPr>
        <p:txBody>
          <a:bodyPr/>
          <a:lstStyle/>
          <a:p>
            <a:pPr marL="0" indent="0">
              <a:buNone/>
            </a:pPr>
            <a:r>
              <a:rPr lang="en-US" dirty="0">
                <a:solidFill>
                  <a:srgbClr val="FF0000"/>
                </a:solidFill>
              </a:rPr>
              <a:t>Topics covered </a:t>
            </a:r>
          </a:p>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 is the dominant approach for constructing web-based systems. 	</a:t>
            </a:r>
          </a:p>
          <a:p>
            <a:pPr lvl="1"/>
            <a:r>
              <a:rPr lang="en-GB" dirty="0"/>
              <a:t>When building these systems, you think about how you can assemble them from pre-existing software components and systems.</a:t>
            </a:r>
          </a:p>
          <a:p>
            <a:r>
              <a:rPr lang="en-GB" dirty="0"/>
              <a:t>Web-based systems should be developed and delivered incrementally.</a:t>
            </a:r>
          </a:p>
          <a:p>
            <a:pPr lvl="1"/>
            <a:r>
              <a:rPr lang="en-GB" dirty="0"/>
              <a:t>It is now generally recognized that it is impractical to specify all the requirements for such systems in advance. </a:t>
            </a:r>
          </a:p>
          <a:p>
            <a:r>
              <a:rPr lang="en-GB" dirty="0"/>
              <a:t>User interfaces are constrained by the capabilities of web browsers. </a:t>
            </a:r>
          </a:p>
          <a:p>
            <a:pPr lvl="1"/>
            <a:r>
              <a:rPr lang="en-GB" dirty="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endParaRPr lang="en-US" dirty="0"/>
          </a:p>
          <a:p>
            <a:pPr>
              <a:buNone/>
            </a:pP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a:t>
            </a:r>
            <a:r>
              <a:rPr lang="en-GB" dirty="0">
                <a:solidFill>
                  <a:schemeClr val="tx2">
                    <a:lumMod val="60000"/>
                    <a:lumOff val="40000"/>
                  </a:schemeClr>
                </a:solidFill>
              </a:rPr>
              <a:t>ethics</a:t>
            </a:r>
          </a:p>
        </p:txBody>
      </p:sp>
      <p:sp>
        <p:nvSpPr>
          <p:cNvPr id="80901" name="Rectangle 5"/>
          <p:cNvSpPr>
            <a:spLocks noGrp="1" noChangeArrowheads="1"/>
          </p:cNvSpPr>
          <p:nvPr>
            <p:ph idx="1"/>
          </p:nvPr>
        </p:nvSpPr>
        <p:spPr/>
        <p:txBody>
          <a:bodyPr/>
          <a:lstStyle/>
          <a:p>
            <a:r>
              <a:rPr lang="en-GB" dirty="0"/>
              <a:t>Software engineering involves </a:t>
            </a:r>
            <a:r>
              <a:rPr lang="en-GB" dirty="0">
                <a:solidFill>
                  <a:schemeClr val="tx2">
                    <a:lumMod val="60000"/>
                    <a:lumOff val="40000"/>
                  </a:schemeClr>
                </a:solidFill>
              </a:rPr>
              <a:t>wider responsibilities </a:t>
            </a:r>
            <a:r>
              <a:rPr lang="en-GB" dirty="0"/>
              <a:t>than simply the application of technical skills.</a:t>
            </a:r>
          </a:p>
          <a:p>
            <a:r>
              <a:rPr lang="en-GB" dirty="0"/>
              <a:t>Software engineers must behave </a:t>
            </a:r>
            <a:r>
              <a:rPr lang="en-GB" dirty="0">
                <a:solidFill>
                  <a:schemeClr val="tx2">
                    <a:lumMod val="60000"/>
                    <a:lumOff val="40000"/>
                  </a:schemeClr>
                </a:solidFill>
              </a:rPr>
              <a:t>in an honest and ethically responsible way if they are to be respected as professionals.</a:t>
            </a:r>
          </a:p>
          <a:p>
            <a:r>
              <a:rPr lang="en-GB" dirty="0"/>
              <a:t>Ethical behaviour is more than simply upholding the law </a:t>
            </a:r>
            <a:r>
              <a:rPr lang="en-GB" dirty="0">
                <a:solidFill>
                  <a:schemeClr val="tx2">
                    <a:lumMod val="60000"/>
                    <a:lumOff val="40000"/>
                  </a:schemeClr>
                </a:solidFill>
              </a:rPr>
              <a:t>but involves following a set of principles that are morally correct</a:t>
            </a:r>
            <a:r>
              <a:rPr lang="en-GB"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b="1" dirty="0">
                <a:solidFill>
                  <a:srgbClr val="FF0000"/>
                </a:solidFill>
              </a:rPr>
              <a:t>dependent on software</a:t>
            </a:r>
            <a:r>
              <a:rPr lang="en-GB" dirty="0"/>
              <a:t>.</a:t>
            </a:r>
          </a:p>
          <a:p>
            <a:r>
              <a:rPr lang="en-GB" dirty="0"/>
              <a:t>More and more systems are </a:t>
            </a:r>
            <a:r>
              <a:rPr lang="en-GB" dirty="0">
                <a:solidFill>
                  <a:srgbClr val="FF0000"/>
                </a:solidFill>
              </a:rPr>
              <a:t>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a:t>
            </a:r>
            <a:r>
              <a:rPr lang="en-GB" dirty="0">
                <a:solidFill>
                  <a:srgbClr val="FF0000"/>
                </a:solidFill>
              </a:rPr>
              <a:t>GNP (</a:t>
            </a:r>
            <a:r>
              <a:rPr lang="en-IN" dirty="0"/>
              <a:t>Gross National Product )</a:t>
            </a:r>
            <a:r>
              <a:rPr lang="en-GB" dirty="0">
                <a:solidFill>
                  <a:srgbClr val="FF0000"/>
                </a:solidFill>
              </a:rPr>
              <a:t>in all developed countries</a:t>
            </a:r>
            <a:r>
              <a:rPr lang="en-GB" dirty="0"/>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a:t>
            </a:r>
          </a:p>
          <a:p>
            <a:pPr lvl="1"/>
            <a:r>
              <a:rPr lang="en-US" dirty="0"/>
              <a:t>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p>
        </p:txBody>
      </p:sp>
      <p:sp>
        <p:nvSpPr>
          <p:cNvPr id="3" name="Content Placeholder 2"/>
          <p:cNvSpPr>
            <a:spLocks noGrp="1"/>
          </p:cNvSpPr>
          <p:nvPr>
            <p:ph idx="1"/>
          </p:nvPr>
        </p:nvSpPr>
        <p:spPr/>
        <p:txBody>
          <a:bodyPr/>
          <a:lstStyle/>
          <a:p>
            <a:r>
              <a:rPr lang="en-GB" dirty="0"/>
              <a:t>The MHC-PMS (Mental Health Care-Patient Management System)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a:t>
            </a:r>
            <a:r>
              <a:rPr lang="en-GB" dirty="0">
                <a:solidFill>
                  <a:srgbClr val="FF0000"/>
                </a:solidFill>
              </a:rPr>
              <a:t>is concerned with cost-effective software development</a:t>
            </a:r>
            <a:r>
              <a:rPr lang="en-GB" dirty="0"/>
              <a: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MHC-PMS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a:t>Software 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p>
          <a:p>
            <a:r>
              <a:rPr lang="en-GB" dirty="0"/>
              <a:t>Three case studies are used in the book:</a:t>
            </a:r>
          </a:p>
          <a:p>
            <a:pPr lvl="1"/>
            <a:r>
              <a:rPr lang="en-GB" sz="2000" dirty="0"/>
              <a:t>An embedded insulin pump control system</a:t>
            </a:r>
          </a:p>
          <a:p>
            <a:pPr lvl="1"/>
            <a:r>
              <a:rPr lang="en-GB" dirty="0"/>
              <a:t>A system for mental health care patient management</a:t>
            </a:r>
          </a:p>
          <a:p>
            <a:pPr lvl="1"/>
            <a:r>
              <a:rPr lang="en-GB" sz="2000" dirty="0"/>
              <a:t>A wilderness weather station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solidFill>
                  <a:srgbClr val="FF0000"/>
                </a:solidFill>
              </a:rPr>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solidFill>
                  <a:srgbClr val="FF0000"/>
                </a:solidFill>
              </a:rPr>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1985</TotalTime>
  <Words>3883</Words>
  <Application>Microsoft Office PowerPoint</Application>
  <PresentationFormat>On-screen Show (4:3)</PresentationFormat>
  <Paragraphs>328</Paragraphs>
  <Slides>48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Book Antiqua</vt:lpstr>
      <vt:lpstr>Calibri</vt:lpstr>
      <vt:lpstr>Wingdings</vt:lpstr>
      <vt:lpstr>SE9</vt:lpstr>
      <vt:lpstr>UNIT-I  Overview: Introduction: Professional Software Development, Software Engineering Ethics, Case studies.  Software Processes: Models, Process activities, Coping with Change, Process improvement.  Requirements Engineering and System Modelling: Software Requirements: Functional and Non-functional requirements. Requirements Elicitation, Specification, Validation and Change  </vt:lpstr>
      <vt:lpstr>Chapter 1- Introduction  </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Keerthi G</cp:lastModifiedBy>
  <cp:revision>23</cp:revision>
  <dcterms:created xsi:type="dcterms:W3CDTF">2009-12-29T10:39:27Z</dcterms:created>
  <dcterms:modified xsi:type="dcterms:W3CDTF">2025-04-02T01:59:09Z</dcterms:modified>
</cp:coreProperties>
</file>