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7"/>
  </p:notesMasterIdLst>
  <p:handoutMasterIdLst>
    <p:handoutMasterId r:id="rId68"/>
  </p:handoutMasterIdLst>
  <p:sldIdLst>
    <p:sldId id="351" r:id="rId2"/>
    <p:sldId id="256" r:id="rId3"/>
    <p:sldId id="273" r:id="rId4"/>
    <p:sldId id="313" r:id="rId5"/>
    <p:sldId id="312" r:id="rId6"/>
    <p:sldId id="281" r:id="rId7"/>
    <p:sldId id="282" r:id="rId8"/>
    <p:sldId id="257" r:id="rId9"/>
    <p:sldId id="274" r:id="rId10"/>
    <p:sldId id="275" r:id="rId11"/>
    <p:sldId id="276" r:id="rId12"/>
    <p:sldId id="258" r:id="rId13"/>
    <p:sldId id="278" r:id="rId14"/>
    <p:sldId id="314" r:id="rId15"/>
    <p:sldId id="280" r:id="rId16"/>
    <p:sldId id="259" r:id="rId17"/>
    <p:sldId id="315" r:id="rId18"/>
    <p:sldId id="328" r:id="rId19"/>
    <p:sldId id="316" r:id="rId20"/>
    <p:sldId id="283" r:id="rId21"/>
    <p:sldId id="284" r:id="rId22"/>
    <p:sldId id="260" r:id="rId23"/>
    <p:sldId id="285" r:id="rId24"/>
    <p:sldId id="317" r:id="rId25"/>
    <p:sldId id="318" r:id="rId26"/>
    <p:sldId id="286" r:id="rId27"/>
    <p:sldId id="321" r:id="rId28"/>
    <p:sldId id="287" r:id="rId29"/>
    <p:sldId id="261" r:id="rId30"/>
    <p:sldId id="262" r:id="rId31"/>
    <p:sldId id="288" r:id="rId32"/>
    <p:sldId id="289" r:id="rId33"/>
    <p:sldId id="290" r:id="rId34"/>
    <p:sldId id="268" r:id="rId35"/>
    <p:sldId id="263" r:id="rId36"/>
    <p:sldId id="271" r:id="rId37"/>
    <p:sldId id="272" r:id="rId38"/>
    <p:sldId id="291" r:id="rId39"/>
    <p:sldId id="322" r:id="rId40"/>
    <p:sldId id="324" r:id="rId41"/>
    <p:sldId id="264" r:id="rId42"/>
    <p:sldId id="333" r:id="rId43"/>
    <p:sldId id="325" r:id="rId44"/>
    <p:sldId id="329" r:id="rId45"/>
    <p:sldId id="297" r:id="rId46"/>
    <p:sldId id="265" r:id="rId47"/>
    <p:sldId id="309" r:id="rId48"/>
    <p:sldId id="308" r:id="rId49"/>
    <p:sldId id="310" r:id="rId50"/>
    <p:sldId id="331" r:id="rId51"/>
    <p:sldId id="299" r:id="rId52"/>
    <p:sldId id="311" r:id="rId53"/>
    <p:sldId id="298" r:id="rId54"/>
    <p:sldId id="326" r:id="rId55"/>
    <p:sldId id="266" r:id="rId56"/>
    <p:sldId id="327" r:id="rId57"/>
    <p:sldId id="306" r:id="rId58"/>
    <p:sldId id="332" r:id="rId59"/>
    <p:sldId id="301" r:id="rId60"/>
    <p:sldId id="302" r:id="rId61"/>
    <p:sldId id="267" r:id="rId62"/>
    <p:sldId id="303" r:id="rId63"/>
    <p:sldId id="304" r:id="rId64"/>
    <p:sldId id="330" r:id="rId65"/>
    <p:sldId id="305"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3/27/2025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3/27/2025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badi" panose="020B0604020104020204" pitchFamily="34" charset="0"/>
                <a:cs typeface="Arial"/>
              </a:defRPr>
            </a:lvl1pPr>
            <a:lvl2pPr>
              <a:spcBef>
                <a:spcPts val="300"/>
              </a:spcBef>
              <a:spcAft>
                <a:spcPts val="300"/>
              </a:spcAft>
              <a:buFont typeface="Wingdings" charset="2"/>
              <a:buChar char="§"/>
              <a:defRPr sz="2000">
                <a:solidFill>
                  <a:srgbClr val="46424D"/>
                </a:solidFill>
                <a:latin typeface="Abadi" panose="020B0604020104020204" pitchFamily="34" charset="0"/>
                <a:cs typeface="Arial"/>
              </a:defRPr>
            </a:lvl2pPr>
            <a:lvl3pPr>
              <a:defRPr sz="1800">
                <a:solidFill>
                  <a:srgbClr val="46424D"/>
                </a:solidFill>
                <a:latin typeface="Abadi" panose="020B0604020104020204" pitchFamily="34" charset="0"/>
                <a:cs typeface="Arial"/>
              </a:defRPr>
            </a:lvl3pPr>
            <a:lvl4pPr>
              <a:defRPr sz="1800">
                <a:solidFill>
                  <a:srgbClr val="46424D"/>
                </a:solidFill>
                <a:latin typeface="Abadi" panose="020B0604020104020204" pitchFamily="34" charset="0"/>
                <a:cs typeface="Arial"/>
              </a:defRPr>
            </a:lvl4pPr>
            <a:lvl5pPr>
              <a:defRPr sz="1800">
                <a:solidFill>
                  <a:srgbClr val="46424D"/>
                </a:solidFill>
                <a:latin typeface="Abadi" panose="020B0604020104020204" pitchFamily="34" charset="0"/>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5 System Modeling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US"/>
              <a:t>30/10/2014</a:t>
            </a:r>
          </a:p>
        </p:txBody>
      </p:sp>
      <p:sp>
        <p:nvSpPr>
          <p:cNvPr id="6" name="Footer Placeholder 4"/>
          <p:cNvSpPr>
            <a:spLocks noGrp="1"/>
          </p:cNvSpPr>
          <p:nvPr>
            <p:ph type="ftr" sz="quarter" idx="11"/>
          </p:nvPr>
        </p:nvSpPr>
        <p:spPr/>
        <p:txBody>
          <a:bodyPr/>
          <a:lstStyle>
            <a:lvl1pPr>
              <a:defRPr/>
            </a:lvl1pPr>
          </a:lstStyle>
          <a:p>
            <a:r>
              <a:rPr lang="en-US"/>
              <a:t>Chapter 5 System Modeling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US"/>
              <a:t>30/10/2014</a:t>
            </a:r>
          </a:p>
        </p:txBody>
      </p:sp>
      <p:sp>
        <p:nvSpPr>
          <p:cNvPr id="8" name="Footer Placeholder 4"/>
          <p:cNvSpPr>
            <a:spLocks noGrp="1"/>
          </p:cNvSpPr>
          <p:nvPr>
            <p:ph type="ftr" sz="quarter" idx="11"/>
          </p:nvPr>
        </p:nvSpPr>
        <p:spPr/>
        <p:txBody>
          <a:bodyPr/>
          <a:lstStyle>
            <a:lvl1pPr>
              <a:defRPr/>
            </a:lvl1pPr>
          </a:lstStyle>
          <a:p>
            <a:r>
              <a:rPr lang="en-US"/>
              <a:t>Chapter 5 System Modeling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r>
              <a:rPr lang="en-US"/>
              <a:t>30/10/2014</a:t>
            </a:r>
          </a:p>
        </p:txBody>
      </p:sp>
      <p:sp>
        <p:nvSpPr>
          <p:cNvPr id="4" name="Footer Placeholder 4"/>
          <p:cNvSpPr>
            <a:spLocks noGrp="1"/>
          </p:cNvSpPr>
          <p:nvPr>
            <p:ph type="ftr" sz="quarter" idx="11"/>
          </p:nvPr>
        </p:nvSpPr>
        <p:spPr/>
        <p:txBody>
          <a:bodyPr/>
          <a:lstStyle>
            <a:lvl1pPr>
              <a:defRPr/>
            </a:lvl1pPr>
          </a:lstStyle>
          <a:p>
            <a:r>
              <a:rPr lang="en-US"/>
              <a:t>Chapter 5 System Modeling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t>30/10/2014</a:t>
            </a:r>
          </a:p>
        </p:txBody>
      </p:sp>
      <p:sp>
        <p:nvSpPr>
          <p:cNvPr id="3" name="Footer Placeholder 4"/>
          <p:cNvSpPr>
            <a:spLocks noGrp="1"/>
          </p:cNvSpPr>
          <p:nvPr>
            <p:ph type="ftr" sz="quarter" idx="11"/>
          </p:nvPr>
        </p:nvSpPr>
        <p:spPr/>
        <p:txBody>
          <a:bodyPr/>
          <a:lstStyle>
            <a:lvl1pPr>
              <a:defRPr/>
            </a:lvl1pPr>
          </a:lstStyle>
          <a:p>
            <a:r>
              <a:rPr lang="en-US"/>
              <a:t>Chapter 5 System Modeling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30/10/2014</a:t>
            </a:r>
          </a:p>
        </p:txBody>
      </p:sp>
      <p:sp>
        <p:nvSpPr>
          <p:cNvPr id="6" name="Footer Placeholder 4"/>
          <p:cNvSpPr>
            <a:spLocks noGrp="1"/>
          </p:cNvSpPr>
          <p:nvPr>
            <p:ph type="ftr" sz="quarter" idx="11"/>
          </p:nvPr>
        </p:nvSpPr>
        <p:spPr/>
        <p:txBody>
          <a:bodyPr/>
          <a:lstStyle>
            <a:lvl1pPr>
              <a:defRPr/>
            </a:lvl1pPr>
          </a:lstStyle>
          <a:p>
            <a:r>
              <a:rPr lang="en-US"/>
              <a:t>Chapter 5 System Modeling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30/10/2014</a:t>
            </a:r>
          </a:p>
        </p:txBody>
      </p:sp>
      <p:sp>
        <p:nvSpPr>
          <p:cNvPr id="6" name="Footer Placeholder 4"/>
          <p:cNvSpPr>
            <a:spLocks noGrp="1"/>
          </p:cNvSpPr>
          <p:nvPr>
            <p:ph type="ftr" sz="quarter" idx="11"/>
          </p:nvPr>
        </p:nvSpPr>
        <p:spPr/>
        <p:txBody>
          <a:bodyPr/>
          <a:lstStyle>
            <a:lvl1pPr>
              <a:defRPr/>
            </a:lvl1pPr>
          </a:lstStyle>
          <a:p>
            <a:r>
              <a:rPr lang="en-US"/>
              <a:t>Chapter 5 System Modeling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a:t>30/10/2014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badi" panose="020B0604020104020204" pitchFamily="34" charset="0"/>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540123" y="2372472"/>
            <a:ext cx="8063753" cy="2351928"/>
          </a:xfrm>
        </p:spPr>
        <p:txBody>
          <a:bodyPr/>
          <a:lstStyle/>
          <a:p>
            <a:pPr algn="l"/>
            <a:r>
              <a:rPr lang="en-US" sz="1800" dirty="0">
                <a:solidFill>
                  <a:schemeClr val="tx1"/>
                </a:solidFill>
                <a:latin typeface="Book Antiqua" panose="02040602050305030304" pitchFamily="18" charset="0"/>
              </a:rPr>
              <a:t>                                                             </a:t>
            </a:r>
            <a:r>
              <a:rPr lang="en-US" sz="1800" dirty="0">
                <a:solidFill>
                  <a:srgbClr val="C00000"/>
                </a:solidFill>
                <a:latin typeface="Book Antiqua" panose="02040602050305030304" pitchFamily="18" charset="0"/>
              </a:rPr>
              <a:t>UNIT-III</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GB" sz="1800" b="1" i="0" u="none" strike="noStrike" baseline="0" dirty="0">
                <a:solidFill>
                  <a:srgbClr val="FF0000"/>
                </a:solidFill>
                <a:latin typeface="Book Antiqua" panose="02040602050305030304" pitchFamily="18" charset="0"/>
              </a:rPr>
              <a:t>Software Testing: </a:t>
            </a:r>
            <a:r>
              <a:rPr lang="en-GB" sz="1800" b="0" i="0" u="none" strike="noStrike" baseline="0" dirty="0">
                <a:solidFill>
                  <a:srgbClr val="FF0000"/>
                </a:solidFill>
                <a:latin typeface="Book Antiqua" panose="02040602050305030304" pitchFamily="18" charset="0"/>
              </a:rPr>
              <a:t>Development testing, Test-driven development, Release testing, User testing</a:t>
            </a:r>
            <a:br>
              <a:rPr lang="en-GB" sz="1800" b="0" i="0" u="none" strike="noStrike" baseline="0" dirty="0">
                <a:latin typeface="Book Antiqua" panose="02040602050305030304" pitchFamily="18" charset="0"/>
              </a:rPr>
            </a:br>
            <a:br>
              <a:rPr lang="en-GB" sz="1800" b="0" i="0" u="none" strike="noStrike" baseline="0" dirty="0">
                <a:latin typeface="Book Antiqua" panose="02040602050305030304" pitchFamily="18" charset="0"/>
              </a:rPr>
            </a:br>
            <a:r>
              <a:rPr lang="en-IN" sz="1800" b="1" i="0" u="none" strike="noStrike" baseline="0" dirty="0">
                <a:latin typeface="Book Antiqua" panose="02040602050305030304" pitchFamily="18" charset="0"/>
              </a:rPr>
              <a:t>Software Evolution</a:t>
            </a:r>
            <a:r>
              <a:rPr lang="en-IN" sz="1800" b="0" i="0" u="none" strike="noStrike" baseline="0" dirty="0">
                <a:latin typeface="Book Antiqua" panose="02040602050305030304" pitchFamily="18" charset="0"/>
              </a:rPr>
              <a:t>: Evolution processes. Legacy system evolution, Software maintenance</a:t>
            </a:r>
            <a:br>
              <a:rPr lang="en-IN" sz="1800" b="0" i="0" u="none" strike="noStrike" baseline="0" dirty="0">
                <a:latin typeface="Book Antiqua" panose="02040602050305030304" pitchFamily="18" charset="0"/>
              </a:rPr>
            </a:br>
            <a:br>
              <a:rPr lang="en-IN" sz="1800" b="0" i="0" u="none" strike="noStrike" baseline="0" dirty="0">
                <a:latin typeface="Book Antiqua" panose="02040602050305030304" pitchFamily="18" charset="0"/>
              </a:rPr>
            </a:br>
            <a:r>
              <a:rPr lang="en-GB" sz="1800" i="0" u="none" strike="noStrike" baseline="0" dirty="0">
                <a:latin typeface="Book Antiqua" panose="02040602050305030304" pitchFamily="18" charset="0"/>
              </a:rPr>
              <a:t>Component Based </a:t>
            </a:r>
            <a:r>
              <a:rPr lang="en-GB" sz="1800" dirty="0">
                <a:latin typeface="Book Antiqua" panose="02040602050305030304" pitchFamily="18" charset="0"/>
              </a:rPr>
              <a:t>S</a:t>
            </a:r>
            <a:r>
              <a:rPr lang="en-GB" sz="1800" i="0" u="none" strike="noStrike" baseline="0" dirty="0">
                <a:latin typeface="Book Antiqua" panose="02040602050305030304" pitchFamily="18" charset="0"/>
              </a:rPr>
              <a:t>oftware Engineering</a:t>
            </a:r>
            <a:r>
              <a:rPr lang="en-GB" sz="1800" b="0" i="0" u="none" strike="noStrike" baseline="0" dirty="0">
                <a:latin typeface="Book Antiqua" panose="02040602050305030304" pitchFamily="18" charset="0"/>
              </a:rPr>
              <a:t>: Components and component models, CBSE processes, component </a:t>
            </a:r>
            <a:r>
              <a:rPr lang="en-IN" sz="1800" b="0" i="0" u="none" strike="noStrike" baseline="0" dirty="0">
                <a:latin typeface="Book Antiqua" panose="02040602050305030304" pitchFamily="18" charset="0"/>
              </a:rPr>
              <a:t>composition</a:t>
            </a:r>
            <a:endParaRPr lang="en-US" sz="1800" dirty="0">
              <a:solidFill>
                <a:schemeClr val="tx1"/>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D63EAE66-644D-C4B5-59D6-8D882D139D8C}"/>
              </a:ext>
            </a:extLst>
          </p:cNvPr>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V &amp; V confidence</a:t>
            </a:r>
          </a:p>
        </p:txBody>
      </p:sp>
      <p:sp>
        <p:nvSpPr>
          <p:cNvPr id="55299" name="Rectangle 3"/>
          <p:cNvSpPr>
            <a:spLocks noGrp="1" noChangeArrowheads="1"/>
          </p:cNvSpPr>
          <p:nvPr>
            <p:ph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inspections</a:t>
            </a:r>
            <a:r>
              <a:rPr lang="en-GB" i="1" dirty="0">
                <a:solidFill>
                  <a:schemeClr val="tx1"/>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lvl="1"/>
            <a:r>
              <a:rPr lang="en-GB" dirty="0"/>
              <a:t>Discussed in Chapter 15.</a:t>
            </a:r>
            <a:endParaRPr lang="en-GB" sz="2000" dirty="0"/>
          </a:p>
          <a:p>
            <a:r>
              <a:rPr lang="en-GB" sz="2400" dirty="0">
                <a:solidFill>
                  <a:srgbClr val="000000"/>
                </a:solidFill>
              </a:rPr>
              <a:t>Software testing</a:t>
            </a:r>
            <a:r>
              <a:rPr lang="en-GB" i="1" dirty="0">
                <a:solidFill>
                  <a:srgbClr val="00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Software inspections</a:t>
            </a:r>
          </a:p>
        </p:txBody>
      </p:sp>
      <p:sp>
        <p:nvSpPr>
          <p:cNvPr id="56323" name="Rectangle 3"/>
          <p:cNvSpPr>
            <a:spLocks noGrp="1" noChangeArrowheads="1"/>
          </p:cNvSpPr>
          <p:nvPr>
            <p:ph idx="1"/>
          </p:nvPr>
        </p:nvSpPr>
        <p:spPr/>
        <p:txBody>
          <a:bodyPr/>
          <a:lstStyle/>
          <a:p>
            <a:r>
              <a:rPr lang="en-GB" sz="2400" dirty="0"/>
              <a:t>These involve people examining the source representation with the aim of discovering anomalies and defects.</a:t>
            </a:r>
          </a:p>
          <a:p>
            <a:r>
              <a:rPr lang="en-GB" sz="2400" dirty="0"/>
              <a:t>Inspections not 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t>Inspections and testing</a:t>
            </a:r>
          </a:p>
        </p:txBody>
      </p:sp>
      <p:sp>
        <p:nvSpPr>
          <p:cNvPr id="73731" name="Rectangle 3"/>
          <p:cNvSpPr>
            <a:spLocks noGrp="1" noChangeArrowheads="1"/>
          </p:cNvSpPr>
          <p:nvPr>
            <p:ph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a:t>Inspections can check conformance with a specification but not conformance with the customer’s real requirements.</a:t>
            </a:r>
          </a:p>
          <a:p>
            <a:r>
              <a:rPr lang="en-GB" sz="2400" dirty="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dirty="0"/>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dirty="0"/>
              <a:t>Test software with sequences which have only a single value.</a:t>
            </a:r>
          </a:p>
          <a:p>
            <a:r>
              <a:rPr lang="en-GB" dirty="0"/>
              <a:t>Use sequences of different sizes in different tests.</a:t>
            </a:r>
          </a:p>
          <a:p>
            <a:r>
              <a:rPr lang="en-GB" dirty="0"/>
              <a:t>Derive tests so that the first, middle and last elements of the sequence are accessed.</a:t>
            </a:r>
          </a:p>
          <a:p>
            <a:r>
              <a:rPr lang="en-GB" dirty="0"/>
              <a:t>Test with sequences of zero length.</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testing</a:t>
            </a:r>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dirty="0"/>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000000"/>
                </a:solidFill>
              </a:rPr>
              <a:t>Parameter interfaces </a:t>
            </a:r>
            <a:r>
              <a:rPr lang="en-GB" dirty="0"/>
              <a:t>Data passed from one method or procedure to another.</a:t>
            </a:r>
          </a:p>
          <a:p>
            <a:pPr lvl="1"/>
            <a:r>
              <a:rPr lang="en-GB" dirty="0">
                <a:solidFill>
                  <a:srgbClr val="000000"/>
                </a:solidFill>
              </a:rPr>
              <a:t>Shared memory interf</a:t>
            </a:r>
            <a:r>
              <a:rPr lang="en-GB" dirty="0">
                <a:solidFill>
                  <a:srgbClr val="FF0000"/>
                </a:solidFill>
              </a:rPr>
              <a:t>aces </a:t>
            </a:r>
            <a:r>
              <a:rPr lang="en-GB" dirty="0"/>
              <a:t>Block of memory is shared between procedures or functions.</a:t>
            </a:r>
          </a:p>
          <a:p>
            <a:pPr lvl="1"/>
            <a:r>
              <a:rPr lang="en-GB" dirty="0">
                <a:solidFill>
                  <a:srgbClr val="000000"/>
                </a:solidFill>
              </a:rPr>
              <a:t>Procedural interfaces </a:t>
            </a:r>
            <a:r>
              <a:rPr lang="en-GB" dirty="0"/>
              <a:t>Sub-system encapsulates a set of procedures to be called by other sub-systems.</a:t>
            </a:r>
          </a:p>
          <a:p>
            <a:pPr lvl="1"/>
            <a:r>
              <a:rPr lang="en-GB" dirty="0">
                <a:solidFill>
                  <a:srgbClr val="000000"/>
                </a:solidFill>
              </a:rPr>
              <a:t>Message passing interfaces </a:t>
            </a:r>
            <a:r>
              <a:rPr lang="en-GB" dirty="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dirty="0"/>
              <a:t>Interface errors</a:t>
            </a:r>
          </a:p>
        </p:txBody>
      </p:sp>
      <p:sp>
        <p:nvSpPr>
          <p:cNvPr id="49155" name="Rectangle 3"/>
          <p:cNvSpPr>
            <a:spLocks noGrp="1" noChangeArrowheads="1"/>
          </p:cNvSpPr>
          <p:nvPr>
            <p:ph idx="1"/>
          </p:nvPr>
        </p:nvSpPr>
        <p:spPr>
          <a:noFill/>
        </p:spPr>
        <p:txBody>
          <a:bodyPr lIns="90840" tIns="44623" rIns="90840" bIns="44623"/>
          <a:lstStyle/>
          <a:p>
            <a:r>
              <a:rPr lang="en-GB" sz="2400" dirty="0"/>
              <a:t>Interface misuse</a:t>
            </a:r>
          </a:p>
          <a:p>
            <a:pPr lvl="1"/>
            <a:r>
              <a:rPr lang="en-GB" sz="2000" dirty="0"/>
              <a:t>A calling component calls another component and makes an error in its use of its interface e.g. parameters in the wrong order.</a:t>
            </a:r>
          </a:p>
          <a:p>
            <a:r>
              <a:rPr lang="en-GB" sz="2400" dirty="0"/>
              <a:t>Interface misunderstanding</a:t>
            </a:r>
          </a:p>
          <a:p>
            <a:pPr lvl="1"/>
            <a:r>
              <a:rPr lang="en-GB" sz="2000" dirty="0"/>
              <a:t>A calling component embeds assumptions about the behaviour of the called component which are incorrect.</a:t>
            </a:r>
          </a:p>
          <a:p>
            <a:r>
              <a:rPr lang="en-GB" sz="2400" dirty="0"/>
              <a:t>Timing errors</a:t>
            </a:r>
          </a:p>
          <a:p>
            <a:pPr lvl="1"/>
            <a:r>
              <a:rPr lang="en-GB" sz="2000" dirty="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dirty="0"/>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dirty="0"/>
              <a:t>Design tests so that parameters to a called procedure are at the extreme ends of their ranges.</a:t>
            </a:r>
          </a:p>
          <a:p>
            <a:r>
              <a:rPr lang="en-GB" sz="2400" dirty="0"/>
              <a:t>Always test pointer parameters with null pointers.</a:t>
            </a:r>
          </a:p>
          <a:p>
            <a:r>
              <a:rPr lang="en-GB" sz="2400" dirty="0"/>
              <a:t>Design tests which cause the component to fail.</a:t>
            </a:r>
          </a:p>
          <a:p>
            <a:r>
              <a:rPr lang="en-GB" sz="2400" dirty="0"/>
              <a:t>Use stress testing in message passing systems.</a:t>
            </a:r>
          </a:p>
          <a:p>
            <a:r>
              <a:rPr lang="en-GB" sz="2400" dirty="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Test-driven development</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46</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50</a:t>
            </a:fld>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58</a:t>
            </a:fld>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solidFill>
                  <a:srgbClr val="000000"/>
                </a:solidFill>
              </a:rPr>
              <a:t>The first goal leads to validation testing</a:t>
            </a:r>
          </a:p>
          <a:p>
            <a:pPr lvl="1"/>
            <a:r>
              <a:rPr lang="en-US" dirty="0">
                <a:solidFill>
                  <a:srgbClr val="000000"/>
                </a:solidFill>
              </a:rPr>
              <a:t>You expect the system to perform correctly using a given set of test cases that reflect the system’s expected use. </a:t>
            </a:r>
          </a:p>
          <a:p>
            <a:r>
              <a:rPr lang="en-US" dirty="0">
                <a:solidFill>
                  <a:srgbClr val="000000"/>
                </a:solidFill>
              </a:rPr>
              <a:t>The second goal leads to defect testing</a:t>
            </a:r>
          </a:p>
          <a:p>
            <a:pPr lvl="1"/>
            <a:r>
              <a:rPr lang="en-US" dirty="0">
                <a:solidFill>
                  <a:srgbClr val="000000"/>
                </a:solidFill>
              </a:rPr>
              <a:t>The test cases are designed to expose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61</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63</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64</a:t>
            </a:fld>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65</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Chapter 5 System Modeling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Chapter 5 System Modeling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1061</TotalTime>
  <Words>4373</Words>
  <Application>Microsoft Office PowerPoint</Application>
  <PresentationFormat>On-screen Show (4:3)</PresentationFormat>
  <Paragraphs>416</Paragraphs>
  <Slides>65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Abadi</vt:lpstr>
      <vt:lpstr>Arial</vt:lpstr>
      <vt:lpstr>Book Antiqua</vt:lpstr>
      <vt:lpstr>Calibri</vt:lpstr>
      <vt:lpstr>Wingdings</vt:lpstr>
      <vt:lpstr>SE10 slides</vt:lpstr>
      <vt:lpstr>                                                             UNIT-III  Software Testing: Development testing, Test-driven development, Release testing, User testing  Software Evolution: Evolution processes. Legacy system evolution, Software maintenance  Component Based Software Engineering: Components and component models, CBSE processes, component composition</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RS</cp:lastModifiedBy>
  <cp:revision>28</cp:revision>
  <dcterms:created xsi:type="dcterms:W3CDTF">2010-01-14T08:17:23Z</dcterms:created>
  <dcterms:modified xsi:type="dcterms:W3CDTF">2025-03-27T09:34:45Z</dcterms:modified>
</cp:coreProperties>
</file>