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60" roundtripDataSignature="AMtx7miVsjG5cwiC9cOV8QKf6pLwvYB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9C0743-D379-4B21-8EA7-A9EFC8AE94C6}">
  <a:tblStyle styleId="{6B9C0743-D379-4B21-8EA7-A9EFC8AE94C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0" name="Google Shape;32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9" name="Google Shape;32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6" name="Google Shape;35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GB"/>
              <a:t>Just let student’s read this. Don’t try to read it out in class.  Talk around the issues discussed in the book.</a:t>
            </a:r>
            <a:endParaRPr/>
          </a:p>
        </p:txBody>
      </p:sp>
      <p:sp>
        <p:nvSpPr>
          <p:cNvPr id="366" name="Google Shape;366;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2" name="Google Shape;40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11" name="Google Shape;411;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GB"/>
              <a:t>Same as before – best not to read this out. Talk around the issues after students have had 2 minutes to read it.</a:t>
            </a:r>
            <a:endParaRPr/>
          </a:p>
        </p:txBody>
      </p:sp>
      <p:sp>
        <p:nvSpPr>
          <p:cNvPr id="447" name="Google Shape;447;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83" name="Google Shape;48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GB"/>
              <a:t>Same as before – discuss the issues around this rather than reading it out.</a:t>
            </a:r>
            <a:endParaRPr/>
          </a:p>
        </p:txBody>
      </p:sp>
      <p:sp>
        <p:nvSpPr>
          <p:cNvPr id="493" name="Google Shape;493;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38" name="Google Shape;53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5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5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0" name="Google Shape;20;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6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6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28600" lvl="1" marL="914400" marR="0" rtl="0" algn="l">
              <a:spcBef>
                <a:spcPts val="560"/>
              </a:spcBef>
              <a:spcAft>
                <a:spcPts val="0"/>
              </a:spcAft>
              <a:buSzPts val="1400"/>
              <a:buNone/>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6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2" name="Google Shape;82;p6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28600" lvl="1" marL="914400" marR="0" rtl="0" algn="l">
              <a:spcBef>
                <a:spcPts val="560"/>
              </a:spcBef>
              <a:spcAft>
                <a:spcPts val="0"/>
              </a:spcAft>
              <a:buSzPts val="1400"/>
              <a:buNone/>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Google Shape;83;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5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rgbClr val="46424D"/>
              </a:buClr>
              <a:buSzPts val="2400"/>
              <a:buFont typeface="Noto Sans Symbols"/>
              <a:buChar char="✧"/>
              <a:defRPr b="0" i="0" sz="2400" u="none" cap="none" strike="noStrike">
                <a:solidFill>
                  <a:srgbClr val="46424D"/>
                </a:solidFill>
                <a:latin typeface="Arial"/>
                <a:ea typeface="Arial"/>
                <a:cs typeface="Arial"/>
                <a:sym typeface="Arial"/>
              </a:defRPr>
            </a:lvl1pPr>
            <a:lvl2pPr indent="-355600" lvl="1" marL="914400" marR="0" rtl="0" algn="l">
              <a:spcBef>
                <a:spcPts val="600"/>
              </a:spcBef>
              <a:spcAft>
                <a:spcPts val="0"/>
              </a:spcAft>
              <a:buClr>
                <a:srgbClr val="46424D"/>
              </a:buClr>
              <a:buSzPts val="2000"/>
              <a:buFont typeface="Noto Sans Symbols"/>
              <a:buChar char="▪"/>
              <a:defRPr b="0" i="0" sz="2000" u="none" cap="none" strike="noStrike">
                <a:solidFill>
                  <a:srgbClr val="46424D"/>
                </a:solidFill>
                <a:latin typeface="Arial"/>
                <a:ea typeface="Arial"/>
                <a:cs typeface="Arial"/>
                <a:sym typeface="Arial"/>
              </a:defRPr>
            </a:lvl2pPr>
            <a:lvl3pPr indent="-342900" lvl="2" marL="1371600" marR="0" rtl="0" algn="l">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3pPr>
            <a:lvl4pPr indent="-342900" lvl="3" marL="1828800" marR="0" rtl="0" algn="l">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4pPr>
            <a:lvl5pPr indent="-342900" lvl="4" marL="2286000" marR="0" rtl="0" algn="l">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5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5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2" name="Google Shape;32;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8"/>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5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914400" marR="0" rtl="0" algn="l">
              <a:spcBef>
                <a:spcPts val="480"/>
              </a:spcBef>
              <a:spcAft>
                <a:spcPts val="0"/>
              </a:spcAft>
              <a:buSzPts val="1400"/>
              <a:buNone/>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Google Shape;38;p5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914400" marR="0" rtl="0" algn="l">
              <a:spcBef>
                <a:spcPts val="480"/>
              </a:spcBef>
              <a:spcAft>
                <a:spcPts val="0"/>
              </a:spcAft>
              <a:buSzPts val="1400"/>
              <a:buNone/>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5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5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5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SzPts val="1400"/>
              <a:buNone/>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5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7" name="Google Shape;47;p5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SzPts val="1400"/>
              <a:buNone/>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8" name="Google Shape;48;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6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6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6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28600" lvl="1" marL="914400" marR="0" rtl="0" algn="l">
              <a:spcBef>
                <a:spcPts val="560"/>
              </a:spcBef>
              <a:spcAft>
                <a:spcPts val="0"/>
              </a:spcAft>
              <a:buSzPts val="1400"/>
              <a:buNone/>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6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4" name="Google Shape;64;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6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63"/>
          <p:cNvSpPr/>
          <p:nvPr>
            <p:ph idx="2" type="pic"/>
          </p:nvPr>
        </p:nvSpPr>
        <p:spPr>
          <a:xfrm>
            <a:off x="1792288" y="612775"/>
            <a:ext cx="5486400" cy="4114800"/>
          </a:xfrm>
          <a:prstGeom prst="rect">
            <a:avLst/>
          </a:prstGeom>
          <a:noFill/>
          <a:ln>
            <a:noFill/>
          </a:ln>
        </p:spPr>
      </p:sp>
      <p:sp>
        <p:nvSpPr>
          <p:cNvPr id="70" name="Google Shape;70;p6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1" name="Google Shape;71;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400" u="none" cap="none" strike="noStrike">
                <a:solidFill>
                  <a:srgbClr val="46424D"/>
                </a:solidFill>
                <a:latin typeface="Arial"/>
                <a:ea typeface="Arial"/>
                <a:cs typeface="Arial"/>
                <a:sym typeface="Arial"/>
              </a:defRPr>
            </a:lvl1pPr>
            <a:lvl2pPr lvl="1"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11" name="Google Shape;11;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cxnSp>
        <p:nvCxnSpPr>
          <p:cNvPr id="14" name="Google Shape;14;p54"/>
          <p:cNvCxnSpPr/>
          <p:nvPr/>
        </p:nvCxnSpPr>
        <p:spPr>
          <a:xfrm>
            <a:off x="457200" y="1419226"/>
            <a:ext cx="7305805" cy="1588"/>
          </a:xfrm>
          <a:prstGeom prst="straightConnector1">
            <a:avLst/>
          </a:prstGeom>
          <a:noFill/>
          <a:ln cap="flat" cmpd="sng" w="25400">
            <a:solidFill>
              <a:srgbClr val="3F3F3F"/>
            </a:solidFill>
            <a:prstDash val="solid"/>
            <a:round/>
            <a:headEnd len="sm" w="sm" type="none"/>
            <a:tailEnd len="sm" w="sm" type="none"/>
          </a:ln>
          <a:effectLst>
            <a:outerShdw blurRad="40000" rotWithShape="0" dir="5400000" dist="20000">
              <a:srgbClr val="000000">
                <a:alpha val="37647"/>
              </a:srgbClr>
            </a:outerShdw>
          </a:effectLst>
        </p:spPr>
      </p:cxnSp>
      <p:pic>
        <p:nvPicPr>
          <p:cNvPr descr="Sommerville Cover.jpg" id="15" name="Google Shape;15;p54"/>
          <p:cNvPicPr preferRelativeResize="0"/>
          <p:nvPr/>
        </p:nvPicPr>
        <p:blipFill rotWithShape="1">
          <a:blip r:embed="rId1">
            <a:alphaModFix/>
          </a:blip>
          <a:srcRect b="0" l="0" r="0" t="0"/>
          <a:stretch/>
        </p:blipFill>
        <p:spPr>
          <a:xfrm>
            <a:off x="7750432" y="213186"/>
            <a:ext cx="923794" cy="1219356"/>
          </a:xfrm>
          <a:prstGeom prst="rect">
            <a:avLst/>
          </a:prstGeom>
          <a:noFill/>
          <a:ln>
            <a:noFill/>
          </a:ln>
        </p:spPr>
      </p:pic>
      <p:cxnSp>
        <p:nvCxnSpPr>
          <p:cNvPr id="16" name="Google Shape;16;p54"/>
          <p:cNvCxnSpPr/>
          <p:nvPr/>
        </p:nvCxnSpPr>
        <p:spPr>
          <a:xfrm flipH="1" rot="10800000">
            <a:off x="457200" y="1417638"/>
            <a:ext cx="8217026" cy="1588"/>
          </a:xfrm>
          <a:prstGeom prst="straightConnector1">
            <a:avLst/>
          </a:prstGeom>
          <a:noFill/>
          <a:ln cap="flat" cmpd="sng" w="25400">
            <a:solidFill>
              <a:srgbClr val="3F3F3F"/>
            </a:solidFill>
            <a:prstDash val="solid"/>
            <a:round/>
            <a:headEnd len="sm" w="sm" type="none"/>
            <a:tailEnd len="sm" w="sm" type="none"/>
          </a:ln>
          <a:effectLst>
            <a:outerShdw blurRad="40000" rotWithShape="0" dir="5400000" dist="20000">
              <a:srgbClr val="000000">
                <a:alpha val="37647"/>
              </a:srgbClr>
            </a:outerShdw>
          </a:effectLst>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p:wipe dir="r"/>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GB" sz="2400"/>
              <a:t>Chapter 22 – Project Management</a:t>
            </a:r>
            <a:endParaRPr sz="2400"/>
          </a:p>
        </p:txBody>
      </p:sp>
      <p:sp>
        <p:nvSpPr>
          <p:cNvPr id="91" name="Google Shape;91;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None/>
            </a:pPr>
            <a:r>
              <a:t/>
            </a:r>
            <a:endParaRPr/>
          </a:p>
        </p:txBody>
      </p:sp>
      <p:sp>
        <p:nvSpPr>
          <p:cNvPr id="92" name="Google Shape;9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93" name="Google Shape;9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94" name="Google Shape;9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Risk management</a:t>
            </a:r>
            <a:endParaRPr/>
          </a:p>
        </p:txBody>
      </p:sp>
      <p:sp>
        <p:nvSpPr>
          <p:cNvPr id="171" name="Google Shape;171;p10"/>
          <p:cNvSpPr txBox="1"/>
          <p:nvPr>
            <p:ph idx="1" type="body"/>
          </p:nvPr>
        </p:nvSpPr>
        <p:spPr>
          <a:xfrm>
            <a:off x="457200" y="1600200"/>
            <a:ext cx="8229600" cy="4525963"/>
          </a:xfrm>
          <a:prstGeom prst="rect">
            <a:avLst/>
          </a:prstGeom>
          <a:noFill/>
          <a:ln>
            <a:noFill/>
          </a:ln>
        </p:spPr>
        <p:txBody>
          <a:bodyPr anchorCtr="0" anchor="t" bIns="45875" lIns="91775" spcFirstLastPara="1" rIns="91775" wrap="square" tIns="45875">
            <a:noAutofit/>
          </a:bodyPr>
          <a:lstStyle/>
          <a:p>
            <a:pPr indent="-342900" lvl="0" marL="342900" rtl="0" algn="l">
              <a:lnSpc>
                <a:spcPct val="90000"/>
              </a:lnSpc>
              <a:spcBef>
                <a:spcPts val="0"/>
              </a:spcBef>
              <a:spcAft>
                <a:spcPts val="0"/>
              </a:spcAft>
              <a:buClr>
                <a:srgbClr val="46424D"/>
              </a:buClr>
              <a:buSzPts val="2400"/>
              <a:buChar char="✧"/>
            </a:pPr>
            <a:r>
              <a:rPr lang="en-GB"/>
              <a:t>Risk management is concerned with identifying risks and drawing up plans to minimise their effect on a project.</a:t>
            </a:r>
            <a:endParaRPr/>
          </a:p>
          <a:p>
            <a:pPr indent="-342900" lvl="0" marL="342900" rtl="0" algn="l">
              <a:lnSpc>
                <a:spcPct val="90000"/>
              </a:lnSpc>
              <a:spcBef>
                <a:spcPts val="1200"/>
              </a:spcBef>
              <a:spcAft>
                <a:spcPts val="0"/>
              </a:spcAft>
              <a:buClr>
                <a:srgbClr val="46424D"/>
              </a:buClr>
              <a:buSzPts val="2400"/>
              <a:buChar char="✧"/>
            </a:pPr>
            <a:r>
              <a:rPr lang="en-GB"/>
              <a:t>Software risk management is important because of the inherent uncertainties in software development. </a:t>
            </a:r>
            <a:endParaRPr/>
          </a:p>
          <a:p>
            <a:pPr indent="-285750" lvl="1" marL="742950" rtl="0" algn="l">
              <a:lnSpc>
                <a:spcPct val="90000"/>
              </a:lnSpc>
              <a:spcBef>
                <a:spcPts val="900"/>
              </a:spcBef>
              <a:spcAft>
                <a:spcPts val="0"/>
              </a:spcAft>
              <a:buClr>
                <a:srgbClr val="46424D"/>
              </a:buClr>
              <a:buSzPts val="2000"/>
              <a:buChar char="▪"/>
            </a:pPr>
            <a:r>
              <a:rPr lang="en-GB"/>
              <a:t>These uncertainties stem from loosely defined requirements, requirements changes due to changes in customer needs, difficulties in estimating the time and resources required for software development, and differences in individual skills. </a:t>
            </a:r>
            <a:endParaRPr/>
          </a:p>
          <a:p>
            <a:pPr indent="-342900" lvl="0" marL="342900" rtl="0" algn="l">
              <a:lnSpc>
                <a:spcPct val="90000"/>
              </a:lnSpc>
              <a:spcBef>
                <a:spcPts val="900"/>
              </a:spcBef>
              <a:spcAft>
                <a:spcPts val="0"/>
              </a:spcAft>
              <a:buClr>
                <a:srgbClr val="46424D"/>
              </a:buClr>
              <a:buSzPts val="2400"/>
              <a:buChar char="✧"/>
            </a:pPr>
            <a:r>
              <a:rPr lang="en-GB"/>
              <a:t>You have to anticipate risks, understand the impact of these risks on the project, the product and the business, and take steps to avoid these risks. </a:t>
            </a:r>
            <a:endParaRPr/>
          </a:p>
        </p:txBody>
      </p:sp>
      <p:sp>
        <p:nvSpPr>
          <p:cNvPr id="172" name="Google Shape;172;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173" name="Google Shape;173;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174" name="Google Shape;17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Risk classification</a:t>
            </a:r>
            <a:endParaRPr/>
          </a:p>
        </p:txBody>
      </p:sp>
      <p:sp>
        <p:nvSpPr>
          <p:cNvPr id="180" name="Google Shape;180;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6424D"/>
              </a:buClr>
              <a:buSzPts val="2400"/>
              <a:buChar char="✧"/>
            </a:pPr>
            <a:r>
              <a:rPr lang="en-GB"/>
              <a:t>There are two dimensions of risk classification</a:t>
            </a:r>
            <a:endParaRPr/>
          </a:p>
          <a:p>
            <a:pPr indent="-285750" lvl="1" marL="742950" rtl="0" algn="l">
              <a:lnSpc>
                <a:spcPct val="90000"/>
              </a:lnSpc>
              <a:spcBef>
                <a:spcPts val="900"/>
              </a:spcBef>
              <a:spcAft>
                <a:spcPts val="0"/>
              </a:spcAft>
              <a:buClr>
                <a:srgbClr val="46424D"/>
              </a:buClr>
              <a:buSzPts val="2000"/>
              <a:buChar char="▪"/>
            </a:pPr>
            <a:r>
              <a:rPr lang="en-GB"/>
              <a:t>The type of risk (technical, organizational, ..) </a:t>
            </a:r>
            <a:endParaRPr/>
          </a:p>
          <a:p>
            <a:pPr indent="-285750" lvl="1" marL="742950" rtl="0" algn="l">
              <a:lnSpc>
                <a:spcPct val="90000"/>
              </a:lnSpc>
              <a:spcBef>
                <a:spcPts val="600"/>
              </a:spcBef>
              <a:spcAft>
                <a:spcPts val="0"/>
              </a:spcAft>
              <a:buClr>
                <a:srgbClr val="46424D"/>
              </a:buClr>
              <a:buSzPts val="2000"/>
              <a:buChar char="▪"/>
            </a:pPr>
            <a:r>
              <a:rPr lang="en-GB"/>
              <a:t>what is affected by the risk:</a:t>
            </a:r>
            <a:endParaRPr/>
          </a:p>
          <a:p>
            <a:pPr indent="-342900" lvl="0" marL="342900" rtl="0" algn="l">
              <a:lnSpc>
                <a:spcPct val="90000"/>
              </a:lnSpc>
              <a:spcBef>
                <a:spcPts val="900"/>
              </a:spcBef>
              <a:spcAft>
                <a:spcPts val="0"/>
              </a:spcAft>
              <a:buClr>
                <a:srgbClr val="46424D"/>
              </a:buClr>
              <a:buSzPts val="2400"/>
              <a:buChar char="✧"/>
            </a:pPr>
            <a:r>
              <a:rPr i="1" lang="en-GB"/>
              <a:t>Project risks </a:t>
            </a:r>
            <a:r>
              <a:rPr lang="en-GB"/>
              <a:t>affect schedule or resources;</a:t>
            </a:r>
            <a:endParaRPr/>
          </a:p>
          <a:p>
            <a:pPr indent="-342900" lvl="0" marL="342900" rtl="0" algn="l">
              <a:lnSpc>
                <a:spcPct val="90000"/>
              </a:lnSpc>
              <a:spcBef>
                <a:spcPts val="1200"/>
              </a:spcBef>
              <a:spcAft>
                <a:spcPts val="0"/>
              </a:spcAft>
              <a:buClr>
                <a:srgbClr val="46424D"/>
              </a:buClr>
              <a:buSzPts val="2400"/>
              <a:buChar char="✧"/>
            </a:pPr>
            <a:r>
              <a:rPr i="1" lang="en-GB"/>
              <a:t>Product risks </a:t>
            </a:r>
            <a:r>
              <a:rPr lang="en-GB"/>
              <a:t>affect the quality or performance of the software being developed;</a:t>
            </a:r>
            <a:endParaRPr/>
          </a:p>
          <a:p>
            <a:pPr indent="-342900" lvl="0" marL="342900" rtl="0" algn="l">
              <a:lnSpc>
                <a:spcPct val="90000"/>
              </a:lnSpc>
              <a:spcBef>
                <a:spcPts val="1200"/>
              </a:spcBef>
              <a:spcAft>
                <a:spcPts val="0"/>
              </a:spcAft>
              <a:buClr>
                <a:srgbClr val="46424D"/>
              </a:buClr>
              <a:buSzPts val="2400"/>
              <a:buChar char="✧"/>
            </a:pPr>
            <a:r>
              <a:rPr i="1" lang="en-GB"/>
              <a:t>Business risks </a:t>
            </a:r>
            <a:r>
              <a:rPr lang="en-GB"/>
              <a:t>affect the organisation developing or procuring the software.</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181" name="Google Shape;18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182" name="Google Shape;18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183" name="Google Shape;18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Examples of project, product, and business risks </a:t>
            </a:r>
            <a:endParaRPr/>
          </a:p>
        </p:txBody>
      </p:sp>
      <p:graphicFrame>
        <p:nvGraphicFramePr>
          <p:cNvPr id="189" name="Google Shape;189;p12"/>
          <p:cNvGraphicFramePr/>
          <p:nvPr/>
        </p:nvGraphicFramePr>
        <p:xfrm>
          <a:off x="457200" y="1600200"/>
          <a:ext cx="3000000" cy="3000000"/>
        </p:xfrm>
        <a:graphic>
          <a:graphicData uri="http://schemas.openxmlformats.org/drawingml/2006/table">
            <a:tbl>
              <a:tblPr bandRow="1" firstRow="1">
                <a:noFill/>
                <a:tableStyleId>{6B9C0743-D379-4B21-8EA7-A9EFC8AE94C6}</a:tableStyleId>
              </a:tblPr>
              <a:tblGrid>
                <a:gridCol w="2150550"/>
                <a:gridCol w="2026750"/>
                <a:gridCol w="4052300"/>
              </a:tblGrid>
              <a:tr h="370850">
                <a:tc>
                  <a:txBody>
                    <a:bodyPr/>
                    <a:lstStyle/>
                    <a:p>
                      <a:pPr indent="0" lvl="0" marL="0" marR="0" rtl="0" algn="just">
                        <a:spcBef>
                          <a:spcPts val="0"/>
                        </a:spcBef>
                        <a:spcAft>
                          <a:spcPts val="0"/>
                        </a:spcAft>
                        <a:buNone/>
                      </a:pPr>
                      <a:r>
                        <a:rPr b="1" lang="en-GB" sz="1400" u="none" cap="none" strike="noStrike">
                          <a:solidFill>
                            <a:srgbClr val="000000"/>
                          </a:solidFill>
                          <a:latin typeface="Arial"/>
                          <a:ea typeface="Arial"/>
                          <a:cs typeface="Arial"/>
                          <a:sym typeface="Arial"/>
                        </a:rPr>
                        <a:t>Risk</a:t>
                      </a:r>
                      <a:endParaRPr b="1" sz="1400" u="none" cap="none" strike="noStrike">
                        <a:solidFill>
                          <a:srgbClr val="000000"/>
                        </a:solidFill>
                        <a:latin typeface="Arial"/>
                        <a:ea typeface="Arial"/>
                        <a:cs typeface="Arial"/>
                        <a:sym typeface="Arial"/>
                      </a:endParaRPr>
                    </a:p>
                  </a:txBody>
                  <a:tcPr marT="91450" marB="91450" marR="73025" marL="73025"/>
                </a:tc>
                <a:tc>
                  <a:txBody>
                    <a:bodyPr/>
                    <a:lstStyle/>
                    <a:p>
                      <a:pPr indent="0" lvl="0" marL="0" marR="0" rtl="0" algn="just">
                        <a:spcBef>
                          <a:spcPts val="0"/>
                        </a:spcBef>
                        <a:spcAft>
                          <a:spcPts val="0"/>
                        </a:spcAft>
                        <a:buNone/>
                      </a:pPr>
                      <a:r>
                        <a:rPr b="1" lang="en-GB" sz="1400" u="none" cap="none" strike="noStrike">
                          <a:solidFill>
                            <a:srgbClr val="000000"/>
                          </a:solidFill>
                          <a:latin typeface="Arial"/>
                          <a:ea typeface="Arial"/>
                          <a:cs typeface="Arial"/>
                          <a:sym typeface="Arial"/>
                        </a:rPr>
                        <a:t>Affects</a:t>
                      </a:r>
                      <a:endParaRPr/>
                    </a:p>
                  </a:txBody>
                  <a:tcPr marT="91450" marB="91450" marR="73025" marL="73025"/>
                </a:tc>
                <a:tc>
                  <a:txBody>
                    <a:bodyPr/>
                    <a:lstStyle/>
                    <a:p>
                      <a:pPr indent="0" lvl="0" marL="0" marR="0" rtl="0" algn="just">
                        <a:spcBef>
                          <a:spcPts val="0"/>
                        </a:spcBef>
                        <a:spcAft>
                          <a:spcPts val="0"/>
                        </a:spcAft>
                        <a:buNone/>
                      </a:pPr>
                      <a:r>
                        <a:rPr b="1" lang="en-GB" sz="1400" u="none" cap="none" strike="noStrike">
                          <a:solidFill>
                            <a:srgbClr val="000000"/>
                          </a:solidFill>
                          <a:latin typeface="Arial"/>
                          <a:ea typeface="Arial"/>
                          <a:cs typeface="Arial"/>
                          <a:sym typeface="Arial"/>
                        </a:rPr>
                        <a:t>Description</a:t>
                      </a:r>
                      <a:endParaRPr b="1" sz="1400" u="none" cap="none" strike="noStrike">
                        <a:solidFill>
                          <a:srgbClr val="000000"/>
                        </a:solidFill>
                        <a:latin typeface="Arial"/>
                        <a:ea typeface="Arial"/>
                        <a:cs typeface="Arial"/>
                        <a:sym typeface="Arial"/>
                      </a:endParaRPr>
                    </a:p>
                  </a:txBody>
                  <a:tcPr marT="91450" marB="91450" marR="73025" marL="73025"/>
                </a:tc>
              </a:tr>
              <a:tr h="370850">
                <a:tc>
                  <a:txBody>
                    <a:bodyPr/>
                    <a:lstStyle/>
                    <a:p>
                      <a:pPr indent="0" lvl="0" marL="0" marR="0" rtl="0" algn="l">
                        <a:spcBef>
                          <a:spcPts val="0"/>
                        </a:spcBef>
                        <a:spcAft>
                          <a:spcPts val="0"/>
                        </a:spcAft>
                        <a:buNone/>
                      </a:pPr>
                      <a:r>
                        <a:rPr lang="en-GB" sz="1400" u="none" cap="none" strike="noStrike">
                          <a:solidFill>
                            <a:srgbClr val="000000"/>
                          </a:solidFill>
                          <a:latin typeface="Arial"/>
                          <a:ea typeface="Arial"/>
                          <a:cs typeface="Arial"/>
                          <a:sym typeface="Arial"/>
                        </a:rPr>
                        <a:t>Staff turnover</a:t>
                      </a:r>
                      <a:endParaRPr/>
                    </a:p>
                  </a:txBody>
                  <a:tcPr marT="0" marB="91450" marR="73025" marL="73025"/>
                </a:tc>
                <a:tc>
                  <a:txBody>
                    <a:bodyPr/>
                    <a:lstStyle/>
                    <a:p>
                      <a:pPr indent="0" lvl="0" marL="0" marR="0" rtl="0" algn="l">
                        <a:spcBef>
                          <a:spcPts val="0"/>
                        </a:spcBef>
                        <a:spcAft>
                          <a:spcPts val="0"/>
                        </a:spcAft>
                        <a:buNone/>
                      </a:pPr>
                      <a:r>
                        <a:rPr lang="en-GB" sz="1400" u="none" cap="none" strike="noStrike">
                          <a:solidFill>
                            <a:srgbClr val="000000"/>
                          </a:solidFill>
                          <a:latin typeface="Arial"/>
                          <a:ea typeface="Arial"/>
                          <a:cs typeface="Arial"/>
                          <a:sym typeface="Arial"/>
                        </a:rPr>
                        <a:t>Project</a:t>
                      </a:r>
                      <a:endParaRPr/>
                    </a:p>
                  </a:txBody>
                  <a:tcPr marT="0" marB="91450" marR="73025" marL="73025"/>
                </a:tc>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Experienced staff will leave the project before it is finished.</a:t>
                      </a:r>
                      <a:endParaRPr/>
                    </a:p>
                  </a:txBody>
                  <a:tcPr marT="0" marB="91450" marR="73025" marL="73025"/>
                </a:tc>
              </a:tr>
              <a:tr h="370850">
                <a:tc>
                  <a:txBody>
                    <a:bodyPr/>
                    <a:lstStyle/>
                    <a:p>
                      <a:pPr indent="0" lvl="0" marL="0" marR="0" rtl="0" algn="l">
                        <a:spcBef>
                          <a:spcPts val="0"/>
                        </a:spcBef>
                        <a:spcAft>
                          <a:spcPts val="0"/>
                        </a:spcAft>
                        <a:buNone/>
                      </a:pPr>
                      <a:r>
                        <a:rPr lang="en-GB" sz="1400" u="none" cap="none" strike="noStrike">
                          <a:solidFill>
                            <a:srgbClr val="000000"/>
                          </a:solidFill>
                          <a:latin typeface="Arial"/>
                          <a:ea typeface="Arial"/>
                          <a:cs typeface="Arial"/>
                          <a:sym typeface="Arial"/>
                        </a:rPr>
                        <a:t>Management change</a:t>
                      </a:r>
                      <a:endParaRPr/>
                    </a:p>
                  </a:txBody>
                  <a:tcPr marT="0" marB="91450" marR="73025" marL="73025"/>
                </a:tc>
                <a:tc>
                  <a:txBody>
                    <a:bodyPr/>
                    <a:lstStyle/>
                    <a:p>
                      <a:pPr indent="0" lvl="0" marL="0" marR="0" rtl="0" algn="l">
                        <a:spcBef>
                          <a:spcPts val="0"/>
                        </a:spcBef>
                        <a:spcAft>
                          <a:spcPts val="0"/>
                        </a:spcAft>
                        <a:buNone/>
                      </a:pPr>
                      <a:r>
                        <a:rPr lang="en-GB" sz="1400" u="none" cap="none" strike="noStrike">
                          <a:solidFill>
                            <a:srgbClr val="000000"/>
                          </a:solidFill>
                          <a:latin typeface="Arial"/>
                          <a:ea typeface="Arial"/>
                          <a:cs typeface="Arial"/>
                          <a:sym typeface="Arial"/>
                        </a:rPr>
                        <a:t>Project </a:t>
                      </a:r>
                      <a:endParaRPr/>
                    </a:p>
                  </a:txBody>
                  <a:tcPr marT="0" marB="91450" marR="73025" marL="73025"/>
                </a:tc>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There will be a change of organizational management with different priorities.</a:t>
                      </a:r>
                      <a:endParaRPr/>
                    </a:p>
                  </a:txBody>
                  <a:tcPr marT="0" marB="91450" marR="73025" marL="73025"/>
                </a:tc>
              </a:tr>
              <a:tr h="370850">
                <a:tc>
                  <a:txBody>
                    <a:bodyPr/>
                    <a:lstStyle/>
                    <a:p>
                      <a:pPr indent="0" lvl="0" marL="0" marR="0" rtl="0" algn="l">
                        <a:spcBef>
                          <a:spcPts val="0"/>
                        </a:spcBef>
                        <a:spcAft>
                          <a:spcPts val="0"/>
                        </a:spcAft>
                        <a:buNone/>
                      </a:pPr>
                      <a:r>
                        <a:rPr lang="en-GB" sz="1400" u="none" cap="none" strike="noStrike">
                          <a:solidFill>
                            <a:srgbClr val="000000"/>
                          </a:solidFill>
                          <a:latin typeface="Arial"/>
                          <a:ea typeface="Arial"/>
                          <a:cs typeface="Arial"/>
                          <a:sym typeface="Arial"/>
                        </a:rPr>
                        <a:t>Hardware unavailability</a:t>
                      </a:r>
                      <a:endParaRPr/>
                    </a:p>
                  </a:txBody>
                  <a:tcPr marT="0" marB="91450" marR="73025" marL="73025"/>
                </a:tc>
                <a:tc>
                  <a:txBody>
                    <a:bodyPr/>
                    <a:lstStyle/>
                    <a:p>
                      <a:pPr indent="0" lvl="0" marL="0" marR="0" rtl="0" algn="l">
                        <a:spcBef>
                          <a:spcPts val="0"/>
                        </a:spcBef>
                        <a:spcAft>
                          <a:spcPts val="0"/>
                        </a:spcAft>
                        <a:buNone/>
                      </a:pPr>
                      <a:r>
                        <a:rPr lang="en-GB" sz="1400" u="none" cap="none" strike="noStrike">
                          <a:solidFill>
                            <a:srgbClr val="000000"/>
                          </a:solidFill>
                          <a:latin typeface="Arial"/>
                          <a:ea typeface="Arial"/>
                          <a:cs typeface="Arial"/>
                          <a:sym typeface="Arial"/>
                        </a:rPr>
                        <a:t>Project</a:t>
                      </a:r>
                      <a:endParaRPr/>
                    </a:p>
                  </a:txBody>
                  <a:tcPr marT="0" marB="91450" marR="73025" marL="73025"/>
                </a:tc>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Hardware that is essential for the project will not be delivered on schedule.</a:t>
                      </a:r>
                      <a:endParaRPr/>
                    </a:p>
                  </a:txBody>
                  <a:tcPr marT="0" marB="91450" marR="73025" marL="73025"/>
                </a:tc>
              </a:tr>
              <a:tr h="370850">
                <a:tc>
                  <a:txBody>
                    <a:bodyPr/>
                    <a:lstStyle/>
                    <a:p>
                      <a:pPr indent="0" lvl="0" marL="0" marR="0" rtl="0" algn="l">
                        <a:spcBef>
                          <a:spcPts val="0"/>
                        </a:spcBef>
                        <a:spcAft>
                          <a:spcPts val="0"/>
                        </a:spcAft>
                        <a:buNone/>
                      </a:pPr>
                      <a:r>
                        <a:rPr lang="en-GB" sz="1400" u="none" cap="none" strike="noStrike">
                          <a:solidFill>
                            <a:srgbClr val="000000"/>
                          </a:solidFill>
                          <a:latin typeface="Arial"/>
                          <a:ea typeface="Arial"/>
                          <a:cs typeface="Arial"/>
                          <a:sym typeface="Arial"/>
                        </a:rPr>
                        <a:t>Requirements change</a:t>
                      </a:r>
                      <a:endParaRPr/>
                    </a:p>
                  </a:txBody>
                  <a:tcPr marT="0" marB="91450" marR="73025" marL="73025"/>
                </a:tc>
                <a:tc>
                  <a:txBody>
                    <a:bodyPr/>
                    <a:lstStyle/>
                    <a:p>
                      <a:pPr indent="0" lvl="0" marL="0" marR="0" rtl="0" algn="l">
                        <a:spcBef>
                          <a:spcPts val="0"/>
                        </a:spcBef>
                        <a:spcAft>
                          <a:spcPts val="0"/>
                        </a:spcAft>
                        <a:buNone/>
                      </a:pPr>
                      <a:r>
                        <a:rPr lang="en-GB" sz="1400" u="none" cap="none" strike="noStrike">
                          <a:solidFill>
                            <a:srgbClr val="000000"/>
                          </a:solidFill>
                          <a:latin typeface="Arial"/>
                          <a:ea typeface="Arial"/>
                          <a:cs typeface="Arial"/>
                          <a:sym typeface="Arial"/>
                        </a:rPr>
                        <a:t>Project and product</a:t>
                      </a:r>
                      <a:endParaRPr/>
                    </a:p>
                  </a:txBody>
                  <a:tcPr marT="0" marB="91450" marR="73025" marL="73025"/>
                </a:tc>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There will be a larger number of changes to the requirements than anticipated.</a:t>
                      </a:r>
                      <a:endParaRPr/>
                    </a:p>
                  </a:txBody>
                  <a:tcPr marT="0" marB="91450" marR="73025" marL="73025"/>
                </a:tc>
              </a:tr>
              <a:tr h="370850">
                <a:tc>
                  <a:txBody>
                    <a:bodyPr/>
                    <a:lstStyle/>
                    <a:p>
                      <a:pPr indent="0" lvl="0" marL="0" marR="0" rtl="0" algn="l">
                        <a:spcBef>
                          <a:spcPts val="0"/>
                        </a:spcBef>
                        <a:spcAft>
                          <a:spcPts val="0"/>
                        </a:spcAft>
                        <a:buNone/>
                      </a:pPr>
                      <a:r>
                        <a:rPr lang="en-GB" sz="1400" u="none" cap="none" strike="noStrike">
                          <a:solidFill>
                            <a:srgbClr val="000000"/>
                          </a:solidFill>
                          <a:latin typeface="Arial"/>
                          <a:ea typeface="Arial"/>
                          <a:cs typeface="Arial"/>
                          <a:sym typeface="Arial"/>
                        </a:rPr>
                        <a:t>Specification delays</a:t>
                      </a:r>
                      <a:endParaRPr/>
                    </a:p>
                  </a:txBody>
                  <a:tcPr marT="0" marB="91450" marR="73025" marL="73025"/>
                </a:tc>
                <a:tc>
                  <a:txBody>
                    <a:bodyPr/>
                    <a:lstStyle/>
                    <a:p>
                      <a:pPr indent="0" lvl="0" marL="0" marR="0" rtl="0" algn="l">
                        <a:spcBef>
                          <a:spcPts val="0"/>
                        </a:spcBef>
                        <a:spcAft>
                          <a:spcPts val="0"/>
                        </a:spcAft>
                        <a:buNone/>
                      </a:pPr>
                      <a:r>
                        <a:rPr lang="en-GB" sz="1400" u="none" cap="none" strike="noStrike">
                          <a:solidFill>
                            <a:srgbClr val="000000"/>
                          </a:solidFill>
                          <a:latin typeface="Arial"/>
                          <a:ea typeface="Arial"/>
                          <a:cs typeface="Arial"/>
                          <a:sym typeface="Arial"/>
                        </a:rPr>
                        <a:t>Project and product</a:t>
                      </a:r>
                      <a:endParaRPr/>
                    </a:p>
                  </a:txBody>
                  <a:tcPr marT="0" marB="91450" marR="73025" marL="73025"/>
                </a:tc>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Specifications of essential interfaces are not available on schedule.</a:t>
                      </a:r>
                      <a:endParaRPr/>
                    </a:p>
                  </a:txBody>
                  <a:tcPr marT="0" marB="91450" marR="73025" marL="73025"/>
                </a:tc>
              </a:tr>
              <a:tr h="370850">
                <a:tc>
                  <a:txBody>
                    <a:bodyPr/>
                    <a:lstStyle/>
                    <a:p>
                      <a:pPr indent="0" lvl="0" marL="0" marR="0" rtl="0" algn="l">
                        <a:spcBef>
                          <a:spcPts val="0"/>
                        </a:spcBef>
                        <a:spcAft>
                          <a:spcPts val="0"/>
                        </a:spcAft>
                        <a:buNone/>
                      </a:pPr>
                      <a:r>
                        <a:rPr lang="en-GB" sz="1400" u="none" cap="none" strike="noStrike">
                          <a:solidFill>
                            <a:srgbClr val="000000"/>
                          </a:solidFill>
                          <a:latin typeface="Arial"/>
                          <a:ea typeface="Arial"/>
                          <a:cs typeface="Arial"/>
                          <a:sym typeface="Arial"/>
                        </a:rPr>
                        <a:t>Size underestimate</a:t>
                      </a:r>
                      <a:endParaRPr/>
                    </a:p>
                  </a:txBody>
                  <a:tcPr marT="0" marB="91450" marR="73025" marL="73025"/>
                </a:tc>
                <a:tc>
                  <a:txBody>
                    <a:bodyPr/>
                    <a:lstStyle/>
                    <a:p>
                      <a:pPr indent="0" lvl="0" marL="0" marR="0" rtl="0" algn="l">
                        <a:spcBef>
                          <a:spcPts val="0"/>
                        </a:spcBef>
                        <a:spcAft>
                          <a:spcPts val="0"/>
                        </a:spcAft>
                        <a:buNone/>
                      </a:pPr>
                      <a:r>
                        <a:rPr lang="en-GB" sz="1400" u="none" cap="none" strike="noStrike">
                          <a:solidFill>
                            <a:srgbClr val="000000"/>
                          </a:solidFill>
                          <a:latin typeface="Arial"/>
                          <a:ea typeface="Arial"/>
                          <a:cs typeface="Arial"/>
                          <a:sym typeface="Arial"/>
                        </a:rPr>
                        <a:t>Project and product</a:t>
                      </a:r>
                      <a:endParaRPr/>
                    </a:p>
                  </a:txBody>
                  <a:tcPr marT="0" marB="91450" marR="73025" marL="73025"/>
                </a:tc>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The size of the system has been underestimated.</a:t>
                      </a:r>
                      <a:endParaRPr/>
                    </a:p>
                  </a:txBody>
                  <a:tcPr marT="0" marB="91450" marR="73025" marL="73025"/>
                </a:tc>
              </a:tr>
              <a:tr h="370850">
                <a:tc>
                  <a:txBody>
                    <a:bodyPr/>
                    <a:lstStyle/>
                    <a:p>
                      <a:pPr indent="0" lvl="0" marL="0" marR="0" rtl="0" algn="l">
                        <a:spcBef>
                          <a:spcPts val="0"/>
                        </a:spcBef>
                        <a:spcAft>
                          <a:spcPts val="0"/>
                        </a:spcAft>
                        <a:buNone/>
                      </a:pPr>
                      <a:r>
                        <a:rPr lang="en-GB" sz="1400" u="none" cap="none" strike="noStrike">
                          <a:solidFill>
                            <a:srgbClr val="000000"/>
                          </a:solidFill>
                          <a:latin typeface="Arial"/>
                          <a:ea typeface="Arial"/>
                          <a:cs typeface="Arial"/>
                          <a:sym typeface="Arial"/>
                        </a:rPr>
                        <a:t>CASE tool underperformance</a:t>
                      </a:r>
                      <a:endParaRPr/>
                    </a:p>
                  </a:txBody>
                  <a:tcPr marT="0" marB="91450" marR="73025" marL="73025"/>
                </a:tc>
                <a:tc>
                  <a:txBody>
                    <a:bodyPr/>
                    <a:lstStyle/>
                    <a:p>
                      <a:pPr indent="0" lvl="0" marL="0" marR="0" rtl="0" algn="l">
                        <a:spcBef>
                          <a:spcPts val="0"/>
                        </a:spcBef>
                        <a:spcAft>
                          <a:spcPts val="0"/>
                        </a:spcAft>
                        <a:buNone/>
                      </a:pPr>
                      <a:r>
                        <a:rPr lang="en-GB" sz="1400" u="none" cap="none" strike="noStrike">
                          <a:solidFill>
                            <a:srgbClr val="000000"/>
                          </a:solidFill>
                          <a:latin typeface="Arial"/>
                          <a:ea typeface="Arial"/>
                          <a:cs typeface="Arial"/>
                          <a:sym typeface="Arial"/>
                        </a:rPr>
                        <a:t>Product</a:t>
                      </a:r>
                      <a:endParaRPr/>
                    </a:p>
                  </a:txBody>
                  <a:tcPr marT="0" marB="91450" marR="73025" marL="73025"/>
                </a:tc>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CASE tools, which support the project, do not perform as anticipated.</a:t>
                      </a:r>
                      <a:endParaRPr/>
                    </a:p>
                  </a:txBody>
                  <a:tcPr marT="0" marB="91450" marR="73025" marL="73025"/>
                </a:tc>
              </a:tr>
              <a:tr h="370850">
                <a:tc>
                  <a:txBody>
                    <a:bodyPr/>
                    <a:lstStyle/>
                    <a:p>
                      <a:pPr indent="0" lvl="0" marL="0" marR="0" rtl="0" algn="l">
                        <a:spcBef>
                          <a:spcPts val="0"/>
                        </a:spcBef>
                        <a:spcAft>
                          <a:spcPts val="0"/>
                        </a:spcAft>
                        <a:buNone/>
                      </a:pPr>
                      <a:r>
                        <a:rPr lang="en-GB" sz="1400" u="none" cap="none" strike="noStrike">
                          <a:solidFill>
                            <a:srgbClr val="000000"/>
                          </a:solidFill>
                          <a:latin typeface="Arial"/>
                          <a:ea typeface="Arial"/>
                          <a:cs typeface="Arial"/>
                          <a:sym typeface="Arial"/>
                        </a:rPr>
                        <a:t>Technology change</a:t>
                      </a:r>
                      <a:endParaRPr/>
                    </a:p>
                  </a:txBody>
                  <a:tcPr marT="0" marB="91450" marR="73025" marL="73025"/>
                </a:tc>
                <a:tc>
                  <a:txBody>
                    <a:bodyPr/>
                    <a:lstStyle/>
                    <a:p>
                      <a:pPr indent="0" lvl="0" marL="0" marR="0" rtl="0" algn="l">
                        <a:spcBef>
                          <a:spcPts val="0"/>
                        </a:spcBef>
                        <a:spcAft>
                          <a:spcPts val="0"/>
                        </a:spcAft>
                        <a:buNone/>
                      </a:pPr>
                      <a:r>
                        <a:rPr lang="en-GB" sz="1400" u="none" cap="none" strike="noStrike">
                          <a:solidFill>
                            <a:srgbClr val="000000"/>
                          </a:solidFill>
                          <a:latin typeface="Arial"/>
                          <a:ea typeface="Arial"/>
                          <a:cs typeface="Arial"/>
                          <a:sym typeface="Arial"/>
                        </a:rPr>
                        <a:t>Business</a:t>
                      </a:r>
                      <a:endParaRPr/>
                    </a:p>
                  </a:txBody>
                  <a:tcPr marT="0" marB="91450" marR="73025" marL="73025"/>
                </a:tc>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The underlying technology on which the system is built is superseded by new technology.</a:t>
                      </a:r>
                      <a:endParaRPr/>
                    </a:p>
                  </a:txBody>
                  <a:tcPr marT="0" marB="91450" marR="73025" marL="73025"/>
                </a:tc>
              </a:tr>
              <a:tr h="370850">
                <a:tc>
                  <a:txBody>
                    <a:bodyPr/>
                    <a:lstStyle/>
                    <a:p>
                      <a:pPr indent="0" lvl="0" marL="0" marR="0" rtl="0" algn="l">
                        <a:spcBef>
                          <a:spcPts val="0"/>
                        </a:spcBef>
                        <a:spcAft>
                          <a:spcPts val="0"/>
                        </a:spcAft>
                        <a:buNone/>
                      </a:pPr>
                      <a:r>
                        <a:rPr lang="en-GB" sz="1400" u="none" cap="none" strike="noStrike">
                          <a:solidFill>
                            <a:srgbClr val="000000"/>
                          </a:solidFill>
                          <a:latin typeface="Arial"/>
                          <a:ea typeface="Arial"/>
                          <a:cs typeface="Arial"/>
                          <a:sym typeface="Arial"/>
                        </a:rPr>
                        <a:t>Product competition</a:t>
                      </a:r>
                      <a:endParaRPr/>
                    </a:p>
                  </a:txBody>
                  <a:tcPr marT="0" marB="91450" marR="73025" marL="73025"/>
                </a:tc>
                <a:tc>
                  <a:txBody>
                    <a:bodyPr/>
                    <a:lstStyle/>
                    <a:p>
                      <a:pPr indent="0" lvl="0" marL="0" marR="0" rtl="0" algn="l">
                        <a:spcBef>
                          <a:spcPts val="0"/>
                        </a:spcBef>
                        <a:spcAft>
                          <a:spcPts val="0"/>
                        </a:spcAft>
                        <a:buNone/>
                      </a:pPr>
                      <a:r>
                        <a:rPr lang="en-GB" sz="1400" u="none" cap="none" strike="noStrike">
                          <a:solidFill>
                            <a:srgbClr val="000000"/>
                          </a:solidFill>
                          <a:latin typeface="Arial"/>
                          <a:ea typeface="Arial"/>
                          <a:cs typeface="Arial"/>
                          <a:sym typeface="Arial"/>
                        </a:rPr>
                        <a:t>Business</a:t>
                      </a:r>
                      <a:endParaRPr/>
                    </a:p>
                  </a:txBody>
                  <a:tcPr marT="0" marB="91450" marR="73025" marL="73025"/>
                </a:tc>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A competitive product is marketed before the system is completed.</a:t>
                      </a:r>
                      <a:endParaRPr sz="1400" u="none" cap="none" strike="noStrike">
                        <a:solidFill>
                          <a:srgbClr val="000000"/>
                        </a:solidFill>
                        <a:latin typeface="Arial"/>
                        <a:ea typeface="Arial"/>
                        <a:cs typeface="Arial"/>
                        <a:sym typeface="Arial"/>
                      </a:endParaRPr>
                    </a:p>
                  </a:txBody>
                  <a:tcPr marT="0" marB="91450" marR="73025" marL="73025"/>
                </a:tc>
              </a:tr>
            </a:tbl>
          </a:graphicData>
        </a:graphic>
      </p:graphicFrame>
      <p:sp>
        <p:nvSpPr>
          <p:cNvPr id="190" name="Google Shape;19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191" name="Google Shape;19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192" name="Google Shape;19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The risk management process</a:t>
            </a:r>
            <a:endParaRPr/>
          </a:p>
        </p:txBody>
      </p:sp>
      <p:sp>
        <p:nvSpPr>
          <p:cNvPr id="198" name="Google Shape;198;p13"/>
          <p:cNvSpPr txBox="1"/>
          <p:nvPr>
            <p:ph idx="1" type="body"/>
          </p:nvPr>
        </p:nvSpPr>
        <p:spPr>
          <a:xfrm>
            <a:off x="457200" y="1600200"/>
            <a:ext cx="8229600" cy="4525963"/>
          </a:xfrm>
          <a:prstGeom prst="rect">
            <a:avLst/>
          </a:prstGeom>
          <a:noFill/>
          <a:ln>
            <a:noFill/>
          </a:ln>
        </p:spPr>
        <p:txBody>
          <a:bodyPr anchorCtr="0" anchor="t" bIns="45875" lIns="91775" spcFirstLastPara="1" rIns="91775" wrap="square" tIns="45875">
            <a:noAutofit/>
          </a:bodyPr>
          <a:lstStyle/>
          <a:p>
            <a:pPr indent="-342900" lvl="0" marL="342900" rtl="0" algn="l">
              <a:lnSpc>
                <a:spcPct val="90000"/>
              </a:lnSpc>
              <a:spcBef>
                <a:spcPts val="0"/>
              </a:spcBef>
              <a:spcAft>
                <a:spcPts val="0"/>
              </a:spcAft>
              <a:buClr>
                <a:srgbClr val="46424D"/>
              </a:buClr>
              <a:buSzPts val="2400"/>
              <a:buChar char="✧"/>
            </a:pPr>
            <a:r>
              <a:rPr lang="en-GB"/>
              <a:t>Risk identification</a:t>
            </a:r>
            <a:endParaRPr/>
          </a:p>
          <a:p>
            <a:pPr indent="-285750" lvl="1" marL="742950" rtl="0" algn="l">
              <a:lnSpc>
                <a:spcPct val="90000"/>
              </a:lnSpc>
              <a:spcBef>
                <a:spcPts val="900"/>
              </a:spcBef>
              <a:spcAft>
                <a:spcPts val="0"/>
              </a:spcAft>
              <a:buClr>
                <a:srgbClr val="46424D"/>
              </a:buClr>
              <a:buSzPts val="2000"/>
              <a:buChar char="▪"/>
            </a:pPr>
            <a:r>
              <a:rPr lang="en-GB"/>
              <a:t>Identify project, product and business risks;</a:t>
            </a:r>
            <a:endParaRPr/>
          </a:p>
          <a:p>
            <a:pPr indent="-342900" lvl="0" marL="342900" rtl="0" algn="l">
              <a:lnSpc>
                <a:spcPct val="90000"/>
              </a:lnSpc>
              <a:spcBef>
                <a:spcPts val="900"/>
              </a:spcBef>
              <a:spcAft>
                <a:spcPts val="0"/>
              </a:spcAft>
              <a:buClr>
                <a:srgbClr val="46424D"/>
              </a:buClr>
              <a:buSzPts val="2400"/>
              <a:buChar char="✧"/>
            </a:pPr>
            <a:r>
              <a:rPr lang="en-GB"/>
              <a:t>Risk analysis</a:t>
            </a:r>
            <a:endParaRPr/>
          </a:p>
          <a:p>
            <a:pPr indent="-285750" lvl="1" marL="742950" rtl="0" algn="l">
              <a:lnSpc>
                <a:spcPct val="90000"/>
              </a:lnSpc>
              <a:spcBef>
                <a:spcPts val="900"/>
              </a:spcBef>
              <a:spcAft>
                <a:spcPts val="0"/>
              </a:spcAft>
              <a:buClr>
                <a:srgbClr val="46424D"/>
              </a:buClr>
              <a:buSzPts val="2000"/>
              <a:buChar char="▪"/>
            </a:pPr>
            <a:r>
              <a:rPr lang="en-GB"/>
              <a:t>Assess the likelihood and consequences of these risks;</a:t>
            </a:r>
            <a:endParaRPr/>
          </a:p>
          <a:p>
            <a:pPr indent="-342900" lvl="0" marL="342900" rtl="0" algn="l">
              <a:lnSpc>
                <a:spcPct val="90000"/>
              </a:lnSpc>
              <a:spcBef>
                <a:spcPts val="900"/>
              </a:spcBef>
              <a:spcAft>
                <a:spcPts val="0"/>
              </a:spcAft>
              <a:buClr>
                <a:srgbClr val="46424D"/>
              </a:buClr>
              <a:buSzPts val="2400"/>
              <a:buChar char="✧"/>
            </a:pPr>
            <a:r>
              <a:rPr lang="en-GB"/>
              <a:t>Risk planning</a:t>
            </a:r>
            <a:endParaRPr/>
          </a:p>
          <a:p>
            <a:pPr indent="-285750" lvl="1" marL="742950" rtl="0" algn="l">
              <a:lnSpc>
                <a:spcPct val="90000"/>
              </a:lnSpc>
              <a:spcBef>
                <a:spcPts val="900"/>
              </a:spcBef>
              <a:spcAft>
                <a:spcPts val="0"/>
              </a:spcAft>
              <a:buClr>
                <a:srgbClr val="46424D"/>
              </a:buClr>
              <a:buSzPts val="2000"/>
              <a:buChar char="▪"/>
            </a:pPr>
            <a:r>
              <a:rPr lang="en-GB"/>
              <a:t>Draw up plans to avoid or minimise the effects of the risk;</a:t>
            </a:r>
            <a:endParaRPr/>
          </a:p>
          <a:p>
            <a:pPr indent="-342900" lvl="0" marL="342900" rtl="0" algn="l">
              <a:lnSpc>
                <a:spcPct val="90000"/>
              </a:lnSpc>
              <a:spcBef>
                <a:spcPts val="900"/>
              </a:spcBef>
              <a:spcAft>
                <a:spcPts val="0"/>
              </a:spcAft>
              <a:buClr>
                <a:srgbClr val="46424D"/>
              </a:buClr>
              <a:buSzPts val="2400"/>
              <a:buChar char="✧"/>
            </a:pPr>
            <a:r>
              <a:rPr lang="en-GB"/>
              <a:t>Risk monitoring</a:t>
            </a:r>
            <a:endParaRPr/>
          </a:p>
          <a:p>
            <a:pPr indent="-285750" lvl="1" marL="742950" rtl="0" algn="l">
              <a:lnSpc>
                <a:spcPct val="90000"/>
              </a:lnSpc>
              <a:spcBef>
                <a:spcPts val="900"/>
              </a:spcBef>
              <a:spcAft>
                <a:spcPts val="0"/>
              </a:spcAft>
              <a:buClr>
                <a:srgbClr val="46424D"/>
              </a:buClr>
              <a:buSzPts val="2000"/>
              <a:buChar char="▪"/>
            </a:pPr>
            <a:r>
              <a:rPr lang="en-GB"/>
              <a:t>Monitor the risks throughout the project;</a:t>
            </a:r>
            <a:endParaRPr/>
          </a:p>
        </p:txBody>
      </p:sp>
      <p:sp>
        <p:nvSpPr>
          <p:cNvPr id="199" name="Google Shape;199;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200" name="Google Shape;200;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201" name="Google Shape;201;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The risk management process </a:t>
            </a:r>
            <a:endParaRPr/>
          </a:p>
        </p:txBody>
      </p:sp>
      <p:sp>
        <p:nvSpPr>
          <p:cNvPr id="207" name="Google Shape;207;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208" name="Google Shape;208;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209" name="Google Shape;20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pic>
        <p:nvPicPr>
          <p:cNvPr descr="22.2 Risk-man-process.eps" id="210" name="Google Shape;210;p14"/>
          <p:cNvPicPr preferRelativeResize="0"/>
          <p:nvPr/>
        </p:nvPicPr>
        <p:blipFill rotWithShape="1">
          <a:blip r:embed="rId3">
            <a:alphaModFix/>
          </a:blip>
          <a:srcRect b="0" l="0" r="0" t="0"/>
          <a:stretch/>
        </p:blipFill>
        <p:spPr>
          <a:xfrm>
            <a:off x="526880" y="2394417"/>
            <a:ext cx="8090243" cy="2429302"/>
          </a:xfrm>
          <a:prstGeom prst="rect">
            <a:avLst/>
          </a:prstGeom>
          <a:noFill/>
          <a:ln>
            <a:noFill/>
          </a:ln>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5"/>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Risk identification</a:t>
            </a:r>
            <a:endParaRPr/>
          </a:p>
        </p:txBody>
      </p:sp>
      <p:sp>
        <p:nvSpPr>
          <p:cNvPr id="216" name="Google Shape;216;p15"/>
          <p:cNvSpPr txBox="1"/>
          <p:nvPr>
            <p:ph idx="1" type="body"/>
          </p:nvPr>
        </p:nvSpPr>
        <p:spPr>
          <a:xfrm>
            <a:off x="457200" y="1600200"/>
            <a:ext cx="8229600" cy="4525963"/>
          </a:xfrm>
          <a:prstGeom prst="rect">
            <a:avLst/>
          </a:prstGeom>
          <a:noFill/>
          <a:ln>
            <a:noFill/>
          </a:ln>
        </p:spPr>
        <p:txBody>
          <a:bodyPr anchorCtr="0" anchor="t" bIns="45875" lIns="91775" spcFirstLastPara="1" rIns="91775" wrap="square" tIns="45875">
            <a:noAutofit/>
          </a:bodyPr>
          <a:lstStyle/>
          <a:p>
            <a:pPr indent="-342900" lvl="0" marL="342900" rtl="0" algn="l">
              <a:spcBef>
                <a:spcPts val="0"/>
              </a:spcBef>
              <a:spcAft>
                <a:spcPts val="0"/>
              </a:spcAft>
              <a:buClr>
                <a:srgbClr val="46424D"/>
              </a:buClr>
              <a:buSzPts val="2400"/>
              <a:buFont typeface="Noto Sans Symbols"/>
              <a:buChar char="✧"/>
            </a:pPr>
            <a:r>
              <a:rPr lang="en-GB"/>
              <a:t>May be a team activities or based on the individual project manager’s experience.</a:t>
            </a:r>
            <a:endParaRPr/>
          </a:p>
          <a:p>
            <a:pPr indent="-342900" lvl="0" marL="342900" rtl="0" algn="l">
              <a:spcBef>
                <a:spcPts val="1200"/>
              </a:spcBef>
              <a:spcAft>
                <a:spcPts val="0"/>
              </a:spcAft>
              <a:buClr>
                <a:srgbClr val="46424D"/>
              </a:buClr>
              <a:buSzPts val="2400"/>
              <a:buFont typeface="Noto Sans Symbols"/>
              <a:buChar char="✧"/>
            </a:pPr>
            <a:r>
              <a:rPr lang="en-GB"/>
              <a:t>A checklist of common risks may be used to identify risks in a project</a:t>
            </a:r>
            <a:endParaRPr/>
          </a:p>
          <a:p>
            <a:pPr indent="-285750" lvl="1" marL="742950" rtl="0" algn="l">
              <a:spcBef>
                <a:spcPts val="900"/>
              </a:spcBef>
              <a:spcAft>
                <a:spcPts val="0"/>
              </a:spcAft>
              <a:buClr>
                <a:srgbClr val="46424D"/>
              </a:buClr>
              <a:buSzPts val="2000"/>
              <a:buChar char="▪"/>
            </a:pPr>
            <a:r>
              <a:rPr lang="en-GB"/>
              <a:t>Technology risks.</a:t>
            </a:r>
            <a:endParaRPr/>
          </a:p>
          <a:p>
            <a:pPr indent="-285750" lvl="1" marL="742950" rtl="0" algn="l">
              <a:spcBef>
                <a:spcPts val="600"/>
              </a:spcBef>
              <a:spcAft>
                <a:spcPts val="0"/>
              </a:spcAft>
              <a:buClr>
                <a:srgbClr val="46424D"/>
              </a:buClr>
              <a:buSzPts val="2000"/>
              <a:buChar char="▪"/>
            </a:pPr>
            <a:r>
              <a:rPr lang="en-GB"/>
              <a:t>Organizational risks.</a:t>
            </a:r>
            <a:endParaRPr/>
          </a:p>
          <a:p>
            <a:pPr indent="-285750" lvl="1" marL="742950" rtl="0" algn="l">
              <a:spcBef>
                <a:spcPts val="600"/>
              </a:spcBef>
              <a:spcAft>
                <a:spcPts val="0"/>
              </a:spcAft>
              <a:buClr>
                <a:srgbClr val="46424D"/>
              </a:buClr>
              <a:buSzPts val="2000"/>
              <a:buChar char="▪"/>
            </a:pPr>
            <a:r>
              <a:rPr lang="en-GB"/>
              <a:t>People risks.</a:t>
            </a:r>
            <a:endParaRPr/>
          </a:p>
          <a:p>
            <a:pPr indent="-285750" lvl="1" marL="742950" rtl="0" algn="l">
              <a:spcBef>
                <a:spcPts val="600"/>
              </a:spcBef>
              <a:spcAft>
                <a:spcPts val="0"/>
              </a:spcAft>
              <a:buClr>
                <a:srgbClr val="46424D"/>
              </a:buClr>
              <a:buSzPts val="2000"/>
              <a:buChar char="▪"/>
            </a:pPr>
            <a:r>
              <a:rPr lang="en-GB"/>
              <a:t>Requirements risks.</a:t>
            </a:r>
            <a:endParaRPr/>
          </a:p>
          <a:p>
            <a:pPr indent="-285750" lvl="1" marL="742950" rtl="0" algn="l">
              <a:spcBef>
                <a:spcPts val="600"/>
              </a:spcBef>
              <a:spcAft>
                <a:spcPts val="0"/>
              </a:spcAft>
              <a:buClr>
                <a:srgbClr val="46424D"/>
              </a:buClr>
              <a:buSzPts val="2000"/>
              <a:buChar char="▪"/>
            </a:pPr>
            <a:r>
              <a:rPr lang="en-GB"/>
              <a:t>Estimation risks.</a:t>
            </a:r>
            <a:endParaRPr/>
          </a:p>
        </p:txBody>
      </p:sp>
      <p:sp>
        <p:nvSpPr>
          <p:cNvPr id="217" name="Google Shape;21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218" name="Google Shape;21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219" name="Google Shape;21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Examples of different risk types</a:t>
            </a:r>
            <a:endParaRPr/>
          </a:p>
        </p:txBody>
      </p:sp>
      <p:graphicFrame>
        <p:nvGraphicFramePr>
          <p:cNvPr id="225" name="Google Shape;225;p16"/>
          <p:cNvGraphicFramePr/>
          <p:nvPr/>
        </p:nvGraphicFramePr>
        <p:xfrm>
          <a:off x="457200" y="1600200"/>
          <a:ext cx="3000000" cy="3000000"/>
        </p:xfrm>
        <a:graphic>
          <a:graphicData uri="http://schemas.openxmlformats.org/drawingml/2006/table">
            <a:tbl>
              <a:tblPr bandRow="1" firstRow="1">
                <a:noFill/>
                <a:tableStyleId>{6B9C0743-D379-4B21-8EA7-A9EFC8AE94C6}</a:tableStyleId>
              </a:tblPr>
              <a:tblGrid>
                <a:gridCol w="1718175"/>
                <a:gridCol w="6511425"/>
              </a:tblGrid>
              <a:tr h="370850">
                <a:tc>
                  <a:txBody>
                    <a:bodyPr/>
                    <a:lstStyle/>
                    <a:p>
                      <a:pPr indent="0" lvl="0" marL="0" marR="0" rtl="0" algn="just">
                        <a:spcBef>
                          <a:spcPts val="0"/>
                        </a:spcBef>
                        <a:spcAft>
                          <a:spcPts val="0"/>
                        </a:spcAft>
                        <a:buNone/>
                      </a:pPr>
                      <a:r>
                        <a:rPr b="1" lang="en-GB" sz="1400" u="none" cap="none" strike="noStrike">
                          <a:solidFill>
                            <a:srgbClr val="000000"/>
                          </a:solidFill>
                          <a:latin typeface="Arial"/>
                          <a:ea typeface="Arial"/>
                          <a:cs typeface="Arial"/>
                          <a:sym typeface="Arial"/>
                        </a:rPr>
                        <a:t>Risk type</a:t>
                      </a:r>
                      <a:endParaRPr/>
                    </a:p>
                  </a:txBody>
                  <a:tcPr marT="91450" marB="91450" marR="73025" marL="73025"/>
                </a:tc>
                <a:tc>
                  <a:txBody>
                    <a:bodyPr/>
                    <a:lstStyle/>
                    <a:p>
                      <a:pPr indent="0" lvl="0" marL="0" marR="0" rtl="0" algn="just">
                        <a:spcBef>
                          <a:spcPts val="0"/>
                        </a:spcBef>
                        <a:spcAft>
                          <a:spcPts val="0"/>
                        </a:spcAft>
                        <a:buNone/>
                      </a:pPr>
                      <a:r>
                        <a:rPr b="1" lang="en-GB" sz="1400" u="none" cap="none" strike="noStrike">
                          <a:solidFill>
                            <a:srgbClr val="000000"/>
                          </a:solidFill>
                          <a:latin typeface="Arial"/>
                          <a:ea typeface="Arial"/>
                          <a:cs typeface="Arial"/>
                          <a:sym typeface="Arial"/>
                        </a:rPr>
                        <a:t>Possible risks</a:t>
                      </a:r>
                      <a:endParaRPr b="1" sz="1400" u="none" cap="none" strike="noStrike">
                        <a:solidFill>
                          <a:srgbClr val="000000"/>
                        </a:solidFill>
                        <a:latin typeface="Arial"/>
                        <a:ea typeface="Arial"/>
                        <a:cs typeface="Arial"/>
                        <a:sym typeface="Arial"/>
                      </a:endParaRPr>
                    </a:p>
                  </a:txBody>
                  <a:tcPr marT="91450" marB="91450" marR="73025" marL="73025"/>
                </a:tc>
              </a:tr>
              <a:tr h="370850">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Estimation</a:t>
                      </a:r>
                      <a:endParaRPr/>
                    </a:p>
                  </a:txBody>
                  <a:tcPr marT="0" marB="91450" marR="73025" marL="73025"/>
                </a:tc>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The time required to develop the software is underestimated. (12)</a:t>
                      </a:r>
                      <a:endParaRPr/>
                    </a:p>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The rate of defect repair is underestimated. (13)</a:t>
                      </a:r>
                      <a:endParaRPr/>
                    </a:p>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The size of the software is underestimated. (14)</a:t>
                      </a:r>
                      <a:endParaRPr sz="1400" u="none" cap="none" strike="noStrike">
                        <a:solidFill>
                          <a:srgbClr val="000000"/>
                        </a:solidFill>
                        <a:latin typeface="Arial"/>
                        <a:ea typeface="Arial"/>
                        <a:cs typeface="Arial"/>
                        <a:sym typeface="Arial"/>
                      </a:endParaRPr>
                    </a:p>
                  </a:txBody>
                  <a:tcPr marT="0" marB="91450" marR="73025" marL="73025"/>
                </a:tc>
              </a:tr>
              <a:tr h="370850">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Organizational</a:t>
                      </a:r>
                      <a:endParaRPr/>
                    </a:p>
                  </a:txBody>
                  <a:tcPr marT="0" marB="91450" marR="73025" marL="73025"/>
                </a:tc>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The organization is restructured so that different management are responsible for the project. (6)</a:t>
                      </a:r>
                      <a:endParaRPr/>
                    </a:p>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Organizational financial problems force reductions in the project budget. (7)</a:t>
                      </a:r>
                      <a:endParaRPr/>
                    </a:p>
                  </a:txBody>
                  <a:tcPr marT="0" marB="91450" marR="73025" marL="73025"/>
                </a:tc>
              </a:tr>
              <a:tr h="370850">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People</a:t>
                      </a:r>
                      <a:endParaRPr/>
                    </a:p>
                  </a:txBody>
                  <a:tcPr marT="0" marB="91450" marR="73025" marL="73025"/>
                </a:tc>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It is impossible to recruit staff with the skills required. (3)</a:t>
                      </a:r>
                      <a:endParaRPr/>
                    </a:p>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Key staff are ill and unavailable at critical times. (4)</a:t>
                      </a:r>
                      <a:endParaRPr/>
                    </a:p>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Required training for staff is not available. (5)</a:t>
                      </a:r>
                      <a:endParaRPr/>
                    </a:p>
                  </a:txBody>
                  <a:tcPr marT="0" marB="91450" marR="73025" marL="73025"/>
                </a:tc>
              </a:tr>
              <a:tr h="370850">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Requirements</a:t>
                      </a:r>
                      <a:endParaRPr/>
                    </a:p>
                  </a:txBody>
                  <a:tcPr marT="0" marB="91450" marR="73025" marL="73025"/>
                </a:tc>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Changes to requirements that require major design rework are proposed. (10)</a:t>
                      </a:r>
                      <a:endParaRPr/>
                    </a:p>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Customers fail to understand the impact of requirements changes. (11)</a:t>
                      </a:r>
                      <a:endParaRPr/>
                    </a:p>
                  </a:txBody>
                  <a:tcPr marT="0" marB="91450" marR="73025" marL="73025"/>
                </a:tc>
              </a:tr>
              <a:tr h="370850">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Technology</a:t>
                      </a:r>
                      <a:endParaRPr sz="1400" u="none" cap="none" strike="noStrike">
                        <a:solidFill>
                          <a:srgbClr val="000000"/>
                        </a:solidFill>
                        <a:latin typeface="Arial"/>
                        <a:ea typeface="Arial"/>
                        <a:cs typeface="Arial"/>
                        <a:sym typeface="Arial"/>
                      </a:endParaRPr>
                    </a:p>
                  </a:txBody>
                  <a:tcPr marT="0" marB="91450" marR="73025" marL="73025"/>
                </a:tc>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The database used in the system cannot process as many transactions per second as expected. (1)</a:t>
                      </a:r>
                      <a:endParaRPr/>
                    </a:p>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Reusable software components contain defects that mean they cannot be reused as planned. (2)</a:t>
                      </a:r>
                      <a:endParaRPr/>
                    </a:p>
                  </a:txBody>
                  <a:tcPr marT="0" marB="91450" marR="73025" marL="73025"/>
                </a:tc>
              </a:tr>
              <a:tr h="370850">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Tools</a:t>
                      </a:r>
                      <a:endParaRPr/>
                    </a:p>
                  </a:txBody>
                  <a:tcPr marT="0" marB="91450" marR="73025" marL="73025"/>
                </a:tc>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The code generated by software code generation tools is inefficient. (8)</a:t>
                      </a:r>
                      <a:endParaRPr/>
                    </a:p>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Software tools cannot work together in an integrated way. (9)</a:t>
                      </a:r>
                      <a:endParaRPr/>
                    </a:p>
                  </a:txBody>
                  <a:tcPr marT="0" marB="91450" marR="73025" marL="73025"/>
                </a:tc>
              </a:tr>
            </a:tbl>
          </a:graphicData>
        </a:graphic>
      </p:graphicFrame>
      <p:sp>
        <p:nvSpPr>
          <p:cNvPr id="226" name="Google Shape;22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227" name="Google Shape;22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228" name="Google Shape;22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7"/>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Risk analysis</a:t>
            </a:r>
            <a:endParaRPr/>
          </a:p>
        </p:txBody>
      </p:sp>
      <p:sp>
        <p:nvSpPr>
          <p:cNvPr id="234" name="Google Shape;234;p17"/>
          <p:cNvSpPr txBox="1"/>
          <p:nvPr>
            <p:ph idx="1" type="body"/>
          </p:nvPr>
        </p:nvSpPr>
        <p:spPr>
          <a:xfrm>
            <a:off x="457200" y="1600200"/>
            <a:ext cx="8229600" cy="4525963"/>
          </a:xfrm>
          <a:prstGeom prst="rect">
            <a:avLst/>
          </a:prstGeom>
          <a:noFill/>
          <a:ln>
            <a:noFill/>
          </a:ln>
        </p:spPr>
        <p:txBody>
          <a:bodyPr anchorCtr="0" anchor="t" bIns="45875" lIns="91775" spcFirstLastPara="1" rIns="91775" wrap="square" tIns="45875">
            <a:noAutofit/>
          </a:bodyPr>
          <a:lstStyle/>
          <a:p>
            <a:pPr indent="-342900" lvl="0" marL="342900" rtl="0" algn="l">
              <a:spcBef>
                <a:spcPts val="0"/>
              </a:spcBef>
              <a:spcAft>
                <a:spcPts val="0"/>
              </a:spcAft>
              <a:buClr>
                <a:srgbClr val="46424D"/>
              </a:buClr>
              <a:buSzPts val="2400"/>
              <a:buFont typeface="Noto Sans Symbols"/>
              <a:buChar char="✧"/>
            </a:pPr>
            <a:r>
              <a:rPr lang="en-GB"/>
              <a:t>Assess probability and seriousness of each risk.</a:t>
            </a:r>
            <a:endParaRPr/>
          </a:p>
          <a:p>
            <a:pPr indent="-342900" lvl="0" marL="342900" rtl="0" algn="l">
              <a:spcBef>
                <a:spcPts val="1200"/>
              </a:spcBef>
              <a:spcAft>
                <a:spcPts val="0"/>
              </a:spcAft>
              <a:buClr>
                <a:srgbClr val="46424D"/>
              </a:buClr>
              <a:buSzPts val="2400"/>
              <a:buFont typeface="Noto Sans Symbols"/>
              <a:buChar char="✧"/>
            </a:pPr>
            <a:r>
              <a:rPr lang="en-GB"/>
              <a:t>Probability may be very low, low, moderate, high or very high.</a:t>
            </a:r>
            <a:endParaRPr/>
          </a:p>
          <a:p>
            <a:pPr indent="-342900" lvl="0" marL="342900" rtl="0" algn="l">
              <a:spcBef>
                <a:spcPts val="1200"/>
              </a:spcBef>
              <a:spcAft>
                <a:spcPts val="0"/>
              </a:spcAft>
              <a:buClr>
                <a:srgbClr val="46424D"/>
              </a:buClr>
              <a:buSzPts val="2400"/>
              <a:buFont typeface="Noto Sans Symbols"/>
              <a:buChar char="✧"/>
            </a:pPr>
            <a:r>
              <a:rPr lang="en-GB"/>
              <a:t>Risk consequences might be catastrophic, serious, tolerable or insignificant.</a:t>
            </a:r>
            <a:endParaRPr/>
          </a:p>
        </p:txBody>
      </p:sp>
      <p:sp>
        <p:nvSpPr>
          <p:cNvPr id="235" name="Google Shape;23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236" name="Google Shape;23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237" name="Google Shape;23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8"/>
          <p:cNvSpPr txBox="1"/>
          <p:nvPr>
            <p:ph type="title"/>
          </p:nvPr>
        </p:nvSpPr>
        <p:spPr>
          <a:xfrm>
            <a:off x="416663" y="450268"/>
            <a:ext cx="6974213" cy="104934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Risk types and examples </a:t>
            </a:r>
            <a:endParaRPr/>
          </a:p>
        </p:txBody>
      </p:sp>
      <p:graphicFrame>
        <p:nvGraphicFramePr>
          <p:cNvPr id="243" name="Google Shape;243;p18"/>
          <p:cNvGraphicFramePr/>
          <p:nvPr/>
        </p:nvGraphicFramePr>
        <p:xfrm>
          <a:off x="416663" y="1861904"/>
          <a:ext cx="3000000" cy="3000000"/>
        </p:xfrm>
        <a:graphic>
          <a:graphicData uri="http://schemas.openxmlformats.org/drawingml/2006/table">
            <a:tbl>
              <a:tblPr bandRow="1" firstRow="1">
                <a:noFill/>
                <a:tableStyleId>{6B9C0743-D379-4B21-8EA7-A9EFC8AE94C6}</a:tableStyleId>
              </a:tblPr>
              <a:tblGrid>
                <a:gridCol w="5608425"/>
                <a:gridCol w="1358150"/>
                <a:gridCol w="1288850"/>
              </a:tblGrid>
              <a:tr h="518575">
                <a:tc>
                  <a:txBody>
                    <a:bodyPr/>
                    <a:lstStyle/>
                    <a:p>
                      <a:pPr indent="0" lvl="0" marL="0" marR="0" rtl="0" algn="just">
                        <a:spcBef>
                          <a:spcPts val="0"/>
                        </a:spcBef>
                        <a:spcAft>
                          <a:spcPts val="0"/>
                        </a:spcAft>
                        <a:buNone/>
                      </a:pPr>
                      <a:r>
                        <a:rPr b="1" lang="en-GB" sz="1600" u="none" cap="none" strike="noStrike">
                          <a:solidFill>
                            <a:srgbClr val="000000"/>
                          </a:solidFill>
                          <a:latin typeface="Arial"/>
                          <a:ea typeface="Arial"/>
                          <a:cs typeface="Arial"/>
                          <a:sym typeface="Arial"/>
                        </a:rPr>
                        <a:t>Risk</a:t>
                      </a:r>
                      <a:endParaRPr b="1" sz="1600" u="none" cap="none" strike="noStrike">
                        <a:solidFill>
                          <a:srgbClr val="000000"/>
                        </a:solidFill>
                        <a:latin typeface="Arial"/>
                        <a:ea typeface="Arial"/>
                        <a:cs typeface="Arial"/>
                        <a:sym typeface="Arial"/>
                      </a:endParaRPr>
                    </a:p>
                  </a:txBody>
                  <a:tcPr marT="91450" marB="91450" marR="73025" marL="73025"/>
                </a:tc>
                <a:tc>
                  <a:txBody>
                    <a:bodyPr/>
                    <a:lstStyle/>
                    <a:p>
                      <a:pPr indent="0" lvl="0" marL="0" marR="0" rtl="0" algn="just">
                        <a:spcBef>
                          <a:spcPts val="0"/>
                        </a:spcBef>
                        <a:spcAft>
                          <a:spcPts val="0"/>
                        </a:spcAft>
                        <a:buNone/>
                      </a:pPr>
                      <a:r>
                        <a:rPr b="1" lang="en-GB" sz="1600" u="none" cap="none" strike="noStrike">
                          <a:solidFill>
                            <a:srgbClr val="000000"/>
                          </a:solidFill>
                          <a:latin typeface="Arial"/>
                          <a:ea typeface="Arial"/>
                          <a:cs typeface="Arial"/>
                          <a:sym typeface="Arial"/>
                        </a:rPr>
                        <a:t>Probability</a:t>
                      </a:r>
                      <a:endParaRPr/>
                    </a:p>
                  </a:txBody>
                  <a:tcPr marT="91450" marB="91450" marR="73025" marL="73025"/>
                </a:tc>
                <a:tc>
                  <a:txBody>
                    <a:bodyPr/>
                    <a:lstStyle/>
                    <a:p>
                      <a:pPr indent="0" lvl="0" marL="0" marR="0" rtl="0" algn="just">
                        <a:spcBef>
                          <a:spcPts val="0"/>
                        </a:spcBef>
                        <a:spcAft>
                          <a:spcPts val="0"/>
                        </a:spcAft>
                        <a:buNone/>
                      </a:pPr>
                      <a:r>
                        <a:rPr b="1" lang="en-GB" sz="1600" u="none" cap="none" strike="noStrike">
                          <a:solidFill>
                            <a:srgbClr val="000000"/>
                          </a:solidFill>
                          <a:latin typeface="Arial"/>
                          <a:ea typeface="Arial"/>
                          <a:cs typeface="Arial"/>
                          <a:sym typeface="Arial"/>
                        </a:rPr>
                        <a:t>Effects</a:t>
                      </a:r>
                      <a:endParaRPr b="1" sz="1600" u="none" cap="none" strike="noStrike">
                        <a:solidFill>
                          <a:srgbClr val="000000"/>
                        </a:solidFill>
                        <a:latin typeface="Arial"/>
                        <a:ea typeface="Arial"/>
                        <a:cs typeface="Arial"/>
                        <a:sym typeface="Arial"/>
                      </a:endParaRPr>
                    </a:p>
                  </a:txBody>
                  <a:tcPr marT="91450" marB="91450" marR="73025" marL="73025"/>
                </a:tc>
              </a:tr>
              <a:tr h="432150">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Organizational financial problems force reductions in the project budget (7).</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Low</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Catastrophic </a:t>
                      </a:r>
                      <a:endParaRPr/>
                    </a:p>
                  </a:txBody>
                  <a:tcPr marT="0" marB="91450" marR="73025" marL="73025"/>
                </a:tc>
              </a:tr>
              <a:tr h="432150">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It is impossible to recruit staff with the skills required for the project (3).</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High</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Catastrophic</a:t>
                      </a:r>
                      <a:endParaRPr/>
                    </a:p>
                  </a:txBody>
                  <a:tcPr marT="0" marB="91450" marR="73025" marL="73025"/>
                </a:tc>
              </a:tr>
              <a:tr h="363125">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Key staff are ill at critical times in the project (4).</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Moderate</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Serious</a:t>
                      </a:r>
                      <a:endParaRPr/>
                    </a:p>
                  </a:txBody>
                  <a:tcPr marT="0" marB="91450" marR="73025" marL="73025"/>
                </a:tc>
              </a:tr>
              <a:tr h="432150">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Faults in reusable software components have to be repaired before these components are reused. (2).</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Moderate</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Serious</a:t>
                      </a:r>
                      <a:endParaRPr/>
                    </a:p>
                  </a:txBody>
                  <a:tcPr marT="0" marB="91450" marR="73025" marL="73025"/>
                </a:tc>
              </a:tr>
              <a:tr h="432150">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Changes to requirements that require major design rework are proposed (10).</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Moderate</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Serious</a:t>
                      </a:r>
                      <a:endParaRPr/>
                    </a:p>
                  </a:txBody>
                  <a:tcPr marT="0" marB="91450" marR="73025" marL="73025"/>
                </a:tc>
              </a:tr>
              <a:tr h="432150">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The organization is restructured so that different management are responsible for the project (6).</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High</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Serious</a:t>
                      </a:r>
                      <a:endParaRPr/>
                    </a:p>
                  </a:txBody>
                  <a:tcPr marT="0" marB="91450" marR="73025" marL="73025"/>
                </a:tc>
              </a:tr>
              <a:tr h="432150">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The database used in the system cannot process as many transactions per second as expected (1).</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Moderate</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Serious</a:t>
                      </a:r>
                      <a:endParaRPr/>
                    </a:p>
                  </a:txBody>
                  <a:tcPr marT="0" marB="91450" marR="73025" marL="73025"/>
                </a:tc>
              </a:tr>
            </a:tbl>
          </a:graphicData>
        </a:graphic>
      </p:graphicFrame>
      <p:sp>
        <p:nvSpPr>
          <p:cNvPr id="244" name="Google Shape;244;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245" name="Google Shape;245;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246" name="Google Shape;24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Risk types and examples </a:t>
            </a:r>
            <a:endParaRPr/>
          </a:p>
        </p:txBody>
      </p:sp>
      <p:graphicFrame>
        <p:nvGraphicFramePr>
          <p:cNvPr id="252" name="Google Shape;252;p19"/>
          <p:cNvGraphicFramePr/>
          <p:nvPr/>
        </p:nvGraphicFramePr>
        <p:xfrm>
          <a:off x="457200" y="1958946"/>
          <a:ext cx="3000000" cy="3000000"/>
        </p:xfrm>
        <a:graphic>
          <a:graphicData uri="http://schemas.openxmlformats.org/drawingml/2006/table">
            <a:tbl>
              <a:tblPr bandRow="1" firstRow="1">
                <a:noFill/>
                <a:tableStyleId>{6B9C0743-D379-4B21-8EA7-A9EFC8AE94C6}</a:tableStyleId>
              </a:tblPr>
              <a:tblGrid>
                <a:gridCol w="5433875"/>
                <a:gridCol w="1486275"/>
                <a:gridCol w="1472775"/>
              </a:tblGrid>
              <a:tr h="518575">
                <a:tc>
                  <a:txBody>
                    <a:bodyPr/>
                    <a:lstStyle/>
                    <a:p>
                      <a:pPr indent="0" lvl="0" marL="0" marR="0" rtl="0" algn="just">
                        <a:spcBef>
                          <a:spcPts val="0"/>
                        </a:spcBef>
                        <a:spcAft>
                          <a:spcPts val="0"/>
                        </a:spcAft>
                        <a:buNone/>
                      </a:pPr>
                      <a:r>
                        <a:rPr b="1" lang="en-GB" sz="1600" u="none" cap="none" strike="noStrike">
                          <a:solidFill>
                            <a:srgbClr val="000000"/>
                          </a:solidFill>
                          <a:latin typeface="Arial"/>
                          <a:ea typeface="Arial"/>
                          <a:cs typeface="Arial"/>
                          <a:sym typeface="Arial"/>
                        </a:rPr>
                        <a:t>Risk</a:t>
                      </a:r>
                      <a:endParaRPr b="1" sz="1600" u="none" cap="none" strike="noStrike">
                        <a:solidFill>
                          <a:srgbClr val="000000"/>
                        </a:solidFill>
                        <a:latin typeface="Arial"/>
                        <a:ea typeface="Arial"/>
                        <a:cs typeface="Arial"/>
                        <a:sym typeface="Arial"/>
                      </a:endParaRPr>
                    </a:p>
                  </a:txBody>
                  <a:tcPr marT="91450" marB="91450" marR="73025" marL="73025"/>
                </a:tc>
                <a:tc>
                  <a:txBody>
                    <a:bodyPr/>
                    <a:lstStyle/>
                    <a:p>
                      <a:pPr indent="0" lvl="0" marL="0" marR="0" rtl="0" algn="just">
                        <a:spcBef>
                          <a:spcPts val="0"/>
                        </a:spcBef>
                        <a:spcAft>
                          <a:spcPts val="0"/>
                        </a:spcAft>
                        <a:buNone/>
                      </a:pPr>
                      <a:r>
                        <a:rPr b="1" lang="en-GB" sz="1600" u="none" cap="none" strike="noStrike">
                          <a:solidFill>
                            <a:srgbClr val="000000"/>
                          </a:solidFill>
                          <a:latin typeface="Arial"/>
                          <a:ea typeface="Arial"/>
                          <a:cs typeface="Arial"/>
                          <a:sym typeface="Arial"/>
                        </a:rPr>
                        <a:t>Probability</a:t>
                      </a:r>
                      <a:endParaRPr/>
                    </a:p>
                  </a:txBody>
                  <a:tcPr marT="91450" marB="91450" marR="73025" marL="73025"/>
                </a:tc>
                <a:tc>
                  <a:txBody>
                    <a:bodyPr/>
                    <a:lstStyle/>
                    <a:p>
                      <a:pPr indent="0" lvl="0" marL="0" marR="0" rtl="0" algn="just">
                        <a:spcBef>
                          <a:spcPts val="0"/>
                        </a:spcBef>
                        <a:spcAft>
                          <a:spcPts val="0"/>
                        </a:spcAft>
                        <a:buNone/>
                      </a:pPr>
                      <a:r>
                        <a:rPr b="1" lang="en-GB" sz="1600" u="none" cap="none" strike="noStrike">
                          <a:solidFill>
                            <a:srgbClr val="000000"/>
                          </a:solidFill>
                          <a:latin typeface="Arial"/>
                          <a:ea typeface="Arial"/>
                          <a:cs typeface="Arial"/>
                          <a:sym typeface="Arial"/>
                        </a:rPr>
                        <a:t>Effects</a:t>
                      </a:r>
                      <a:endParaRPr b="1" sz="1600" u="none" cap="none" strike="noStrike">
                        <a:solidFill>
                          <a:srgbClr val="000000"/>
                        </a:solidFill>
                        <a:latin typeface="Arial"/>
                        <a:ea typeface="Arial"/>
                        <a:cs typeface="Arial"/>
                        <a:sym typeface="Arial"/>
                      </a:endParaRPr>
                    </a:p>
                  </a:txBody>
                  <a:tcPr marT="91450" marB="91450" marR="73025" marL="73025"/>
                </a:tc>
              </a:tr>
              <a:tr h="432150">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The time required to develop the software is underestimated (12).</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High</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Serious</a:t>
                      </a:r>
                      <a:endParaRPr/>
                    </a:p>
                  </a:txBody>
                  <a:tcPr marT="0" marB="91450" marR="73025" marL="73025"/>
                </a:tc>
              </a:tr>
              <a:tr h="363125">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Software tools cannot be integrated (9).</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High</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Tolerable</a:t>
                      </a:r>
                      <a:endParaRPr/>
                    </a:p>
                  </a:txBody>
                  <a:tcPr marT="0" marB="91450" marR="73025" marL="73025"/>
                </a:tc>
              </a:tr>
              <a:tr h="432150">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Customers fail to understand the impact of requirements changes (11).</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Moderate</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Tolerable</a:t>
                      </a:r>
                      <a:endParaRPr/>
                    </a:p>
                  </a:txBody>
                  <a:tcPr marT="0" marB="91450" marR="73025" marL="73025"/>
                </a:tc>
              </a:tr>
              <a:tr h="363125">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Required training for staff is not available (5).</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Moderate</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Tolerable</a:t>
                      </a:r>
                      <a:endParaRPr/>
                    </a:p>
                  </a:txBody>
                  <a:tcPr marT="0" marB="91450" marR="73025" marL="73025"/>
                </a:tc>
              </a:tr>
              <a:tr h="363125">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The rate of defect repair is underestimated (13).</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Moderate</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Tolerable</a:t>
                      </a:r>
                      <a:endParaRPr/>
                    </a:p>
                  </a:txBody>
                  <a:tcPr marT="0" marB="91450" marR="73025" marL="73025"/>
                </a:tc>
              </a:tr>
              <a:tr h="363125">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The size of the software is underestimated (14).</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High</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Tolerable</a:t>
                      </a:r>
                      <a:endParaRPr/>
                    </a:p>
                  </a:txBody>
                  <a:tcPr marT="0" marB="91450" marR="73025" marL="73025"/>
                </a:tc>
              </a:tr>
              <a:tr h="432150">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Code generated by code generation tools is inefficient (8).</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Moderate</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Insignificant</a:t>
                      </a:r>
                      <a:endParaRPr sz="1600" u="none" cap="none" strike="noStrike">
                        <a:solidFill>
                          <a:srgbClr val="000000"/>
                        </a:solidFill>
                        <a:latin typeface="Arial"/>
                        <a:ea typeface="Arial"/>
                        <a:cs typeface="Arial"/>
                        <a:sym typeface="Arial"/>
                      </a:endParaRPr>
                    </a:p>
                  </a:txBody>
                  <a:tcPr marT="0" marB="91450" marR="73025" marL="73025"/>
                </a:tc>
              </a:tr>
            </a:tbl>
          </a:graphicData>
        </a:graphic>
      </p:graphicFrame>
      <p:sp>
        <p:nvSpPr>
          <p:cNvPr id="253" name="Google Shape;253;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254" name="Google Shape;254;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255" name="Google Shape;255;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Topics covered</a:t>
            </a:r>
            <a:endParaRPr/>
          </a:p>
        </p:txBody>
      </p:sp>
      <p:sp>
        <p:nvSpPr>
          <p:cNvPr id="100" name="Google Shape;100;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Risk management</a:t>
            </a:r>
            <a:endParaRPr/>
          </a:p>
          <a:p>
            <a:pPr indent="-342900" lvl="0" marL="342900" rtl="0" algn="l">
              <a:spcBef>
                <a:spcPts val="1200"/>
              </a:spcBef>
              <a:spcAft>
                <a:spcPts val="0"/>
              </a:spcAft>
              <a:buClr>
                <a:srgbClr val="46424D"/>
              </a:buClr>
              <a:buSzPts val="2400"/>
              <a:buFont typeface="Noto Sans Symbols"/>
              <a:buChar char="✧"/>
            </a:pPr>
            <a:r>
              <a:rPr lang="en-GB"/>
              <a:t>Managing people</a:t>
            </a:r>
            <a:endParaRPr/>
          </a:p>
          <a:p>
            <a:pPr indent="-342900" lvl="0" marL="342900" rtl="0" algn="l">
              <a:spcBef>
                <a:spcPts val="1200"/>
              </a:spcBef>
              <a:spcAft>
                <a:spcPts val="0"/>
              </a:spcAft>
              <a:buClr>
                <a:srgbClr val="46424D"/>
              </a:buClr>
              <a:buSzPts val="2400"/>
              <a:buFont typeface="Noto Sans Symbols"/>
              <a:buChar char="✧"/>
            </a:pPr>
            <a:r>
              <a:rPr lang="en-GB"/>
              <a:t>Teamwork </a:t>
            </a:r>
            <a:endParaRPr/>
          </a:p>
        </p:txBody>
      </p:sp>
      <p:sp>
        <p:nvSpPr>
          <p:cNvPr id="101" name="Google Shape;101;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102" name="Google Shape;102;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103" name="Google Shape;103;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Risk planning</a:t>
            </a:r>
            <a:endParaRPr/>
          </a:p>
        </p:txBody>
      </p:sp>
      <p:sp>
        <p:nvSpPr>
          <p:cNvPr id="261" name="Google Shape;261;p20"/>
          <p:cNvSpPr txBox="1"/>
          <p:nvPr>
            <p:ph idx="1" type="body"/>
          </p:nvPr>
        </p:nvSpPr>
        <p:spPr>
          <a:xfrm>
            <a:off x="457200" y="1600200"/>
            <a:ext cx="8229600" cy="4525963"/>
          </a:xfrm>
          <a:prstGeom prst="rect">
            <a:avLst/>
          </a:prstGeom>
          <a:noFill/>
          <a:ln>
            <a:noFill/>
          </a:ln>
        </p:spPr>
        <p:txBody>
          <a:bodyPr anchorCtr="0" anchor="t" bIns="45875" lIns="91775" spcFirstLastPara="1" rIns="91775" wrap="square" tIns="45875">
            <a:noAutofit/>
          </a:bodyPr>
          <a:lstStyle/>
          <a:p>
            <a:pPr indent="-342900" lvl="0" marL="342900" rtl="0" algn="l">
              <a:lnSpc>
                <a:spcPct val="90000"/>
              </a:lnSpc>
              <a:spcBef>
                <a:spcPts val="0"/>
              </a:spcBef>
              <a:spcAft>
                <a:spcPts val="0"/>
              </a:spcAft>
              <a:buClr>
                <a:srgbClr val="46424D"/>
              </a:buClr>
              <a:buSzPts val="2400"/>
              <a:buChar char="✧"/>
            </a:pPr>
            <a:r>
              <a:rPr lang="en-GB"/>
              <a:t>Consider each risk and develop a strategy to manage that risk.</a:t>
            </a:r>
            <a:endParaRPr/>
          </a:p>
          <a:p>
            <a:pPr indent="-342900" lvl="0" marL="342900" rtl="0" algn="l">
              <a:lnSpc>
                <a:spcPct val="90000"/>
              </a:lnSpc>
              <a:spcBef>
                <a:spcPts val="1200"/>
              </a:spcBef>
              <a:spcAft>
                <a:spcPts val="0"/>
              </a:spcAft>
              <a:buClr>
                <a:srgbClr val="46424D"/>
              </a:buClr>
              <a:buSzPts val="2400"/>
              <a:buChar char="✧"/>
            </a:pPr>
            <a:r>
              <a:rPr lang="en-GB"/>
              <a:t>Avoidance strategies</a:t>
            </a:r>
            <a:endParaRPr/>
          </a:p>
          <a:p>
            <a:pPr indent="-285750" lvl="1" marL="742950" rtl="0" algn="l">
              <a:lnSpc>
                <a:spcPct val="90000"/>
              </a:lnSpc>
              <a:spcBef>
                <a:spcPts val="900"/>
              </a:spcBef>
              <a:spcAft>
                <a:spcPts val="0"/>
              </a:spcAft>
              <a:buClr>
                <a:srgbClr val="46424D"/>
              </a:buClr>
              <a:buSzPts val="2000"/>
              <a:buChar char="▪"/>
            </a:pPr>
            <a:r>
              <a:rPr lang="en-GB"/>
              <a:t>The probability that the risk will arise is reduced;</a:t>
            </a:r>
            <a:endParaRPr/>
          </a:p>
          <a:p>
            <a:pPr indent="-342900" lvl="0" marL="342900" rtl="0" algn="l">
              <a:lnSpc>
                <a:spcPct val="90000"/>
              </a:lnSpc>
              <a:spcBef>
                <a:spcPts val="900"/>
              </a:spcBef>
              <a:spcAft>
                <a:spcPts val="0"/>
              </a:spcAft>
              <a:buClr>
                <a:srgbClr val="46424D"/>
              </a:buClr>
              <a:buSzPts val="2400"/>
              <a:buChar char="✧"/>
            </a:pPr>
            <a:r>
              <a:rPr lang="en-GB"/>
              <a:t>Minimization strategies</a:t>
            </a:r>
            <a:endParaRPr/>
          </a:p>
          <a:p>
            <a:pPr indent="-285750" lvl="1" marL="742950" rtl="0" algn="l">
              <a:lnSpc>
                <a:spcPct val="90000"/>
              </a:lnSpc>
              <a:spcBef>
                <a:spcPts val="900"/>
              </a:spcBef>
              <a:spcAft>
                <a:spcPts val="0"/>
              </a:spcAft>
              <a:buClr>
                <a:srgbClr val="46424D"/>
              </a:buClr>
              <a:buSzPts val="2000"/>
              <a:buChar char="▪"/>
            </a:pPr>
            <a:r>
              <a:rPr lang="en-GB"/>
              <a:t>The impact of the risk on the project or product will be reduced;</a:t>
            </a:r>
            <a:endParaRPr/>
          </a:p>
          <a:p>
            <a:pPr indent="-342900" lvl="0" marL="342900" rtl="0" algn="l">
              <a:lnSpc>
                <a:spcPct val="90000"/>
              </a:lnSpc>
              <a:spcBef>
                <a:spcPts val="900"/>
              </a:spcBef>
              <a:spcAft>
                <a:spcPts val="0"/>
              </a:spcAft>
              <a:buClr>
                <a:srgbClr val="46424D"/>
              </a:buClr>
              <a:buSzPts val="2400"/>
              <a:buChar char="✧"/>
            </a:pPr>
            <a:r>
              <a:rPr lang="en-GB"/>
              <a:t>Contingency plans</a:t>
            </a:r>
            <a:endParaRPr/>
          </a:p>
          <a:p>
            <a:pPr indent="-285750" lvl="1" marL="742950" rtl="0" algn="l">
              <a:lnSpc>
                <a:spcPct val="90000"/>
              </a:lnSpc>
              <a:spcBef>
                <a:spcPts val="900"/>
              </a:spcBef>
              <a:spcAft>
                <a:spcPts val="0"/>
              </a:spcAft>
              <a:buClr>
                <a:srgbClr val="46424D"/>
              </a:buClr>
              <a:buSzPts val="2000"/>
              <a:buChar char="▪"/>
            </a:pPr>
            <a:r>
              <a:rPr lang="en-GB"/>
              <a:t>If the risk arises, contingency plans are plans to deal with that risk;</a:t>
            </a:r>
            <a:endParaRPr/>
          </a:p>
        </p:txBody>
      </p:sp>
      <p:sp>
        <p:nvSpPr>
          <p:cNvPr id="262" name="Google Shape;26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263" name="Google Shape;26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264" name="Google Shape;26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What-if questions</a:t>
            </a:r>
            <a:endParaRPr/>
          </a:p>
        </p:txBody>
      </p:sp>
      <p:sp>
        <p:nvSpPr>
          <p:cNvPr id="270" name="Google Shape;270;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What if several engineers are ill at the same time?</a:t>
            </a:r>
            <a:endParaRPr/>
          </a:p>
          <a:p>
            <a:pPr indent="-342900" lvl="0" marL="342900" rtl="0" algn="l">
              <a:spcBef>
                <a:spcPts val="1200"/>
              </a:spcBef>
              <a:spcAft>
                <a:spcPts val="0"/>
              </a:spcAft>
              <a:buClr>
                <a:srgbClr val="46424D"/>
              </a:buClr>
              <a:buSzPts val="2400"/>
              <a:buFont typeface="Noto Sans Symbols"/>
              <a:buChar char="✧"/>
            </a:pPr>
            <a:r>
              <a:rPr lang="en-GB"/>
              <a:t>What if an economic downturn leads to budget cuts of 20% for the project?</a:t>
            </a:r>
            <a:endParaRPr/>
          </a:p>
          <a:p>
            <a:pPr indent="-342900" lvl="0" marL="342900" rtl="0" algn="l">
              <a:spcBef>
                <a:spcPts val="1200"/>
              </a:spcBef>
              <a:spcAft>
                <a:spcPts val="0"/>
              </a:spcAft>
              <a:buClr>
                <a:srgbClr val="46424D"/>
              </a:buClr>
              <a:buSzPts val="2400"/>
              <a:buFont typeface="Noto Sans Symbols"/>
              <a:buChar char="✧"/>
            </a:pPr>
            <a:r>
              <a:rPr lang="en-GB"/>
              <a:t>What if the performance of open-source software is inadequate and the only expert on that open source software leaves?</a:t>
            </a:r>
            <a:endParaRPr/>
          </a:p>
          <a:p>
            <a:pPr indent="-342900" lvl="0" marL="342900" rtl="0" algn="l">
              <a:spcBef>
                <a:spcPts val="1200"/>
              </a:spcBef>
              <a:spcAft>
                <a:spcPts val="0"/>
              </a:spcAft>
              <a:buClr>
                <a:srgbClr val="46424D"/>
              </a:buClr>
              <a:buSzPts val="2400"/>
              <a:buFont typeface="Noto Sans Symbols"/>
              <a:buChar char="✧"/>
            </a:pPr>
            <a:r>
              <a:rPr lang="en-GB"/>
              <a:t>What if the company that supplies and maintains software components goes out of business?</a:t>
            </a:r>
            <a:endParaRPr/>
          </a:p>
          <a:p>
            <a:pPr indent="-342900" lvl="0" marL="342900" rtl="0" algn="l">
              <a:spcBef>
                <a:spcPts val="1200"/>
              </a:spcBef>
              <a:spcAft>
                <a:spcPts val="0"/>
              </a:spcAft>
              <a:buClr>
                <a:srgbClr val="46424D"/>
              </a:buClr>
              <a:buSzPts val="2400"/>
              <a:buFont typeface="Noto Sans Symbols"/>
              <a:buChar char="✧"/>
            </a:pPr>
            <a:r>
              <a:rPr lang="en-GB"/>
              <a:t>What if the customer fails to deliver the revised requirements as predicted? </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271" name="Google Shape;2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272" name="Google Shape;2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273" name="Google Shape;2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Strategies to help manage risk </a:t>
            </a:r>
            <a:endParaRPr/>
          </a:p>
        </p:txBody>
      </p:sp>
      <p:graphicFrame>
        <p:nvGraphicFramePr>
          <p:cNvPr id="279" name="Google Shape;279;p22"/>
          <p:cNvGraphicFramePr/>
          <p:nvPr/>
        </p:nvGraphicFramePr>
        <p:xfrm>
          <a:off x="713921" y="1952368"/>
          <a:ext cx="3000000" cy="3000000"/>
        </p:xfrm>
        <a:graphic>
          <a:graphicData uri="http://schemas.openxmlformats.org/drawingml/2006/table">
            <a:tbl>
              <a:tblPr bandRow="1" firstRow="1">
                <a:noFill/>
                <a:tableStyleId>{6B9C0743-D379-4B21-8EA7-A9EFC8AE94C6}</a:tableStyleId>
              </a:tblPr>
              <a:tblGrid>
                <a:gridCol w="2268325"/>
                <a:gridCol w="5530075"/>
              </a:tblGrid>
              <a:tr h="370850">
                <a:tc>
                  <a:txBody>
                    <a:bodyPr/>
                    <a:lstStyle/>
                    <a:p>
                      <a:pPr indent="0" lvl="0" marL="0" marR="0" rtl="0" algn="just">
                        <a:spcBef>
                          <a:spcPts val="0"/>
                        </a:spcBef>
                        <a:spcAft>
                          <a:spcPts val="0"/>
                        </a:spcAft>
                        <a:buNone/>
                      </a:pPr>
                      <a:r>
                        <a:rPr b="1" lang="en-GB" sz="1600" u="none" cap="none" strike="noStrike">
                          <a:solidFill>
                            <a:srgbClr val="000000"/>
                          </a:solidFill>
                          <a:latin typeface="Arial"/>
                          <a:ea typeface="Arial"/>
                          <a:cs typeface="Arial"/>
                          <a:sym typeface="Arial"/>
                        </a:rPr>
                        <a:t>Risk</a:t>
                      </a:r>
                      <a:endParaRPr b="1" sz="1600" u="none" cap="none" strike="noStrike">
                        <a:solidFill>
                          <a:srgbClr val="000000"/>
                        </a:solidFill>
                        <a:latin typeface="Arial"/>
                        <a:ea typeface="Arial"/>
                        <a:cs typeface="Arial"/>
                        <a:sym typeface="Arial"/>
                      </a:endParaRPr>
                    </a:p>
                  </a:txBody>
                  <a:tcPr marT="91450" marB="91450" marR="73025" marL="73025"/>
                </a:tc>
                <a:tc>
                  <a:txBody>
                    <a:bodyPr/>
                    <a:lstStyle/>
                    <a:p>
                      <a:pPr indent="0" lvl="0" marL="0" marR="0" rtl="0" algn="just">
                        <a:spcBef>
                          <a:spcPts val="0"/>
                        </a:spcBef>
                        <a:spcAft>
                          <a:spcPts val="0"/>
                        </a:spcAft>
                        <a:buNone/>
                      </a:pPr>
                      <a:r>
                        <a:rPr b="1" lang="en-GB" sz="1600" u="none" cap="none" strike="noStrike">
                          <a:solidFill>
                            <a:srgbClr val="000000"/>
                          </a:solidFill>
                          <a:latin typeface="Arial"/>
                          <a:ea typeface="Arial"/>
                          <a:cs typeface="Arial"/>
                          <a:sym typeface="Arial"/>
                        </a:rPr>
                        <a:t>Strategy</a:t>
                      </a:r>
                      <a:endParaRPr b="1" sz="1600" u="none" cap="none" strike="noStrike">
                        <a:solidFill>
                          <a:srgbClr val="000000"/>
                        </a:solidFill>
                        <a:latin typeface="Arial"/>
                        <a:ea typeface="Arial"/>
                        <a:cs typeface="Arial"/>
                        <a:sym typeface="Arial"/>
                      </a:endParaRPr>
                    </a:p>
                  </a:txBody>
                  <a:tcPr marT="91450" marB="91450" marR="73025" marL="73025"/>
                </a:tc>
              </a:tr>
              <a:tr h="370850">
                <a:tc>
                  <a:txBody>
                    <a:bodyPr/>
                    <a:lstStyle/>
                    <a:p>
                      <a:pPr indent="0" lvl="0" marL="0" marR="0" rtl="0" algn="l">
                        <a:spcBef>
                          <a:spcPts val="0"/>
                        </a:spcBef>
                        <a:spcAft>
                          <a:spcPts val="0"/>
                        </a:spcAft>
                        <a:buNone/>
                      </a:pPr>
                      <a:r>
                        <a:rPr lang="en-GB" sz="1600" u="none" cap="none" strike="noStrike">
                          <a:solidFill>
                            <a:srgbClr val="000000"/>
                          </a:solidFill>
                          <a:latin typeface="Arial"/>
                          <a:ea typeface="Arial"/>
                          <a:cs typeface="Arial"/>
                          <a:sym typeface="Arial"/>
                        </a:rPr>
                        <a:t>Organizational financial problems</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Prepare a briefing document for senior management showing how the project is making a very important contribution to the goals of the business and presenting reasons why cuts to the project budget would not be cost-effective.</a:t>
                      </a:r>
                      <a:endParaRPr/>
                    </a:p>
                  </a:txBody>
                  <a:tcPr marT="0" marB="91450" marR="73025" marL="73025"/>
                </a:tc>
              </a:tr>
              <a:tr h="370850">
                <a:tc>
                  <a:txBody>
                    <a:bodyPr/>
                    <a:lstStyle/>
                    <a:p>
                      <a:pPr indent="0" lvl="0" marL="0" marR="0" rtl="0" algn="l">
                        <a:spcBef>
                          <a:spcPts val="0"/>
                        </a:spcBef>
                        <a:spcAft>
                          <a:spcPts val="0"/>
                        </a:spcAft>
                        <a:buNone/>
                      </a:pPr>
                      <a:r>
                        <a:rPr lang="en-GB" sz="1600" u="none" cap="none" strike="noStrike">
                          <a:solidFill>
                            <a:srgbClr val="000000"/>
                          </a:solidFill>
                          <a:latin typeface="Arial"/>
                          <a:ea typeface="Arial"/>
                          <a:cs typeface="Arial"/>
                          <a:sym typeface="Arial"/>
                        </a:rPr>
                        <a:t>Recruitment problems</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Alert customer to potential difficulties and the possibility of delays; investigate buying-in components.</a:t>
                      </a:r>
                      <a:endParaRPr/>
                    </a:p>
                  </a:txBody>
                  <a:tcPr marT="0" marB="91450" marR="73025" marL="73025"/>
                </a:tc>
              </a:tr>
              <a:tr h="370850">
                <a:tc>
                  <a:txBody>
                    <a:bodyPr/>
                    <a:lstStyle/>
                    <a:p>
                      <a:pPr indent="0" lvl="0" marL="0" marR="0" rtl="0" algn="l">
                        <a:spcBef>
                          <a:spcPts val="0"/>
                        </a:spcBef>
                        <a:spcAft>
                          <a:spcPts val="0"/>
                        </a:spcAft>
                        <a:buNone/>
                      </a:pPr>
                      <a:r>
                        <a:rPr lang="en-GB" sz="1600" u="none" cap="none" strike="noStrike">
                          <a:solidFill>
                            <a:srgbClr val="000000"/>
                          </a:solidFill>
                          <a:latin typeface="Arial"/>
                          <a:ea typeface="Arial"/>
                          <a:cs typeface="Arial"/>
                          <a:sym typeface="Arial"/>
                        </a:rPr>
                        <a:t>Staff illness</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Reorganize team so that there is more overlap of work and people therefore understand each other’s jobs.</a:t>
                      </a:r>
                      <a:endParaRPr/>
                    </a:p>
                  </a:txBody>
                  <a:tcPr marT="0" marB="91450" marR="73025" marL="73025"/>
                </a:tc>
              </a:tr>
              <a:tr h="370850">
                <a:tc>
                  <a:txBody>
                    <a:bodyPr/>
                    <a:lstStyle/>
                    <a:p>
                      <a:pPr indent="0" lvl="0" marL="0" marR="0" rtl="0" algn="l">
                        <a:spcBef>
                          <a:spcPts val="0"/>
                        </a:spcBef>
                        <a:spcAft>
                          <a:spcPts val="0"/>
                        </a:spcAft>
                        <a:buNone/>
                      </a:pPr>
                      <a:r>
                        <a:rPr lang="en-GB" sz="1600" u="none" cap="none" strike="noStrike">
                          <a:solidFill>
                            <a:srgbClr val="000000"/>
                          </a:solidFill>
                          <a:latin typeface="Arial"/>
                          <a:ea typeface="Arial"/>
                          <a:cs typeface="Arial"/>
                          <a:sym typeface="Arial"/>
                        </a:rPr>
                        <a:t>Defective components</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Replace potentially defective components with bought-in components of known reliability.</a:t>
                      </a:r>
                      <a:endParaRPr/>
                    </a:p>
                  </a:txBody>
                  <a:tcPr marT="0" marB="91450" marR="73025" marL="73025"/>
                </a:tc>
              </a:tr>
              <a:tr h="370850">
                <a:tc>
                  <a:txBody>
                    <a:bodyPr/>
                    <a:lstStyle/>
                    <a:p>
                      <a:pPr indent="0" lvl="0" marL="0" marR="0" rtl="0" algn="l">
                        <a:spcBef>
                          <a:spcPts val="0"/>
                        </a:spcBef>
                        <a:spcAft>
                          <a:spcPts val="0"/>
                        </a:spcAft>
                        <a:buNone/>
                      </a:pPr>
                      <a:r>
                        <a:rPr lang="en-GB" sz="1600" u="none" cap="none" strike="noStrike">
                          <a:solidFill>
                            <a:srgbClr val="000000"/>
                          </a:solidFill>
                          <a:latin typeface="Arial"/>
                          <a:ea typeface="Arial"/>
                          <a:cs typeface="Arial"/>
                          <a:sym typeface="Arial"/>
                        </a:rPr>
                        <a:t>Requirements changes</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Derive traceability information to assess requirements change impact; maximize information hiding in the design. </a:t>
                      </a:r>
                      <a:endParaRPr/>
                    </a:p>
                  </a:txBody>
                  <a:tcPr marT="0" marB="91450" marR="73025" marL="73025"/>
                </a:tc>
              </a:tr>
            </a:tbl>
          </a:graphicData>
        </a:graphic>
      </p:graphicFrame>
      <p:sp>
        <p:nvSpPr>
          <p:cNvPr id="280" name="Google Shape;28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281" name="Google Shape;28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282" name="Google Shape;28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Strategies to help manage risk </a:t>
            </a:r>
            <a:endParaRPr/>
          </a:p>
        </p:txBody>
      </p:sp>
      <p:graphicFrame>
        <p:nvGraphicFramePr>
          <p:cNvPr id="288" name="Google Shape;288;p23"/>
          <p:cNvGraphicFramePr/>
          <p:nvPr/>
        </p:nvGraphicFramePr>
        <p:xfrm>
          <a:off x="457200" y="2209058"/>
          <a:ext cx="3000000" cy="3000000"/>
        </p:xfrm>
        <a:graphic>
          <a:graphicData uri="http://schemas.openxmlformats.org/drawingml/2006/table">
            <a:tbl>
              <a:tblPr bandRow="1" firstRow="1">
                <a:noFill/>
                <a:tableStyleId>{6B9C0743-D379-4B21-8EA7-A9EFC8AE94C6}</a:tableStyleId>
              </a:tblPr>
              <a:tblGrid>
                <a:gridCol w="2177950"/>
                <a:gridCol w="5309700"/>
              </a:tblGrid>
              <a:tr h="370850">
                <a:tc>
                  <a:txBody>
                    <a:bodyPr/>
                    <a:lstStyle/>
                    <a:p>
                      <a:pPr indent="0" lvl="0" marL="0" marR="0" rtl="0" algn="just">
                        <a:spcBef>
                          <a:spcPts val="0"/>
                        </a:spcBef>
                        <a:spcAft>
                          <a:spcPts val="0"/>
                        </a:spcAft>
                        <a:buNone/>
                      </a:pPr>
                      <a:r>
                        <a:rPr b="1" lang="en-GB" sz="1600" u="none" cap="none" strike="noStrike">
                          <a:solidFill>
                            <a:srgbClr val="000000"/>
                          </a:solidFill>
                          <a:latin typeface="Arial"/>
                          <a:ea typeface="Arial"/>
                          <a:cs typeface="Arial"/>
                          <a:sym typeface="Arial"/>
                        </a:rPr>
                        <a:t>Risk</a:t>
                      </a:r>
                      <a:endParaRPr b="1" sz="1600" u="none" cap="none" strike="noStrike">
                        <a:solidFill>
                          <a:srgbClr val="000000"/>
                        </a:solidFill>
                        <a:latin typeface="Arial"/>
                        <a:ea typeface="Arial"/>
                        <a:cs typeface="Arial"/>
                        <a:sym typeface="Arial"/>
                      </a:endParaRPr>
                    </a:p>
                  </a:txBody>
                  <a:tcPr marT="91450" marB="91450" marR="73025" marL="73025"/>
                </a:tc>
                <a:tc>
                  <a:txBody>
                    <a:bodyPr/>
                    <a:lstStyle/>
                    <a:p>
                      <a:pPr indent="0" lvl="0" marL="0" marR="0" rtl="0" algn="just">
                        <a:spcBef>
                          <a:spcPts val="0"/>
                        </a:spcBef>
                        <a:spcAft>
                          <a:spcPts val="0"/>
                        </a:spcAft>
                        <a:buNone/>
                      </a:pPr>
                      <a:r>
                        <a:rPr b="1" lang="en-GB" sz="1600" u="none" cap="none" strike="noStrike">
                          <a:solidFill>
                            <a:srgbClr val="000000"/>
                          </a:solidFill>
                          <a:latin typeface="Arial"/>
                          <a:ea typeface="Arial"/>
                          <a:cs typeface="Arial"/>
                          <a:sym typeface="Arial"/>
                        </a:rPr>
                        <a:t>Strategy</a:t>
                      </a:r>
                      <a:endParaRPr b="1" sz="1600" u="none" cap="none" strike="noStrike">
                        <a:solidFill>
                          <a:srgbClr val="000000"/>
                        </a:solidFill>
                        <a:latin typeface="Arial"/>
                        <a:ea typeface="Arial"/>
                        <a:cs typeface="Arial"/>
                        <a:sym typeface="Arial"/>
                      </a:endParaRPr>
                    </a:p>
                  </a:txBody>
                  <a:tcPr marT="91450" marB="91450" marR="73025" marL="73025"/>
                </a:tc>
              </a:tr>
              <a:tr h="370850">
                <a:tc>
                  <a:txBody>
                    <a:bodyPr/>
                    <a:lstStyle/>
                    <a:p>
                      <a:pPr indent="0" lvl="0" marL="0" marR="0" rtl="0" algn="l">
                        <a:spcBef>
                          <a:spcPts val="0"/>
                        </a:spcBef>
                        <a:spcAft>
                          <a:spcPts val="0"/>
                        </a:spcAft>
                        <a:buNone/>
                      </a:pPr>
                      <a:r>
                        <a:rPr lang="en-GB" sz="1600" u="none" cap="none" strike="noStrike">
                          <a:solidFill>
                            <a:srgbClr val="000000"/>
                          </a:solidFill>
                          <a:latin typeface="Arial"/>
                          <a:ea typeface="Arial"/>
                          <a:cs typeface="Arial"/>
                          <a:sym typeface="Arial"/>
                        </a:rPr>
                        <a:t>Organizational restructuring</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Prepare a briefing document for senior management showing how the project is making a very important contribution to the goals of the business. </a:t>
                      </a:r>
                      <a:endParaRPr/>
                    </a:p>
                  </a:txBody>
                  <a:tcPr marT="0" marB="91450" marR="73025" marL="73025"/>
                </a:tc>
              </a:tr>
              <a:tr h="370850">
                <a:tc>
                  <a:txBody>
                    <a:bodyPr/>
                    <a:lstStyle/>
                    <a:p>
                      <a:pPr indent="0" lvl="0" marL="0" marR="0" rtl="0" algn="l">
                        <a:spcBef>
                          <a:spcPts val="0"/>
                        </a:spcBef>
                        <a:spcAft>
                          <a:spcPts val="0"/>
                        </a:spcAft>
                        <a:buNone/>
                      </a:pPr>
                      <a:r>
                        <a:rPr lang="en-GB" sz="1600" u="none" cap="none" strike="noStrike">
                          <a:solidFill>
                            <a:srgbClr val="000000"/>
                          </a:solidFill>
                          <a:latin typeface="Arial"/>
                          <a:ea typeface="Arial"/>
                          <a:cs typeface="Arial"/>
                          <a:sym typeface="Arial"/>
                        </a:rPr>
                        <a:t>Database performance</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Investigate the possibility of buying a higher-performance database. </a:t>
                      </a:r>
                      <a:endParaRPr/>
                    </a:p>
                  </a:txBody>
                  <a:tcPr marT="0" marB="91450" marR="73025" marL="73025"/>
                </a:tc>
              </a:tr>
              <a:tr h="370850">
                <a:tc>
                  <a:txBody>
                    <a:bodyPr/>
                    <a:lstStyle/>
                    <a:p>
                      <a:pPr indent="0" lvl="0" marL="0" marR="0" rtl="0" algn="l">
                        <a:spcBef>
                          <a:spcPts val="0"/>
                        </a:spcBef>
                        <a:spcAft>
                          <a:spcPts val="0"/>
                        </a:spcAft>
                        <a:buNone/>
                      </a:pPr>
                      <a:r>
                        <a:rPr lang="en-GB" sz="1600" u="none" cap="none" strike="noStrike">
                          <a:solidFill>
                            <a:srgbClr val="000000"/>
                          </a:solidFill>
                          <a:latin typeface="Arial"/>
                          <a:ea typeface="Arial"/>
                          <a:cs typeface="Arial"/>
                          <a:sym typeface="Arial"/>
                        </a:rPr>
                        <a:t>Underestimated development time</a:t>
                      </a:r>
                      <a:endParaRPr/>
                    </a:p>
                  </a:txBody>
                  <a:tcPr marT="0" marB="91450" marR="73025" marL="73025"/>
                </a:tc>
                <a:tc>
                  <a:txBody>
                    <a:bodyPr/>
                    <a:lstStyle/>
                    <a:p>
                      <a:pPr indent="0" lvl="0" marL="0" marR="0" rtl="0" algn="just">
                        <a:spcBef>
                          <a:spcPts val="0"/>
                        </a:spcBef>
                        <a:spcAft>
                          <a:spcPts val="0"/>
                        </a:spcAft>
                        <a:buNone/>
                      </a:pPr>
                      <a:r>
                        <a:rPr lang="en-GB" sz="1600" u="none" cap="none" strike="noStrike">
                          <a:solidFill>
                            <a:srgbClr val="000000"/>
                          </a:solidFill>
                          <a:latin typeface="Arial"/>
                          <a:ea typeface="Arial"/>
                          <a:cs typeface="Arial"/>
                          <a:sym typeface="Arial"/>
                        </a:rPr>
                        <a:t>Investigate buying-in components; investigate use of a program generator.</a:t>
                      </a:r>
                      <a:endParaRPr sz="1600" u="none" cap="none" strike="noStrike">
                        <a:solidFill>
                          <a:srgbClr val="000000"/>
                        </a:solidFill>
                        <a:latin typeface="Arial"/>
                        <a:ea typeface="Arial"/>
                        <a:cs typeface="Arial"/>
                        <a:sym typeface="Arial"/>
                      </a:endParaRPr>
                    </a:p>
                  </a:txBody>
                  <a:tcPr marT="0" marB="91450" marR="73025" marL="73025"/>
                </a:tc>
              </a:tr>
            </a:tbl>
          </a:graphicData>
        </a:graphic>
      </p:graphicFrame>
      <p:sp>
        <p:nvSpPr>
          <p:cNvPr id="289" name="Google Shape;289;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290" name="Google Shape;290;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291" name="Google Shape;291;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Risk monitoring</a:t>
            </a:r>
            <a:endParaRPr/>
          </a:p>
        </p:txBody>
      </p:sp>
      <p:sp>
        <p:nvSpPr>
          <p:cNvPr id="297" name="Google Shape;297;p24"/>
          <p:cNvSpPr txBox="1"/>
          <p:nvPr>
            <p:ph idx="1" type="body"/>
          </p:nvPr>
        </p:nvSpPr>
        <p:spPr>
          <a:xfrm>
            <a:off x="457200" y="1600200"/>
            <a:ext cx="8229600" cy="4525963"/>
          </a:xfrm>
          <a:prstGeom prst="rect">
            <a:avLst/>
          </a:prstGeom>
          <a:noFill/>
          <a:ln>
            <a:noFill/>
          </a:ln>
        </p:spPr>
        <p:txBody>
          <a:bodyPr anchorCtr="0" anchor="t" bIns="45875" lIns="91775" spcFirstLastPara="1" rIns="91775" wrap="square" tIns="45875">
            <a:noAutofit/>
          </a:bodyPr>
          <a:lstStyle/>
          <a:p>
            <a:pPr indent="-342900" lvl="0" marL="342900" rtl="0" algn="l">
              <a:spcBef>
                <a:spcPts val="0"/>
              </a:spcBef>
              <a:spcAft>
                <a:spcPts val="0"/>
              </a:spcAft>
              <a:buClr>
                <a:srgbClr val="46424D"/>
              </a:buClr>
              <a:buSzPts val="2400"/>
              <a:buFont typeface="Noto Sans Symbols"/>
              <a:buChar char="✧"/>
            </a:pPr>
            <a:r>
              <a:rPr lang="en-GB"/>
              <a:t>Assess each identified risks regularly to decide whether or not it is becoming less or more probable.</a:t>
            </a:r>
            <a:endParaRPr/>
          </a:p>
          <a:p>
            <a:pPr indent="-342900" lvl="0" marL="342900" rtl="0" algn="l">
              <a:spcBef>
                <a:spcPts val="1200"/>
              </a:spcBef>
              <a:spcAft>
                <a:spcPts val="0"/>
              </a:spcAft>
              <a:buClr>
                <a:srgbClr val="46424D"/>
              </a:buClr>
              <a:buSzPts val="2400"/>
              <a:buFont typeface="Noto Sans Symbols"/>
              <a:buChar char="✧"/>
            </a:pPr>
            <a:r>
              <a:rPr lang="en-GB"/>
              <a:t>Also assess whether the effects of the risk have changed.</a:t>
            </a:r>
            <a:endParaRPr/>
          </a:p>
          <a:p>
            <a:pPr indent="-342900" lvl="0" marL="342900" rtl="0" algn="l">
              <a:spcBef>
                <a:spcPts val="1200"/>
              </a:spcBef>
              <a:spcAft>
                <a:spcPts val="0"/>
              </a:spcAft>
              <a:buClr>
                <a:srgbClr val="46424D"/>
              </a:buClr>
              <a:buSzPts val="2400"/>
              <a:buFont typeface="Noto Sans Symbols"/>
              <a:buChar char="✧"/>
            </a:pPr>
            <a:r>
              <a:rPr lang="en-GB"/>
              <a:t>Each key risk should be discussed at management progress meetings.</a:t>
            </a:r>
            <a:endParaRPr/>
          </a:p>
        </p:txBody>
      </p:sp>
      <p:sp>
        <p:nvSpPr>
          <p:cNvPr id="298" name="Google Shape;29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299" name="Google Shape;29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300" name="Google Shape;30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5"/>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Risk indicators </a:t>
            </a:r>
            <a:endParaRPr/>
          </a:p>
        </p:txBody>
      </p:sp>
      <p:graphicFrame>
        <p:nvGraphicFramePr>
          <p:cNvPr id="306" name="Google Shape;306;p25"/>
          <p:cNvGraphicFramePr/>
          <p:nvPr/>
        </p:nvGraphicFramePr>
        <p:xfrm>
          <a:off x="457200" y="2059545"/>
          <a:ext cx="3000000" cy="3000000"/>
        </p:xfrm>
        <a:graphic>
          <a:graphicData uri="http://schemas.openxmlformats.org/drawingml/2006/table">
            <a:tbl>
              <a:tblPr bandRow="1" firstRow="1">
                <a:noFill/>
                <a:tableStyleId>{6B9C0743-D379-4B21-8EA7-A9EFC8AE94C6}</a:tableStyleId>
              </a:tblPr>
              <a:tblGrid>
                <a:gridCol w="2407275"/>
                <a:gridCol w="5822325"/>
              </a:tblGrid>
              <a:tr h="370850">
                <a:tc>
                  <a:txBody>
                    <a:bodyPr/>
                    <a:lstStyle/>
                    <a:p>
                      <a:pPr indent="0" lvl="0" marL="0" marR="0" rtl="0" algn="just">
                        <a:spcBef>
                          <a:spcPts val="0"/>
                        </a:spcBef>
                        <a:spcAft>
                          <a:spcPts val="0"/>
                        </a:spcAft>
                        <a:buNone/>
                      </a:pPr>
                      <a:r>
                        <a:rPr b="1" lang="en-GB" sz="1400" u="none" cap="none" strike="noStrike">
                          <a:solidFill>
                            <a:srgbClr val="000000"/>
                          </a:solidFill>
                          <a:latin typeface="Arial"/>
                          <a:ea typeface="Arial"/>
                          <a:cs typeface="Arial"/>
                          <a:sym typeface="Arial"/>
                        </a:rPr>
                        <a:t>Risk type</a:t>
                      </a:r>
                      <a:endParaRPr/>
                    </a:p>
                  </a:txBody>
                  <a:tcPr marT="91450" marB="91450" marR="73025" marL="73025"/>
                </a:tc>
                <a:tc>
                  <a:txBody>
                    <a:bodyPr/>
                    <a:lstStyle/>
                    <a:p>
                      <a:pPr indent="0" lvl="0" marL="0" marR="0" rtl="0" algn="just">
                        <a:spcBef>
                          <a:spcPts val="0"/>
                        </a:spcBef>
                        <a:spcAft>
                          <a:spcPts val="0"/>
                        </a:spcAft>
                        <a:buNone/>
                      </a:pPr>
                      <a:r>
                        <a:rPr b="1" lang="en-GB" sz="1400" u="none" cap="none" strike="noStrike">
                          <a:solidFill>
                            <a:srgbClr val="000000"/>
                          </a:solidFill>
                          <a:latin typeface="Arial"/>
                          <a:ea typeface="Arial"/>
                          <a:cs typeface="Arial"/>
                          <a:sym typeface="Arial"/>
                        </a:rPr>
                        <a:t>Potential indicators</a:t>
                      </a:r>
                      <a:endParaRPr b="1" sz="1400" u="none" cap="none" strike="noStrike">
                        <a:solidFill>
                          <a:srgbClr val="000000"/>
                        </a:solidFill>
                        <a:latin typeface="Arial"/>
                        <a:ea typeface="Arial"/>
                        <a:cs typeface="Arial"/>
                        <a:sym typeface="Arial"/>
                      </a:endParaRPr>
                    </a:p>
                  </a:txBody>
                  <a:tcPr marT="91450" marB="91450" marR="73025" marL="73025"/>
                </a:tc>
              </a:tr>
              <a:tr h="370850">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Estimation</a:t>
                      </a:r>
                      <a:endParaRPr/>
                    </a:p>
                  </a:txBody>
                  <a:tcPr marT="0" marB="91450" marR="73025" marL="73025"/>
                </a:tc>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Failure to meet agreed schedule; failure to clear reported defects.</a:t>
                      </a:r>
                      <a:endParaRPr sz="1400" u="none" cap="none" strike="noStrike">
                        <a:solidFill>
                          <a:srgbClr val="000000"/>
                        </a:solidFill>
                        <a:latin typeface="Arial"/>
                        <a:ea typeface="Arial"/>
                        <a:cs typeface="Arial"/>
                        <a:sym typeface="Arial"/>
                      </a:endParaRPr>
                    </a:p>
                  </a:txBody>
                  <a:tcPr marT="0" marB="91450" marR="73025" marL="73025"/>
                </a:tc>
              </a:tr>
              <a:tr h="370850">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Organizational</a:t>
                      </a:r>
                      <a:endParaRPr/>
                    </a:p>
                  </a:txBody>
                  <a:tcPr marT="0" marB="91450" marR="73025" marL="73025"/>
                </a:tc>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Organizational gossip; lack of action by senior management.</a:t>
                      </a:r>
                      <a:endParaRPr/>
                    </a:p>
                  </a:txBody>
                  <a:tcPr marT="0" marB="91450" marR="73025" marL="73025"/>
                </a:tc>
              </a:tr>
              <a:tr h="370850">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People</a:t>
                      </a:r>
                      <a:endParaRPr/>
                    </a:p>
                  </a:txBody>
                  <a:tcPr marT="0" marB="91450" marR="73025" marL="73025"/>
                </a:tc>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Poor staff morale; poor relationships amongst team members; high staff turnover.</a:t>
                      </a:r>
                      <a:endParaRPr/>
                    </a:p>
                  </a:txBody>
                  <a:tcPr marT="0" marB="91450" marR="73025" marL="73025"/>
                </a:tc>
              </a:tr>
              <a:tr h="370850">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Requirements</a:t>
                      </a:r>
                      <a:endParaRPr/>
                    </a:p>
                  </a:txBody>
                  <a:tcPr marT="0" marB="91450" marR="73025" marL="73025"/>
                </a:tc>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Many requirements change requests; customer complaints.</a:t>
                      </a:r>
                      <a:endParaRPr/>
                    </a:p>
                  </a:txBody>
                  <a:tcPr marT="0" marB="91450" marR="73025" marL="73025"/>
                </a:tc>
              </a:tr>
              <a:tr h="370850">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Technology</a:t>
                      </a:r>
                      <a:endParaRPr sz="1400" u="none" cap="none" strike="noStrike">
                        <a:solidFill>
                          <a:srgbClr val="000000"/>
                        </a:solidFill>
                        <a:latin typeface="Arial"/>
                        <a:ea typeface="Arial"/>
                        <a:cs typeface="Arial"/>
                        <a:sym typeface="Arial"/>
                      </a:endParaRPr>
                    </a:p>
                  </a:txBody>
                  <a:tcPr marT="0" marB="91450" marR="73025" marL="73025"/>
                </a:tc>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Late delivery of hardware or support software; many reported technology problems.</a:t>
                      </a:r>
                      <a:endParaRPr/>
                    </a:p>
                  </a:txBody>
                  <a:tcPr marT="0" marB="91450" marR="73025" marL="73025"/>
                </a:tc>
              </a:tr>
              <a:tr h="370850">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Tools</a:t>
                      </a:r>
                      <a:endParaRPr/>
                    </a:p>
                  </a:txBody>
                  <a:tcPr marT="0" marB="91450" marR="73025" marL="73025"/>
                </a:tc>
                <a:tc>
                  <a:txBody>
                    <a:bodyPr/>
                    <a:lstStyle/>
                    <a:p>
                      <a:pPr indent="0" lvl="0" marL="0" marR="0" rtl="0" algn="just">
                        <a:spcBef>
                          <a:spcPts val="0"/>
                        </a:spcBef>
                        <a:spcAft>
                          <a:spcPts val="0"/>
                        </a:spcAft>
                        <a:buNone/>
                      </a:pPr>
                      <a:r>
                        <a:rPr lang="en-GB" sz="1400" u="none" cap="none" strike="noStrike">
                          <a:solidFill>
                            <a:srgbClr val="000000"/>
                          </a:solidFill>
                          <a:latin typeface="Arial"/>
                          <a:ea typeface="Arial"/>
                          <a:cs typeface="Arial"/>
                          <a:sym typeface="Arial"/>
                        </a:rPr>
                        <a:t>Reluctance by team members to use tools; complaints about CASE tools; demands for higher-powered workstations.</a:t>
                      </a:r>
                      <a:endParaRPr/>
                    </a:p>
                  </a:txBody>
                  <a:tcPr marT="0" marB="91450" marR="73025" marL="73025"/>
                </a:tc>
              </a:tr>
            </a:tbl>
          </a:graphicData>
        </a:graphic>
      </p:graphicFrame>
      <p:sp>
        <p:nvSpPr>
          <p:cNvPr id="307" name="Google Shape;30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308" name="Google Shape;30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309" name="Google Shape;30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6"/>
          <p:cNvSpPr txBox="1"/>
          <p:nvPr>
            <p:ph type="title"/>
          </p:nvPr>
        </p:nvSpPr>
        <p:spPr>
          <a:xfrm>
            <a:off x="457200" y="2295595"/>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Managing people</a:t>
            </a:r>
            <a:endParaRPr/>
          </a:p>
        </p:txBody>
      </p:sp>
      <p:sp>
        <p:nvSpPr>
          <p:cNvPr id="315" name="Google Shape;31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316" name="Google Shape;31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317" name="Google Shape;31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7"/>
          <p:cNvSpPr txBox="1"/>
          <p:nvPr>
            <p:ph type="title"/>
          </p:nvPr>
        </p:nvSpPr>
        <p:spPr>
          <a:xfrm>
            <a:off x="457200" y="274638"/>
            <a:ext cx="7293232" cy="1143000"/>
          </a:xfrm>
          <a:prstGeom prst="rect">
            <a:avLst/>
          </a:prstGeom>
          <a:noFill/>
          <a:ln>
            <a:noFill/>
          </a:ln>
        </p:spPr>
        <p:txBody>
          <a:bodyPr anchorCtr="0" anchor="ctr" bIns="44600" lIns="90825" spcFirstLastPara="1" rIns="90825" wrap="square" tIns="44600">
            <a:noAutofit/>
          </a:bodyPr>
          <a:lstStyle/>
          <a:p>
            <a:pPr indent="0" lvl="0" marL="0" rtl="0" algn="l">
              <a:spcBef>
                <a:spcPts val="0"/>
              </a:spcBef>
              <a:spcAft>
                <a:spcPts val="0"/>
              </a:spcAft>
              <a:buNone/>
            </a:pPr>
            <a:r>
              <a:rPr lang="en-GB"/>
              <a:t>Managing people</a:t>
            </a:r>
            <a:endParaRPr/>
          </a:p>
        </p:txBody>
      </p:sp>
      <p:sp>
        <p:nvSpPr>
          <p:cNvPr id="323" name="Google Shape;323;p27"/>
          <p:cNvSpPr txBox="1"/>
          <p:nvPr>
            <p:ph idx="1" type="body"/>
          </p:nvPr>
        </p:nvSpPr>
        <p:spPr>
          <a:xfrm>
            <a:off x="457200" y="1600200"/>
            <a:ext cx="8229600" cy="4525963"/>
          </a:xfrm>
          <a:prstGeom prst="rect">
            <a:avLst/>
          </a:prstGeom>
          <a:noFill/>
          <a:ln>
            <a:noFill/>
          </a:ln>
        </p:spPr>
        <p:txBody>
          <a:bodyPr anchorCtr="0" anchor="t" bIns="44600" lIns="90825" spcFirstLastPara="1" rIns="90825" wrap="square" tIns="44600">
            <a:noAutofit/>
          </a:bodyPr>
          <a:lstStyle/>
          <a:p>
            <a:pPr indent="-342900" lvl="0" marL="342900" rtl="0" algn="l">
              <a:spcBef>
                <a:spcPts val="0"/>
              </a:spcBef>
              <a:spcAft>
                <a:spcPts val="0"/>
              </a:spcAft>
              <a:buClr>
                <a:srgbClr val="46424D"/>
              </a:buClr>
              <a:buSzPts val="2400"/>
              <a:buFont typeface="Noto Sans Symbols"/>
              <a:buChar char="✧"/>
            </a:pPr>
            <a:r>
              <a:rPr lang="en-GB"/>
              <a:t>People are an organisation’s most important assets.</a:t>
            </a:r>
            <a:endParaRPr/>
          </a:p>
          <a:p>
            <a:pPr indent="-342900" lvl="0" marL="342900" rtl="0" algn="l">
              <a:spcBef>
                <a:spcPts val="1200"/>
              </a:spcBef>
              <a:spcAft>
                <a:spcPts val="0"/>
              </a:spcAft>
              <a:buClr>
                <a:srgbClr val="46424D"/>
              </a:buClr>
              <a:buSzPts val="2400"/>
              <a:buFont typeface="Noto Sans Symbols"/>
              <a:buChar char="✧"/>
            </a:pPr>
            <a:r>
              <a:rPr lang="en-GB"/>
              <a:t>The tasks of a manager are essentially people-oriented. Unless there is some understanding of people, management will be unsuccessful.</a:t>
            </a:r>
            <a:endParaRPr/>
          </a:p>
          <a:p>
            <a:pPr indent="-342900" lvl="0" marL="342900" rtl="0" algn="l">
              <a:spcBef>
                <a:spcPts val="1200"/>
              </a:spcBef>
              <a:spcAft>
                <a:spcPts val="0"/>
              </a:spcAft>
              <a:buClr>
                <a:srgbClr val="46424D"/>
              </a:buClr>
              <a:buSzPts val="2400"/>
              <a:buFont typeface="Noto Sans Symbols"/>
              <a:buChar char="✧"/>
            </a:pPr>
            <a:r>
              <a:rPr lang="en-GB"/>
              <a:t>Poor people management is an important contributor to project failure.</a:t>
            </a:r>
            <a:endParaRPr/>
          </a:p>
        </p:txBody>
      </p:sp>
      <p:sp>
        <p:nvSpPr>
          <p:cNvPr id="324" name="Google Shape;324;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325" name="Google Shape;325;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326" name="Google Shape;326;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8"/>
          <p:cNvSpPr txBox="1"/>
          <p:nvPr>
            <p:ph type="title"/>
          </p:nvPr>
        </p:nvSpPr>
        <p:spPr>
          <a:xfrm>
            <a:off x="457200" y="274638"/>
            <a:ext cx="7293232" cy="1143000"/>
          </a:xfrm>
          <a:prstGeom prst="rect">
            <a:avLst/>
          </a:prstGeom>
          <a:noFill/>
          <a:ln>
            <a:noFill/>
          </a:ln>
        </p:spPr>
        <p:txBody>
          <a:bodyPr anchorCtr="0" anchor="ctr" bIns="44600" lIns="90825" spcFirstLastPara="1" rIns="90825" wrap="square" tIns="44600">
            <a:noAutofit/>
          </a:bodyPr>
          <a:lstStyle/>
          <a:p>
            <a:pPr indent="0" lvl="0" marL="0" rtl="0" algn="l">
              <a:spcBef>
                <a:spcPts val="0"/>
              </a:spcBef>
              <a:spcAft>
                <a:spcPts val="0"/>
              </a:spcAft>
              <a:buNone/>
            </a:pPr>
            <a:r>
              <a:rPr lang="en-GB"/>
              <a:t>People management factors</a:t>
            </a:r>
            <a:endParaRPr/>
          </a:p>
        </p:txBody>
      </p:sp>
      <p:sp>
        <p:nvSpPr>
          <p:cNvPr id="332" name="Google Shape;332;p28"/>
          <p:cNvSpPr txBox="1"/>
          <p:nvPr>
            <p:ph idx="1" type="body"/>
          </p:nvPr>
        </p:nvSpPr>
        <p:spPr>
          <a:xfrm>
            <a:off x="457200" y="1600200"/>
            <a:ext cx="8229600" cy="4525963"/>
          </a:xfrm>
          <a:prstGeom prst="rect">
            <a:avLst/>
          </a:prstGeom>
          <a:noFill/>
          <a:ln>
            <a:noFill/>
          </a:ln>
        </p:spPr>
        <p:txBody>
          <a:bodyPr anchorCtr="0" anchor="t" bIns="44600" lIns="90825" spcFirstLastPara="1" rIns="90825" wrap="square" tIns="44600">
            <a:noAutofit/>
          </a:bodyPr>
          <a:lstStyle/>
          <a:p>
            <a:pPr indent="-342900" lvl="0" marL="342900" rtl="0" algn="l">
              <a:lnSpc>
                <a:spcPct val="90000"/>
              </a:lnSpc>
              <a:spcBef>
                <a:spcPts val="0"/>
              </a:spcBef>
              <a:spcAft>
                <a:spcPts val="0"/>
              </a:spcAft>
              <a:buClr>
                <a:srgbClr val="46424D"/>
              </a:buClr>
              <a:buSzPts val="2400"/>
              <a:buChar char="✧"/>
            </a:pPr>
            <a:r>
              <a:rPr lang="en-GB" sz="2400"/>
              <a:t>Consistency</a:t>
            </a:r>
            <a:endParaRPr/>
          </a:p>
          <a:p>
            <a:pPr indent="-285750" lvl="1" marL="742950" rtl="0" algn="l">
              <a:lnSpc>
                <a:spcPct val="90000"/>
              </a:lnSpc>
              <a:spcBef>
                <a:spcPts val="900"/>
              </a:spcBef>
              <a:spcAft>
                <a:spcPts val="0"/>
              </a:spcAft>
              <a:buClr>
                <a:srgbClr val="46424D"/>
              </a:buClr>
              <a:buSzPts val="2000"/>
              <a:buChar char="▪"/>
            </a:pPr>
            <a:r>
              <a:rPr lang="en-GB" sz="2000"/>
              <a:t>Team members should all be treated in a comparable way without favourites or discrimination.</a:t>
            </a:r>
            <a:endParaRPr/>
          </a:p>
          <a:p>
            <a:pPr indent="-342900" lvl="0" marL="342900" rtl="0" algn="l">
              <a:lnSpc>
                <a:spcPct val="90000"/>
              </a:lnSpc>
              <a:spcBef>
                <a:spcPts val="900"/>
              </a:spcBef>
              <a:spcAft>
                <a:spcPts val="0"/>
              </a:spcAft>
              <a:buClr>
                <a:srgbClr val="46424D"/>
              </a:buClr>
              <a:buSzPts val="2400"/>
              <a:buChar char="✧"/>
            </a:pPr>
            <a:r>
              <a:rPr lang="en-GB" sz="2400"/>
              <a:t>Respect</a:t>
            </a:r>
            <a:endParaRPr/>
          </a:p>
          <a:p>
            <a:pPr indent="-285750" lvl="1" marL="742950" rtl="0" algn="l">
              <a:lnSpc>
                <a:spcPct val="90000"/>
              </a:lnSpc>
              <a:spcBef>
                <a:spcPts val="900"/>
              </a:spcBef>
              <a:spcAft>
                <a:spcPts val="0"/>
              </a:spcAft>
              <a:buClr>
                <a:srgbClr val="46424D"/>
              </a:buClr>
              <a:buSzPts val="2000"/>
              <a:buChar char="▪"/>
            </a:pPr>
            <a:r>
              <a:rPr lang="en-GB" sz="2000"/>
              <a:t>Different team members have different skills and these differences should be respected.</a:t>
            </a:r>
            <a:endParaRPr/>
          </a:p>
          <a:p>
            <a:pPr indent="-342900" lvl="0" marL="342900" rtl="0" algn="l">
              <a:lnSpc>
                <a:spcPct val="90000"/>
              </a:lnSpc>
              <a:spcBef>
                <a:spcPts val="900"/>
              </a:spcBef>
              <a:spcAft>
                <a:spcPts val="0"/>
              </a:spcAft>
              <a:buClr>
                <a:srgbClr val="46424D"/>
              </a:buClr>
              <a:buSzPts val="2400"/>
              <a:buChar char="✧"/>
            </a:pPr>
            <a:r>
              <a:rPr lang="en-GB" sz="2400"/>
              <a:t>Inclusion</a:t>
            </a:r>
            <a:endParaRPr/>
          </a:p>
          <a:p>
            <a:pPr indent="-285750" lvl="1" marL="742950" rtl="0" algn="l">
              <a:lnSpc>
                <a:spcPct val="90000"/>
              </a:lnSpc>
              <a:spcBef>
                <a:spcPts val="900"/>
              </a:spcBef>
              <a:spcAft>
                <a:spcPts val="0"/>
              </a:spcAft>
              <a:buClr>
                <a:srgbClr val="46424D"/>
              </a:buClr>
              <a:buSzPts val="2000"/>
              <a:buChar char="▪"/>
            </a:pPr>
            <a:r>
              <a:rPr lang="en-GB" sz="2000"/>
              <a:t>Involve all team members and make sure that people’s views are considered.</a:t>
            </a:r>
            <a:endParaRPr/>
          </a:p>
          <a:p>
            <a:pPr indent="-342900" lvl="0" marL="342900" rtl="0" algn="l">
              <a:lnSpc>
                <a:spcPct val="90000"/>
              </a:lnSpc>
              <a:spcBef>
                <a:spcPts val="900"/>
              </a:spcBef>
              <a:spcAft>
                <a:spcPts val="0"/>
              </a:spcAft>
              <a:buClr>
                <a:srgbClr val="46424D"/>
              </a:buClr>
              <a:buSzPts val="2400"/>
              <a:buChar char="✧"/>
            </a:pPr>
            <a:r>
              <a:rPr lang="en-GB" sz="2400"/>
              <a:t>Honesty</a:t>
            </a:r>
            <a:endParaRPr/>
          </a:p>
          <a:p>
            <a:pPr indent="-285750" lvl="1" marL="742950" rtl="0" algn="l">
              <a:lnSpc>
                <a:spcPct val="90000"/>
              </a:lnSpc>
              <a:spcBef>
                <a:spcPts val="900"/>
              </a:spcBef>
              <a:spcAft>
                <a:spcPts val="0"/>
              </a:spcAft>
              <a:buClr>
                <a:srgbClr val="46424D"/>
              </a:buClr>
              <a:buSzPts val="2000"/>
              <a:buChar char="▪"/>
            </a:pPr>
            <a:r>
              <a:rPr lang="en-GB" sz="2000"/>
              <a:t>You should always be honest about what is going well and what is going badly in a project.</a:t>
            </a:r>
            <a:endParaRPr/>
          </a:p>
        </p:txBody>
      </p:sp>
      <p:sp>
        <p:nvSpPr>
          <p:cNvPr id="333" name="Google Shape;333;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334" name="Google Shape;334;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335" name="Google Shape;335;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Motivating people</a:t>
            </a:r>
            <a:endParaRPr/>
          </a:p>
        </p:txBody>
      </p:sp>
      <p:sp>
        <p:nvSpPr>
          <p:cNvPr id="341" name="Google Shape;341;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6424D"/>
              </a:buClr>
              <a:buSzPts val="2400"/>
              <a:buChar char="✧"/>
            </a:pPr>
            <a:r>
              <a:rPr lang="en-GB"/>
              <a:t>An important role of a manager is to motivate the people working on a project.</a:t>
            </a:r>
            <a:endParaRPr/>
          </a:p>
          <a:p>
            <a:pPr indent="-342900" lvl="0" marL="342900" rtl="0" algn="l">
              <a:lnSpc>
                <a:spcPct val="90000"/>
              </a:lnSpc>
              <a:spcBef>
                <a:spcPts val="1200"/>
              </a:spcBef>
              <a:spcAft>
                <a:spcPts val="0"/>
              </a:spcAft>
              <a:buClr>
                <a:srgbClr val="46424D"/>
              </a:buClr>
              <a:buSzPts val="2400"/>
              <a:buChar char="✧"/>
            </a:pPr>
            <a:r>
              <a:rPr lang="en-GB"/>
              <a:t>Motivation means organizing the work and the working environment to encourage people to work effectively. </a:t>
            </a:r>
            <a:endParaRPr/>
          </a:p>
          <a:p>
            <a:pPr indent="-285750" lvl="1" marL="742950" rtl="0" algn="l">
              <a:lnSpc>
                <a:spcPct val="90000"/>
              </a:lnSpc>
              <a:spcBef>
                <a:spcPts val="900"/>
              </a:spcBef>
              <a:spcAft>
                <a:spcPts val="0"/>
              </a:spcAft>
              <a:buClr>
                <a:srgbClr val="46424D"/>
              </a:buClr>
              <a:buSzPts val="2000"/>
              <a:buChar char="▪"/>
            </a:pPr>
            <a:r>
              <a:rPr lang="en-GB"/>
              <a:t>If people are not motivated, they will not be interested in the work they are doing. They will work slowly, be more likely to make mistakes and will not contribute to the broader goals of the team or the organization. </a:t>
            </a:r>
            <a:endParaRPr/>
          </a:p>
          <a:p>
            <a:pPr indent="-342900" lvl="0" marL="342900" rtl="0" algn="l">
              <a:lnSpc>
                <a:spcPct val="90000"/>
              </a:lnSpc>
              <a:spcBef>
                <a:spcPts val="900"/>
              </a:spcBef>
              <a:spcAft>
                <a:spcPts val="0"/>
              </a:spcAft>
              <a:buClr>
                <a:srgbClr val="46424D"/>
              </a:buClr>
              <a:buSzPts val="2400"/>
              <a:buChar char="✧"/>
            </a:pPr>
            <a:r>
              <a:rPr lang="en-GB"/>
              <a:t>Motivation is a complex issue but it appears that their are different types of motivation based on:</a:t>
            </a:r>
            <a:endParaRPr/>
          </a:p>
          <a:p>
            <a:pPr indent="-285750" lvl="1" marL="742950" rtl="0" algn="l">
              <a:lnSpc>
                <a:spcPct val="90000"/>
              </a:lnSpc>
              <a:spcBef>
                <a:spcPts val="900"/>
              </a:spcBef>
              <a:spcAft>
                <a:spcPts val="0"/>
              </a:spcAft>
              <a:buClr>
                <a:srgbClr val="46424D"/>
              </a:buClr>
              <a:buSzPts val="2000"/>
              <a:buChar char="▪"/>
            </a:pPr>
            <a:r>
              <a:rPr lang="en-GB"/>
              <a:t>Basic needs (e.g. food, sleep, etc.);</a:t>
            </a:r>
            <a:endParaRPr/>
          </a:p>
          <a:p>
            <a:pPr indent="-285750" lvl="1" marL="742950" rtl="0" algn="l">
              <a:lnSpc>
                <a:spcPct val="90000"/>
              </a:lnSpc>
              <a:spcBef>
                <a:spcPts val="600"/>
              </a:spcBef>
              <a:spcAft>
                <a:spcPts val="0"/>
              </a:spcAft>
              <a:buClr>
                <a:srgbClr val="46424D"/>
              </a:buClr>
              <a:buSzPts val="2000"/>
              <a:buChar char="▪"/>
            </a:pPr>
            <a:r>
              <a:rPr lang="en-GB"/>
              <a:t>Personal needs (e.g. respect, self-esteem);</a:t>
            </a:r>
            <a:endParaRPr/>
          </a:p>
          <a:p>
            <a:pPr indent="-285750" lvl="1" marL="742950" rtl="0" algn="l">
              <a:lnSpc>
                <a:spcPct val="90000"/>
              </a:lnSpc>
              <a:spcBef>
                <a:spcPts val="600"/>
              </a:spcBef>
              <a:spcAft>
                <a:spcPts val="0"/>
              </a:spcAft>
              <a:buClr>
                <a:srgbClr val="46424D"/>
              </a:buClr>
              <a:buSzPts val="2000"/>
              <a:buChar char="▪"/>
            </a:pPr>
            <a:r>
              <a:rPr lang="en-GB"/>
              <a:t>Social needs (e.g. to be accepted as part of a group).</a:t>
            </a:r>
            <a:endParaRPr/>
          </a:p>
          <a:p>
            <a:pPr indent="-190500" lvl="0" marL="342900" rtl="0" algn="l">
              <a:lnSpc>
                <a:spcPct val="90000"/>
              </a:lnSpc>
              <a:spcBef>
                <a:spcPts val="900"/>
              </a:spcBef>
              <a:spcAft>
                <a:spcPts val="0"/>
              </a:spcAft>
              <a:buClr>
                <a:srgbClr val="46424D"/>
              </a:buClr>
              <a:buSzPts val="2400"/>
              <a:buNone/>
            </a:pPr>
            <a:r>
              <a:t/>
            </a:r>
            <a:endParaRPr/>
          </a:p>
        </p:txBody>
      </p:sp>
      <p:sp>
        <p:nvSpPr>
          <p:cNvPr id="342" name="Google Shape;342;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343" name="Google Shape;343;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344" name="Google Shape;344;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457200" y="274638"/>
            <a:ext cx="7293232" cy="1143000"/>
          </a:xfrm>
          <a:prstGeom prst="rect">
            <a:avLst/>
          </a:prstGeom>
          <a:noFill/>
          <a:ln>
            <a:noFill/>
          </a:ln>
        </p:spPr>
        <p:txBody>
          <a:bodyPr anchorCtr="0" anchor="ctr" bIns="44600" lIns="90825" spcFirstLastPara="1" rIns="90825" wrap="square" tIns="44600">
            <a:noAutofit/>
          </a:bodyPr>
          <a:lstStyle/>
          <a:p>
            <a:pPr indent="0" lvl="0" marL="0" rtl="0" algn="l">
              <a:spcBef>
                <a:spcPts val="0"/>
              </a:spcBef>
              <a:spcAft>
                <a:spcPts val="0"/>
              </a:spcAft>
              <a:buNone/>
            </a:pPr>
            <a:r>
              <a:rPr lang="en-GB"/>
              <a:t>Software project management</a:t>
            </a:r>
            <a:endParaRPr/>
          </a:p>
        </p:txBody>
      </p:sp>
      <p:sp>
        <p:nvSpPr>
          <p:cNvPr id="109" name="Google Shape;109;p3"/>
          <p:cNvSpPr txBox="1"/>
          <p:nvPr>
            <p:ph idx="1" type="body"/>
          </p:nvPr>
        </p:nvSpPr>
        <p:spPr>
          <a:xfrm>
            <a:off x="457200" y="1600200"/>
            <a:ext cx="8229600" cy="4525963"/>
          </a:xfrm>
          <a:prstGeom prst="rect">
            <a:avLst/>
          </a:prstGeom>
          <a:noFill/>
          <a:ln>
            <a:noFill/>
          </a:ln>
        </p:spPr>
        <p:txBody>
          <a:bodyPr anchorCtr="0" anchor="t" bIns="44600" lIns="90825" spcFirstLastPara="1" rIns="90825" wrap="square" tIns="44600">
            <a:noAutofit/>
          </a:bodyPr>
          <a:lstStyle/>
          <a:p>
            <a:pPr indent="-342900" lvl="0" marL="342900" rtl="0" algn="l">
              <a:spcBef>
                <a:spcPts val="0"/>
              </a:spcBef>
              <a:spcAft>
                <a:spcPts val="0"/>
              </a:spcAft>
              <a:buClr>
                <a:srgbClr val="46424D"/>
              </a:buClr>
              <a:buSzPts val="2400"/>
              <a:buFont typeface="Noto Sans Symbols"/>
              <a:buChar char="✧"/>
            </a:pPr>
            <a:r>
              <a:rPr lang="en-GB"/>
              <a:t>Concerned with activities involved in ensuring </a:t>
            </a:r>
            <a:br>
              <a:rPr lang="en-GB"/>
            </a:br>
            <a:r>
              <a:rPr lang="en-GB"/>
              <a:t>that software is delivered on time and on </a:t>
            </a:r>
            <a:br>
              <a:rPr lang="en-GB"/>
            </a:br>
            <a:r>
              <a:rPr lang="en-GB"/>
              <a:t>schedule and in accordance with the </a:t>
            </a:r>
            <a:br>
              <a:rPr lang="en-GB"/>
            </a:br>
            <a:r>
              <a:rPr lang="en-GB"/>
              <a:t>requirements of the organisations developing </a:t>
            </a:r>
            <a:br>
              <a:rPr lang="en-GB"/>
            </a:br>
            <a:r>
              <a:rPr lang="en-GB"/>
              <a:t>and procuring the software.</a:t>
            </a:r>
            <a:endParaRPr/>
          </a:p>
          <a:p>
            <a:pPr indent="-342900" lvl="0" marL="342900" rtl="0" algn="l">
              <a:spcBef>
                <a:spcPts val="1200"/>
              </a:spcBef>
              <a:spcAft>
                <a:spcPts val="0"/>
              </a:spcAft>
              <a:buClr>
                <a:srgbClr val="46424D"/>
              </a:buClr>
              <a:buSzPts val="2400"/>
              <a:buFont typeface="Noto Sans Symbols"/>
              <a:buChar char="✧"/>
            </a:pPr>
            <a:r>
              <a:rPr lang="en-GB"/>
              <a:t>Project management is needed because software development is always subject to budget and schedule constraints that are set by the organisation developing the software.</a:t>
            </a:r>
            <a:endParaRPr/>
          </a:p>
        </p:txBody>
      </p:sp>
      <p:sp>
        <p:nvSpPr>
          <p:cNvPr id="110" name="Google Shape;11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111" name="Google Shape;11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112" name="Google Shape;11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Human needs hierarchy  </a:t>
            </a:r>
            <a:endParaRPr/>
          </a:p>
        </p:txBody>
      </p:sp>
      <p:pic>
        <p:nvPicPr>
          <p:cNvPr descr="22.7 Needs-hierarchy.eps" id="350" name="Google Shape;350;p30"/>
          <p:cNvPicPr preferRelativeResize="0"/>
          <p:nvPr>
            <p:ph idx="1" type="body"/>
          </p:nvPr>
        </p:nvPicPr>
        <p:blipFill rotWithShape="1">
          <a:blip r:embed="rId3">
            <a:alphaModFix/>
          </a:blip>
          <a:srcRect b="0" l="-9445" r="-9445" t="0"/>
          <a:stretch/>
        </p:blipFill>
        <p:spPr>
          <a:xfrm>
            <a:off x="1511107" y="1883909"/>
            <a:ext cx="6285107" cy="3456567"/>
          </a:xfrm>
          <a:prstGeom prst="rect">
            <a:avLst/>
          </a:prstGeom>
          <a:noFill/>
          <a:ln>
            <a:noFill/>
          </a:ln>
        </p:spPr>
      </p:pic>
      <p:sp>
        <p:nvSpPr>
          <p:cNvPr id="351" name="Google Shape;35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352" name="Google Shape;35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353" name="Google Shape;35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1"/>
          <p:cNvSpPr txBox="1"/>
          <p:nvPr>
            <p:ph type="title"/>
          </p:nvPr>
        </p:nvSpPr>
        <p:spPr>
          <a:xfrm>
            <a:off x="457200" y="274638"/>
            <a:ext cx="7293232" cy="1143000"/>
          </a:xfrm>
          <a:prstGeom prst="rect">
            <a:avLst/>
          </a:prstGeom>
          <a:noFill/>
          <a:ln>
            <a:noFill/>
          </a:ln>
        </p:spPr>
        <p:txBody>
          <a:bodyPr anchorCtr="0" anchor="ctr" bIns="44600" lIns="90825" spcFirstLastPara="1" rIns="90825" wrap="square" tIns="44600">
            <a:noAutofit/>
          </a:bodyPr>
          <a:lstStyle/>
          <a:p>
            <a:pPr indent="0" lvl="0" marL="0" rtl="0" algn="l">
              <a:spcBef>
                <a:spcPts val="0"/>
              </a:spcBef>
              <a:spcAft>
                <a:spcPts val="0"/>
              </a:spcAft>
              <a:buNone/>
            </a:pPr>
            <a:r>
              <a:rPr lang="en-GB"/>
              <a:t>Need satisfaction</a:t>
            </a:r>
            <a:endParaRPr/>
          </a:p>
        </p:txBody>
      </p:sp>
      <p:sp>
        <p:nvSpPr>
          <p:cNvPr id="359" name="Google Shape;359;p31"/>
          <p:cNvSpPr txBox="1"/>
          <p:nvPr>
            <p:ph idx="1" type="body"/>
          </p:nvPr>
        </p:nvSpPr>
        <p:spPr>
          <a:xfrm>
            <a:off x="457200" y="1600200"/>
            <a:ext cx="8229600" cy="4525963"/>
          </a:xfrm>
          <a:prstGeom prst="rect">
            <a:avLst/>
          </a:prstGeom>
          <a:noFill/>
          <a:ln>
            <a:noFill/>
          </a:ln>
        </p:spPr>
        <p:txBody>
          <a:bodyPr anchorCtr="0" anchor="t" bIns="44600" lIns="90825" spcFirstLastPara="1" rIns="90825" wrap="square" tIns="44600">
            <a:noAutofit/>
          </a:bodyPr>
          <a:lstStyle/>
          <a:p>
            <a:pPr indent="-342900" lvl="0" marL="342900" rtl="0" algn="l">
              <a:lnSpc>
                <a:spcPct val="90000"/>
              </a:lnSpc>
              <a:spcBef>
                <a:spcPts val="0"/>
              </a:spcBef>
              <a:spcAft>
                <a:spcPts val="0"/>
              </a:spcAft>
              <a:buClr>
                <a:srgbClr val="46424D"/>
              </a:buClr>
              <a:buSzPts val="2400"/>
              <a:buChar char="✧"/>
            </a:pPr>
            <a:r>
              <a:rPr lang="en-GB"/>
              <a:t>In software development groups, basic physiological and safety needs are not an issue.</a:t>
            </a:r>
            <a:endParaRPr/>
          </a:p>
          <a:p>
            <a:pPr indent="-342900" lvl="0" marL="342900" rtl="0" algn="l">
              <a:lnSpc>
                <a:spcPct val="90000"/>
              </a:lnSpc>
              <a:spcBef>
                <a:spcPts val="1200"/>
              </a:spcBef>
              <a:spcAft>
                <a:spcPts val="0"/>
              </a:spcAft>
              <a:buClr>
                <a:srgbClr val="46424D"/>
              </a:buClr>
              <a:buSzPts val="2400"/>
              <a:buChar char="✧"/>
            </a:pPr>
            <a:r>
              <a:rPr lang="en-GB"/>
              <a:t>Social</a:t>
            </a:r>
            <a:endParaRPr/>
          </a:p>
          <a:p>
            <a:pPr indent="-285750" lvl="1" marL="742950" rtl="0" algn="l">
              <a:lnSpc>
                <a:spcPct val="90000"/>
              </a:lnSpc>
              <a:spcBef>
                <a:spcPts val="900"/>
              </a:spcBef>
              <a:spcAft>
                <a:spcPts val="0"/>
              </a:spcAft>
              <a:buClr>
                <a:srgbClr val="46424D"/>
              </a:buClr>
              <a:buSzPts val="2000"/>
              <a:buChar char="▪"/>
            </a:pPr>
            <a:r>
              <a:rPr lang="en-GB"/>
              <a:t>Provide communal facilities;</a:t>
            </a:r>
            <a:endParaRPr/>
          </a:p>
          <a:p>
            <a:pPr indent="-285750" lvl="1" marL="742950" rtl="0" algn="l">
              <a:lnSpc>
                <a:spcPct val="90000"/>
              </a:lnSpc>
              <a:spcBef>
                <a:spcPts val="600"/>
              </a:spcBef>
              <a:spcAft>
                <a:spcPts val="0"/>
              </a:spcAft>
              <a:buClr>
                <a:srgbClr val="46424D"/>
              </a:buClr>
              <a:buSzPts val="2000"/>
              <a:buChar char="▪"/>
            </a:pPr>
            <a:r>
              <a:rPr lang="en-GB"/>
              <a:t>Allow informal communications e.g. via social networking</a:t>
            </a:r>
            <a:endParaRPr/>
          </a:p>
          <a:p>
            <a:pPr indent="-342900" lvl="0" marL="342900" rtl="0" algn="l">
              <a:lnSpc>
                <a:spcPct val="90000"/>
              </a:lnSpc>
              <a:spcBef>
                <a:spcPts val="900"/>
              </a:spcBef>
              <a:spcAft>
                <a:spcPts val="0"/>
              </a:spcAft>
              <a:buClr>
                <a:srgbClr val="46424D"/>
              </a:buClr>
              <a:buSzPts val="2400"/>
              <a:buChar char="✧"/>
            </a:pPr>
            <a:r>
              <a:rPr lang="en-GB"/>
              <a:t>Esteem</a:t>
            </a:r>
            <a:endParaRPr/>
          </a:p>
          <a:p>
            <a:pPr indent="-285750" lvl="1" marL="742950" rtl="0" algn="l">
              <a:lnSpc>
                <a:spcPct val="90000"/>
              </a:lnSpc>
              <a:spcBef>
                <a:spcPts val="900"/>
              </a:spcBef>
              <a:spcAft>
                <a:spcPts val="0"/>
              </a:spcAft>
              <a:buClr>
                <a:srgbClr val="46424D"/>
              </a:buClr>
              <a:buSzPts val="2000"/>
              <a:buChar char="▪"/>
            </a:pPr>
            <a:r>
              <a:rPr lang="en-GB"/>
              <a:t>Recognition of achievements;</a:t>
            </a:r>
            <a:endParaRPr/>
          </a:p>
          <a:p>
            <a:pPr indent="-285750" lvl="1" marL="742950" rtl="0" algn="l">
              <a:lnSpc>
                <a:spcPct val="90000"/>
              </a:lnSpc>
              <a:spcBef>
                <a:spcPts val="600"/>
              </a:spcBef>
              <a:spcAft>
                <a:spcPts val="0"/>
              </a:spcAft>
              <a:buClr>
                <a:srgbClr val="46424D"/>
              </a:buClr>
              <a:buSzPts val="2000"/>
              <a:buChar char="▪"/>
            </a:pPr>
            <a:r>
              <a:rPr lang="en-GB"/>
              <a:t>Appropriate rewards.</a:t>
            </a:r>
            <a:endParaRPr/>
          </a:p>
          <a:p>
            <a:pPr indent="-342900" lvl="0" marL="342900" rtl="0" algn="l">
              <a:lnSpc>
                <a:spcPct val="90000"/>
              </a:lnSpc>
              <a:spcBef>
                <a:spcPts val="900"/>
              </a:spcBef>
              <a:spcAft>
                <a:spcPts val="0"/>
              </a:spcAft>
              <a:buClr>
                <a:srgbClr val="46424D"/>
              </a:buClr>
              <a:buSzPts val="2400"/>
              <a:buChar char="✧"/>
            </a:pPr>
            <a:r>
              <a:rPr lang="en-GB"/>
              <a:t>Self-realization</a:t>
            </a:r>
            <a:endParaRPr/>
          </a:p>
          <a:p>
            <a:pPr indent="-285750" lvl="1" marL="742950" rtl="0" algn="l">
              <a:lnSpc>
                <a:spcPct val="90000"/>
              </a:lnSpc>
              <a:spcBef>
                <a:spcPts val="900"/>
              </a:spcBef>
              <a:spcAft>
                <a:spcPts val="0"/>
              </a:spcAft>
              <a:buClr>
                <a:srgbClr val="46424D"/>
              </a:buClr>
              <a:buSzPts val="2000"/>
              <a:buChar char="▪"/>
            </a:pPr>
            <a:r>
              <a:rPr lang="en-GB"/>
              <a:t>Training - people want to learn more;</a:t>
            </a:r>
            <a:endParaRPr/>
          </a:p>
          <a:p>
            <a:pPr indent="-285750" lvl="1" marL="742950" rtl="0" algn="l">
              <a:lnSpc>
                <a:spcPct val="90000"/>
              </a:lnSpc>
              <a:spcBef>
                <a:spcPts val="600"/>
              </a:spcBef>
              <a:spcAft>
                <a:spcPts val="0"/>
              </a:spcAft>
              <a:buClr>
                <a:srgbClr val="46424D"/>
              </a:buClr>
              <a:buSzPts val="2000"/>
              <a:buChar char="▪"/>
            </a:pPr>
            <a:r>
              <a:rPr lang="en-GB"/>
              <a:t>Responsibility.</a:t>
            </a:r>
            <a:endParaRPr/>
          </a:p>
        </p:txBody>
      </p:sp>
      <p:sp>
        <p:nvSpPr>
          <p:cNvPr id="360" name="Google Shape;360;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361" name="Google Shape;361;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362" name="Google Shape;362;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Case study: Individual motivation </a:t>
            </a:r>
            <a:endParaRPr/>
          </a:p>
        </p:txBody>
      </p:sp>
      <p:sp>
        <p:nvSpPr>
          <p:cNvPr id="369" name="Google Shape;369;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370" name="Google Shape;370;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371" name="Google Shape;371;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372" name="Google Shape;372;p32"/>
          <p:cNvSpPr txBox="1"/>
          <p:nvPr/>
        </p:nvSpPr>
        <p:spPr>
          <a:xfrm>
            <a:off x="297259" y="1719402"/>
            <a:ext cx="8484125" cy="4462760"/>
          </a:xfrm>
          <a:prstGeom prst="rect">
            <a:avLst/>
          </a:prstGeom>
          <a:solidFill>
            <a:srgbClr val="FFFF00">
              <a:alpha val="33725"/>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600" u="none" cap="none" strike="noStrike">
                <a:solidFill>
                  <a:schemeClr val="dk1"/>
                </a:solidFill>
                <a:latin typeface="Arial"/>
                <a:ea typeface="Arial"/>
                <a:cs typeface="Arial"/>
                <a:sym typeface="Arial"/>
              </a:rPr>
              <a:t>Alice is a software project manager working in a company that develops alarm systems. This company wishes to enter the growing market of assistive technology to help elderly and disabled people live independently. Alice has been asked to lead a team of 6 developers than can develop new products based around the company’s alarm technology.  </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GB" sz="1600">
                <a:solidFill>
                  <a:schemeClr val="dk1"/>
                </a:solidFill>
                <a:latin typeface="Arial"/>
                <a:ea typeface="Arial"/>
                <a:cs typeface="Arial"/>
                <a:sym typeface="Arial"/>
              </a:rPr>
              <a:t>Alice’s assistive technology project starts well. Good working relationships develop within the team and creative new ideas are developed. The team decides to develop a peer-to-peer messaging system using digital televisions linked to the alarm network for communications. However, some months into the project, Alice notices that Dorothy, a hardware design expert, starts coming into work late, the quality of her work deteriorates and, increasingly, that she does not appear to be communicating with other members of the team.</a:t>
            </a:r>
            <a:endParaRPr/>
          </a:p>
          <a:p>
            <a:pPr indent="0" lvl="0" marL="0" marR="0" rtl="0" algn="l">
              <a:spcBef>
                <a:spcPts val="0"/>
              </a:spcBef>
              <a:spcAft>
                <a:spcPts val="0"/>
              </a:spcAft>
              <a:buNone/>
            </a:pPr>
            <a:r>
              <a:rPr lang="en-GB" sz="1600">
                <a:solidFill>
                  <a:schemeClr val="dk1"/>
                </a:solidFill>
                <a:latin typeface="Arial"/>
                <a:ea typeface="Arial"/>
                <a:cs typeface="Arial"/>
                <a:sym typeface="Arial"/>
              </a:rPr>
              <a:t>Alice talks about the problem informally with other team members to try to find out if Dorothy’s personal circumstances have changed, and if this might be affecting her work. They don’t know of anything, so Alice decides to talk with Dorothy to try to understand the problem.</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Case study: Individual motivation </a:t>
            </a:r>
            <a:endParaRPr/>
          </a:p>
        </p:txBody>
      </p:sp>
      <p:sp>
        <p:nvSpPr>
          <p:cNvPr id="378" name="Google Shape;37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379" name="Google Shape;37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380" name="Google Shape;38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381" name="Google Shape;381;p33"/>
          <p:cNvSpPr txBox="1"/>
          <p:nvPr/>
        </p:nvSpPr>
        <p:spPr>
          <a:xfrm>
            <a:off x="457200" y="1999476"/>
            <a:ext cx="7987573" cy="3262431"/>
          </a:xfrm>
          <a:prstGeom prst="rect">
            <a:avLst/>
          </a:prstGeom>
          <a:solidFill>
            <a:srgbClr val="FFFF00">
              <a:alpha val="33725"/>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GB" sz="1600">
                <a:solidFill>
                  <a:schemeClr val="dk1"/>
                </a:solidFill>
                <a:latin typeface="Arial"/>
                <a:ea typeface="Arial"/>
                <a:cs typeface="Arial"/>
                <a:sym typeface="Arial"/>
              </a:rPr>
              <a:t>After some initial denials that there is a problem, Dorothy admits that she has lost interest in the job. She expected that she would be able to develop and use her hardware interfacing skills. However, because of the product direction that has been chosen, she has little opportunity for this. Basically, she is working as a C programmer with other team members. </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GB" sz="1600">
                <a:solidFill>
                  <a:schemeClr val="dk1"/>
                </a:solidFill>
                <a:latin typeface="Arial"/>
                <a:ea typeface="Arial"/>
                <a:cs typeface="Arial"/>
                <a:sym typeface="Arial"/>
              </a:rPr>
              <a:t>Although she admits that the work is challenging, she is concerned that she is not developing her interfacing skills. She is worried that finding a job that involves hardware interfacing will be difficult after this project. Because she does not want to upset the team by revealing that she is thinking about the next project, she has decided that it is best to minimize conversation with them.</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Comments on case study</a:t>
            </a:r>
            <a:endParaRPr/>
          </a:p>
        </p:txBody>
      </p:sp>
      <p:sp>
        <p:nvSpPr>
          <p:cNvPr id="387" name="Google Shape;387;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If you don’t sort out the problem of unacceptable work, the other group members will become dissatisfied and feel that they are doing an unfair share of the work. </a:t>
            </a:r>
            <a:endParaRPr/>
          </a:p>
          <a:p>
            <a:pPr indent="-342900" lvl="0" marL="342900" rtl="0" algn="l">
              <a:spcBef>
                <a:spcPts val="1200"/>
              </a:spcBef>
              <a:spcAft>
                <a:spcPts val="0"/>
              </a:spcAft>
              <a:buClr>
                <a:srgbClr val="46424D"/>
              </a:buClr>
              <a:buSzPts val="2400"/>
              <a:buFont typeface="Noto Sans Symbols"/>
              <a:buChar char="✧"/>
            </a:pPr>
            <a:r>
              <a:rPr lang="en-GB"/>
              <a:t>Personal difficulties affect motivation because people can’t concentrate on their work. They need time and support to resolve these issues, although you have to make clear that they still have a responsibility to their employer. </a:t>
            </a:r>
            <a:endParaRPr/>
          </a:p>
          <a:p>
            <a:pPr indent="-342900" lvl="0" marL="342900" rtl="0" algn="l">
              <a:spcBef>
                <a:spcPts val="1200"/>
              </a:spcBef>
              <a:spcAft>
                <a:spcPts val="0"/>
              </a:spcAft>
              <a:buClr>
                <a:srgbClr val="46424D"/>
              </a:buClr>
              <a:buSzPts val="2400"/>
              <a:buFont typeface="Noto Sans Symbols"/>
              <a:buChar char="✧"/>
            </a:pPr>
            <a:r>
              <a:rPr lang="en-GB"/>
              <a:t>Alice gives Dorothy more design autonomy and organizes training courses in software engineering that will give her more opportunities after her current project has finished. </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388" name="Google Shape;38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389" name="Google Shape;38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390" name="Google Shape;39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5"/>
          <p:cNvSpPr txBox="1"/>
          <p:nvPr>
            <p:ph type="title"/>
          </p:nvPr>
        </p:nvSpPr>
        <p:spPr>
          <a:xfrm>
            <a:off x="457200" y="274638"/>
            <a:ext cx="7293232" cy="1143000"/>
          </a:xfrm>
          <a:prstGeom prst="rect">
            <a:avLst/>
          </a:prstGeom>
          <a:noFill/>
          <a:ln>
            <a:noFill/>
          </a:ln>
        </p:spPr>
        <p:txBody>
          <a:bodyPr anchorCtr="0" anchor="ctr" bIns="44600" lIns="90825" spcFirstLastPara="1" rIns="90825" wrap="square" tIns="44600">
            <a:noAutofit/>
          </a:bodyPr>
          <a:lstStyle/>
          <a:p>
            <a:pPr indent="0" lvl="0" marL="0" rtl="0" algn="l">
              <a:spcBef>
                <a:spcPts val="0"/>
              </a:spcBef>
              <a:spcAft>
                <a:spcPts val="0"/>
              </a:spcAft>
              <a:buNone/>
            </a:pPr>
            <a:r>
              <a:rPr lang="en-GB"/>
              <a:t>Personality types</a:t>
            </a:r>
            <a:endParaRPr/>
          </a:p>
        </p:txBody>
      </p:sp>
      <p:sp>
        <p:nvSpPr>
          <p:cNvPr id="396" name="Google Shape;396;p35"/>
          <p:cNvSpPr txBox="1"/>
          <p:nvPr>
            <p:ph idx="1" type="body"/>
          </p:nvPr>
        </p:nvSpPr>
        <p:spPr>
          <a:xfrm>
            <a:off x="457200" y="1600200"/>
            <a:ext cx="8229600" cy="4525963"/>
          </a:xfrm>
          <a:prstGeom prst="rect">
            <a:avLst/>
          </a:prstGeom>
          <a:noFill/>
          <a:ln>
            <a:noFill/>
          </a:ln>
        </p:spPr>
        <p:txBody>
          <a:bodyPr anchorCtr="0" anchor="t" bIns="44600" lIns="90825" spcFirstLastPara="1" rIns="90825" wrap="square" tIns="44600">
            <a:noAutofit/>
          </a:bodyPr>
          <a:lstStyle/>
          <a:p>
            <a:pPr indent="-342900" lvl="0" marL="342900" rtl="0" algn="l">
              <a:spcBef>
                <a:spcPts val="0"/>
              </a:spcBef>
              <a:spcAft>
                <a:spcPts val="0"/>
              </a:spcAft>
              <a:buClr>
                <a:srgbClr val="46424D"/>
              </a:buClr>
              <a:buSzPts val="2400"/>
              <a:buFont typeface="Noto Sans Symbols"/>
              <a:buChar char="✧"/>
            </a:pPr>
            <a:r>
              <a:rPr lang="en-GB"/>
              <a:t>The needs hierarchy is almost certainly an over-simplification of motivation in practice.</a:t>
            </a:r>
            <a:endParaRPr/>
          </a:p>
          <a:p>
            <a:pPr indent="-342900" lvl="0" marL="342900" rtl="0" algn="l">
              <a:spcBef>
                <a:spcPts val="1200"/>
              </a:spcBef>
              <a:spcAft>
                <a:spcPts val="0"/>
              </a:spcAft>
              <a:buClr>
                <a:srgbClr val="46424D"/>
              </a:buClr>
              <a:buSzPts val="2400"/>
              <a:buFont typeface="Noto Sans Symbols"/>
              <a:buChar char="✧"/>
            </a:pPr>
            <a:r>
              <a:rPr lang="en-GB"/>
              <a:t>Motivation should also take into account different personality types:</a:t>
            </a:r>
            <a:endParaRPr/>
          </a:p>
          <a:p>
            <a:pPr indent="-285750" lvl="1" marL="742950" rtl="0" algn="l">
              <a:spcBef>
                <a:spcPts val="900"/>
              </a:spcBef>
              <a:spcAft>
                <a:spcPts val="0"/>
              </a:spcAft>
              <a:buClr>
                <a:srgbClr val="46424D"/>
              </a:buClr>
              <a:buSzPts val="2000"/>
              <a:buChar char="▪"/>
            </a:pPr>
            <a:r>
              <a:rPr lang="en-GB"/>
              <a:t>Task-oriented people, who are motivated by the work they do. In software engineering.</a:t>
            </a:r>
            <a:endParaRPr/>
          </a:p>
          <a:p>
            <a:pPr indent="-285750" lvl="1" marL="742950" rtl="0" algn="l">
              <a:spcBef>
                <a:spcPts val="600"/>
              </a:spcBef>
              <a:spcAft>
                <a:spcPts val="0"/>
              </a:spcAft>
              <a:buClr>
                <a:srgbClr val="46424D"/>
              </a:buClr>
              <a:buSzPts val="2000"/>
              <a:buChar char="▪"/>
            </a:pPr>
            <a:r>
              <a:rPr lang="en-GB"/>
              <a:t>Interaction-oriented</a:t>
            </a:r>
            <a:r>
              <a:rPr i="1" lang="en-GB"/>
              <a:t> </a:t>
            </a:r>
            <a:r>
              <a:rPr lang="en-GB"/>
              <a:t>people, who are motivated by the presence and actions of co-workers. </a:t>
            </a:r>
            <a:endParaRPr/>
          </a:p>
          <a:p>
            <a:pPr indent="-285750" lvl="1" marL="742950" rtl="0" algn="l">
              <a:spcBef>
                <a:spcPts val="600"/>
              </a:spcBef>
              <a:spcAft>
                <a:spcPts val="0"/>
              </a:spcAft>
              <a:buClr>
                <a:srgbClr val="46424D"/>
              </a:buClr>
              <a:buSzPts val="2000"/>
              <a:buChar char="▪"/>
            </a:pPr>
            <a:r>
              <a:rPr lang="en-GB"/>
              <a:t>Self-oriented</a:t>
            </a:r>
            <a:r>
              <a:rPr i="1" lang="en-GB"/>
              <a:t> </a:t>
            </a:r>
            <a:r>
              <a:rPr lang="en-GB"/>
              <a:t>people, who are principally motivated by personal success and recognition. </a:t>
            </a:r>
            <a:endParaRPr/>
          </a:p>
        </p:txBody>
      </p:sp>
      <p:sp>
        <p:nvSpPr>
          <p:cNvPr id="397" name="Google Shape;397;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398" name="Google Shape;39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399" name="Google Shape;39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6"/>
          <p:cNvSpPr txBox="1"/>
          <p:nvPr>
            <p:ph type="title"/>
          </p:nvPr>
        </p:nvSpPr>
        <p:spPr>
          <a:xfrm>
            <a:off x="457200" y="274638"/>
            <a:ext cx="7293232" cy="1143000"/>
          </a:xfrm>
          <a:prstGeom prst="rect">
            <a:avLst/>
          </a:prstGeom>
          <a:noFill/>
          <a:ln>
            <a:noFill/>
          </a:ln>
        </p:spPr>
        <p:txBody>
          <a:bodyPr anchorCtr="0" anchor="ctr" bIns="44600" lIns="90825" spcFirstLastPara="1" rIns="90825" wrap="square" tIns="44600">
            <a:noAutofit/>
          </a:bodyPr>
          <a:lstStyle/>
          <a:p>
            <a:pPr indent="0" lvl="0" marL="0" rtl="0" algn="l">
              <a:spcBef>
                <a:spcPts val="0"/>
              </a:spcBef>
              <a:spcAft>
                <a:spcPts val="0"/>
              </a:spcAft>
              <a:buNone/>
            </a:pPr>
            <a:r>
              <a:rPr lang="en-GB"/>
              <a:t>Personality types</a:t>
            </a:r>
            <a:endParaRPr/>
          </a:p>
        </p:txBody>
      </p:sp>
      <p:sp>
        <p:nvSpPr>
          <p:cNvPr id="405" name="Google Shape;405;p36"/>
          <p:cNvSpPr txBox="1"/>
          <p:nvPr>
            <p:ph idx="1" type="body"/>
          </p:nvPr>
        </p:nvSpPr>
        <p:spPr>
          <a:xfrm>
            <a:off x="457200" y="1600200"/>
            <a:ext cx="8229600" cy="4525963"/>
          </a:xfrm>
          <a:prstGeom prst="rect">
            <a:avLst/>
          </a:prstGeom>
          <a:noFill/>
          <a:ln>
            <a:noFill/>
          </a:ln>
        </p:spPr>
        <p:txBody>
          <a:bodyPr anchorCtr="0" anchor="t" bIns="44600" lIns="90825" spcFirstLastPara="1" rIns="90825" wrap="square" tIns="44600">
            <a:noAutofit/>
          </a:bodyPr>
          <a:lstStyle/>
          <a:p>
            <a:pPr indent="-342900" lvl="0" marL="342900" rtl="0" algn="l">
              <a:spcBef>
                <a:spcPts val="0"/>
              </a:spcBef>
              <a:spcAft>
                <a:spcPts val="0"/>
              </a:spcAft>
              <a:buClr>
                <a:srgbClr val="46424D"/>
              </a:buClr>
              <a:buSzPts val="2400"/>
              <a:buFont typeface="Noto Sans Symbols"/>
              <a:buChar char="✧"/>
            </a:pPr>
            <a:r>
              <a:rPr lang="en-GB" sz="2400"/>
              <a:t>Task-oriented.  </a:t>
            </a:r>
            <a:endParaRPr/>
          </a:p>
          <a:p>
            <a:pPr indent="-285750" lvl="1" marL="742950" rtl="0" algn="l">
              <a:spcBef>
                <a:spcPts val="900"/>
              </a:spcBef>
              <a:spcAft>
                <a:spcPts val="0"/>
              </a:spcAft>
              <a:buClr>
                <a:srgbClr val="46424D"/>
              </a:buClr>
              <a:buSzPts val="2000"/>
              <a:buChar char="▪"/>
            </a:pPr>
            <a:r>
              <a:rPr lang="en-GB" sz="2000"/>
              <a:t>The motivation for doing the work is the work itself;</a:t>
            </a:r>
            <a:endParaRPr/>
          </a:p>
          <a:p>
            <a:pPr indent="-342900" lvl="0" marL="342900" rtl="0" algn="l">
              <a:spcBef>
                <a:spcPts val="900"/>
              </a:spcBef>
              <a:spcAft>
                <a:spcPts val="0"/>
              </a:spcAft>
              <a:buClr>
                <a:srgbClr val="46424D"/>
              </a:buClr>
              <a:buSzPts val="2400"/>
              <a:buFont typeface="Noto Sans Symbols"/>
              <a:buChar char="✧"/>
            </a:pPr>
            <a:r>
              <a:rPr lang="en-GB" sz="2400"/>
              <a:t>Self-oriented. </a:t>
            </a:r>
            <a:endParaRPr/>
          </a:p>
          <a:p>
            <a:pPr indent="-285750" lvl="1" marL="742950" rtl="0" algn="l">
              <a:spcBef>
                <a:spcPts val="900"/>
              </a:spcBef>
              <a:spcAft>
                <a:spcPts val="0"/>
              </a:spcAft>
              <a:buClr>
                <a:srgbClr val="46424D"/>
              </a:buClr>
              <a:buSzPts val="2000"/>
              <a:buChar char="▪"/>
            </a:pPr>
            <a:r>
              <a:rPr lang="en-GB" sz="2000"/>
              <a:t>The work is a means to an end which is the achievement of individual goals - e.g. to get rich, to play tennis, to travel etc.;</a:t>
            </a:r>
            <a:endParaRPr/>
          </a:p>
          <a:p>
            <a:pPr indent="-342900" lvl="0" marL="342900" rtl="0" algn="l">
              <a:spcBef>
                <a:spcPts val="900"/>
              </a:spcBef>
              <a:spcAft>
                <a:spcPts val="0"/>
              </a:spcAft>
              <a:buClr>
                <a:srgbClr val="46424D"/>
              </a:buClr>
              <a:buSzPts val="2400"/>
              <a:buFont typeface="Noto Sans Symbols"/>
              <a:buChar char="✧"/>
            </a:pPr>
            <a:r>
              <a:rPr lang="en-GB" sz="2400"/>
              <a:t>Interaction-oriented</a:t>
            </a:r>
            <a:endParaRPr/>
          </a:p>
          <a:p>
            <a:pPr indent="-285750" lvl="1" marL="742950" rtl="0" algn="l">
              <a:spcBef>
                <a:spcPts val="900"/>
              </a:spcBef>
              <a:spcAft>
                <a:spcPts val="0"/>
              </a:spcAft>
              <a:buClr>
                <a:srgbClr val="46424D"/>
              </a:buClr>
              <a:buSzPts val="2000"/>
              <a:buChar char="▪"/>
            </a:pPr>
            <a:r>
              <a:rPr lang="en-GB" sz="2000"/>
              <a:t>The principal motivation is the presence and actions of </a:t>
            </a:r>
            <a:br>
              <a:rPr lang="en-GB" sz="2000"/>
            </a:br>
            <a:r>
              <a:rPr lang="en-GB" sz="2000"/>
              <a:t>co-workers. People go to work because they like to go to </a:t>
            </a:r>
            <a:br>
              <a:rPr lang="en-GB" sz="2000"/>
            </a:br>
            <a:r>
              <a:rPr lang="en-GB" sz="2000"/>
              <a:t>work.</a:t>
            </a:r>
            <a:endParaRPr/>
          </a:p>
        </p:txBody>
      </p:sp>
      <p:sp>
        <p:nvSpPr>
          <p:cNvPr id="406" name="Google Shape;406;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407" name="Google Shape;407;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408" name="Google Shape;408;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7"/>
          <p:cNvSpPr txBox="1"/>
          <p:nvPr>
            <p:ph type="title"/>
          </p:nvPr>
        </p:nvSpPr>
        <p:spPr>
          <a:xfrm>
            <a:off x="457200" y="274638"/>
            <a:ext cx="7293232" cy="1143000"/>
          </a:xfrm>
          <a:prstGeom prst="rect">
            <a:avLst/>
          </a:prstGeom>
          <a:noFill/>
          <a:ln>
            <a:noFill/>
          </a:ln>
        </p:spPr>
        <p:txBody>
          <a:bodyPr anchorCtr="0" anchor="ctr" bIns="44600" lIns="90825" spcFirstLastPara="1" rIns="90825" wrap="square" tIns="44600">
            <a:noAutofit/>
          </a:bodyPr>
          <a:lstStyle/>
          <a:p>
            <a:pPr indent="0" lvl="0" marL="0" rtl="0" algn="l">
              <a:spcBef>
                <a:spcPts val="0"/>
              </a:spcBef>
              <a:spcAft>
                <a:spcPts val="0"/>
              </a:spcAft>
              <a:buNone/>
            </a:pPr>
            <a:r>
              <a:rPr lang="en-GB"/>
              <a:t>Motivation balance</a:t>
            </a:r>
            <a:endParaRPr/>
          </a:p>
        </p:txBody>
      </p:sp>
      <p:sp>
        <p:nvSpPr>
          <p:cNvPr id="414" name="Google Shape;414;p37"/>
          <p:cNvSpPr txBox="1"/>
          <p:nvPr>
            <p:ph idx="1" type="body"/>
          </p:nvPr>
        </p:nvSpPr>
        <p:spPr>
          <a:xfrm>
            <a:off x="457200" y="1600200"/>
            <a:ext cx="8229600" cy="4525963"/>
          </a:xfrm>
          <a:prstGeom prst="rect">
            <a:avLst/>
          </a:prstGeom>
          <a:noFill/>
          <a:ln>
            <a:noFill/>
          </a:ln>
        </p:spPr>
        <p:txBody>
          <a:bodyPr anchorCtr="0" anchor="t" bIns="44600" lIns="90825" spcFirstLastPara="1" rIns="90825" wrap="square" tIns="44600">
            <a:noAutofit/>
          </a:bodyPr>
          <a:lstStyle/>
          <a:p>
            <a:pPr indent="-342900" lvl="0" marL="342900" rtl="0" algn="l">
              <a:spcBef>
                <a:spcPts val="0"/>
              </a:spcBef>
              <a:spcAft>
                <a:spcPts val="0"/>
              </a:spcAft>
              <a:buClr>
                <a:srgbClr val="46424D"/>
              </a:buClr>
              <a:buSzPts val="2400"/>
              <a:buFont typeface="Noto Sans Symbols"/>
              <a:buChar char="✧"/>
            </a:pPr>
            <a:r>
              <a:rPr lang="en-GB" sz="2400"/>
              <a:t>Individual motivations are made up of elements </a:t>
            </a:r>
            <a:br>
              <a:rPr lang="en-GB" sz="2400"/>
            </a:br>
            <a:r>
              <a:rPr lang="en-GB" sz="2400"/>
              <a:t>of each class.</a:t>
            </a:r>
            <a:endParaRPr/>
          </a:p>
          <a:p>
            <a:pPr indent="-342900" lvl="0" marL="342900" rtl="0" algn="l">
              <a:spcBef>
                <a:spcPts val="1200"/>
              </a:spcBef>
              <a:spcAft>
                <a:spcPts val="0"/>
              </a:spcAft>
              <a:buClr>
                <a:srgbClr val="46424D"/>
              </a:buClr>
              <a:buSzPts val="2400"/>
              <a:buFont typeface="Noto Sans Symbols"/>
              <a:buChar char="✧"/>
            </a:pPr>
            <a:r>
              <a:rPr lang="en-GB" sz="2400"/>
              <a:t>The balance can change depending on personal </a:t>
            </a:r>
            <a:br>
              <a:rPr lang="en-GB" sz="2400"/>
            </a:br>
            <a:r>
              <a:rPr lang="en-GB" sz="2400"/>
              <a:t>circumstances and external events.</a:t>
            </a:r>
            <a:endParaRPr/>
          </a:p>
          <a:p>
            <a:pPr indent="-342900" lvl="0" marL="342900" rtl="0" algn="l">
              <a:spcBef>
                <a:spcPts val="1200"/>
              </a:spcBef>
              <a:spcAft>
                <a:spcPts val="0"/>
              </a:spcAft>
              <a:buClr>
                <a:srgbClr val="46424D"/>
              </a:buClr>
              <a:buSzPts val="2400"/>
              <a:buFont typeface="Noto Sans Symbols"/>
              <a:buChar char="✧"/>
            </a:pPr>
            <a:r>
              <a:rPr lang="en-GB" sz="2400"/>
              <a:t>However, people are not just motivated by personal factors but also by being part of a group and culture. </a:t>
            </a:r>
            <a:endParaRPr/>
          </a:p>
          <a:p>
            <a:pPr indent="-342900" lvl="0" marL="342900" rtl="0" algn="l">
              <a:spcBef>
                <a:spcPts val="1200"/>
              </a:spcBef>
              <a:spcAft>
                <a:spcPts val="0"/>
              </a:spcAft>
              <a:buClr>
                <a:srgbClr val="46424D"/>
              </a:buClr>
              <a:buSzPts val="2400"/>
              <a:buFont typeface="Noto Sans Symbols"/>
              <a:buChar char="✧"/>
            </a:pPr>
            <a:r>
              <a:rPr lang="en-GB" sz="2400"/>
              <a:t>People go to work because they are motivated by the people that they work with.</a:t>
            </a:r>
            <a:endParaRPr/>
          </a:p>
        </p:txBody>
      </p:sp>
      <p:sp>
        <p:nvSpPr>
          <p:cNvPr id="415" name="Google Shape;415;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416" name="Google Shape;416;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417" name="Google Shape;417;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8"/>
          <p:cNvSpPr txBox="1"/>
          <p:nvPr>
            <p:ph type="title"/>
          </p:nvPr>
        </p:nvSpPr>
        <p:spPr>
          <a:xfrm>
            <a:off x="457200" y="2152029"/>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Teamwork</a:t>
            </a:r>
            <a:endParaRPr/>
          </a:p>
        </p:txBody>
      </p:sp>
      <p:sp>
        <p:nvSpPr>
          <p:cNvPr id="423" name="Google Shape;423;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424" name="Google Shape;424;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425" name="Google Shape;425;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Teamwork</a:t>
            </a:r>
            <a:endParaRPr/>
          </a:p>
        </p:txBody>
      </p:sp>
      <p:sp>
        <p:nvSpPr>
          <p:cNvPr id="431" name="Google Shape;431;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6424D"/>
              </a:buClr>
              <a:buSzPts val="2400"/>
              <a:buChar char="✧"/>
            </a:pPr>
            <a:r>
              <a:rPr lang="en-GB"/>
              <a:t>Most software engineering is a group activity</a:t>
            </a:r>
            <a:endParaRPr/>
          </a:p>
          <a:p>
            <a:pPr indent="-285750" lvl="1" marL="742950" rtl="0" algn="l">
              <a:lnSpc>
                <a:spcPct val="90000"/>
              </a:lnSpc>
              <a:spcBef>
                <a:spcPts val="900"/>
              </a:spcBef>
              <a:spcAft>
                <a:spcPts val="0"/>
              </a:spcAft>
              <a:buClr>
                <a:srgbClr val="46424D"/>
              </a:buClr>
              <a:buSzPts val="2000"/>
              <a:buChar char="▪"/>
            </a:pPr>
            <a:r>
              <a:rPr lang="en-GB"/>
              <a:t>The development schedule for most non-trivial software projects is such that they cannot be completed by one person working alone.</a:t>
            </a:r>
            <a:endParaRPr/>
          </a:p>
          <a:p>
            <a:pPr indent="-342900" lvl="0" marL="342900" rtl="0" algn="l">
              <a:lnSpc>
                <a:spcPct val="90000"/>
              </a:lnSpc>
              <a:spcBef>
                <a:spcPts val="900"/>
              </a:spcBef>
              <a:spcAft>
                <a:spcPts val="0"/>
              </a:spcAft>
              <a:buClr>
                <a:srgbClr val="46424D"/>
              </a:buClr>
              <a:buSzPts val="2400"/>
              <a:buChar char="✧"/>
            </a:pPr>
            <a:r>
              <a:rPr lang="en-GB"/>
              <a:t> A good group is cohesive and has a team spirit. The people involved are motivated by the success of the group as well as by their own personal goals. </a:t>
            </a:r>
            <a:endParaRPr/>
          </a:p>
          <a:p>
            <a:pPr indent="-342900" lvl="0" marL="342900" rtl="0" algn="l">
              <a:lnSpc>
                <a:spcPct val="90000"/>
              </a:lnSpc>
              <a:spcBef>
                <a:spcPts val="1200"/>
              </a:spcBef>
              <a:spcAft>
                <a:spcPts val="0"/>
              </a:spcAft>
              <a:buClr>
                <a:srgbClr val="46424D"/>
              </a:buClr>
              <a:buSzPts val="2400"/>
              <a:buChar char="✧"/>
            </a:pPr>
            <a:r>
              <a:rPr lang="en-GB"/>
              <a:t>Group interaction is a key determinant of group performance.</a:t>
            </a:r>
            <a:endParaRPr/>
          </a:p>
          <a:p>
            <a:pPr indent="-342900" lvl="0" marL="342900" rtl="0" algn="l">
              <a:lnSpc>
                <a:spcPct val="90000"/>
              </a:lnSpc>
              <a:spcBef>
                <a:spcPts val="1200"/>
              </a:spcBef>
              <a:spcAft>
                <a:spcPts val="0"/>
              </a:spcAft>
              <a:buClr>
                <a:srgbClr val="46424D"/>
              </a:buClr>
              <a:buSzPts val="2400"/>
              <a:buChar char="✧"/>
            </a:pPr>
            <a:r>
              <a:rPr lang="en-GB"/>
              <a:t>Flexibility in group composition is limited</a:t>
            </a:r>
            <a:endParaRPr/>
          </a:p>
          <a:p>
            <a:pPr indent="-285750" lvl="1" marL="742950" rtl="0" algn="l">
              <a:lnSpc>
                <a:spcPct val="90000"/>
              </a:lnSpc>
              <a:spcBef>
                <a:spcPts val="900"/>
              </a:spcBef>
              <a:spcAft>
                <a:spcPts val="0"/>
              </a:spcAft>
              <a:buClr>
                <a:srgbClr val="46424D"/>
              </a:buClr>
              <a:buSzPts val="2000"/>
              <a:buChar char="▪"/>
            </a:pPr>
            <a:r>
              <a:rPr lang="en-GB"/>
              <a:t>Managers must do the best they can with available people.</a:t>
            </a:r>
            <a:endParaRPr/>
          </a:p>
          <a:p>
            <a:pPr indent="-190500" lvl="0" marL="342900" rtl="0" algn="l">
              <a:lnSpc>
                <a:spcPct val="90000"/>
              </a:lnSpc>
              <a:spcBef>
                <a:spcPts val="900"/>
              </a:spcBef>
              <a:spcAft>
                <a:spcPts val="0"/>
              </a:spcAft>
              <a:buClr>
                <a:srgbClr val="46424D"/>
              </a:buClr>
              <a:buSzPts val="2400"/>
              <a:buNone/>
            </a:pPr>
            <a:r>
              <a:t/>
            </a:r>
            <a:endParaRPr/>
          </a:p>
        </p:txBody>
      </p:sp>
      <p:sp>
        <p:nvSpPr>
          <p:cNvPr id="432" name="Google Shape;432;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433" name="Google Shape;433;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434" name="Google Shape;434;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Success criteria</a:t>
            </a:r>
            <a:endParaRPr/>
          </a:p>
        </p:txBody>
      </p:sp>
      <p:sp>
        <p:nvSpPr>
          <p:cNvPr id="118" name="Google Shape;118;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Deliver the software to the customer at the agreed time.</a:t>
            </a:r>
            <a:endParaRPr/>
          </a:p>
          <a:p>
            <a:pPr indent="-342900" lvl="0" marL="342900" rtl="0" algn="l">
              <a:spcBef>
                <a:spcPts val="1200"/>
              </a:spcBef>
              <a:spcAft>
                <a:spcPts val="0"/>
              </a:spcAft>
              <a:buClr>
                <a:srgbClr val="46424D"/>
              </a:buClr>
              <a:buSzPts val="2400"/>
              <a:buFont typeface="Noto Sans Symbols"/>
              <a:buChar char="✧"/>
            </a:pPr>
            <a:r>
              <a:rPr lang="en-GB"/>
              <a:t>Keep overall costs within budget.</a:t>
            </a:r>
            <a:endParaRPr/>
          </a:p>
          <a:p>
            <a:pPr indent="-342900" lvl="0" marL="342900" rtl="0" algn="l">
              <a:spcBef>
                <a:spcPts val="1200"/>
              </a:spcBef>
              <a:spcAft>
                <a:spcPts val="0"/>
              </a:spcAft>
              <a:buClr>
                <a:srgbClr val="46424D"/>
              </a:buClr>
              <a:buSzPts val="2400"/>
              <a:buFont typeface="Noto Sans Symbols"/>
              <a:buChar char="✧"/>
            </a:pPr>
            <a:r>
              <a:rPr lang="en-GB"/>
              <a:t>Deliver software that meets the customer’s expectations.</a:t>
            </a:r>
            <a:endParaRPr/>
          </a:p>
          <a:p>
            <a:pPr indent="-342900" lvl="0" marL="342900" rtl="0" algn="l">
              <a:spcBef>
                <a:spcPts val="1200"/>
              </a:spcBef>
              <a:spcAft>
                <a:spcPts val="0"/>
              </a:spcAft>
              <a:buClr>
                <a:srgbClr val="46424D"/>
              </a:buClr>
              <a:buSzPts val="2400"/>
              <a:buFont typeface="Noto Sans Symbols"/>
              <a:buChar char="✧"/>
            </a:pPr>
            <a:r>
              <a:rPr lang="en-GB"/>
              <a:t>Maintain a coherent and well-functioning development team.</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119" name="Google Shape;119;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120" name="Google Shape;120;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121" name="Google Shape;121;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0"/>
          <p:cNvSpPr txBox="1"/>
          <p:nvPr>
            <p:ph type="title"/>
          </p:nvPr>
        </p:nvSpPr>
        <p:spPr>
          <a:xfrm>
            <a:off x="457200" y="274638"/>
            <a:ext cx="7293232" cy="1143000"/>
          </a:xfrm>
          <a:prstGeom prst="rect">
            <a:avLst/>
          </a:prstGeom>
          <a:noFill/>
          <a:ln>
            <a:noFill/>
          </a:ln>
        </p:spPr>
        <p:txBody>
          <a:bodyPr anchorCtr="0" anchor="ctr" bIns="44600" lIns="90825" spcFirstLastPara="1" rIns="90825" wrap="square" tIns="44600">
            <a:noAutofit/>
          </a:bodyPr>
          <a:lstStyle/>
          <a:p>
            <a:pPr indent="0" lvl="0" marL="0" rtl="0" algn="l">
              <a:spcBef>
                <a:spcPts val="0"/>
              </a:spcBef>
              <a:spcAft>
                <a:spcPts val="0"/>
              </a:spcAft>
              <a:buNone/>
            </a:pPr>
            <a:r>
              <a:rPr lang="en-GB"/>
              <a:t>Group cohesiveness</a:t>
            </a:r>
            <a:endParaRPr/>
          </a:p>
        </p:txBody>
      </p:sp>
      <p:sp>
        <p:nvSpPr>
          <p:cNvPr id="440" name="Google Shape;440;p40"/>
          <p:cNvSpPr txBox="1"/>
          <p:nvPr>
            <p:ph idx="1" type="body"/>
          </p:nvPr>
        </p:nvSpPr>
        <p:spPr>
          <a:xfrm>
            <a:off x="457200" y="1600200"/>
            <a:ext cx="8229600" cy="4525963"/>
          </a:xfrm>
          <a:prstGeom prst="rect">
            <a:avLst/>
          </a:prstGeom>
          <a:noFill/>
          <a:ln>
            <a:noFill/>
          </a:ln>
        </p:spPr>
        <p:txBody>
          <a:bodyPr anchorCtr="0" anchor="t" bIns="44600" lIns="90825" spcFirstLastPara="1" rIns="90825" wrap="square" tIns="44600">
            <a:noAutofit/>
          </a:bodyPr>
          <a:lstStyle/>
          <a:p>
            <a:pPr indent="-342900" lvl="0" marL="342900" rtl="0" algn="l">
              <a:lnSpc>
                <a:spcPct val="90000"/>
              </a:lnSpc>
              <a:spcBef>
                <a:spcPts val="0"/>
              </a:spcBef>
              <a:spcAft>
                <a:spcPts val="0"/>
              </a:spcAft>
              <a:buClr>
                <a:srgbClr val="46424D"/>
              </a:buClr>
              <a:buSzPts val="2400"/>
              <a:buChar char="✧"/>
            </a:pPr>
            <a:r>
              <a:rPr lang="en-GB"/>
              <a:t>In a cohesive group, members consider the group to be more important than any individual in it.</a:t>
            </a:r>
            <a:endParaRPr/>
          </a:p>
          <a:p>
            <a:pPr indent="-342900" lvl="0" marL="342900" rtl="0" algn="l">
              <a:lnSpc>
                <a:spcPct val="90000"/>
              </a:lnSpc>
              <a:spcBef>
                <a:spcPts val="1200"/>
              </a:spcBef>
              <a:spcAft>
                <a:spcPts val="0"/>
              </a:spcAft>
              <a:buClr>
                <a:srgbClr val="46424D"/>
              </a:buClr>
              <a:buSzPts val="2400"/>
              <a:buChar char="✧"/>
            </a:pPr>
            <a:r>
              <a:rPr lang="en-GB"/>
              <a:t>The advantages of a cohesive group are:</a:t>
            </a:r>
            <a:endParaRPr/>
          </a:p>
          <a:p>
            <a:pPr indent="-285750" lvl="1" marL="742950" rtl="0" algn="l">
              <a:lnSpc>
                <a:spcPct val="90000"/>
              </a:lnSpc>
              <a:spcBef>
                <a:spcPts val="900"/>
              </a:spcBef>
              <a:spcAft>
                <a:spcPts val="0"/>
              </a:spcAft>
              <a:buClr>
                <a:srgbClr val="46424D"/>
              </a:buClr>
              <a:buSzPts val="2000"/>
              <a:buChar char="▪"/>
            </a:pPr>
            <a:r>
              <a:rPr lang="en-GB"/>
              <a:t>Group quality standards can be developed by the group members.</a:t>
            </a:r>
            <a:endParaRPr/>
          </a:p>
          <a:p>
            <a:pPr indent="-285750" lvl="1" marL="742950" rtl="0" algn="l">
              <a:lnSpc>
                <a:spcPct val="90000"/>
              </a:lnSpc>
              <a:spcBef>
                <a:spcPts val="600"/>
              </a:spcBef>
              <a:spcAft>
                <a:spcPts val="0"/>
              </a:spcAft>
              <a:buClr>
                <a:srgbClr val="46424D"/>
              </a:buClr>
              <a:buSzPts val="2000"/>
              <a:buChar char="▪"/>
            </a:pPr>
            <a:r>
              <a:rPr lang="en-GB"/>
              <a:t>Team members  learn from each other and get to know each other’s work; Inhibitions caused by ignorance are reduced.</a:t>
            </a:r>
            <a:endParaRPr/>
          </a:p>
          <a:p>
            <a:pPr indent="-285750" lvl="1" marL="742950" rtl="0" algn="l">
              <a:lnSpc>
                <a:spcPct val="90000"/>
              </a:lnSpc>
              <a:spcBef>
                <a:spcPts val="600"/>
              </a:spcBef>
              <a:spcAft>
                <a:spcPts val="0"/>
              </a:spcAft>
              <a:buClr>
                <a:srgbClr val="46424D"/>
              </a:buClr>
              <a:buSzPts val="2000"/>
              <a:buChar char="▪"/>
            </a:pPr>
            <a:r>
              <a:rPr lang="en-GB"/>
              <a:t>Knowledge is shared. Continuity can be maintained if a group member leaves.</a:t>
            </a:r>
            <a:endParaRPr/>
          </a:p>
          <a:p>
            <a:pPr indent="-285750" lvl="1" marL="742950" rtl="0" algn="l">
              <a:lnSpc>
                <a:spcPct val="90000"/>
              </a:lnSpc>
              <a:spcBef>
                <a:spcPts val="600"/>
              </a:spcBef>
              <a:spcAft>
                <a:spcPts val="0"/>
              </a:spcAft>
              <a:buClr>
                <a:srgbClr val="46424D"/>
              </a:buClr>
              <a:buSzPts val="2000"/>
              <a:buChar char="▪"/>
            </a:pPr>
            <a:r>
              <a:rPr lang="en-GB" sz="2000"/>
              <a:t>Refactoring and continual improvement is encouraged. </a:t>
            </a:r>
            <a:r>
              <a:rPr lang="en-GB"/>
              <a:t>Group members work collectively to deliver high quality results and fix problems, irrespective of the individuals who originally created the design or program. </a:t>
            </a:r>
            <a:endParaRPr sz="2000"/>
          </a:p>
        </p:txBody>
      </p:sp>
      <p:sp>
        <p:nvSpPr>
          <p:cNvPr id="441" name="Google Shape;441;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442" name="Google Shape;442;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443" name="Google Shape;443;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Team spirit</a:t>
            </a:r>
            <a:endParaRPr/>
          </a:p>
        </p:txBody>
      </p:sp>
      <p:sp>
        <p:nvSpPr>
          <p:cNvPr id="450" name="Google Shape;450;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451" name="Google Shape;451;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452" name="Google Shape;452;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453" name="Google Shape;453;p41"/>
          <p:cNvSpPr txBox="1"/>
          <p:nvPr/>
        </p:nvSpPr>
        <p:spPr>
          <a:xfrm>
            <a:off x="484225" y="1756297"/>
            <a:ext cx="8229600" cy="4493538"/>
          </a:xfrm>
          <a:prstGeom prst="rect">
            <a:avLst/>
          </a:prstGeom>
          <a:solidFill>
            <a:srgbClr val="FFFF00">
              <a:alpha val="32941"/>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dk1"/>
                </a:solidFill>
                <a:latin typeface="Arial"/>
                <a:ea typeface="Arial"/>
                <a:cs typeface="Arial"/>
                <a:sym typeface="Arial"/>
              </a:rPr>
              <a:t>Alice, an experienced project manager, understands the importance of creating a cohesive group. As they are developing a new product, she takes the opportunity of involving all group members in the product specification and design by getting them to discuss possible technology with elderly members of their families. She also encourages them to bring these family members to meet other members of the development group. </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GB" sz="1600">
                <a:solidFill>
                  <a:schemeClr val="dk1"/>
                </a:solidFill>
                <a:latin typeface="Arial"/>
                <a:ea typeface="Arial"/>
                <a:cs typeface="Arial"/>
                <a:sym typeface="Arial"/>
              </a:rPr>
              <a:t>Alice also arranges monthly lunches for everyone in the group. These lunches are an opportunity for all team members to meet informally, talk around issues of concern, and get to know each other. At the lunch, Alice tells the group what she knows about organizational news, policies, strategies, and so forth. Each team member then briefly summarizes what they have been doing and the group discusses a general topic, such as new product ideas from elderly relatives.</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GB" sz="1600">
                <a:solidFill>
                  <a:schemeClr val="dk1"/>
                </a:solidFill>
                <a:latin typeface="Arial"/>
                <a:ea typeface="Arial"/>
                <a:cs typeface="Arial"/>
                <a:sym typeface="Arial"/>
              </a:rPr>
              <a:t>Every few months, Alice organizes an ‘away day’ for the group where the team spends two days on ‘technology updating’. Each team member prepares an update on a relevant technology and presents it to the group. This is an off-site meeting in a good hotel and plenty of time is scheduled for discussion and social interaction. </a:t>
            </a:r>
            <a:endParaRPr/>
          </a:p>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The effectiveness of a team</a:t>
            </a:r>
            <a:endParaRPr/>
          </a:p>
        </p:txBody>
      </p:sp>
      <p:sp>
        <p:nvSpPr>
          <p:cNvPr id="459" name="Google Shape;459;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The people in the group </a:t>
            </a:r>
            <a:endParaRPr/>
          </a:p>
          <a:p>
            <a:pPr indent="-285750" lvl="1" marL="742950" rtl="0" algn="l">
              <a:spcBef>
                <a:spcPts val="900"/>
              </a:spcBef>
              <a:spcAft>
                <a:spcPts val="0"/>
              </a:spcAft>
              <a:buClr>
                <a:srgbClr val="46424D"/>
              </a:buClr>
              <a:buSzPts val="2000"/>
              <a:buChar char="▪"/>
            </a:pPr>
            <a:r>
              <a:rPr lang="en-GB"/>
              <a:t>You need a mix of people in a project group as software development involves diverse activities such as negotiating with clients, programming, testing and documentation.  </a:t>
            </a:r>
            <a:endParaRPr/>
          </a:p>
          <a:p>
            <a:pPr indent="-342900" lvl="0" marL="342900" rtl="0" algn="l">
              <a:spcBef>
                <a:spcPts val="900"/>
              </a:spcBef>
              <a:spcAft>
                <a:spcPts val="0"/>
              </a:spcAft>
              <a:buClr>
                <a:srgbClr val="46424D"/>
              </a:buClr>
              <a:buSzPts val="2400"/>
              <a:buFont typeface="Noto Sans Symbols"/>
              <a:buChar char="✧"/>
            </a:pPr>
            <a:r>
              <a:rPr lang="en-GB"/>
              <a:t>The group organization </a:t>
            </a:r>
            <a:endParaRPr/>
          </a:p>
          <a:p>
            <a:pPr indent="-285750" lvl="1" marL="742950" rtl="0" algn="l">
              <a:spcBef>
                <a:spcPts val="900"/>
              </a:spcBef>
              <a:spcAft>
                <a:spcPts val="0"/>
              </a:spcAft>
              <a:buClr>
                <a:srgbClr val="46424D"/>
              </a:buClr>
              <a:buSzPts val="2000"/>
              <a:buChar char="▪"/>
            </a:pPr>
            <a:r>
              <a:rPr lang="en-GB"/>
              <a:t>A group should be organized so that individuals can contribute to the best of their abilities and tasks can be completed as expected.</a:t>
            </a:r>
            <a:endParaRPr/>
          </a:p>
          <a:p>
            <a:pPr indent="-342900" lvl="0" marL="342900" rtl="0" algn="l">
              <a:spcBef>
                <a:spcPts val="900"/>
              </a:spcBef>
              <a:spcAft>
                <a:spcPts val="0"/>
              </a:spcAft>
              <a:buClr>
                <a:srgbClr val="46424D"/>
              </a:buClr>
              <a:buSzPts val="2400"/>
              <a:buFont typeface="Noto Sans Symbols"/>
              <a:buChar char="✧"/>
            </a:pPr>
            <a:r>
              <a:rPr lang="en-GB"/>
              <a:t>Technical and managerial communications </a:t>
            </a:r>
            <a:endParaRPr/>
          </a:p>
          <a:p>
            <a:pPr indent="-285750" lvl="1" marL="742950" rtl="0" algn="l">
              <a:spcBef>
                <a:spcPts val="900"/>
              </a:spcBef>
              <a:spcAft>
                <a:spcPts val="0"/>
              </a:spcAft>
              <a:buClr>
                <a:srgbClr val="46424D"/>
              </a:buClr>
              <a:buSzPts val="2000"/>
              <a:buChar char="▪"/>
            </a:pPr>
            <a:r>
              <a:rPr lang="en-GB"/>
              <a:t>Good communications between group members, and between the software engineering team and other project stakeholders, is essential.</a:t>
            </a:r>
            <a:endParaRPr/>
          </a:p>
          <a:p>
            <a:pPr indent="-190500" lvl="0" marL="342900" rtl="0" algn="l">
              <a:spcBef>
                <a:spcPts val="900"/>
              </a:spcBef>
              <a:spcAft>
                <a:spcPts val="0"/>
              </a:spcAft>
              <a:buClr>
                <a:srgbClr val="46424D"/>
              </a:buClr>
              <a:buSzPts val="2400"/>
              <a:buFont typeface="Noto Sans Symbols"/>
              <a:buNone/>
            </a:pPr>
            <a:r>
              <a:t/>
            </a:r>
            <a:endParaRPr/>
          </a:p>
        </p:txBody>
      </p:sp>
      <p:sp>
        <p:nvSpPr>
          <p:cNvPr id="460" name="Google Shape;460;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461" name="Google Shape;461;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462" name="Google Shape;462;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Selecting group members</a:t>
            </a:r>
            <a:endParaRPr/>
          </a:p>
        </p:txBody>
      </p:sp>
      <p:sp>
        <p:nvSpPr>
          <p:cNvPr id="468" name="Google Shape;468;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A manager or team leader’s job is to create a cohesive group and organize their group so that they can work together effectively. </a:t>
            </a:r>
            <a:endParaRPr/>
          </a:p>
          <a:p>
            <a:pPr indent="-342900" lvl="0" marL="342900" rtl="0" algn="l">
              <a:spcBef>
                <a:spcPts val="1200"/>
              </a:spcBef>
              <a:spcAft>
                <a:spcPts val="0"/>
              </a:spcAft>
              <a:buClr>
                <a:srgbClr val="46424D"/>
              </a:buClr>
              <a:buSzPts val="2400"/>
              <a:buFont typeface="Noto Sans Symbols"/>
              <a:buChar char="✧"/>
            </a:pPr>
            <a:r>
              <a:rPr lang="en-GB"/>
              <a:t>This involves creating a group with the right balance of technical skills and personalities, and organizing that group so that the members work together effectively. </a:t>
            </a:r>
            <a:endParaRPr/>
          </a:p>
        </p:txBody>
      </p:sp>
      <p:sp>
        <p:nvSpPr>
          <p:cNvPr id="469" name="Google Shape;469;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470" name="Google Shape;470;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471" name="Google Shape;471;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4"/>
          <p:cNvSpPr txBox="1"/>
          <p:nvPr>
            <p:ph type="title"/>
          </p:nvPr>
        </p:nvSpPr>
        <p:spPr>
          <a:xfrm>
            <a:off x="457200" y="274638"/>
            <a:ext cx="7293232" cy="1143000"/>
          </a:xfrm>
          <a:prstGeom prst="rect">
            <a:avLst/>
          </a:prstGeom>
          <a:noFill/>
          <a:ln>
            <a:noFill/>
          </a:ln>
        </p:spPr>
        <p:txBody>
          <a:bodyPr anchorCtr="0" anchor="ctr" bIns="44600" lIns="90825" spcFirstLastPara="1" rIns="90825" wrap="square" tIns="44600">
            <a:noAutofit/>
          </a:bodyPr>
          <a:lstStyle/>
          <a:p>
            <a:pPr indent="0" lvl="0" marL="0" rtl="0" algn="l">
              <a:spcBef>
                <a:spcPts val="0"/>
              </a:spcBef>
              <a:spcAft>
                <a:spcPts val="0"/>
              </a:spcAft>
              <a:buNone/>
            </a:pPr>
            <a:r>
              <a:rPr lang="en-GB">
                <a:solidFill>
                  <a:schemeClr val="dk1"/>
                </a:solidFill>
              </a:rPr>
              <a:t>Assembling a team</a:t>
            </a:r>
            <a:endParaRPr>
              <a:solidFill>
                <a:schemeClr val="dk1"/>
              </a:solidFill>
            </a:endParaRPr>
          </a:p>
        </p:txBody>
      </p:sp>
      <p:sp>
        <p:nvSpPr>
          <p:cNvPr id="477" name="Google Shape;477;p44"/>
          <p:cNvSpPr txBox="1"/>
          <p:nvPr>
            <p:ph idx="1" type="body"/>
          </p:nvPr>
        </p:nvSpPr>
        <p:spPr>
          <a:xfrm>
            <a:off x="457200" y="1600200"/>
            <a:ext cx="8229600" cy="4525963"/>
          </a:xfrm>
          <a:prstGeom prst="rect">
            <a:avLst/>
          </a:prstGeom>
          <a:noFill/>
          <a:ln>
            <a:noFill/>
          </a:ln>
        </p:spPr>
        <p:txBody>
          <a:bodyPr anchorCtr="0" anchor="t" bIns="44600" lIns="90825" spcFirstLastPara="1" rIns="90825" wrap="square" tIns="44600">
            <a:noAutofit/>
          </a:bodyPr>
          <a:lstStyle/>
          <a:p>
            <a:pPr indent="-342900" lvl="0" marL="342900" rtl="0" algn="l">
              <a:spcBef>
                <a:spcPts val="0"/>
              </a:spcBef>
              <a:spcAft>
                <a:spcPts val="0"/>
              </a:spcAft>
              <a:buClr>
                <a:srgbClr val="46424D"/>
              </a:buClr>
              <a:buSzPts val="2300"/>
              <a:buFont typeface="Noto Sans Symbols"/>
              <a:buChar char="✧"/>
            </a:pPr>
            <a:r>
              <a:rPr lang="en-GB" sz="2300"/>
              <a:t>May not be possible to appoint the ideal people to work on a project</a:t>
            </a:r>
            <a:endParaRPr/>
          </a:p>
          <a:p>
            <a:pPr indent="-285750" lvl="1" marL="742950" rtl="0" algn="l">
              <a:spcBef>
                <a:spcPts val="900"/>
              </a:spcBef>
              <a:spcAft>
                <a:spcPts val="0"/>
              </a:spcAft>
              <a:buClr>
                <a:srgbClr val="46424D"/>
              </a:buClr>
              <a:buSzPts val="2100"/>
              <a:buChar char="▪"/>
            </a:pPr>
            <a:r>
              <a:rPr lang="en-GB" sz="2100"/>
              <a:t>Project budget may not allow for the use of highly-paid staff;</a:t>
            </a:r>
            <a:endParaRPr/>
          </a:p>
          <a:p>
            <a:pPr indent="-285750" lvl="1" marL="742950" rtl="0" algn="l">
              <a:spcBef>
                <a:spcPts val="600"/>
              </a:spcBef>
              <a:spcAft>
                <a:spcPts val="0"/>
              </a:spcAft>
              <a:buClr>
                <a:srgbClr val="46424D"/>
              </a:buClr>
              <a:buSzPts val="2100"/>
              <a:buChar char="▪"/>
            </a:pPr>
            <a:r>
              <a:rPr lang="en-GB" sz="2100"/>
              <a:t>Staff with the appropriate experience may not be available;</a:t>
            </a:r>
            <a:endParaRPr/>
          </a:p>
          <a:p>
            <a:pPr indent="-285750" lvl="1" marL="742950" rtl="0" algn="l">
              <a:spcBef>
                <a:spcPts val="600"/>
              </a:spcBef>
              <a:spcAft>
                <a:spcPts val="0"/>
              </a:spcAft>
              <a:buClr>
                <a:srgbClr val="46424D"/>
              </a:buClr>
              <a:buSzPts val="2100"/>
              <a:buChar char="▪"/>
            </a:pPr>
            <a:r>
              <a:rPr lang="en-GB" sz="2100"/>
              <a:t>An organisation may wish to develop employee skills on a software project.</a:t>
            </a:r>
            <a:endParaRPr/>
          </a:p>
          <a:p>
            <a:pPr indent="-342900" lvl="0" marL="342900" rtl="0" algn="l">
              <a:spcBef>
                <a:spcPts val="900"/>
              </a:spcBef>
              <a:spcAft>
                <a:spcPts val="0"/>
              </a:spcAft>
              <a:buClr>
                <a:srgbClr val="46424D"/>
              </a:buClr>
              <a:buSzPts val="2300"/>
              <a:buFont typeface="Noto Sans Symbols"/>
              <a:buChar char="✧"/>
            </a:pPr>
            <a:r>
              <a:rPr lang="en-GB" sz="2300"/>
              <a:t>Managers have to work within these constraints especially when there are shortages of trained staff.</a:t>
            </a:r>
            <a:endParaRPr/>
          </a:p>
        </p:txBody>
      </p:sp>
      <p:sp>
        <p:nvSpPr>
          <p:cNvPr id="478" name="Google Shape;478;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479" name="Google Shape;479;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480" name="Google Shape;480;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5"/>
          <p:cNvSpPr txBox="1"/>
          <p:nvPr>
            <p:ph type="title"/>
          </p:nvPr>
        </p:nvSpPr>
        <p:spPr>
          <a:xfrm>
            <a:off x="457200" y="274638"/>
            <a:ext cx="7293232" cy="1143000"/>
          </a:xfrm>
          <a:prstGeom prst="rect">
            <a:avLst/>
          </a:prstGeom>
          <a:noFill/>
          <a:ln>
            <a:noFill/>
          </a:ln>
        </p:spPr>
        <p:txBody>
          <a:bodyPr anchorCtr="0" anchor="ctr" bIns="44600" lIns="90825" spcFirstLastPara="1" rIns="90825" wrap="square" tIns="44600">
            <a:noAutofit/>
          </a:bodyPr>
          <a:lstStyle/>
          <a:p>
            <a:pPr indent="0" lvl="0" marL="0" rtl="0" algn="l">
              <a:spcBef>
                <a:spcPts val="0"/>
              </a:spcBef>
              <a:spcAft>
                <a:spcPts val="0"/>
              </a:spcAft>
              <a:buNone/>
            </a:pPr>
            <a:r>
              <a:rPr lang="en-GB"/>
              <a:t>Group composition</a:t>
            </a:r>
            <a:endParaRPr/>
          </a:p>
        </p:txBody>
      </p:sp>
      <p:sp>
        <p:nvSpPr>
          <p:cNvPr id="486" name="Google Shape;486;p45"/>
          <p:cNvSpPr txBox="1"/>
          <p:nvPr>
            <p:ph idx="1" type="body"/>
          </p:nvPr>
        </p:nvSpPr>
        <p:spPr>
          <a:xfrm>
            <a:off x="990600" y="1676400"/>
            <a:ext cx="7804150" cy="4505325"/>
          </a:xfrm>
          <a:prstGeom prst="rect">
            <a:avLst/>
          </a:prstGeom>
          <a:noFill/>
          <a:ln>
            <a:noFill/>
          </a:ln>
        </p:spPr>
        <p:txBody>
          <a:bodyPr anchorCtr="0" anchor="t" bIns="44600" lIns="90825" spcFirstLastPara="1" rIns="90825" wrap="square" tIns="44600">
            <a:noAutofit/>
          </a:bodyPr>
          <a:lstStyle/>
          <a:p>
            <a:pPr indent="-342900" lvl="0" marL="342900" rtl="0" algn="l">
              <a:spcBef>
                <a:spcPts val="0"/>
              </a:spcBef>
              <a:spcAft>
                <a:spcPts val="0"/>
              </a:spcAft>
              <a:buClr>
                <a:srgbClr val="46424D"/>
              </a:buClr>
              <a:buSzPts val="2400"/>
              <a:buFont typeface="Noto Sans Symbols"/>
              <a:buChar char="✧"/>
            </a:pPr>
            <a:r>
              <a:rPr lang="en-GB" sz="2400"/>
              <a:t>Group composed of members who share the </a:t>
            </a:r>
            <a:br>
              <a:rPr lang="en-GB" sz="2400"/>
            </a:br>
            <a:r>
              <a:rPr lang="en-GB" sz="2400"/>
              <a:t>same motivation can be problematic</a:t>
            </a:r>
            <a:endParaRPr/>
          </a:p>
          <a:p>
            <a:pPr indent="-285750" lvl="1" marL="742950" rtl="0" algn="l">
              <a:spcBef>
                <a:spcPts val="900"/>
              </a:spcBef>
              <a:spcAft>
                <a:spcPts val="0"/>
              </a:spcAft>
              <a:buClr>
                <a:srgbClr val="46424D"/>
              </a:buClr>
              <a:buSzPts val="2000"/>
              <a:buChar char="▪"/>
            </a:pPr>
            <a:r>
              <a:rPr lang="en-GB" sz="2000"/>
              <a:t>Task-oriented - everyone wants to do their own thing;</a:t>
            </a:r>
            <a:endParaRPr/>
          </a:p>
          <a:p>
            <a:pPr indent="-285750" lvl="1" marL="742950" rtl="0" algn="l">
              <a:spcBef>
                <a:spcPts val="600"/>
              </a:spcBef>
              <a:spcAft>
                <a:spcPts val="0"/>
              </a:spcAft>
              <a:buClr>
                <a:srgbClr val="46424D"/>
              </a:buClr>
              <a:buSzPts val="2000"/>
              <a:buChar char="▪"/>
            </a:pPr>
            <a:r>
              <a:rPr lang="en-GB" sz="2000"/>
              <a:t>Self-oriented - everyone wants to be the boss;</a:t>
            </a:r>
            <a:endParaRPr/>
          </a:p>
          <a:p>
            <a:pPr indent="-285750" lvl="1" marL="742950" rtl="0" algn="l">
              <a:spcBef>
                <a:spcPts val="600"/>
              </a:spcBef>
              <a:spcAft>
                <a:spcPts val="0"/>
              </a:spcAft>
              <a:buClr>
                <a:srgbClr val="46424D"/>
              </a:buClr>
              <a:buSzPts val="2000"/>
              <a:buChar char="▪"/>
            </a:pPr>
            <a:r>
              <a:rPr lang="en-GB" sz="2000"/>
              <a:t>Interaction-oriented - too much chatting, not enough work.</a:t>
            </a:r>
            <a:endParaRPr/>
          </a:p>
          <a:p>
            <a:pPr indent="-342900" lvl="0" marL="342900" rtl="0" algn="l">
              <a:spcBef>
                <a:spcPts val="900"/>
              </a:spcBef>
              <a:spcAft>
                <a:spcPts val="0"/>
              </a:spcAft>
              <a:buClr>
                <a:srgbClr val="46424D"/>
              </a:buClr>
              <a:buSzPts val="2400"/>
              <a:buFont typeface="Noto Sans Symbols"/>
              <a:buChar char="✧"/>
            </a:pPr>
            <a:r>
              <a:rPr lang="en-GB" sz="2400"/>
              <a:t>An effective group has a balance of all types.</a:t>
            </a:r>
            <a:endParaRPr/>
          </a:p>
          <a:p>
            <a:pPr indent="-342900" lvl="0" marL="342900" rtl="0" algn="l">
              <a:spcBef>
                <a:spcPts val="1200"/>
              </a:spcBef>
              <a:spcAft>
                <a:spcPts val="0"/>
              </a:spcAft>
              <a:buClr>
                <a:srgbClr val="46424D"/>
              </a:buClr>
              <a:buSzPts val="2400"/>
              <a:buFont typeface="Noto Sans Symbols"/>
              <a:buChar char="✧"/>
            </a:pPr>
            <a:r>
              <a:rPr lang="en-GB" sz="2400"/>
              <a:t>This can be difficult to achieve software engineers are often task-oriented.</a:t>
            </a:r>
            <a:endParaRPr/>
          </a:p>
          <a:p>
            <a:pPr indent="-342900" lvl="0" marL="342900" rtl="0" algn="l">
              <a:spcBef>
                <a:spcPts val="1200"/>
              </a:spcBef>
              <a:spcAft>
                <a:spcPts val="0"/>
              </a:spcAft>
              <a:buClr>
                <a:srgbClr val="46424D"/>
              </a:buClr>
              <a:buSzPts val="2400"/>
              <a:buFont typeface="Noto Sans Symbols"/>
              <a:buChar char="✧"/>
            </a:pPr>
            <a:r>
              <a:rPr lang="en-GB" sz="2400"/>
              <a:t>Interaction-oriented people are very important as they can detect and defuse tensions that arise.</a:t>
            </a:r>
            <a:endParaRPr/>
          </a:p>
        </p:txBody>
      </p:sp>
      <p:sp>
        <p:nvSpPr>
          <p:cNvPr id="487" name="Google Shape;487;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488" name="Google Shape;488;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489" name="Google Shape;489;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Group</a:t>
            </a:r>
            <a:r>
              <a:rPr b="1" lang="en-GB"/>
              <a:t> </a:t>
            </a:r>
            <a:r>
              <a:rPr lang="en-GB"/>
              <a:t>composition </a:t>
            </a:r>
            <a:endParaRPr/>
          </a:p>
        </p:txBody>
      </p:sp>
      <p:sp>
        <p:nvSpPr>
          <p:cNvPr id="496" name="Google Shape;496;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497" name="Google Shape;497;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498" name="Google Shape;498;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499" name="Google Shape;499;p46"/>
          <p:cNvSpPr txBox="1"/>
          <p:nvPr/>
        </p:nvSpPr>
        <p:spPr>
          <a:xfrm>
            <a:off x="525772" y="1715767"/>
            <a:ext cx="8161028" cy="4247317"/>
          </a:xfrm>
          <a:prstGeom prst="rect">
            <a:avLst/>
          </a:prstGeom>
          <a:solidFill>
            <a:srgbClr val="FFFF00">
              <a:alpha val="33725"/>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600">
                <a:solidFill>
                  <a:schemeClr val="dk1"/>
                </a:solidFill>
                <a:latin typeface="Arial"/>
                <a:ea typeface="Arial"/>
                <a:cs typeface="Arial"/>
                <a:sym typeface="Arial"/>
              </a:rPr>
              <a:t>In creating a group for assistive technology development, Alice is aware of the importance of selecting members with complementary personalities. When interviewing potential group members, she tried to assess whether they were task-oriented, self-oriented, or interaction-oriented. She felt that she was primarily a self-oriented type because she considered the project to be a way of getting noticed by senior management and possibly promoted. She therefore looked for one or perhaps two interaction-oriented personalities, with task-oriented individuals to complete the team. The final assessment that she arrived at was:</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GB" sz="1600">
                <a:solidFill>
                  <a:schemeClr val="dk1"/>
                </a:solidFill>
                <a:latin typeface="Arial"/>
                <a:ea typeface="Arial"/>
                <a:cs typeface="Arial"/>
                <a:sym typeface="Arial"/>
              </a:rPr>
              <a:t>	Alice—self-oriented</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GB" sz="1600">
                <a:solidFill>
                  <a:schemeClr val="dk1"/>
                </a:solidFill>
                <a:latin typeface="Arial"/>
                <a:ea typeface="Arial"/>
                <a:cs typeface="Arial"/>
                <a:sym typeface="Arial"/>
              </a:rPr>
              <a:t>	Brian—task-oriented</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GB" sz="1600">
                <a:solidFill>
                  <a:schemeClr val="dk1"/>
                </a:solidFill>
                <a:latin typeface="Arial"/>
                <a:ea typeface="Arial"/>
                <a:cs typeface="Arial"/>
                <a:sym typeface="Arial"/>
              </a:rPr>
              <a:t>	Bob—task-oriented</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GB" sz="1600">
                <a:solidFill>
                  <a:schemeClr val="dk1"/>
                </a:solidFill>
                <a:latin typeface="Arial"/>
                <a:ea typeface="Arial"/>
                <a:cs typeface="Arial"/>
                <a:sym typeface="Arial"/>
              </a:rPr>
              <a:t>	Carol—interaction-oriented</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GB" sz="1600">
                <a:solidFill>
                  <a:schemeClr val="dk1"/>
                </a:solidFill>
                <a:latin typeface="Arial"/>
                <a:ea typeface="Arial"/>
                <a:cs typeface="Arial"/>
                <a:sym typeface="Arial"/>
              </a:rPr>
              <a:t>	Dorothy—self-oriented</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GB" sz="1600">
                <a:solidFill>
                  <a:schemeClr val="dk1"/>
                </a:solidFill>
                <a:latin typeface="Arial"/>
                <a:ea typeface="Arial"/>
                <a:cs typeface="Arial"/>
                <a:sym typeface="Arial"/>
              </a:rPr>
              <a:t>	Ed—interaction-oriented</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GB" sz="1600">
                <a:solidFill>
                  <a:schemeClr val="dk1"/>
                </a:solidFill>
                <a:latin typeface="Arial"/>
                <a:ea typeface="Arial"/>
                <a:cs typeface="Arial"/>
                <a:sym typeface="Arial"/>
              </a:rPr>
              <a:t>	Fred—task-oriented</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7"/>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Group organization</a:t>
            </a:r>
            <a:endParaRPr/>
          </a:p>
        </p:txBody>
      </p:sp>
      <p:sp>
        <p:nvSpPr>
          <p:cNvPr id="505" name="Google Shape;505;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The way that a group is organized affects the decisions that are made by that group, the ways that information is exchanged and the interactions between the development group and external project stakeholders. </a:t>
            </a:r>
            <a:endParaRPr/>
          </a:p>
          <a:p>
            <a:pPr indent="-285750" lvl="1" marL="742950" rtl="0" algn="l">
              <a:spcBef>
                <a:spcPts val="900"/>
              </a:spcBef>
              <a:spcAft>
                <a:spcPts val="0"/>
              </a:spcAft>
              <a:buClr>
                <a:srgbClr val="46424D"/>
              </a:buClr>
              <a:buSzPts val="2000"/>
              <a:buChar char="▪"/>
            </a:pPr>
            <a:r>
              <a:rPr lang="en-GB"/>
              <a:t>Key questions include:</a:t>
            </a:r>
            <a:endParaRPr/>
          </a:p>
          <a:p>
            <a:pPr indent="-228600" lvl="2" marL="1143000" rtl="0" algn="l">
              <a:spcBef>
                <a:spcPts val="660"/>
              </a:spcBef>
              <a:spcAft>
                <a:spcPts val="0"/>
              </a:spcAft>
              <a:buClr>
                <a:srgbClr val="46424D"/>
              </a:buClr>
              <a:buSzPts val="1800"/>
              <a:buChar char="•"/>
            </a:pPr>
            <a:r>
              <a:rPr lang="en-GB"/>
              <a:t>Should the project manager be the technical leader of the group? </a:t>
            </a:r>
            <a:endParaRPr/>
          </a:p>
          <a:p>
            <a:pPr indent="-228600" lvl="2" marL="1143000" rtl="0" algn="l">
              <a:spcBef>
                <a:spcPts val="360"/>
              </a:spcBef>
              <a:spcAft>
                <a:spcPts val="0"/>
              </a:spcAft>
              <a:buClr>
                <a:srgbClr val="46424D"/>
              </a:buClr>
              <a:buSzPts val="1800"/>
              <a:buChar char="•"/>
            </a:pPr>
            <a:r>
              <a:rPr lang="en-GB"/>
              <a:t>Who will be involved in making critical technical decisions, and how will these be made? </a:t>
            </a:r>
            <a:endParaRPr/>
          </a:p>
          <a:p>
            <a:pPr indent="-228600" lvl="2" marL="1143000" rtl="0" algn="l">
              <a:spcBef>
                <a:spcPts val="360"/>
              </a:spcBef>
              <a:spcAft>
                <a:spcPts val="0"/>
              </a:spcAft>
              <a:buClr>
                <a:srgbClr val="46424D"/>
              </a:buClr>
              <a:buSzPts val="1800"/>
              <a:buChar char="•"/>
            </a:pPr>
            <a:r>
              <a:rPr lang="en-GB"/>
              <a:t>How will interactions with external stakeholders and senior company management be handled? </a:t>
            </a:r>
            <a:endParaRPr/>
          </a:p>
          <a:p>
            <a:pPr indent="-228600" lvl="2" marL="1143000" rtl="0" algn="l">
              <a:spcBef>
                <a:spcPts val="360"/>
              </a:spcBef>
              <a:spcAft>
                <a:spcPts val="0"/>
              </a:spcAft>
              <a:buClr>
                <a:srgbClr val="46424D"/>
              </a:buClr>
              <a:buSzPts val="1800"/>
              <a:buChar char="•"/>
            </a:pPr>
            <a:r>
              <a:rPr lang="en-GB"/>
              <a:t>How can groups integrate people who are not co-located? </a:t>
            </a:r>
            <a:endParaRPr/>
          </a:p>
          <a:p>
            <a:pPr indent="-228600" lvl="2" marL="1143000" rtl="0" algn="l">
              <a:spcBef>
                <a:spcPts val="360"/>
              </a:spcBef>
              <a:spcAft>
                <a:spcPts val="0"/>
              </a:spcAft>
              <a:buClr>
                <a:srgbClr val="46424D"/>
              </a:buClr>
              <a:buSzPts val="1800"/>
              <a:buChar char="•"/>
            </a:pPr>
            <a:r>
              <a:rPr lang="en-GB"/>
              <a:t>How can knowledge be shared across the group? </a:t>
            </a:r>
            <a:endParaRPr/>
          </a:p>
        </p:txBody>
      </p:sp>
      <p:sp>
        <p:nvSpPr>
          <p:cNvPr id="506" name="Google Shape;506;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507" name="Google Shape;507;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508" name="Google Shape;508;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8"/>
          <p:cNvSpPr txBox="1"/>
          <p:nvPr>
            <p:ph type="title"/>
          </p:nvPr>
        </p:nvSpPr>
        <p:spPr>
          <a:xfrm>
            <a:off x="457200" y="274638"/>
            <a:ext cx="7293232" cy="1143000"/>
          </a:xfrm>
          <a:prstGeom prst="rect">
            <a:avLst/>
          </a:prstGeom>
          <a:noFill/>
          <a:ln>
            <a:noFill/>
          </a:ln>
        </p:spPr>
        <p:txBody>
          <a:bodyPr anchorCtr="0" anchor="ctr" bIns="44600" lIns="90825" spcFirstLastPara="1" rIns="90825" wrap="square" tIns="44600">
            <a:noAutofit/>
          </a:bodyPr>
          <a:lstStyle/>
          <a:p>
            <a:pPr indent="0" lvl="0" marL="0" rtl="0" algn="l">
              <a:spcBef>
                <a:spcPts val="0"/>
              </a:spcBef>
              <a:spcAft>
                <a:spcPts val="0"/>
              </a:spcAft>
              <a:buNone/>
            </a:pPr>
            <a:r>
              <a:rPr lang="en-GB"/>
              <a:t>Group organization</a:t>
            </a:r>
            <a:endParaRPr/>
          </a:p>
        </p:txBody>
      </p:sp>
      <p:sp>
        <p:nvSpPr>
          <p:cNvPr id="514" name="Google Shape;514;p48"/>
          <p:cNvSpPr txBox="1"/>
          <p:nvPr>
            <p:ph idx="1" type="body"/>
          </p:nvPr>
        </p:nvSpPr>
        <p:spPr>
          <a:xfrm>
            <a:off x="457200" y="1600200"/>
            <a:ext cx="8229600" cy="4525963"/>
          </a:xfrm>
          <a:prstGeom prst="rect">
            <a:avLst/>
          </a:prstGeom>
          <a:noFill/>
          <a:ln>
            <a:noFill/>
          </a:ln>
        </p:spPr>
        <p:txBody>
          <a:bodyPr anchorCtr="0" anchor="t" bIns="44600" lIns="90825" spcFirstLastPara="1" rIns="90825" wrap="square" tIns="44600">
            <a:noAutofit/>
          </a:bodyPr>
          <a:lstStyle/>
          <a:p>
            <a:pPr indent="-342900" lvl="0" marL="342900" rtl="0" algn="l">
              <a:spcBef>
                <a:spcPts val="0"/>
              </a:spcBef>
              <a:spcAft>
                <a:spcPts val="0"/>
              </a:spcAft>
              <a:buClr>
                <a:srgbClr val="46424D"/>
              </a:buClr>
              <a:buSzPts val="2400"/>
              <a:buFont typeface="Noto Sans Symbols"/>
              <a:buChar char="✧"/>
            </a:pPr>
            <a:r>
              <a:rPr lang="en-GB"/>
              <a:t>Small software engineering groups are usually organised informally without a rigid structure.</a:t>
            </a:r>
            <a:endParaRPr/>
          </a:p>
          <a:p>
            <a:pPr indent="-342900" lvl="0" marL="342900" rtl="0" algn="l">
              <a:spcBef>
                <a:spcPts val="1200"/>
              </a:spcBef>
              <a:spcAft>
                <a:spcPts val="0"/>
              </a:spcAft>
              <a:buClr>
                <a:srgbClr val="46424D"/>
              </a:buClr>
              <a:buSzPts val="2400"/>
              <a:buFont typeface="Noto Sans Symbols"/>
              <a:buChar char="✧"/>
            </a:pPr>
            <a:r>
              <a:rPr lang="en-GB"/>
              <a:t>For large projects, there may be a hierarchical structure where different groups are responsible for different sub-projects.</a:t>
            </a:r>
            <a:endParaRPr/>
          </a:p>
          <a:p>
            <a:pPr indent="-342900" lvl="0" marL="342900" rtl="0" algn="l">
              <a:spcBef>
                <a:spcPts val="1200"/>
              </a:spcBef>
              <a:spcAft>
                <a:spcPts val="0"/>
              </a:spcAft>
              <a:buClr>
                <a:srgbClr val="46424D"/>
              </a:buClr>
              <a:buSzPts val="2400"/>
              <a:buFont typeface="Noto Sans Symbols"/>
              <a:buChar char="✧"/>
            </a:pPr>
            <a:r>
              <a:rPr lang="en-GB"/>
              <a:t>Agile development is always based around an informal group on the principle that formal structure inhibits information exchange</a:t>
            </a:r>
            <a:endParaRPr/>
          </a:p>
        </p:txBody>
      </p:sp>
      <p:sp>
        <p:nvSpPr>
          <p:cNvPr id="515" name="Google Shape;515;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516" name="Google Shape;516;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517" name="Google Shape;517;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Informal groups</a:t>
            </a:r>
            <a:endParaRPr/>
          </a:p>
        </p:txBody>
      </p:sp>
      <p:sp>
        <p:nvSpPr>
          <p:cNvPr id="523" name="Google Shape;523;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sz="2400"/>
              <a:t>The group acts as a whole and comes to a consensus on decisions affecting the system.</a:t>
            </a:r>
            <a:endParaRPr/>
          </a:p>
          <a:p>
            <a:pPr indent="-342900" lvl="0" marL="342900" rtl="0" algn="l">
              <a:spcBef>
                <a:spcPts val="1200"/>
              </a:spcBef>
              <a:spcAft>
                <a:spcPts val="0"/>
              </a:spcAft>
              <a:buClr>
                <a:srgbClr val="46424D"/>
              </a:buClr>
              <a:buSzPts val="2400"/>
              <a:buFont typeface="Noto Sans Symbols"/>
              <a:buChar char="✧"/>
            </a:pPr>
            <a:r>
              <a:rPr lang="en-GB" sz="2400"/>
              <a:t>The group leader serves as the external interface of the group but does not allocate specific work items.</a:t>
            </a:r>
            <a:endParaRPr/>
          </a:p>
          <a:p>
            <a:pPr indent="-342900" lvl="0" marL="342900" rtl="0" algn="l">
              <a:spcBef>
                <a:spcPts val="1200"/>
              </a:spcBef>
              <a:spcAft>
                <a:spcPts val="0"/>
              </a:spcAft>
              <a:buClr>
                <a:srgbClr val="46424D"/>
              </a:buClr>
              <a:buSzPts val="2400"/>
              <a:buFont typeface="Noto Sans Symbols"/>
              <a:buChar char="✧"/>
            </a:pPr>
            <a:r>
              <a:rPr lang="en-GB" sz="2400"/>
              <a:t>Rather, work is discussed by the group as a whole and tasks are allocated according to ability and experience.</a:t>
            </a:r>
            <a:endParaRPr/>
          </a:p>
          <a:p>
            <a:pPr indent="-342900" lvl="0" marL="342900" rtl="0" algn="l">
              <a:spcBef>
                <a:spcPts val="1200"/>
              </a:spcBef>
              <a:spcAft>
                <a:spcPts val="0"/>
              </a:spcAft>
              <a:buClr>
                <a:srgbClr val="46424D"/>
              </a:buClr>
              <a:buSzPts val="2400"/>
              <a:buFont typeface="Noto Sans Symbols"/>
              <a:buChar char="✧"/>
            </a:pPr>
            <a:r>
              <a:rPr lang="en-GB" sz="2400"/>
              <a:t>This approach is successful for groups where all members are experienced and competent.</a:t>
            </a:r>
            <a:endParaRPr/>
          </a:p>
        </p:txBody>
      </p:sp>
      <p:sp>
        <p:nvSpPr>
          <p:cNvPr id="524" name="Google Shape;524;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525" name="Google Shape;525;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526" name="Google Shape;526;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type="title"/>
          </p:nvPr>
        </p:nvSpPr>
        <p:spPr>
          <a:xfrm>
            <a:off x="381001" y="262912"/>
            <a:ext cx="8476054" cy="1109007"/>
          </a:xfrm>
          <a:prstGeom prst="rect">
            <a:avLst/>
          </a:prstGeom>
          <a:noFill/>
          <a:ln>
            <a:noFill/>
          </a:ln>
        </p:spPr>
        <p:txBody>
          <a:bodyPr anchorCtr="0" anchor="ctr" bIns="44600" lIns="90825" spcFirstLastPara="1" rIns="90825" wrap="square" tIns="44600">
            <a:noAutofit/>
          </a:bodyPr>
          <a:lstStyle/>
          <a:p>
            <a:pPr indent="0" lvl="0" marL="0" rtl="0" algn="l">
              <a:spcBef>
                <a:spcPts val="0"/>
              </a:spcBef>
              <a:spcAft>
                <a:spcPts val="0"/>
              </a:spcAft>
              <a:buNone/>
            </a:pPr>
            <a:r>
              <a:rPr lang="en-GB"/>
              <a:t>Software management distinctions</a:t>
            </a:r>
            <a:endParaRPr/>
          </a:p>
        </p:txBody>
      </p:sp>
      <p:sp>
        <p:nvSpPr>
          <p:cNvPr id="127" name="Google Shape;127;p5"/>
          <p:cNvSpPr txBox="1"/>
          <p:nvPr>
            <p:ph idx="1" type="body"/>
          </p:nvPr>
        </p:nvSpPr>
        <p:spPr>
          <a:xfrm>
            <a:off x="457200" y="1600200"/>
            <a:ext cx="8229600" cy="4525963"/>
          </a:xfrm>
          <a:prstGeom prst="rect">
            <a:avLst/>
          </a:prstGeom>
          <a:noFill/>
          <a:ln>
            <a:noFill/>
          </a:ln>
        </p:spPr>
        <p:txBody>
          <a:bodyPr anchorCtr="0" anchor="t" bIns="44600" lIns="90825" spcFirstLastPara="1" rIns="90825" wrap="square" tIns="44600">
            <a:noAutofit/>
          </a:bodyPr>
          <a:lstStyle/>
          <a:p>
            <a:pPr indent="-342900" lvl="0" marL="342900" rtl="0" algn="l">
              <a:spcBef>
                <a:spcPts val="0"/>
              </a:spcBef>
              <a:spcAft>
                <a:spcPts val="0"/>
              </a:spcAft>
              <a:buClr>
                <a:srgbClr val="46424D"/>
              </a:buClr>
              <a:buSzPts val="2400"/>
              <a:buFont typeface="Noto Sans Symbols"/>
              <a:buChar char="✧"/>
            </a:pPr>
            <a:r>
              <a:rPr lang="en-GB"/>
              <a:t>The product is intangible.</a:t>
            </a:r>
            <a:endParaRPr/>
          </a:p>
          <a:p>
            <a:pPr indent="-285750" lvl="1" marL="742950" rtl="0" algn="l">
              <a:spcBef>
                <a:spcPts val="900"/>
              </a:spcBef>
              <a:spcAft>
                <a:spcPts val="0"/>
              </a:spcAft>
              <a:buClr>
                <a:srgbClr val="46424D"/>
              </a:buClr>
              <a:buSzPts val="2000"/>
              <a:buChar char="▪"/>
            </a:pPr>
            <a:r>
              <a:rPr lang="en-GB"/>
              <a:t>Software cannot be seen or touched. Software project managers cannot see progress by simply looking at the artefact that is being constructed. </a:t>
            </a:r>
            <a:endParaRPr/>
          </a:p>
          <a:p>
            <a:pPr indent="-342900" lvl="0" marL="342900" rtl="0" algn="l">
              <a:spcBef>
                <a:spcPts val="900"/>
              </a:spcBef>
              <a:spcAft>
                <a:spcPts val="0"/>
              </a:spcAft>
              <a:buClr>
                <a:srgbClr val="46424D"/>
              </a:buClr>
              <a:buSzPts val="2400"/>
              <a:buFont typeface="Noto Sans Symbols"/>
              <a:buChar char="✧"/>
            </a:pPr>
            <a:r>
              <a:rPr lang="en-GB"/>
              <a:t>Many software projects are 'one-off' projects.</a:t>
            </a:r>
            <a:endParaRPr/>
          </a:p>
          <a:p>
            <a:pPr indent="-285750" lvl="1" marL="742950" rtl="0" algn="l">
              <a:spcBef>
                <a:spcPts val="900"/>
              </a:spcBef>
              <a:spcAft>
                <a:spcPts val="0"/>
              </a:spcAft>
              <a:buClr>
                <a:srgbClr val="46424D"/>
              </a:buClr>
              <a:buSzPts val="2000"/>
              <a:buChar char="▪"/>
            </a:pPr>
            <a:r>
              <a:rPr lang="en-GB"/>
              <a:t>Large software projects are usually different in some ways from previous projects. Even managers who have lots of previous experience may find it difficult to anticipate problems. </a:t>
            </a:r>
            <a:endParaRPr/>
          </a:p>
          <a:p>
            <a:pPr indent="-342900" lvl="0" marL="342900" rtl="0" algn="l">
              <a:spcBef>
                <a:spcPts val="900"/>
              </a:spcBef>
              <a:spcAft>
                <a:spcPts val="0"/>
              </a:spcAft>
              <a:buClr>
                <a:srgbClr val="46424D"/>
              </a:buClr>
              <a:buSzPts val="2400"/>
              <a:buFont typeface="Noto Sans Symbols"/>
              <a:buChar char="✧"/>
            </a:pPr>
            <a:r>
              <a:rPr lang="en-GB"/>
              <a:t>Software processes are variable and organization specific.</a:t>
            </a:r>
            <a:endParaRPr/>
          </a:p>
          <a:p>
            <a:pPr indent="-285750" lvl="1" marL="742950" rtl="0" algn="l">
              <a:spcBef>
                <a:spcPts val="900"/>
              </a:spcBef>
              <a:spcAft>
                <a:spcPts val="0"/>
              </a:spcAft>
              <a:buClr>
                <a:srgbClr val="46424D"/>
              </a:buClr>
              <a:buSzPts val="2000"/>
              <a:buChar char="▪"/>
            </a:pPr>
            <a:r>
              <a:rPr lang="en-GB"/>
              <a:t>We still cannot reliably predict when a particular software process is likely to lead to development problems. </a:t>
            </a:r>
            <a:endParaRPr/>
          </a:p>
        </p:txBody>
      </p:sp>
      <p:sp>
        <p:nvSpPr>
          <p:cNvPr id="128" name="Google Shape;128;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129" name="Google Shape;129;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130" name="Google Shape;130;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Group communications</a:t>
            </a:r>
            <a:endParaRPr/>
          </a:p>
        </p:txBody>
      </p:sp>
      <p:sp>
        <p:nvSpPr>
          <p:cNvPr id="532" name="Google Shape;532;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Good communications are essential for effective group working.</a:t>
            </a:r>
            <a:endParaRPr/>
          </a:p>
          <a:p>
            <a:pPr indent="-342900" lvl="0" marL="342900" rtl="0" algn="l">
              <a:spcBef>
                <a:spcPts val="1200"/>
              </a:spcBef>
              <a:spcAft>
                <a:spcPts val="0"/>
              </a:spcAft>
              <a:buClr>
                <a:srgbClr val="46424D"/>
              </a:buClr>
              <a:buSzPts val="2400"/>
              <a:buFont typeface="Noto Sans Symbols"/>
              <a:buChar char="✧"/>
            </a:pPr>
            <a:r>
              <a:rPr lang="en-GB"/>
              <a:t>Information must be exchanged on the status of work, design decisions and changes to previous decisions.</a:t>
            </a:r>
            <a:endParaRPr/>
          </a:p>
          <a:p>
            <a:pPr indent="-342900" lvl="0" marL="342900" rtl="0" algn="l">
              <a:spcBef>
                <a:spcPts val="1200"/>
              </a:spcBef>
              <a:spcAft>
                <a:spcPts val="0"/>
              </a:spcAft>
              <a:buClr>
                <a:srgbClr val="46424D"/>
              </a:buClr>
              <a:buSzPts val="2400"/>
              <a:buFont typeface="Noto Sans Symbols"/>
              <a:buChar char="✧"/>
            </a:pPr>
            <a:r>
              <a:rPr lang="en-GB"/>
              <a:t>Good communications also strengthens group cohesion as it promotes understanding.</a:t>
            </a:r>
            <a:endParaRPr/>
          </a:p>
        </p:txBody>
      </p:sp>
      <p:sp>
        <p:nvSpPr>
          <p:cNvPr id="533" name="Google Shape;533;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534" name="Google Shape;534;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535" name="Google Shape;535;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1"/>
          <p:cNvSpPr txBox="1"/>
          <p:nvPr>
            <p:ph type="title"/>
          </p:nvPr>
        </p:nvSpPr>
        <p:spPr>
          <a:xfrm>
            <a:off x="381000" y="263525"/>
            <a:ext cx="8399463" cy="1108075"/>
          </a:xfrm>
          <a:prstGeom prst="rect">
            <a:avLst/>
          </a:prstGeom>
          <a:noFill/>
          <a:ln>
            <a:noFill/>
          </a:ln>
        </p:spPr>
        <p:txBody>
          <a:bodyPr anchorCtr="0" anchor="ctr" bIns="44600" lIns="90825" spcFirstLastPara="1" rIns="90825" wrap="square" tIns="44600">
            <a:noAutofit/>
          </a:bodyPr>
          <a:lstStyle/>
          <a:p>
            <a:pPr indent="0" lvl="0" marL="0" rtl="0" algn="l">
              <a:spcBef>
                <a:spcPts val="0"/>
              </a:spcBef>
              <a:spcAft>
                <a:spcPts val="0"/>
              </a:spcAft>
              <a:buNone/>
            </a:pPr>
            <a:r>
              <a:rPr lang="en-GB"/>
              <a:t>Group communications</a:t>
            </a:r>
            <a:endParaRPr/>
          </a:p>
        </p:txBody>
      </p:sp>
      <p:sp>
        <p:nvSpPr>
          <p:cNvPr id="541" name="Google Shape;541;p51"/>
          <p:cNvSpPr txBox="1"/>
          <p:nvPr>
            <p:ph idx="1" type="body"/>
          </p:nvPr>
        </p:nvSpPr>
        <p:spPr>
          <a:xfrm>
            <a:off x="457200" y="1600200"/>
            <a:ext cx="8229600" cy="4525963"/>
          </a:xfrm>
          <a:prstGeom prst="rect">
            <a:avLst/>
          </a:prstGeom>
          <a:noFill/>
          <a:ln>
            <a:noFill/>
          </a:ln>
        </p:spPr>
        <p:txBody>
          <a:bodyPr anchorCtr="0" anchor="t" bIns="44600" lIns="90825" spcFirstLastPara="1" rIns="90825" wrap="square" tIns="44600">
            <a:noAutofit/>
          </a:bodyPr>
          <a:lstStyle/>
          <a:p>
            <a:pPr indent="-342900" lvl="0" marL="342900" rtl="0" algn="l">
              <a:lnSpc>
                <a:spcPct val="90000"/>
              </a:lnSpc>
              <a:spcBef>
                <a:spcPts val="0"/>
              </a:spcBef>
              <a:spcAft>
                <a:spcPts val="0"/>
              </a:spcAft>
              <a:buClr>
                <a:srgbClr val="46424D"/>
              </a:buClr>
              <a:buSzPts val="2400"/>
              <a:buChar char="✧"/>
            </a:pPr>
            <a:r>
              <a:rPr lang="en-GB" sz="2400"/>
              <a:t>Group size</a:t>
            </a:r>
            <a:endParaRPr/>
          </a:p>
          <a:p>
            <a:pPr indent="-285750" lvl="1" marL="742950" rtl="0" algn="l">
              <a:lnSpc>
                <a:spcPct val="90000"/>
              </a:lnSpc>
              <a:spcBef>
                <a:spcPts val="900"/>
              </a:spcBef>
              <a:spcAft>
                <a:spcPts val="0"/>
              </a:spcAft>
              <a:buClr>
                <a:srgbClr val="46424D"/>
              </a:buClr>
              <a:buSzPts val="2000"/>
              <a:buChar char="▪"/>
            </a:pPr>
            <a:r>
              <a:rPr lang="en-GB" sz="2000"/>
              <a:t>The larger the group, the harder it is for people to communicate with other group members.</a:t>
            </a:r>
            <a:endParaRPr/>
          </a:p>
          <a:p>
            <a:pPr indent="-342900" lvl="0" marL="342900" rtl="0" algn="l">
              <a:lnSpc>
                <a:spcPct val="90000"/>
              </a:lnSpc>
              <a:spcBef>
                <a:spcPts val="900"/>
              </a:spcBef>
              <a:spcAft>
                <a:spcPts val="0"/>
              </a:spcAft>
              <a:buClr>
                <a:srgbClr val="46424D"/>
              </a:buClr>
              <a:buSzPts val="2400"/>
              <a:buChar char="✧"/>
            </a:pPr>
            <a:r>
              <a:rPr lang="en-GB" sz="2400"/>
              <a:t>Group structure</a:t>
            </a:r>
            <a:endParaRPr/>
          </a:p>
          <a:p>
            <a:pPr indent="-285750" lvl="1" marL="742950" rtl="0" algn="l">
              <a:lnSpc>
                <a:spcPct val="90000"/>
              </a:lnSpc>
              <a:spcBef>
                <a:spcPts val="900"/>
              </a:spcBef>
              <a:spcAft>
                <a:spcPts val="0"/>
              </a:spcAft>
              <a:buClr>
                <a:srgbClr val="46424D"/>
              </a:buClr>
              <a:buSzPts val="2000"/>
              <a:buChar char="▪"/>
            </a:pPr>
            <a:r>
              <a:rPr lang="en-GB" sz="2000"/>
              <a:t>Communication is better in informally structured groups than in hierarchically structured groups.</a:t>
            </a:r>
            <a:endParaRPr/>
          </a:p>
          <a:p>
            <a:pPr indent="-342900" lvl="0" marL="342900" rtl="0" algn="l">
              <a:lnSpc>
                <a:spcPct val="90000"/>
              </a:lnSpc>
              <a:spcBef>
                <a:spcPts val="900"/>
              </a:spcBef>
              <a:spcAft>
                <a:spcPts val="0"/>
              </a:spcAft>
              <a:buClr>
                <a:srgbClr val="46424D"/>
              </a:buClr>
              <a:buSzPts val="2400"/>
              <a:buChar char="✧"/>
            </a:pPr>
            <a:r>
              <a:rPr lang="en-GB" sz="2400"/>
              <a:t>Group composition</a:t>
            </a:r>
            <a:endParaRPr/>
          </a:p>
          <a:p>
            <a:pPr indent="-285750" lvl="1" marL="742950" rtl="0" algn="l">
              <a:lnSpc>
                <a:spcPct val="90000"/>
              </a:lnSpc>
              <a:spcBef>
                <a:spcPts val="900"/>
              </a:spcBef>
              <a:spcAft>
                <a:spcPts val="0"/>
              </a:spcAft>
              <a:buClr>
                <a:srgbClr val="46424D"/>
              </a:buClr>
              <a:buSzPts val="2000"/>
              <a:buChar char="▪"/>
            </a:pPr>
            <a:r>
              <a:rPr lang="en-GB" sz="2000"/>
              <a:t>Communication is better when there are different personality types in a group and when groups are mixed rather than single sex.</a:t>
            </a:r>
            <a:endParaRPr/>
          </a:p>
          <a:p>
            <a:pPr indent="-342900" lvl="0" marL="342900" rtl="0" algn="l">
              <a:lnSpc>
                <a:spcPct val="90000"/>
              </a:lnSpc>
              <a:spcBef>
                <a:spcPts val="900"/>
              </a:spcBef>
              <a:spcAft>
                <a:spcPts val="0"/>
              </a:spcAft>
              <a:buClr>
                <a:srgbClr val="46424D"/>
              </a:buClr>
              <a:buSzPts val="2400"/>
              <a:buChar char="✧"/>
            </a:pPr>
            <a:r>
              <a:rPr lang="en-GB" sz="2400"/>
              <a:t>The physical work environment</a:t>
            </a:r>
            <a:endParaRPr/>
          </a:p>
          <a:p>
            <a:pPr indent="-285750" lvl="1" marL="742950" rtl="0" algn="l">
              <a:lnSpc>
                <a:spcPct val="90000"/>
              </a:lnSpc>
              <a:spcBef>
                <a:spcPts val="900"/>
              </a:spcBef>
              <a:spcAft>
                <a:spcPts val="0"/>
              </a:spcAft>
              <a:buClr>
                <a:srgbClr val="46424D"/>
              </a:buClr>
              <a:buSzPts val="2000"/>
              <a:buChar char="▪"/>
            </a:pPr>
            <a:r>
              <a:rPr lang="en-GB" sz="2000"/>
              <a:t>Good workplace organisation can help encourage communications.</a:t>
            </a:r>
            <a:endParaRPr/>
          </a:p>
        </p:txBody>
      </p:sp>
      <p:sp>
        <p:nvSpPr>
          <p:cNvPr id="542" name="Google Shape;542;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543" name="Google Shape;543;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544" name="Google Shape;544;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Key points</a:t>
            </a:r>
            <a:endParaRPr/>
          </a:p>
        </p:txBody>
      </p:sp>
      <p:sp>
        <p:nvSpPr>
          <p:cNvPr id="550" name="Google Shape;550;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000"/>
              <a:buFont typeface="Noto Sans Symbols"/>
              <a:buChar char="✧"/>
            </a:pPr>
            <a:r>
              <a:rPr lang="en-GB" sz="2000"/>
              <a:t>Good project management is essential if software engineering projects are to be developed on schedule and within budget.</a:t>
            </a:r>
            <a:endParaRPr/>
          </a:p>
          <a:p>
            <a:pPr indent="-342900" lvl="0" marL="342900" rtl="0" algn="l">
              <a:spcBef>
                <a:spcPts val="1200"/>
              </a:spcBef>
              <a:spcAft>
                <a:spcPts val="0"/>
              </a:spcAft>
              <a:buClr>
                <a:srgbClr val="46424D"/>
              </a:buClr>
              <a:buSzPts val="2000"/>
              <a:buFont typeface="Noto Sans Symbols"/>
              <a:buChar char="✧"/>
            </a:pPr>
            <a:r>
              <a:rPr lang="en-GB" sz="2000"/>
              <a:t>Software management is distinct from other engineering management. Software is intangible. Projects may be novel or innovative with no body of experience to guide their management. Software processes are not as mature as traditional engineering processes.</a:t>
            </a:r>
            <a:endParaRPr/>
          </a:p>
          <a:p>
            <a:pPr indent="-342900" lvl="0" marL="342900" rtl="0" algn="l">
              <a:spcBef>
                <a:spcPts val="1200"/>
              </a:spcBef>
              <a:spcAft>
                <a:spcPts val="0"/>
              </a:spcAft>
              <a:buClr>
                <a:srgbClr val="46424D"/>
              </a:buClr>
              <a:buSzPts val="2000"/>
              <a:buFont typeface="Noto Sans Symbols"/>
              <a:buChar char="✧"/>
            </a:pPr>
            <a:r>
              <a:rPr lang="en-GB" sz="2000"/>
              <a:t>Risk management involves identifying and assessing project risks to establish the probability that they will occur and the consequences for the project if that risk does arise. You should make plans to avoid, manage or deal with likely risks if or when they arise.  </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551" name="Google Shape;551;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552" name="Google Shape;552;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553" name="Google Shape;553;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Key points</a:t>
            </a:r>
            <a:endParaRPr/>
          </a:p>
        </p:txBody>
      </p:sp>
      <p:sp>
        <p:nvSpPr>
          <p:cNvPr id="559" name="Google Shape;559;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000"/>
              <a:buFont typeface="Noto Sans Symbols"/>
              <a:buChar char="✧"/>
            </a:pPr>
            <a:r>
              <a:rPr lang="en-GB" sz="2000"/>
              <a:t>People management involves choosing the right people to work on a project and organizing the team and its working environment.</a:t>
            </a:r>
            <a:endParaRPr sz="2000"/>
          </a:p>
          <a:p>
            <a:pPr indent="-342900" lvl="0" marL="342900" rtl="0" algn="l">
              <a:spcBef>
                <a:spcPts val="1200"/>
              </a:spcBef>
              <a:spcAft>
                <a:spcPts val="0"/>
              </a:spcAft>
              <a:buClr>
                <a:srgbClr val="46424D"/>
              </a:buClr>
              <a:buSzPts val="2000"/>
              <a:buFont typeface="Noto Sans Symbols"/>
              <a:buChar char="✧"/>
            </a:pPr>
            <a:r>
              <a:rPr lang="en-GB" sz="2000"/>
              <a:t>People are motivated by interaction with other people, the recognition of management and their peers, and by being given opportunities for personal development. </a:t>
            </a:r>
            <a:endParaRPr/>
          </a:p>
          <a:p>
            <a:pPr indent="-342900" lvl="0" marL="342900" rtl="0" algn="l">
              <a:spcBef>
                <a:spcPts val="1200"/>
              </a:spcBef>
              <a:spcAft>
                <a:spcPts val="0"/>
              </a:spcAft>
              <a:buClr>
                <a:srgbClr val="46424D"/>
              </a:buClr>
              <a:buSzPts val="2000"/>
              <a:buFont typeface="Noto Sans Symbols"/>
              <a:buChar char="✧"/>
            </a:pPr>
            <a:r>
              <a:rPr lang="en-GB" sz="2000"/>
              <a:t>Software development groups should be fairly small and cohesive. The key factors that influence the effectiveness of a group are the people in that group, the way that it is organized and the communication between group members.</a:t>
            </a:r>
            <a:endParaRPr/>
          </a:p>
          <a:p>
            <a:pPr indent="-342900" lvl="0" marL="342900" rtl="0" algn="l">
              <a:spcBef>
                <a:spcPts val="1200"/>
              </a:spcBef>
              <a:spcAft>
                <a:spcPts val="0"/>
              </a:spcAft>
              <a:buClr>
                <a:srgbClr val="46424D"/>
              </a:buClr>
              <a:buSzPts val="2000"/>
              <a:buFont typeface="Noto Sans Symbols"/>
              <a:buChar char="✧"/>
            </a:pPr>
            <a:r>
              <a:rPr lang="en-GB" sz="2000"/>
              <a:t>Communications within a group are influenced by factors such as the status of group members, the size of the group, the gender composition of the group, personalities and available communication channels.</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560" name="Google Shape;560;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561" name="Google Shape;561;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562" name="Google Shape;562;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Factors influencing project management</a:t>
            </a:r>
            <a:endParaRPr/>
          </a:p>
        </p:txBody>
      </p:sp>
      <p:sp>
        <p:nvSpPr>
          <p:cNvPr id="136" name="Google Shape;136;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GB"/>
              <a:t>Company size </a:t>
            </a:r>
            <a:endParaRPr/>
          </a:p>
          <a:p>
            <a:pPr indent="-342900" lvl="0" marL="342900" rtl="0" algn="l">
              <a:spcBef>
                <a:spcPts val="1200"/>
              </a:spcBef>
              <a:spcAft>
                <a:spcPts val="0"/>
              </a:spcAft>
              <a:buClr>
                <a:srgbClr val="46424D"/>
              </a:buClr>
              <a:buSzPts val="2400"/>
              <a:buFont typeface="Noto Sans Symbols"/>
              <a:buChar char="✧"/>
            </a:pPr>
            <a:r>
              <a:rPr lang="en-GB"/>
              <a:t>Software customers </a:t>
            </a:r>
            <a:endParaRPr/>
          </a:p>
          <a:p>
            <a:pPr indent="-342900" lvl="0" marL="342900" rtl="0" algn="l">
              <a:spcBef>
                <a:spcPts val="1200"/>
              </a:spcBef>
              <a:spcAft>
                <a:spcPts val="0"/>
              </a:spcAft>
              <a:buClr>
                <a:srgbClr val="46424D"/>
              </a:buClr>
              <a:buSzPts val="2400"/>
              <a:buFont typeface="Noto Sans Symbols"/>
              <a:buChar char="✧"/>
            </a:pPr>
            <a:r>
              <a:rPr lang="en-GB"/>
              <a:t>Software size </a:t>
            </a:r>
            <a:endParaRPr/>
          </a:p>
          <a:p>
            <a:pPr indent="-342900" lvl="0" marL="342900" rtl="0" algn="l">
              <a:spcBef>
                <a:spcPts val="1200"/>
              </a:spcBef>
              <a:spcAft>
                <a:spcPts val="0"/>
              </a:spcAft>
              <a:buClr>
                <a:srgbClr val="46424D"/>
              </a:buClr>
              <a:buSzPts val="2400"/>
              <a:buFont typeface="Noto Sans Symbols"/>
              <a:buChar char="✧"/>
            </a:pPr>
            <a:r>
              <a:rPr lang="en-GB"/>
              <a:t>Software type</a:t>
            </a:r>
            <a:endParaRPr/>
          </a:p>
          <a:p>
            <a:pPr indent="-342900" lvl="0" marL="342900" rtl="0" algn="l">
              <a:spcBef>
                <a:spcPts val="1200"/>
              </a:spcBef>
              <a:spcAft>
                <a:spcPts val="0"/>
              </a:spcAft>
              <a:buClr>
                <a:srgbClr val="46424D"/>
              </a:buClr>
              <a:buSzPts val="2400"/>
              <a:buFont typeface="Noto Sans Symbols"/>
              <a:buChar char="✧"/>
            </a:pPr>
            <a:r>
              <a:rPr lang="en-GB"/>
              <a:t>Organizational culture </a:t>
            </a:r>
            <a:endParaRPr/>
          </a:p>
          <a:p>
            <a:pPr indent="-342900" lvl="0" marL="342900" rtl="0" algn="l">
              <a:spcBef>
                <a:spcPts val="1200"/>
              </a:spcBef>
              <a:spcAft>
                <a:spcPts val="0"/>
              </a:spcAft>
              <a:buClr>
                <a:srgbClr val="46424D"/>
              </a:buClr>
              <a:buSzPts val="2400"/>
              <a:buFont typeface="Noto Sans Symbols"/>
              <a:buChar char="✧"/>
            </a:pPr>
            <a:r>
              <a:rPr lang="en-GB"/>
              <a:t>Software development processes  </a:t>
            </a:r>
            <a:endParaRPr/>
          </a:p>
          <a:p>
            <a:pPr indent="-342900" lvl="0" marL="342900" rtl="0" algn="l">
              <a:spcBef>
                <a:spcPts val="1200"/>
              </a:spcBef>
              <a:spcAft>
                <a:spcPts val="0"/>
              </a:spcAft>
              <a:buClr>
                <a:srgbClr val="46424D"/>
              </a:buClr>
              <a:buSzPts val="2400"/>
              <a:buFont typeface="Noto Sans Symbols"/>
              <a:buChar char="✧"/>
            </a:pPr>
            <a:r>
              <a:rPr lang="en-GB"/>
              <a:t>These factors mean that project managers in different organizations may work in quite different ways. </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137" name="Google Shape;1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138" name="Google Shape;1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139" name="Google Shape;1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457200" y="274638"/>
            <a:ext cx="7293232" cy="1143000"/>
          </a:xfrm>
          <a:prstGeom prst="rect">
            <a:avLst/>
          </a:prstGeom>
          <a:noFill/>
          <a:ln>
            <a:noFill/>
          </a:ln>
        </p:spPr>
        <p:txBody>
          <a:bodyPr anchorCtr="0" anchor="ctr" bIns="44600" lIns="90825" spcFirstLastPara="1" rIns="90825" wrap="square" tIns="44600">
            <a:noAutofit/>
          </a:bodyPr>
          <a:lstStyle/>
          <a:p>
            <a:pPr indent="0" lvl="0" marL="0" rtl="0" algn="l">
              <a:spcBef>
                <a:spcPts val="0"/>
              </a:spcBef>
              <a:spcAft>
                <a:spcPts val="0"/>
              </a:spcAft>
              <a:buNone/>
            </a:pPr>
            <a:r>
              <a:rPr lang="en-GB"/>
              <a:t>Universal management activities</a:t>
            </a:r>
            <a:endParaRPr/>
          </a:p>
        </p:txBody>
      </p:sp>
      <p:sp>
        <p:nvSpPr>
          <p:cNvPr id="145" name="Google Shape;145;p7"/>
          <p:cNvSpPr txBox="1"/>
          <p:nvPr>
            <p:ph idx="1" type="body"/>
          </p:nvPr>
        </p:nvSpPr>
        <p:spPr>
          <a:xfrm>
            <a:off x="457200" y="1600200"/>
            <a:ext cx="8229600" cy="4525963"/>
          </a:xfrm>
          <a:prstGeom prst="rect">
            <a:avLst/>
          </a:prstGeom>
          <a:noFill/>
          <a:ln>
            <a:noFill/>
          </a:ln>
        </p:spPr>
        <p:txBody>
          <a:bodyPr anchorCtr="0" anchor="t" bIns="44600" lIns="90825" spcFirstLastPara="1" rIns="90825" wrap="square" tIns="44600">
            <a:noAutofit/>
          </a:bodyPr>
          <a:lstStyle/>
          <a:p>
            <a:pPr indent="-342900" lvl="0" marL="342900" rtl="0" algn="l">
              <a:spcBef>
                <a:spcPts val="0"/>
              </a:spcBef>
              <a:spcAft>
                <a:spcPts val="0"/>
              </a:spcAft>
              <a:buClr>
                <a:srgbClr val="46424D"/>
              </a:buClr>
              <a:buSzPts val="2400"/>
              <a:buFont typeface="Noto Sans Symbols"/>
              <a:buChar char="✧"/>
            </a:pPr>
            <a:r>
              <a:rPr i="1" lang="en-GB"/>
              <a:t>Project planning </a:t>
            </a:r>
            <a:endParaRPr/>
          </a:p>
          <a:p>
            <a:pPr indent="-285750" lvl="1" marL="742950" rtl="0" algn="l">
              <a:spcBef>
                <a:spcPts val="900"/>
              </a:spcBef>
              <a:spcAft>
                <a:spcPts val="0"/>
              </a:spcAft>
              <a:buClr>
                <a:srgbClr val="46424D"/>
              </a:buClr>
              <a:buSzPts val="2000"/>
              <a:buChar char="▪"/>
            </a:pPr>
            <a:r>
              <a:rPr lang="en-GB"/>
              <a:t>Project managers are responsible for planning. estimating and scheduling project development and assigning people to tasks.</a:t>
            </a:r>
            <a:endParaRPr/>
          </a:p>
          <a:p>
            <a:pPr indent="-285750" lvl="1" marL="742950" rtl="0" algn="l">
              <a:spcBef>
                <a:spcPts val="600"/>
              </a:spcBef>
              <a:spcAft>
                <a:spcPts val="0"/>
              </a:spcAft>
              <a:buClr>
                <a:srgbClr val="46424D"/>
              </a:buClr>
              <a:buSzPts val="2000"/>
              <a:buChar char="▪"/>
            </a:pPr>
            <a:r>
              <a:rPr lang="en-GB"/>
              <a:t>Covered in Chapter 23.</a:t>
            </a:r>
            <a:endParaRPr/>
          </a:p>
          <a:p>
            <a:pPr indent="-342900" lvl="0" marL="342900" rtl="0" algn="l">
              <a:spcBef>
                <a:spcPts val="900"/>
              </a:spcBef>
              <a:spcAft>
                <a:spcPts val="0"/>
              </a:spcAft>
              <a:buClr>
                <a:srgbClr val="46424D"/>
              </a:buClr>
              <a:buSzPts val="2400"/>
              <a:buFont typeface="Noto Sans Symbols"/>
              <a:buChar char="✧"/>
            </a:pPr>
            <a:r>
              <a:rPr i="1" lang="en-GB"/>
              <a:t>Risk management</a:t>
            </a:r>
            <a:endParaRPr/>
          </a:p>
          <a:p>
            <a:pPr indent="-285750" lvl="1" marL="742950" rtl="0" algn="l">
              <a:spcBef>
                <a:spcPts val="900"/>
              </a:spcBef>
              <a:spcAft>
                <a:spcPts val="0"/>
              </a:spcAft>
              <a:buClr>
                <a:srgbClr val="46424D"/>
              </a:buClr>
              <a:buSzPts val="2000"/>
              <a:buChar char="▪"/>
            </a:pPr>
            <a:r>
              <a:rPr lang="en-GB"/>
              <a:t> Project managers assess the risks that may affect a project, monitor these risks and take action when problems arise.  </a:t>
            </a:r>
            <a:endParaRPr/>
          </a:p>
          <a:p>
            <a:pPr indent="-342900" lvl="0" marL="342900" rtl="0" algn="l">
              <a:spcBef>
                <a:spcPts val="900"/>
              </a:spcBef>
              <a:spcAft>
                <a:spcPts val="0"/>
              </a:spcAft>
              <a:buClr>
                <a:srgbClr val="46424D"/>
              </a:buClr>
              <a:buSzPts val="2400"/>
              <a:buFont typeface="Noto Sans Symbols"/>
              <a:buChar char="✧"/>
            </a:pPr>
            <a:r>
              <a:rPr i="1" lang="en-GB"/>
              <a:t>People management</a:t>
            </a:r>
            <a:r>
              <a:rPr lang="en-GB"/>
              <a:t> </a:t>
            </a:r>
            <a:endParaRPr/>
          </a:p>
          <a:p>
            <a:pPr indent="-285750" lvl="1" marL="742950" rtl="0" algn="l">
              <a:spcBef>
                <a:spcPts val="900"/>
              </a:spcBef>
              <a:spcAft>
                <a:spcPts val="0"/>
              </a:spcAft>
              <a:buClr>
                <a:srgbClr val="46424D"/>
              </a:buClr>
              <a:buSzPts val="2000"/>
              <a:buChar char="▪"/>
            </a:pPr>
            <a:r>
              <a:rPr lang="en-GB"/>
              <a:t>Project managers have to choose people for their team and establish ways of working that leads to effective team performance.</a:t>
            </a:r>
            <a:endParaRPr/>
          </a:p>
          <a:p>
            <a:pPr indent="-158750" lvl="1" marL="742950" rtl="0" algn="l">
              <a:spcBef>
                <a:spcPts val="600"/>
              </a:spcBef>
              <a:spcAft>
                <a:spcPts val="0"/>
              </a:spcAft>
              <a:buClr>
                <a:srgbClr val="46424D"/>
              </a:buClr>
              <a:buSzPts val="2000"/>
              <a:buNone/>
            </a:pPr>
            <a:r>
              <a:t/>
            </a:r>
            <a:endParaRPr/>
          </a:p>
        </p:txBody>
      </p:sp>
      <p:sp>
        <p:nvSpPr>
          <p:cNvPr id="146" name="Google Shape;1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147" name="Google Shape;1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148" name="Google Shape;1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Management activities</a:t>
            </a:r>
            <a:endParaRPr/>
          </a:p>
        </p:txBody>
      </p:sp>
      <p:sp>
        <p:nvSpPr>
          <p:cNvPr id="154" name="Google Shape;154;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i="1" lang="en-GB"/>
              <a:t>Reporting</a:t>
            </a:r>
            <a:r>
              <a:rPr lang="en-GB"/>
              <a:t> </a:t>
            </a:r>
            <a:endParaRPr/>
          </a:p>
          <a:p>
            <a:pPr indent="-285750" lvl="1" marL="742950" rtl="0" algn="l">
              <a:spcBef>
                <a:spcPts val="900"/>
              </a:spcBef>
              <a:spcAft>
                <a:spcPts val="0"/>
              </a:spcAft>
              <a:buClr>
                <a:srgbClr val="46424D"/>
              </a:buClr>
              <a:buSzPts val="2000"/>
              <a:buChar char="▪"/>
            </a:pPr>
            <a:r>
              <a:rPr lang="en-GB"/>
              <a:t>Project managers are usually responsible for reporting on the progress of a project to customers and to the managers of the company developing the software. </a:t>
            </a:r>
            <a:endParaRPr/>
          </a:p>
          <a:p>
            <a:pPr indent="-342900" lvl="0" marL="342900" rtl="0" algn="l">
              <a:spcBef>
                <a:spcPts val="900"/>
              </a:spcBef>
              <a:spcAft>
                <a:spcPts val="0"/>
              </a:spcAft>
              <a:buClr>
                <a:srgbClr val="46424D"/>
              </a:buClr>
              <a:buSzPts val="2400"/>
              <a:buFont typeface="Noto Sans Symbols"/>
              <a:buChar char="✧"/>
            </a:pPr>
            <a:r>
              <a:rPr i="1" lang="en-GB"/>
              <a:t>Proposal writing</a:t>
            </a:r>
            <a:r>
              <a:rPr lang="en-GB"/>
              <a:t> </a:t>
            </a:r>
            <a:endParaRPr/>
          </a:p>
          <a:p>
            <a:pPr indent="-285750" lvl="1" marL="742950" rtl="0" algn="l">
              <a:spcBef>
                <a:spcPts val="900"/>
              </a:spcBef>
              <a:spcAft>
                <a:spcPts val="0"/>
              </a:spcAft>
              <a:buClr>
                <a:srgbClr val="46424D"/>
              </a:buClr>
              <a:buSzPts val="2000"/>
              <a:buChar char="▪"/>
            </a:pPr>
            <a:r>
              <a:rPr lang="en-GB"/>
              <a:t>The first stage in a software project may involve writing a proposal to win a contract to carry out an item of work. The proposal describes the objectives of the project and how it will be carried out. </a:t>
            </a:r>
            <a:endParaRPr/>
          </a:p>
          <a:p>
            <a:pPr indent="-190500" lvl="0" marL="342900" rtl="0" algn="l">
              <a:spcBef>
                <a:spcPts val="900"/>
              </a:spcBef>
              <a:spcAft>
                <a:spcPts val="0"/>
              </a:spcAft>
              <a:buClr>
                <a:srgbClr val="46424D"/>
              </a:buClr>
              <a:buSzPts val="2400"/>
              <a:buFont typeface="Noto Sans Symbols"/>
              <a:buNone/>
            </a:pPr>
            <a:r>
              <a:t/>
            </a:r>
            <a:endParaRPr/>
          </a:p>
        </p:txBody>
      </p:sp>
      <p:sp>
        <p:nvSpPr>
          <p:cNvPr id="155" name="Google Shape;1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156" name="Google Shape;1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157" name="Google Shape;1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457200" y="224037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Risk management</a:t>
            </a:r>
            <a:endParaRPr/>
          </a:p>
        </p:txBody>
      </p:sp>
      <p:sp>
        <p:nvSpPr>
          <p:cNvPr id="163" name="Google Shape;163;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04/12/2014</a:t>
            </a:r>
            <a:endParaRPr/>
          </a:p>
        </p:txBody>
      </p:sp>
      <p:sp>
        <p:nvSpPr>
          <p:cNvPr id="164" name="Google Shape;164;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t>Chapter 22 Project management</a:t>
            </a:r>
            <a:endParaRPr/>
          </a:p>
        </p:txBody>
      </p:sp>
      <p:sp>
        <p:nvSpPr>
          <p:cNvPr id="165" name="Google Shape;165;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transition spd="med">
    <p:wipe dir="r"/>
  </p:transition>
</p:sld>
</file>

<file path=ppt/theme/theme1.xml><?xml version="1.0" encoding="utf-8"?>
<a:theme xmlns:a="http://schemas.openxmlformats.org/drawingml/2006/main" xmlns:r="http://schemas.openxmlformats.org/officeDocument/2006/relationships" name="SE10 slide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2010-02-12T10:22:34Z</dcterms:created>
  <dc:creator>Ian Sommerville</dc:creator>
</cp:coreProperties>
</file>