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6858000" cx="9144000"/>
  <p:notesSz cx="6858000" cy="9144000"/>
  <p:embeddedFontLst>
    <p:embeddedFont>
      <p:font typeface="Helvetica Neue"/>
      <p:regular r:id="rId81"/>
      <p:bold r:id="rId82"/>
      <p:italic r:id="rId83"/>
      <p:boldItalic r:id="rId84"/>
    </p:embeddedFont>
    <p:embeddedFont>
      <p:font typeface="Noto Sans Symbols"/>
      <p:regular r:id="rId85"/>
      <p:bold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87" roundtripDataSignature="AMtx7mgEUFZh92ERz1vVIAG0Sv3u8/b/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E004E8-86C8-4944-9BA7-FC036EA78075}">
  <a:tblStyle styleId="{C7E004E8-86C8-4944-9BA7-FC036EA7807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boldItalic.fntdata"/><Relationship Id="rId83" Type="http://schemas.openxmlformats.org/officeDocument/2006/relationships/font" Target="fonts/HelveticaNeue-italic.fntdata"/><Relationship Id="rId42" Type="http://schemas.openxmlformats.org/officeDocument/2006/relationships/slide" Target="slides/slide36.xml"/><Relationship Id="rId86" Type="http://schemas.openxmlformats.org/officeDocument/2006/relationships/font" Target="fonts/NotoSansSymbols-bold.fntdata"/><Relationship Id="rId41" Type="http://schemas.openxmlformats.org/officeDocument/2006/relationships/slide" Target="slides/slide35.xml"/><Relationship Id="rId85" Type="http://schemas.openxmlformats.org/officeDocument/2006/relationships/font" Target="fonts/NotoSansSymbols-regular.fntdata"/><Relationship Id="rId44" Type="http://schemas.openxmlformats.org/officeDocument/2006/relationships/slide" Target="slides/slide38.xml"/><Relationship Id="rId43" Type="http://schemas.openxmlformats.org/officeDocument/2006/relationships/slide" Target="slides/slide37.xml"/><Relationship Id="rId87" Type="http://customschemas.google.com/relationships/presentationmetadata" Target="meta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HelveticaNeue-bold.fntdata"/><Relationship Id="rId81"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9" name="Google Shape;3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4" name="Google Shape;52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9" name="Google Shape;55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04" name="Google Shape;604;p59:notes"/>
          <p:cNvSpPr/>
          <p:nvPr>
            <p:ph idx="2" type="sldImg"/>
          </p:nvPr>
        </p:nvSpPr>
        <p:spPr>
          <a:xfrm>
            <a:off x="1689100" y="781050"/>
            <a:ext cx="3454400" cy="2590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58" name="Google Shape;65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76" name="Google Shape;67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7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8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8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7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7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7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7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8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8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8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8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8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8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8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84"/>
          <p:cNvSpPr/>
          <p:nvPr>
            <p:ph idx="2" type="pic"/>
          </p:nvPr>
        </p:nvSpPr>
        <p:spPr>
          <a:xfrm>
            <a:off x="1792288" y="612775"/>
            <a:ext cx="5486400" cy="4114800"/>
          </a:xfrm>
          <a:prstGeom prst="rect">
            <a:avLst/>
          </a:prstGeom>
          <a:noFill/>
          <a:ln>
            <a:noFill/>
          </a:ln>
        </p:spPr>
      </p:sp>
      <p:sp>
        <p:nvSpPr>
          <p:cNvPr id="70" name="Google Shape;70;p8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1" name="Google Shape;11;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75"/>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pic>
        <p:nvPicPr>
          <p:cNvPr descr="Sommerville Cover.jpg" id="15" name="Google Shape;15;p75"/>
          <p:cNvPicPr preferRelativeResize="0"/>
          <p:nvPr/>
        </p:nvPicPr>
        <p:blipFill rotWithShape="1">
          <a:blip r:embed="rId1">
            <a:alphaModFix/>
          </a:blip>
          <a:srcRect b="0" l="0" r="0" t="0"/>
          <a:stretch/>
        </p:blipFill>
        <p:spPr>
          <a:xfrm>
            <a:off x="7750432" y="213186"/>
            <a:ext cx="923794" cy="1219356"/>
          </a:xfrm>
          <a:prstGeom prst="rect">
            <a:avLst/>
          </a:prstGeom>
          <a:noFill/>
          <a:ln>
            <a:noFill/>
          </a:ln>
        </p:spPr>
      </p:pic>
      <p:cxnSp>
        <p:nvCxnSpPr>
          <p:cNvPr id="16" name="Google Shape;16;p75"/>
          <p:cNvCxnSpPr/>
          <p:nvPr/>
        </p:nvCxnSpPr>
        <p:spPr>
          <a:xfrm flipH="1" rot="10800000">
            <a:off x="457200" y="1417638"/>
            <a:ext cx="8217026"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wipe dir="r"/>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23 – Project planning</a:t>
            </a:r>
            <a:endParaRPr/>
          </a:p>
        </p:txBody>
      </p:sp>
      <p:sp>
        <p:nvSpPr>
          <p:cNvPr id="91" name="Google Shape;91;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92" name="Google Shape;9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93" name="Google Shape;9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94" name="Google Shape;9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Factors affecting software pricing </a:t>
            </a:r>
            <a:endParaRPr/>
          </a:p>
        </p:txBody>
      </p:sp>
      <p:graphicFrame>
        <p:nvGraphicFramePr>
          <p:cNvPr id="171" name="Google Shape;171;p10"/>
          <p:cNvGraphicFramePr/>
          <p:nvPr/>
        </p:nvGraphicFramePr>
        <p:xfrm>
          <a:off x="457200" y="1823846"/>
          <a:ext cx="3000000" cy="3000000"/>
        </p:xfrm>
        <a:graphic>
          <a:graphicData uri="http://schemas.openxmlformats.org/drawingml/2006/table">
            <a:tbl>
              <a:tblPr bandRow="1" firstRow="1">
                <a:noFill/>
                <a:tableStyleId>{C7E004E8-86C8-4944-9BA7-FC036EA78075}</a:tableStyleId>
              </a:tblPr>
              <a:tblGrid>
                <a:gridCol w="2289975"/>
                <a:gridCol w="5494925"/>
              </a:tblGrid>
              <a:tr h="3708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Factor</a:t>
                      </a:r>
                      <a:endParaRPr b="1" sz="1400" u="none" cap="none" strike="noStrike">
                        <a:solidFill>
                          <a:srgbClr val="000000"/>
                        </a:solidFill>
                        <a:latin typeface="Arial"/>
                        <a:ea typeface="Arial"/>
                        <a:cs typeface="Arial"/>
                        <a:sym typeface="Arial"/>
                      </a:endParaRPr>
                    </a:p>
                  </a:txBody>
                  <a:tcPr marT="91450" marB="91450" marR="54600" marL="54600"/>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b="1" sz="1400" u="none" cap="none" strike="noStrike">
                        <a:solidFill>
                          <a:srgbClr val="000000"/>
                        </a:solidFill>
                        <a:latin typeface="Arial"/>
                        <a:ea typeface="Arial"/>
                        <a:cs typeface="Arial"/>
                        <a:sym typeface="Arial"/>
                      </a:endParaRPr>
                    </a:p>
                  </a:txBody>
                  <a:tcPr marT="9145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Contractual terms</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A customer may be willing to allow the developer to retain ownership of the source code and reuse it in other projects. The price charged may then be less than if the software source code is handed over to the customer.</a:t>
                      </a:r>
                      <a:endParaRPr sz="16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Cost estimate uncertainty</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If an organization is unsure of its cost estimate, it may increase its price by a contingency over and above its normal profit.</a:t>
                      </a:r>
                      <a:endParaRPr sz="16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Financial health</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Developers in financial difficulty may lower their price to gain a contract. It is better to make a smaller than normal profit or break even than to go out of business. Cash flow is more important than profit in difficult economic times.</a:t>
                      </a:r>
                      <a:endParaRPr sz="1600" u="none" cap="none" strike="noStrike">
                        <a:solidFill>
                          <a:srgbClr val="000000"/>
                        </a:solidFill>
                        <a:latin typeface="Arial"/>
                        <a:ea typeface="Arial"/>
                        <a:cs typeface="Arial"/>
                        <a:sym typeface="Arial"/>
                      </a:endParaRPr>
                    </a:p>
                  </a:txBody>
                  <a:tcPr marT="0" marB="91450" marR="54600" marL="54600"/>
                </a:tc>
              </a:tr>
            </a:tbl>
          </a:graphicData>
        </a:graphic>
      </p:graphicFrame>
      <p:sp>
        <p:nvSpPr>
          <p:cNvPr id="172" name="Google Shape;17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73" name="Google Shape;17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74" name="Google Shape;17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Factors affecting software pricing </a:t>
            </a:r>
            <a:endParaRPr/>
          </a:p>
        </p:txBody>
      </p:sp>
      <p:graphicFrame>
        <p:nvGraphicFramePr>
          <p:cNvPr id="180" name="Google Shape;180;p11"/>
          <p:cNvGraphicFramePr/>
          <p:nvPr/>
        </p:nvGraphicFramePr>
        <p:xfrm>
          <a:off x="457200" y="2134576"/>
          <a:ext cx="3000000" cy="3000000"/>
        </p:xfrm>
        <a:graphic>
          <a:graphicData uri="http://schemas.openxmlformats.org/drawingml/2006/table">
            <a:tbl>
              <a:tblPr bandRow="1" firstRow="1">
                <a:noFill/>
                <a:tableStyleId>{C7E004E8-86C8-4944-9BA7-FC036EA78075}</a:tableStyleId>
              </a:tblPr>
              <a:tblGrid>
                <a:gridCol w="2339700"/>
                <a:gridCol w="5432700"/>
              </a:tblGrid>
              <a:tr h="3708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Factor</a:t>
                      </a:r>
                      <a:endParaRPr b="1" sz="1400" u="none" cap="none" strike="noStrike">
                        <a:solidFill>
                          <a:srgbClr val="000000"/>
                        </a:solidFill>
                        <a:latin typeface="Arial"/>
                        <a:ea typeface="Arial"/>
                        <a:cs typeface="Arial"/>
                        <a:sym typeface="Arial"/>
                      </a:endParaRPr>
                    </a:p>
                  </a:txBody>
                  <a:tcPr marT="91450" marB="91450" marR="54600" marL="54600"/>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Description</a:t>
                      </a:r>
                      <a:endParaRPr b="1" sz="1400" u="none" cap="none" strike="noStrike">
                        <a:solidFill>
                          <a:srgbClr val="000000"/>
                        </a:solidFill>
                        <a:latin typeface="Arial"/>
                        <a:ea typeface="Arial"/>
                        <a:cs typeface="Arial"/>
                        <a:sym typeface="Arial"/>
                      </a:endParaRPr>
                    </a:p>
                  </a:txBody>
                  <a:tcPr marT="9145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Market opportunity</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sz="16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Requirements volatility</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If the requirements are likely to change, an organization may lower its price to win a contract. After the contract is awarded, high prices can be charged for changes to the requirements.</a:t>
                      </a:r>
                      <a:endParaRPr sz="1600" u="none" cap="none" strike="noStrike">
                        <a:solidFill>
                          <a:srgbClr val="000000"/>
                        </a:solidFill>
                        <a:latin typeface="Arial"/>
                        <a:ea typeface="Arial"/>
                        <a:cs typeface="Arial"/>
                        <a:sym typeface="Arial"/>
                      </a:endParaRPr>
                    </a:p>
                  </a:txBody>
                  <a:tcPr marT="0" marB="91450" marR="54600" marL="54600"/>
                </a:tc>
              </a:tr>
            </a:tbl>
          </a:graphicData>
        </a:graphic>
      </p:graphicFrame>
      <p:sp>
        <p:nvSpPr>
          <p:cNvPr id="181" name="Google Shape;1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82" name="Google Shape;1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83" name="Google Shape;1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Pricing strategies</a:t>
            </a:r>
            <a:endParaRPr/>
          </a:p>
        </p:txBody>
      </p:sp>
      <p:sp>
        <p:nvSpPr>
          <p:cNvPr id="189" name="Google Shape;189;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Under pricing</a:t>
            </a:r>
            <a:endParaRPr/>
          </a:p>
          <a:p>
            <a:pPr indent="-285750" lvl="1" marL="742950" rtl="0" algn="l">
              <a:spcBef>
                <a:spcPts val="900"/>
              </a:spcBef>
              <a:spcAft>
                <a:spcPts val="0"/>
              </a:spcAft>
              <a:buClr>
                <a:srgbClr val="46424D"/>
              </a:buClr>
              <a:buSzPts val="2000"/>
              <a:buChar char="▪"/>
            </a:pPr>
            <a:r>
              <a:rPr lang="en-US"/>
              <a:t>A company may underprice a system in order to gain a contract that allows them to retain staff for future opportunities</a:t>
            </a:r>
            <a:endParaRPr/>
          </a:p>
          <a:p>
            <a:pPr indent="-285750" lvl="1" marL="742950" rtl="0" algn="l">
              <a:spcBef>
                <a:spcPts val="600"/>
              </a:spcBef>
              <a:spcAft>
                <a:spcPts val="0"/>
              </a:spcAft>
              <a:buClr>
                <a:srgbClr val="46424D"/>
              </a:buClr>
              <a:buSzPts val="2000"/>
              <a:buChar char="▪"/>
            </a:pPr>
            <a:r>
              <a:rPr lang="en-US"/>
              <a:t>A company may underprice a system to gain access to a new market area</a:t>
            </a:r>
            <a:endParaRPr/>
          </a:p>
          <a:p>
            <a:pPr indent="-342900" lvl="0" marL="342900" rtl="0" algn="l">
              <a:spcBef>
                <a:spcPts val="900"/>
              </a:spcBef>
              <a:spcAft>
                <a:spcPts val="0"/>
              </a:spcAft>
              <a:buClr>
                <a:srgbClr val="46424D"/>
              </a:buClr>
              <a:buSzPts val="2400"/>
              <a:buFont typeface="Noto Sans Symbols"/>
              <a:buChar char="✧"/>
            </a:pPr>
            <a:r>
              <a:rPr lang="en-US"/>
              <a:t>Increased pricing</a:t>
            </a:r>
            <a:endParaRPr/>
          </a:p>
          <a:p>
            <a:pPr indent="-285750" lvl="1" marL="742950" rtl="0" algn="l">
              <a:spcBef>
                <a:spcPts val="900"/>
              </a:spcBef>
              <a:spcAft>
                <a:spcPts val="0"/>
              </a:spcAft>
              <a:buClr>
                <a:srgbClr val="46424D"/>
              </a:buClr>
              <a:buSzPts val="2000"/>
              <a:buChar char="▪"/>
            </a:pPr>
            <a:r>
              <a:rPr lang="en-US"/>
              <a:t>The price may be increased when a buyer wishes a fixed-price contract and so the seller increases the price to allow for unexpected risks</a:t>
            </a:r>
            <a:endParaRPr/>
          </a:p>
        </p:txBody>
      </p:sp>
      <p:sp>
        <p:nvSpPr>
          <p:cNvPr id="190" name="Google Shape;19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91" name="Google Shape;19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92" name="Google Shape;19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Pricing to win</a:t>
            </a:r>
            <a:endParaRPr/>
          </a:p>
        </p:txBody>
      </p:sp>
      <p:sp>
        <p:nvSpPr>
          <p:cNvPr id="198" name="Google Shape;198;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software is priced according to what the software developer believes the buyer is willing to pay</a:t>
            </a:r>
            <a:endParaRPr/>
          </a:p>
          <a:p>
            <a:pPr indent="-342900" lvl="0" marL="342900" rtl="0" algn="l">
              <a:spcBef>
                <a:spcPts val="1200"/>
              </a:spcBef>
              <a:spcAft>
                <a:spcPts val="0"/>
              </a:spcAft>
              <a:buClr>
                <a:srgbClr val="46424D"/>
              </a:buClr>
              <a:buSzPts val="2400"/>
              <a:buFont typeface="Noto Sans Symbols"/>
              <a:buChar char="✧"/>
            </a:pPr>
            <a:r>
              <a:rPr lang="en-US"/>
              <a:t>If this is less that the development costs, the software functionality may be reduced accordingly with a view to extra functionality being added in a later release</a:t>
            </a:r>
            <a:endParaRPr/>
          </a:p>
          <a:p>
            <a:pPr indent="-342900" lvl="0" marL="342900" rtl="0" algn="l">
              <a:spcBef>
                <a:spcPts val="1200"/>
              </a:spcBef>
              <a:spcAft>
                <a:spcPts val="0"/>
              </a:spcAft>
              <a:buClr>
                <a:srgbClr val="46424D"/>
              </a:buClr>
              <a:buSzPts val="2400"/>
              <a:buFont typeface="Noto Sans Symbols"/>
              <a:buChar char="✧"/>
            </a:pPr>
            <a:r>
              <a:rPr lang="en-US"/>
              <a:t>Additional costs may be added as the requirements change and these may be priced at a higher level to make up the shortfall in the original price</a:t>
            </a:r>
            <a:endParaRPr/>
          </a:p>
        </p:txBody>
      </p:sp>
      <p:sp>
        <p:nvSpPr>
          <p:cNvPr id="199" name="Google Shape;19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00" name="Google Shape;20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01" name="Google Shape;20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457200" y="2372899"/>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Plan-driven development</a:t>
            </a:r>
            <a:endParaRPr/>
          </a:p>
        </p:txBody>
      </p:sp>
      <p:sp>
        <p:nvSpPr>
          <p:cNvPr id="207" name="Google Shape;20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08" name="Google Shape;20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09" name="Google Shape;20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Plan-driven development</a:t>
            </a:r>
            <a:endParaRPr/>
          </a:p>
        </p:txBody>
      </p:sp>
      <p:sp>
        <p:nvSpPr>
          <p:cNvPr id="215" name="Google Shape;215;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Plan-driven or plan-based development is an approach to software engineering where the development process is planned in detail. </a:t>
            </a:r>
            <a:endParaRPr/>
          </a:p>
          <a:p>
            <a:pPr indent="-285750" lvl="1" marL="742950" rtl="0" algn="l">
              <a:spcBef>
                <a:spcPts val="900"/>
              </a:spcBef>
              <a:spcAft>
                <a:spcPts val="0"/>
              </a:spcAft>
              <a:buClr>
                <a:srgbClr val="46424D"/>
              </a:buClr>
              <a:buSzPts val="2000"/>
              <a:buChar char="▪"/>
            </a:pPr>
            <a:r>
              <a:rPr lang="en-US"/>
              <a:t>Plan-driven development is based on engineering project management  techniques and is the ‘traditional’ way of managing large software development projects. </a:t>
            </a:r>
            <a:endParaRPr/>
          </a:p>
          <a:p>
            <a:pPr indent="-342900" lvl="0" marL="342900" rtl="0" algn="l">
              <a:spcBef>
                <a:spcPts val="900"/>
              </a:spcBef>
              <a:spcAft>
                <a:spcPts val="0"/>
              </a:spcAft>
              <a:buClr>
                <a:srgbClr val="46424D"/>
              </a:buClr>
              <a:buSzPts val="2400"/>
              <a:buFont typeface="Noto Sans Symbols"/>
              <a:buChar char="✧"/>
            </a:pPr>
            <a:r>
              <a:rPr lang="en-US"/>
              <a:t>A project plan is created that records the work to be done, who will do it, the development schedule and the work products. </a:t>
            </a:r>
            <a:endParaRPr/>
          </a:p>
          <a:p>
            <a:pPr indent="-342900" lvl="0" marL="342900" rtl="0" algn="l">
              <a:spcBef>
                <a:spcPts val="1200"/>
              </a:spcBef>
              <a:spcAft>
                <a:spcPts val="0"/>
              </a:spcAft>
              <a:buClr>
                <a:srgbClr val="46424D"/>
              </a:buClr>
              <a:buSzPts val="2400"/>
              <a:buFont typeface="Noto Sans Symbols"/>
              <a:buChar char="✧"/>
            </a:pPr>
            <a:r>
              <a:rPr lang="en-US"/>
              <a:t>Managers use the plan to support project decision making and as a way of measuring progress. </a:t>
            </a:r>
            <a:endParaRPr/>
          </a:p>
        </p:txBody>
      </p:sp>
      <p:sp>
        <p:nvSpPr>
          <p:cNvPr id="216" name="Google Shape;2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17" name="Google Shape;2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18" name="Google Shape;2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Plan-driven development – pros and cons</a:t>
            </a:r>
            <a:endParaRPr/>
          </a:p>
        </p:txBody>
      </p:sp>
      <p:sp>
        <p:nvSpPr>
          <p:cNvPr id="224" name="Google Shape;22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 </a:t>
            </a:r>
            <a:endParaRPr/>
          </a:p>
          <a:p>
            <a:pPr indent="-342900" lvl="0" marL="342900" rtl="0" algn="l">
              <a:spcBef>
                <a:spcPts val="1200"/>
              </a:spcBef>
              <a:spcAft>
                <a:spcPts val="0"/>
              </a:spcAft>
              <a:buClr>
                <a:srgbClr val="46424D"/>
              </a:buClr>
              <a:buSzPts val="2400"/>
              <a:buFont typeface="Noto Sans Symbols"/>
              <a:buChar char="✧"/>
            </a:pPr>
            <a:r>
              <a:rPr lang="en-US"/>
              <a:t>The principal argument against plan-driven development is that many early decisions have to be revised because of changes to the environment in which the software is to be developed and used. </a:t>
            </a:r>
            <a:endParaRPr/>
          </a:p>
        </p:txBody>
      </p:sp>
      <p:sp>
        <p:nvSpPr>
          <p:cNvPr id="225" name="Google Shape;22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26" name="Google Shape;22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27" name="Google Shape;22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plans</a:t>
            </a:r>
            <a:endParaRPr/>
          </a:p>
        </p:txBody>
      </p:sp>
      <p:sp>
        <p:nvSpPr>
          <p:cNvPr id="233" name="Google Shape;233;p17"/>
          <p:cNvSpPr txBox="1"/>
          <p:nvPr>
            <p:ph idx="1" type="body"/>
          </p:nvPr>
        </p:nvSpPr>
        <p:spPr>
          <a:xfrm>
            <a:off x="457200" y="183038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In a plan-driven development project, a project plan sets out the resources available to the project, the work breakdown and a schedule for carrying out the work. </a:t>
            </a:r>
            <a:endParaRPr/>
          </a:p>
          <a:p>
            <a:pPr indent="-342900" lvl="0" marL="342900" rtl="0" algn="l">
              <a:spcBef>
                <a:spcPts val="1200"/>
              </a:spcBef>
              <a:spcAft>
                <a:spcPts val="0"/>
              </a:spcAft>
              <a:buClr>
                <a:srgbClr val="46424D"/>
              </a:buClr>
              <a:buSzPts val="2400"/>
              <a:buFont typeface="Noto Sans Symbols"/>
              <a:buChar char="✧"/>
            </a:pPr>
            <a:r>
              <a:rPr lang="en-US"/>
              <a:t>Plan sections</a:t>
            </a:r>
            <a:endParaRPr/>
          </a:p>
          <a:p>
            <a:pPr indent="-285750" lvl="1" marL="742950" rtl="0" algn="l">
              <a:spcBef>
                <a:spcPts val="900"/>
              </a:spcBef>
              <a:spcAft>
                <a:spcPts val="0"/>
              </a:spcAft>
              <a:buClr>
                <a:srgbClr val="46424D"/>
              </a:buClr>
              <a:buSzPts val="2000"/>
              <a:buChar char="▪"/>
            </a:pPr>
            <a:r>
              <a:rPr lang="en-US"/>
              <a:t>Introduction	</a:t>
            </a:r>
            <a:endParaRPr/>
          </a:p>
          <a:p>
            <a:pPr indent="-285750" lvl="1" marL="742950" rtl="0" algn="l">
              <a:spcBef>
                <a:spcPts val="600"/>
              </a:spcBef>
              <a:spcAft>
                <a:spcPts val="0"/>
              </a:spcAft>
              <a:buClr>
                <a:srgbClr val="46424D"/>
              </a:buClr>
              <a:buSzPts val="2000"/>
              <a:buChar char="▪"/>
            </a:pPr>
            <a:r>
              <a:rPr lang="en-US"/>
              <a:t>Project organization</a:t>
            </a:r>
            <a:endParaRPr/>
          </a:p>
          <a:p>
            <a:pPr indent="-285750" lvl="1" marL="742950" rtl="0" algn="l">
              <a:spcBef>
                <a:spcPts val="600"/>
              </a:spcBef>
              <a:spcAft>
                <a:spcPts val="0"/>
              </a:spcAft>
              <a:buClr>
                <a:srgbClr val="46424D"/>
              </a:buClr>
              <a:buSzPts val="2000"/>
              <a:buChar char="▪"/>
            </a:pPr>
            <a:r>
              <a:rPr lang="en-US"/>
              <a:t>Risk analysis</a:t>
            </a:r>
            <a:endParaRPr/>
          </a:p>
          <a:p>
            <a:pPr indent="-285750" lvl="1" marL="742950" rtl="0" algn="l">
              <a:spcBef>
                <a:spcPts val="600"/>
              </a:spcBef>
              <a:spcAft>
                <a:spcPts val="0"/>
              </a:spcAft>
              <a:buClr>
                <a:srgbClr val="46424D"/>
              </a:buClr>
              <a:buSzPts val="2000"/>
              <a:buChar char="▪"/>
            </a:pPr>
            <a:r>
              <a:rPr lang="en-US"/>
              <a:t>Hardware and software resource requirements</a:t>
            </a:r>
            <a:endParaRPr/>
          </a:p>
          <a:p>
            <a:pPr indent="-285750" lvl="1" marL="742950" rtl="0" algn="l">
              <a:spcBef>
                <a:spcPts val="600"/>
              </a:spcBef>
              <a:spcAft>
                <a:spcPts val="0"/>
              </a:spcAft>
              <a:buClr>
                <a:srgbClr val="46424D"/>
              </a:buClr>
              <a:buSzPts val="2000"/>
              <a:buChar char="▪"/>
            </a:pPr>
            <a:r>
              <a:rPr lang="en-US"/>
              <a:t>Work breakdown </a:t>
            </a:r>
            <a:endParaRPr/>
          </a:p>
          <a:p>
            <a:pPr indent="-285750" lvl="1" marL="742950" rtl="0" algn="l">
              <a:spcBef>
                <a:spcPts val="600"/>
              </a:spcBef>
              <a:spcAft>
                <a:spcPts val="0"/>
              </a:spcAft>
              <a:buClr>
                <a:srgbClr val="46424D"/>
              </a:buClr>
              <a:buSzPts val="2000"/>
              <a:buChar char="▪"/>
            </a:pPr>
            <a:r>
              <a:rPr lang="en-US"/>
              <a:t>Project schedule</a:t>
            </a:r>
            <a:endParaRPr/>
          </a:p>
          <a:p>
            <a:pPr indent="-285750" lvl="1" marL="742950" rtl="0" algn="l">
              <a:spcBef>
                <a:spcPts val="600"/>
              </a:spcBef>
              <a:spcAft>
                <a:spcPts val="0"/>
              </a:spcAft>
              <a:buClr>
                <a:srgbClr val="46424D"/>
              </a:buClr>
              <a:buSzPts val="2000"/>
              <a:buChar char="▪"/>
            </a:pPr>
            <a:r>
              <a:rPr lang="en-US"/>
              <a:t>Monitoring and reporting mechanisms </a:t>
            </a:r>
            <a:endParaRPr/>
          </a:p>
        </p:txBody>
      </p:sp>
      <p:sp>
        <p:nvSpPr>
          <p:cNvPr id="234" name="Google Shape;23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35" name="Google Shape;23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36" name="Google Shape;23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plan supplements </a:t>
            </a:r>
            <a:endParaRPr/>
          </a:p>
        </p:txBody>
      </p:sp>
      <p:graphicFrame>
        <p:nvGraphicFramePr>
          <p:cNvPr id="242" name="Google Shape;242;p18"/>
          <p:cNvGraphicFramePr/>
          <p:nvPr/>
        </p:nvGraphicFramePr>
        <p:xfrm>
          <a:off x="457200" y="1958946"/>
          <a:ext cx="3000000" cy="3000000"/>
        </p:xfrm>
        <a:graphic>
          <a:graphicData uri="http://schemas.openxmlformats.org/drawingml/2006/table">
            <a:tbl>
              <a:tblPr bandRow="1" firstRow="1">
                <a:noFill/>
                <a:tableStyleId>{C7E004E8-86C8-4944-9BA7-FC036EA78075}</a:tableStyleId>
              </a:tblPr>
              <a:tblGrid>
                <a:gridCol w="3096350"/>
                <a:gridCol w="5133250"/>
              </a:tblGrid>
              <a:tr h="370850">
                <a:tc>
                  <a:txBody>
                    <a:bodyPr/>
                    <a:lstStyle/>
                    <a:p>
                      <a:pPr indent="0" lvl="0" marL="0" marR="0" rtl="0" algn="just">
                        <a:spcBef>
                          <a:spcPts val="0"/>
                        </a:spcBef>
                        <a:spcAft>
                          <a:spcPts val="0"/>
                        </a:spcAft>
                        <a:buNone/>
                      </a:pPr>
                      <a:r>
                        <a:rPr b="1" lang="en-US" sz="1600" u="none" cap="none" strike="noStrike">
                          <a:solidFill>
                            <a:srgbClr val="000000"/>
                          </a:solidFill>
                          <a:latin typeface="Arial"/>
                          <a:ea typeface="Arial"/>
                          <a:cs typeface="Arial"/>
                          <a:sym typeface="Arial"/>
                        </a:rPr>
                        <a:t>Plan</a:t>
                      </a:r>
                      <a:endParaRPr b="1" sz="1600" u="none" cap="none" strike="noStrike">
                        <a:solidFill>
                          <a:srgbClr val="000000"/>
                        </a:solidFill>
                        <a:latin typeface="Arial"/>
                        <a:ea typeface="Arial"/>
                        <a:cs typeface="Arial"/>
                        <a:sym typeface="Arial"/>
                      </a:endParaRPr>
                    </a:p>
                  </a:txBody>
                  <a:tcPr marT="91450" marB="91450" marR="54600" marL="54600"/>
                </a:tc>
                <a:tc>
                  <a:txBody>
                    <a:bodyPr/>
                    <a:lstStyle/>
                    <a:p>
                      <a:pPr indent="0" lvl="0" marL="0" marR="0" rtl="0" algn="just">
                        <a:spcBef>
                          <a:spcPts val="0"/>
                        </a:spcBef>
                        <a:spcAft>
                          <a:spcPts val="0"/>
                        </a:spcAft>
                        <a:buNone/>
                      </a:pPr>
                      <a:r>
                        <a:rPr b="1" lang="en-US" sz="1600" u="none" cap="none" strike="noStrike">
                          <a:solidFill>
                            <a:srgbClr val="000000"/>
                          </a:solidFill>
                          <a:latin typeface="Arial"/>
                          <a:ea typeface="Arial"/>
                          <a:cs typeface="Arial"/>
                          <a:sym typeface="Arial"/>
                        </a:rPr>
                        <a:t>Description</a:t>
                      </a:r>
                      <a:endParaRPr b="1" sz="1600" u="none" cap="none" strike="noStrike">
                        <a:solidFill>
                          <a:srgbClr val="000000"/>
                        </a:solidFill>
                        <a:latin typeface="Arial"/>
                        <a:ea typeface="Arial"/>
                        <a:cs typeface="Arial"/>
                        <a:sym typeface="Arial"/>
                      </a:endParaRPr>
                    </a:p>
                  </a:txBody>
                  <a:tcPr marT="9145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Configuration management plan</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Describes the configuration management procedures and structures to be used.  </a:t>
                      </a:r>
                      <a:endParaRPr sz="16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Deployment plan</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Describes how the software and associated hardware (if required) will be deployed in the customer’s environment. This should include a plan for migrating data from existing systems.  </a:t>
                      </a:r>
                      <a:endParaRPr sz="16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Maintenance plan</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Predicts the maintenance requirements, costs, and effort.  </a:t>
                      </a:r>
                      <a:endParaRPr sz="16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Quality plan</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Describes the quality procedures and standards that will be used in a project.  </a:t>
                      </a:r>
                      <a:endParaRPr sz="16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600" u="none" cap="none" strike="noStrike">
                          <a:solidFill>
                            <a:srgbClr val="000000"/>
                          </a:solidFill>
                          <a:latin typeface="Arial"/>
                          <a:ea typeface="Arial"/>
                          <a:cs typeface="Arial"/>
                          <a:sym typeface="Arial"/>
                        </a:rPr>
                        <a:t>Validation plan </a:t>
                      </a:r>
                      <a:endParaRPr sz="16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600" u="none" cap="none" strike="noStrike">
                          <a:solidFill>
                            <a:srgbClr val="000000"/>
                          </a:solidFill>
                          <a:latin typeface="Arial"/>
                          <a:ea typeface="Arial"/>
                          <a:cs typeface="Arial"/>
                          <a:sym typeface="Arial"/>
                        </a:rPr>
                        <a:t>Describes the approach, resources, and schedule used for system validation.  </a:t>
                      </a:r>
                      <a:endParaRPr sz="1600" u="none" cap="none" strike="noStrike">
                        <a:solidFill>
                          <a:srgbClr val="000000"/>
                        </a:solidFill>
                        <a:latin typeface="Arial"/>
                        <a:ea typeface="Arial"/>
                        <a:cs typeface="Arial"/>
                        <a:sym typeface="Arial"/>
                      </a:endParaRPr>
                    </a:p>
                  </a:txBody>
                  <a:tcPr marT="0" marB="91450" marR="54600" marL="54600"/>
                </a:tc>
              </a:tr>
            </a:tbl>
          </a:graphicData>
        </a:graphic>
      </p:graphicFrame>
      <p:sp>
        <p:nvSpPr>
          <p:cNvPr id="243" name="Google Shape;24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44" name="Google Shape;24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45" name="Google Shape;24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planning process</a:t>
            </a:r>
            <a:endParaRPr/>
          </a:p>
        </p:txBody>
      </p:sp>
      <p:sp>
        <p:nvSpPr>
          <p:cNvPr id="251" name="Google Shape;25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Project planning is an iterative process that starts when you create an initial project plan during the project startup phase. </a:t>
            </a:r>
            <a:endParaRPr/>
          </a:p>
          <a:p>
            <a:pPr indent="-342900" lvl="0" marL="342900" rtl="0" algn="l">
              <a:spcBef>
                <a:spcPts val="1200"/>
              </a:spcBef>
              <a:spcAft>
                <a:spcPts val="0"/>
              </a:spcAft>
              <a:buClr>
                <a:srgbClr val="46424D"/>
              </a:buClr>
              <a:buSzPts val="2400"/>
              <a:buFont typeface="Noto Sans Symbols"/>
              <a:buChar char="✧"/>
            </a:pPr>
            <a:r>
              <a:rPr lang="en-US"/>
              <a:t>Plan changes are inevitable. </a:t>
            </a:r>
            <a:endParaRPr/>
          </a:p>
          <a:p>
            <a:pPr indent="-285750" lvl="1" marL="742950" rtl="0" algn="l">
              <a:spcBef>
                <a:spcPts val="900"/>
              </a:spcBef>
              <a:spcAft>
                <a:spcPts val="0"/>
              </a:spcAft>
              <a:buClr>
                <a:srgbClr val="46424D"/>
              </a:buClr>
              <a:buSzPts val="2000"/>
              <a:buChar char="▪"/>
            </a:pPr>
            <a:r>
              <a:rPr lang="en-US"/>
              <a:t>As more information about the system and the project team becomes available during the project, you should regularly revise the plan to reflect requirements, schedule and risk changes.</a:t>
            </a:r>
            <a:endParaRPr/>
          </a:p>
          <a:p>
            <a:pPr indent="-285750" lvl="1" marL="742950" rtl="0" algn="l">
              <a:spcBef>
                <a:spcPts val="600"/>
              </a:spcBef>
              <a:spcAft>
                <a:spcPts val="0"/>
              </a:spcAft>
              <a:buClr>
                <a:srgbClr val="46424D"/>
              </a:buClr>
              <a:buSzPts val="2000"/>
              <a:buChar char="▪"/>
            </a:pPr>
            <a:r>
              <a:rPr lang="en-US"/>
              <a:t>Changing business goals also leads to changes in project plans. As business goals change, this could affect all projects, which may then have to be re-planned. </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252" name="Google Shape;25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53" name="Google Shape;25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54" name="Google Shape;25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Topics covered</a:t>
            </a:r>
            <a:endParaRPr/>
          </a:p>
        </p:txBody>
      </p:sp>
      <p:sp>
        <p:nvSpPr>
          <p:cNvPr id="100" name="Google Shape;10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pricing</a:t>
            </a:r>
            <a:endParaRPr/>
          </a:p>
          <a:p>
            <a:pPr indent="-342900" lvl="0" marL="342900" rtl="0" algn="l">
              <a:spcBef>
                <a:spcPts val="1200"/>
              </a:spcBef>
              <a:spcAft>
                <a:spcPts val="0"/>
              </a:spcAft>
              <a:buClr>
                <a:srgbClr val="46424D"/>
              </a:buClr>
              <a:buSzPts val="2400"/>
              <a:buFont typeface="Noto Sans Symbols"/>
              <a:buChar char="✧"/>
            </a:pPr>
            <a:r>
              <a:rPr lang="en-US"/>
              <a:t>Plan-driven development</a:t>
            </a:r>
            <a:endParaRPr/>
          </a:p>
          <a:p>
            <a:pPr indent="-342900" lvl="0" marL="342900" rtl="0" algn="l">
              <a:spcBef>
                <a:spcPts val="1200"/>
              </a:spcBef>
              <a:spcAft>
                <a:spcPts val="0"/>
              </a:spcAft>
              <a:buClr>
                <a:srgbClr val="46424D"/>
              </a:buClr>
              <a:buSzPts val="2400"/>
              <a:buFont typeface="Noto Sans Symbols"/>
              <a:buChar char="✧"/>
            </a:pPr>
            <a:r>
              <a:rPr lang="en-US"/>
              <a:t>Project scheduling</a:t>
            </a:r>
            <a:endParaRPr/>
          </a:p>
          <a:p>
            <a:pPr indent="-342900" lvl="0" marL="342900" rtl="0" algn="l">
              <a:spcBef>
                <a:spcPts val="1200"/>
              </a:spcBef>
              <a:spcAft>
                <a:spcPts val="0"/>
              </a:spcAft>
              <a:buClr>
                <a:srgbClr val="46424D"/>
              </a:buClr>
              <a:buSzPts val="2400"/>
              <a:buFont typeface="Noto Sans Symbols"/>
              <a:buChar char="✧"/>
            </a:pPr>
            <a:r>
              <a:rPr lang="en-US"/>
              <a:t>Agile planning</a:t>
            </a:r>
            <a:endParaRPr/>
          </a:p>
          <a:p>
            <a:pPr indent="-342900" lvl="0" marL="342900" rtl="0" algn="l">
              <a:spcBef>
                <a:spcPts val="1200"/>
              </a:spcBef>
              <a:spcAft>
                <a:spcPts val="0"/>
              </a:spcAft>
              <a:buClr>
                <a:srgbClr val="46424D"/>
              </a:buClr>
              <a:buSzPts val="2400"/>
              <a:buFont typeface="Noto Sans Symbols"/>
              <a:buChar char="✧"/>
            </a:pPr>
            <a:r>
              <a:rPr lang="en-US"/>
              <a:t>Estimation techniques</a:t>
            </a:r>
            <a:endParaRPr/>
          </a:p>
          <a:p>
            <a:pPr indent="-342900" lvl="0" marL="342900" rtl="0" algn="l">
              <a:spcBef>
                <a:spcPts val="1200"/>
              </a:spcBef>
              <a:spcAft>
                <a:spcPts val="0"/>
              </a:spcAft>
              <a:buClr>
                <a:srgbClr val="46424D"/>
              </a:buClr>
              <a:buSzPts val="2400"/>
              <a:buFont typeface="Noto Sans Symbols"/>
              <a:buChar char="✧"/>
            </a:pPr>
            <a:r>
              <a:rPr lang="en-US"/>
              <a:t>COCOMO  cost modeling </a:t>
            </a:r>
            <a:endParaRPr/>
          </a:p>
        </p:txBody>
      </p:sp>
      <p:sp>
        <p:nvSpPr>
          <p:cNvPr id="101" name="Google Shape;10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02" name="Google Shape;10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03" name="Google Shape;10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project planning process </a:t>
            </a:r>
            <a:endParaRPr/>
          </a:p>
        </p:txBody>
      </p:sp>
      <p:sp>
        <p:nvSpPr>
          <p:cNvPr id="260" name="Google Shape;26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61" name="Google Shape;26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62" name="Google Shape;26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23.3 Planning Process.eps" id="263" name="Google Shape;263;p20"/>
          <p:cNvPicPr preferRelativeResize="0"/>
          <p:nvPr/>
        </p:nvPicPr>
        <p:blipFill rotWithShape="1">
          <a:blip r:embed="rId3">
            <a:alphaModFix/>
          </a:blip>
          <a:srcRect b="0" l="0" r="0" t="0"/>
          <a:stretch/>
        </p:blipFill>
        <p:spPr>
          <a:xfrm>
            <a:off x="729421" y="1949173"/>
            <a:ext cx="7883463" cy="3373783"/>
          </a:xfrm>
          <a:prstGeom prst="rect">
            <a:avLst/>
          </a:prstGeom>
          <a:noFill/>
          <a:ln>
            <a:noFill/>
          </a:ln>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Planning assumptions</a:t>
            </a:r>
            <a:endParaRPr/>
          </a:p>
        </p:txBody>
      </p:sp>
      <p:sp>
        <p:nvSpPr>
          <p:cNvPr id="269" name="Google Shape;26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You should make realistic rather than optimistic assumptions when you are defining a project plan.</a:t>
            </a:r>
            <a:endParaRPr/>
          </a:p>
          <a:p>
            <a:pPr indent="-342900" lvl="0" marL="342900" rtl="0" algn="l">
              <a:spcBef>
                <a:spcPts val="1200"/>
              </a:spcBef>
              <a:spcAft>
                <a:spcPts val="0"/>
              </a:spcAft>
              <a:buClr>
                <a:srgbClr val="46424D"/>
              </a:buClr>
              <a:buSzPts val="2400"/>
              <a:buFont typeface="Noto Sans Symbols"/>
              <a:buChar char="✧"/>
            </a:pPr>
            <a:r>
              <a:rPr lang="en-US"/>
              <a:t>Problems of some description always arise during a project, and these lead to project delays. </a:t>
            </a:r>
            <a:endParaRPr/>
          </a:p>
          <a:p>
            <a:pPr indent="-342900" lvl="0" marL="342900" rtl="0" algn="l">
              <a:spcBef>
                <a:spcPts val="1200"/>
              </a:spcBef>
              <a:spcAft>
                <a:spcPts val="0"/>
              </a:spcAft>
              <a:buClr>
                <a:srgbClr val="46424D"/>
              </a:buClr>
              <a:buSzPts val="2400"/>
              <a:buFont typeface="Noto Sans Symbols"/>
              <a:buChar char="✧"/>
            </a:pPr>
            <a:r>
              <a:rPr lang="en-US"/>
              <a:t>Your initial assumptions and scheduling should therefore take unexpected problems into account. </a:t>
            </a:r>
            <a:endParaRPr/>
          </a:p>
          <a:p>
            <a:pPr indent="-342900" lvl="0" marL="342900" rtl="0" algn="l">
              <a:spcBef>
                <a:spcPts val="1200"/>
              </a:spcBef>
              <a:spcAft>
                <a:spcPts val="0"/>
              </a:spcAft>
              <a:buClr>
                <a:srgbClr val="46424D"/>
              </a:buClr>
              <a:buSzPts val="2400"/>
              <a:buFont typeface="Noto Sans Symbols"/>
              <a:buChar char="✧"/>
            </a:pPr>
            <a:r>
              <a:rPr lang="en-US"/>
              <a:t>You should include contingency in your plan so that if things go wrong, then your delivery schedule is not seriously disrupted. </a:t>
            </a:r>
            <a:endParaRPr/>
          </a:p>
        </p:txBody>
      </p:sp>
      <p:sp>
        <p:nvSpPr>
          <p:cNvPr id="270" name="Google Shape;27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71" name="Google Shape;27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72" name="Google Shape;27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Risk mitigation</a:t>
            </a:r>
            <a:endParaRPr/>
          </a:p>
        </p:txBody>
      </p:sp>
      <p:sp>
        <p:nvSpPr>
          <p:cNvPr id="278" name="Google Shape;27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If there are serious problems with the development work that are likely to lead to significant delays, you need to initiate risk mitigation actions to reduce the risks of project failure. </a:t>
            </a:r>
            <a:endParaRPr/>
          </a:p>
          <a:p>
            <a:pPr indent="-342900" lvl="0" marL="342900" rtl="0" algn="l">
              <a:spcBef>
                <a:spcPts val="1200"/>
              </a:spcBef>
              <a:spcAft>
                <a:spcPts val="0"/>
              </a:spcAft>
              <a:buClr>
                <a:srgbClr val="46424D"/>
              </a:buClr>
              <a:buSzPts val="2400"/>
              <a:buFont typeface="Noto Sans Symbols"/>
              <a:buChar char="✧"/>
            </a:pPr>
            <a:r>
              <a:rPr lang="en-US"/>
              <a:t>In conjunction with these actions, you also have to re-plan the project. </a:t>
            </a:r>
            <a:endParaRPr/>
          </a:p>
          <a:p>
            <a:pPr indent="-342900" lvl="0" marL="342900" rtl="0" algn="l">
              <a:spcBef>
                <a:spcPts val="1200"/>
              </a:spcBef>
              <a:spcAft>
                <a:spcPts val="0"/>
              </a:spcAft>
              <a:buClr>
                <a:srgbClr val="46424D"/>
              </a:buClr>
              <a:buSzPts val="2400"/>
              <a:buFont typeface="Noto Sans Symbols"/>
              <a:buChar char="✧"/>
            </a:pPr>
            <a:r>
              <a:rPr lang="en-US"/>
              <a:t>This may involve renegotiating the project constraints and deliverables with the customer. A new schedule of when work should be completed also has to be established and agreed with the customer.</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279" name="Google Shape;27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80" name="Google Shape;28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81" name="Google Shape;28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457200" y="238394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scheduling</a:t>
            </a:r>
            <a:endParaRPr/>
          </a:p>
        </p:txBody>
      </p:sp>
      <p:sp>
        <p:nvSpPr>
          <p:cNvPr id="287" name="Google Shape;28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88" name="Google Shape;28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89" name="Google Shape;28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scheduling</a:t>
            </a:r>
            <a:endParaRPr/>
          </a:p>
        </p:txBody>
      </p:sp>
      <p:sp>
        <p:nvSpPr>
          <p:cNvPr id="295" name="Google Shape;29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Project scheduling is the process of deciding how the work in a project will be organized as separate tasks, and when and how these tasks will be executed. </a:t>
            </a:r>
            <a:endParaRPr/>
          </a:p>
          <a:p>
            <a:pPr indent="-342900" lvl="0" marL="342900" rtl="0" algn="l">
              <a:spcBef>
                <a:spcPts val="1200"/>
              </a:spcBef>
              <a:spcAft>
                <a:spcPts val="0"/>
              </a:spcAft>
              <a:buClr>
                <a:srgbClr val="46424D"/>
              </a:buClr>
              <a:buSzPts val="2400"/>
              <a:buFont typeface="Noto Sans Symbols"/>
              <a:buChar char="✧"/>
            </a:pPr>
            <a:r>
              <a:rPr lang="en-US"/>
              <a:t>You estimate the calendar time needed to complete each task, the effort required and who will work on the tasks that have been identified. </a:t>
            </a:r>
            <a:endParaRPr/>
          </a:p>
          <a:p>
            <a:pPr indent="-342900" lvl="0" marL="342900" rtl="0" algn="l">
              <a:spcBef>
                <a:spcPts val="1200"/>
              </a:spcBef>
              <a:spcAft>
                <a:spcPts val="0"/>
              </a:spcAft>
              <a:buClr>
                <a:srgbClr val="46424D"/>
              </a:buClr>
              <a:buSzPts val="2400"/>
              <a:buFont typeface="Noto Sans Symbols"/>
              <a:buChar char="✧"/>
            </a:pPr>
            <a:r>
              <a:rPr lang="en-US"/>
              <a:t>You also have to estimate the resources needed to complete each task, such as the disk space required on a server, the time required on specialized hardware, such as a simulator, and what the travel budget will be. </a:t>
            </a:r>
            <a:endParaRPr/>
          </a:p>
        </p:txBody>
      </p:sp>
      <p:sp>
        <p:nvSpPr>
          <p:cNvPr id="296" name="Google Shape;29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297" name="Google Shape;29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298" name="Google Shape;29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Project scheduling activities</a:t>
            </a:r>
            <a:endParaRPr/>
          </a:p>
        </p:txBody>
      </p:sp>
      <p:sp>
        <p:nvSpPr>
          <p:cNvPr id="304" name="Google Shape;304;p25"/>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US"/>
              <a:t>Split project into tasks and estimate time and resources required to complete each task.</a:t>
            </a:r>
            <a:endParaRPr/>
          </a:p>
          <a:p>
            <a:pPr indent="-342900" lvl="0" marL="342900" rtl="0" algn="l">
              <a:spcBef>
                <a:spcPts val="1200"/>
              </a:spcBef>
              <a:spcAft>
                <a:spcPts val="0"/>
              </a:spcAft>
              <a:buClr>
                <a:srgbClr val="46424D"/>
              </a:buClr>
              <a:buSzPts val="2400"/>
              <a:buFont typeface="Noto Sans Symbols"/>
              <a:buChar char="✧"/>
            </a:pPr>
            <a:r>
              <a:rPr lang="en-US"/>
              <a:t>Organize tasks concurrently to make optimal </a:t>
            </a:r>
            <a:br>
              <a:rPr lang="en-US"/>
            </a:br>
            <a:r>
              <a:rPr lang="en-US"/>
              <a:t>use of workforce.</a:t>
            </a:r>
            <a:endParaRPr/>
          </a:p>
          <a:p>
            <a:pPr indent="-342900" lvl="0" marL="342900" rtl="0" algn="l">
              <a:spcBef>
                <a:spcPts val="1200"/>
              </a:spcBef>
              <a:spcAft>
                <a:spcPts val="0"/>
              </a:spcAft>
              <a:buClr>
                <a:srgbClr val="46424D"/>
              </a:buClr>
              <a:buSzPts val="2400"/>
              <a:buFont typeface="Noto Sans Symbols"/>
              <a:buChar char="✧"/>
            </a:pPr>
            <a:r>
              <a:rPr lang="en-US"/>
              <a:t>Minimize task dependencies to avoid delays </a:t>
            </a:r>
            <a:br>
              <a:rPr lang="en-US"/>
            </a:br>
            <a:r>
              <a:rPr lang="en-US"/>
              <a:t>caused by one task waiting for another to complete.</a:t>
            </a:r>
            <a:endParaRPr/>
          </a:p>
          <a:p>
            <a:pPr indent="-342900" lvl="0" marL="342900" rtl="0" algn="l">
              <a:spcBef>
                <a:spcPts val="1200"/>
              </a:spcBef>
              <a:spcAft>
                <a:spcPts val="0"/>
              </a:spcAft>
              <a:buClr>
                <a:srgbClr val="46424D"/>
              </a:buClr>
              <a:buSzPts val="2400"/>
              <a:buFont typeface="Noto Sans Symbols"/>
              <a:buChar char="✧"/>
            </a:pPr>
            <a:r>
              <a:rPr lang="en-US"/>
              <a:t>Dependent on project managers intuition and experience.</a:t>
            </a:r>
            <a:endParaRPr/>
          </a:p>
        </p:txBody>
      </p:sp>
      <p:sp>
        <p:nvSpPr>
          <p:cNvPr id="305" name="Google Shape;30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06" name="Google Shape;30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07" name="Google Shape;30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project scheduling process </a:t>
            </a:r>
            <a:endParaRPr/>
          </a:p>
        </p:txBody>
      </p:sp>
      <p:sp>
        <p:nvSpPr>
          <p:cNvPr id="313" name="Google Shape;31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14" name="Google Shape;31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15" name="Google Shape;31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23.4 Scheduling Process.eps" id="316" name="Google Shape;316;p26"/>
          <p:cNvPicPr preferRelativeResize="0"/>
          <p:nvPr/>
        </p:nvPicPr>
        <p:blipFill rotWithShape="1">
          <a:blip r:embed="rId3">
            <a:alphaModFix/>
          </a:blip>
          <a:srcRect b="0" l="0" r="0" t="0"/>
          <a:stretch/>
        </p:blipFill>
        <p:spPr>
          <a:xfrm>
            <a:off x="670339" y="2639943"/>
            <a:ext cx="7594516" cy="1457187"/>
          </a:xfrm>
          <a:prstGeom prst="rect">
            <a:avLst/>
          </a:prstGeom>
          <a:noFill/>
          <a:ln>
            <a:noFill/>
          </a:ln>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Scheduling problems</a:t>
            </a:r>
            <a:endParaRPr/>
          </a:p>
        </p:txBody>
      </p:sp>
      <p:sp>
        <p:nvSpPr>
          <p:cNvPr id="322" name="Google Shape;322;p27"/>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US"/>
              <a:t>Estimating the difficulty of problems and hence the cost of developing a solution is hard.</a:t>
            </a:r>
            <a:endParaRPr/>
          </a:p>
          <a:p>
            <a:pPr indent="-342900" lvl="0" marL="342900" rtl="0" algn="l">
              <a:spcBef>
                <a:spcPts val="1200"/>
              </a:spcBef>
              <a:spcAft>
                <a:spcPts val="0"/>
              </a:spcAft>
              <a:buClr>
                <a:srgbClr val="46424D"/>
              </a:buClr>
              <a:buSzPts val="2400"/>
              <a:buFont typeface="Noto Sans Symbols"/>
              <a:buChar char="✧"/>
            </a:pPr>
            <a:r>
              <a:rPr lang="en-US"/>
              <a:t>Productivity is not proportional to the number of people working on a task.</a:t>
            </a:r>
            <a:endParaRPr/>
          </a:p>
          <a:p>
            <a:pPr indent="-342900" lvl="0" marL="342900" rtl="0" algn="l">
              <a:spcBef>
                <a:spcPts val="1200"/>
              </a:spcBef>
              <a:spcAft>
                <a:spcPts val="0"/>
              </a:spcAft>
              <a:buClr>
                <a:srgbClr val="46424D"/>
              </a:buClr>
              <a:buSzPts val="2400"/>
              <a:buFont typeface="Noto Sans Symbols"/>
              <a:buChar char="✧"/>
            </a:pPr>
            <a:r>
              <a:rPr lang="en-US"/>
              <a:t>Adding people to a late project makes it later because of communication overheads.</a:t>
            </a:r>
            <a:endParaRPr/>
          </a:p>
          <a:p>
            <a:pPr indent="-342900" lvl="0" marL="342900" rtl="0" algn="l">
              <a:spcBef>
                <a:spcPts val="1200"/>
              </a:spcBef>
              <a:spcAft>
                <a:spcPts val="0"/>
              </a:spcAft>
              <a:buClr>
                <a:srgbClr val="46424D"/>
              </a:buClr>
              <a:buSzPts val="2400"/>
              <a:buFont typeface="Noto Sans Symbols"/>
              <a:buChar char="✧"/>
            </a:pPr>
            <a:r>
              <a:rPr lang="en-US"/>
              <a:t>The unexpected always happens. Always allow contingency in planning.</a:t>
            </a:r>
            <a:endParaRPr/>
          </a:p>
        </p:txBody>
      </p:sp>
      <p:sp>
        <p:nvSpPr>
          <p:cNvPr id="323" name="Google Shape;32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24" name="Google Shape;324;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25" name="Google Shape;32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Schedule presentation</a:t>
            </a:r>
            <a:endParaRPr/>
          </a:p>
        </p:txBody>
      </p:sp>
      <p:sp>
        <p:nvSpPr>
          <p:cNvPr id="331" name="Google Shape;331;p28"/>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US"/>
              <a:t>Graphical notations are normally used to illustrate the project schedule.</a:t>
            </a:r>
            <a:endParaRPr/>
          </a:p>
          <a:p>
            <a:pPr indent="-342900" lvl="0" marL="342900" rtl="0" algn="l">
              <a:spcBef>
                <a:spcPts val="1200"/>
              </a:spcBef>
              <a:spcAft>
                <a:spcPts val="0"/>
              </a:spcAft>
              <a:buClr>
                <a:srgbClr val="46424D"/>
              </a:buClr>
              <a:buSzPts val="2400"/>
              <a:buFont typeface="Noto Sans Symbols"/>
              <a:buChar char="✧"/>
            </a:pPr>
            <a:r>
              <a:rPr lang="en-US"/>
              <a:t>These show the project breakdown into tasks. Tasks should not be too small. They should take about a week or two.</a:t>
            </a:r>
            <a:endParaRPr/>
          </a:p>
          <a:p>
            <a:pPr indent="-342900" lvl="0" marL="342900" rtl="0" algn="l">
              <a:spcBef>
                <a:spcPts val="1200"/>
              </a:spcBef>
              <a:spcAft>
                <a:spcPts val="0"/>
              </a:spcAft>
              <a:buClr>
                <a:srgbClr val="46424D"/>
              </a:buClr>
              <a:buSzPts val="2400"/>
              <a:buFont typeface="Noto Sans Symbols"/>
              <a:buChar char="✧"/>
            </a:pPr>
            <a:r>
              <a:rPr lang="en-US"/>
              <a:t>Calendar-based</a:t>
            </a:r>
            <a:endParaRPr/>
          </a:p>
          <a:p>
            <a:pPr indent="-285750" lvl="1" marL="742950" rtl="0" algn="l">
              <a:spcBef>
                <a:spcPts val="900"/>
              </a:spcBef>
              <a:spcAft>
                <a:spcPts val="0"/>
              </a:spcAft>
              <a:buClr>
                <a:srgbClr val="46424D"/>
              </a:buClr>
              <a:buSzPts val="2000"/>
              <a:buChar char="▪"/>
            </a:pPr>
            <a:r>
              <a:rPr lang="en-US"/>
              <a:t>Bar charts are the most commonly used representation for project schedules. They show the schedule as activities or resources against time.</a:t>
            </a:r>
            <a:endParaRPr/>
          </a:p>
          <a:p>
            <a:pPr indent="-342900" lvl="0" marL="342900" rtl="0" algn="l">
              <a:spcBef>
                <a:spcPts val="900"/>
              </a:spcBef>
              <a:spcAft>
                <a:spcPts val="0"/>
              </a:spcAft>
              <a:buClr>
                <a:srgbClr val="46424D"/>
              </a:buClr>
              <a:buSzPts val="2400"/>
              <a:buFont typeface="Noto Sans Symbols"/>
              <a:buChar char="✧"/>
            </a:pPr>
            <a:r>
              <a:rPr lang="en-US"/>
              <a:t>Activity networks</a:t>
            </a:r>
            <a:endParaRPr/>
          </a:p>
          <a:p>
            <a:pPr indent="-285750" lvl="1" marL="742950" rtl="0" algn="l">
              <a:spcBef>
                <a:spcPts val="900"/>
              </a:spcBef>
              <a:spcAft>
                <a:spcPts val="0"/>
              </a:spcAft>
              <a:buClr>
                <a:srgbClr val="46424D"/>
              </a:buClr>
              <a:buSzPts val="2000"/>
              <a:buChar char="▪"/>
            </a:pPr>
            <a:r>
              <a:rPr lang="en-US"/>
              <a:t>Show task dependencies</a:t>
            </a:r>
            <a:endParaRPr/>
          </a:p>
        </p:txBody>
      </p:sp>
      <p:sp>
        <p:nvSpPr>
          <p:cNvPr id="332" name="Google Shape;33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33" name="Google Shape;33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34" name="Google Shape;33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activites</a:t>
            </a:r>
            <a:endParaRPr/>
          </a:p>
        </p:txBody>
      </p:sp>
      <p:sp>
        <p:nvSpPr>
          <p:cNvPr id="340" name="Google Shape;34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Project activities (tasks) are the basic planning element. Each activity has:</a:t>
            </a:r>
            <a:endParaRPr/>
          </a:p>
          <a:p>
            <a:pPr indent="-285750" lvl="1" marL="742950" rtl="0" algn="l">
              <a:spcBef>
                <a:spcPts val="900"/>
              </a:spcBef>
              <a:spcAft>
                <a:spcPts val="0"/>
              </a:spcAft>
              <a:buClr>
                <a:srgbClr val="46424D"/>
              </a:buClr>
              <a:buSzPts val="2000"/>
              <a:buChar char="▪"/>
            </a:pPr>
            <a:r>
              <a:rPr lang="en-US"/>
              <a:t>a duration in calendar days or months,</a:t>
            </a:r>
            <a:endParaRPr/>
          </a:p>
          <a:p>
            <a:pPr indent="-285750" lvl="1" marL="742950" rtl="0" algn="l">
              <a:spcBef>
                <a:spcPts val="600"/>
              </a:spcBef>
              <a:spcAft>
                <a:spcPts val="0"/>
              </a:spcAft>
              <a:buClr>
                <a:srgbClr val="46424D"/>
              </a:buClr>
              <a:buSzPts val="2000"/>
              <a:buChar char="▪"/>
            </a:pPr>
            <a:r>
              <a:rPr lang="en-US"/>
              <a:t>an effort estimate, which shows the number of person-days or person-months to complete the work,</a:t>
            </a:r>
            <a:endParaRPr/>
          </a:p>
          <a:p>
            <a:pPr indent="-285750" lvl="1" marL="742950" rtl="0" algn="l">
              <a:spcBef>
                <a:spcPts val="600"/>
              </a:spcBef>
              <a:spcAft>
                <a:spcPts val="0"/>
              </a:spcAft>
              <a:buClr>
                <a:srgbClr val="46424D"/>
              </a:buClr>
              <a:buSzPts val="2000"/>
              <a:buChar char="▪"/>
            </a:pPr>
            <a:r>
              <a:rPr lang="en-US"/>
              <a:t>a deadline by which the activity should be complete,</a:t>
            </a:r>
            <a:endParaRPr/>
          </a:p>
          <a:p>
            <a:pPr indent="-285750" lvl="1" marL="742950" rtl="0" algn="l">
              <a:spcBef>
                <a:spcPts val="600"/>
              </a:spcBef>
              <a:spcAft>
                <a:spcPts val="0"/>
              </a:spcAft>
              <a:buClr>
                <a:srgbClr val="46424D"/>
              </a:buClr>
              <a:buSzPts val="2000"/>
              <a:buChar char="▪"/>
            </a:pPr>
            <a:r>
              <a:rPr lang="en-US"/>
              <a:t>a defined end-point, which might be a document, the holding of a review meeting, the successful execution of all tests, etc.</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341" name="Google Shape;34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42" name="Google Shape;34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43" name="Google Shape;34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planning</a:t>
            </a:r>
            <a:endParaRPr/>
          </a:p>
        </p:txBody>
      </p:sp>
      <p:sp>
        <p:nvSpPr>
          <p:cNvPr id="109" name="Google Shape;10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Project planning involves breaking down the work into parts and assign these to project team members, anticipate problems that might arise and prepare tentative solutions to those problems. </a:t>
            </a:r>
            <a:endParaRPr/>
          </a:p>
          <a:p>
            <a:pPr indent="-342900" lvl="0" marL="342900" rtl="0" algn="l">
              <a:spcBef>
                <a:spcPts val="1200"/>
              </a:spcBef>
              <a:spcAft>
                <a:spcPts val="0"/>
              </a:spcAft>
              <a:buClr>
                <a:srgbClr val="46424D"/>
              </a:buClr>
              <a:buSzPts val="2400"/>
              <a:buFont typeface="Noto Sans Symbols"/>
              <a:buChar char="✧"/>
            </a:pPr>
            <a:r>
              <a:rPr lang="en-US"/>
              <a:t>The project plan, which is created at the start of a project, is used to communicate how the work will be done to the project team and customers, and to help assess progress on the project. </a:t>
            </a:r>
            <a:endParaRPr/>
          </a:p>
        </p:txBody>
      </p:sp>
      <p:sp>
        <p:nvSpPr>
          <p:cNvPr id="110" name="Google Shape;11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11" name="Google Shape;11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12" name="Google Shape;11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Milestones and deliverables</a:t>
            </a:r>
            <a:endParaRPr/>
          </a:p>
        </p:txBody>
      </p:sp>
      <p:sp>
        <p:nvSpPr>
          <p:cNvPr id="349" name="Google Shape;34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Milestones are points in the schedule against which you can assess progress, for example, the handover of the system for testing. </a:t>
            </a:r>
            <a:endParaRPr/>
          </a:p>
          <a:p>
            <a:pPr indent="-342900" lvl="0" marL="342900" rtl="0" algn="l">
              <a:spcBef>
                <a:spcPts val="1200"/>
              </a:spcBef>
              <a:spcAft>
                <a:spcPts val="0"/>
              </a:spcAft>
              <a:buClr>
                <a:srgbClr val="46424D"/>
              </a:buClr>
              <a:buSzPts val="2400"/>
              <a:buFont typeface="Noto Sans Symbols"/>
              <a:buChar char="✧"/>
            </a:pPr>
            <a:r>
              <a:rPr lang="en-US"/>
              <a:t>Deliverables are work products that are delivered to the customer, e.g. a requirements document for the system.</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350" name="Google Shape;35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51" name="Google Shape;35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52" name="Google Shape;35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Tasks, durations, and dependencies </a:t>
            </a:r>
            <a:endParaRPr/>
          </a:p>
        </p:txBody>
      </p:sp>
      <p:graphicFrame>
        <p:nvGraphicFramePr>
          <p:cNvPr id="358" name="Google Shape;358;p31"/>
          <p:cNvGraphicFramePr/>
          <p:nvPr/>
        </p:nvGraphicFramePr>
        <p:xfrm>
          <a:off x="457200" y="1600200"/>
          <a:ext cx="3000000" cy="3000000"/>
        </p:xfrm>
        <a:graphic>
          <a:graphicData uri="http://schemas.openxmlformats.org/drawingml/2006/table">
            <a:tbl>
              <a:tblPr bandRow="1" firstRow="1">
                <a:noFill/>
                <a:tableStyleId>{C7E004E8-86C8-4944-9BA7-FC036EA78075}</a:tableStyleId>
              </a:tblPr>
              <a:tblGrid>
                <a:gridCol w="1461450"/>
                <a:gridCol w="1918650"/>
                <a:gridCol w="1959175"/>
                <a:gridCol w="2890300"/>
              </a:tblGrid>
              <a:tr h="370850">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Task</a:t>
                      </a:r>
                      <a:endParaRPr b="1" sz="1600" u="none" cap="none" strike="noStrike">
                        <a:solidFill>
                          <a:srgbClr val="000000"/>
                        </a:solidFill>
                        <a:latin typeface="Arial"/>
                        <a:ea typeface="Arial"/>
                        <a:cs typeface="Arial"/>
                        <a:sym typeface="Arial"/>
                      </a:endParaRPr>
                    </a:p>
                  </a:txBody>
                  <a:tcPr marT="45725" marB="45725" marR="54600" marL="54600"/>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Effort (person-days)</a:t>
                      </a:r>
                      <a:endParaRPr b="1" sz="1600" u="none" cap="none" strike="noStrike">
                        <a:solidFill>
                          <a:srgbClr val="000000"/>
                        </a:solidFill>
                        <a:latin typeface="Arial"/>
                        <a:ea typeface="Arial"/>
                        <a:cs typeface="Arial"/>
                        <a:sym typeface="Arial"/>
                      </a:endParaRPr>
                    </a:p>
                  </a:txBody>
                  <a:tcPr marT="45725" marB="45725" marR="54600" marL="54600"/>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Duration (days)</a:t>
                      </a:r>
                      <a:endParaRPr b="1" sz="1600" u="none" cap="none" strike="noStrike">
                        <a:solidFill>
                          <a:srgbClr val="000000"/>
                        </a:solidFill>
                        <a:latin typeface="Arial"/>
                        <a:ea typeface="Arial"/>
                        <a:cs typeface="Arial"/>
                        <a:sym typeface="Arial"/>
                      </a:endParaRPr>
                    </a:p>
                  </a:txBody>
                  <a:tcPr marT="45725" marB="45725" marR="54600" marL="54600"/>
                </a:tc>
                <a:tc>
                  <a:txBody>
                    <a:bodyPr/>
                    <a:lstStyle/>
                    <a:p>
                      <a:pPr indent="0" lvl="0" marL="0" marR="0" rtl="0" algn="ctr">
                        <a:spcBef>
                          <a:spcPts val="0"/>
                        </a:spcBef>
                        <a:spcAft>
                          <a:spcPts val="0"/>
                        </a:spcAft>
                        <a:buNone/>
                      </a:pPr>
                      <a:r>
                        <a:rPr b="1" lang="en-US" sz="1600" u="none" cap="none" strike="noStrike">
                          <a:solidFill>
                            <a:srgbClr val="000000"/>
                          </a:solidFill>
                          <a:latin typeface="Arial"/>
                          <a:ea typeface="Arial"/>
                          <a:cs typeface="Arial"/>
                          <a:sym typeface="Arial"/>
                        </a:rPr>
                        <a:t>Dependencies</a:t>
                      </a:r>
                      <a:endParaRPr b="1" sz="1600" u="none" cap="none" strike="noStrike">
                        <a:solidFill>
                          <a:srgbClr val="000000"/>
                        </a:solidFill>
                        <a:latin typeface="Arial"/>
                        <a:ea typeface="Arial"/>
                        <a:cs typeface="Arial"/>
                        <a:sym typeface="Arial"/>
                      </a:endParaRPr>
                    </a:p>
                  </a:txBody>
                  <a:tcPr marT="45725"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T2</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8</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T3</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 (M1)</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T4</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T2, T4 (M3)</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T6</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 T2 (M4)</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T7</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 (M1)</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T8</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75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T4 (M2)</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T9</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T3, T6 (M5)</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15</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T7, T8 (M6)</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T11</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T9 (M7)</a:t>
                      </a:r>
                      <a:endParaRPr sz="1600" u="none" cap="none" strike="noStrike">
                        <a:solidFill>
                          <a:srgbClr val="000000"/>
                        </a:solidFill>
                        <a:latin typeface="Arial"/>
                        <a:ea typeface="Arial"/>
                        <a:cs typeface="Arial"/>
                        <a:sym typeface="Arial"/>
                      </a:endParaRPr>
                    </a:p>
                  </a:txBody>
                  <a:tcPr marT="0" marB="45725" marR="54600" marL="54600"/>
                </a:tc>
              </a:tr>
              <a:tr h="370850">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T12</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20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10</a:t>
                      </a:r>
                      <a:endParaRPr sz="1600" u="none" cap="none" strike="noStrike">
                        <a:solidFill>
                          <a:srgbClr val="000000"/>
                        </a:solidFill>
                        <a:latin typeface="Arial"/>
                        <a:ea typeface="Arial"/>
                        <a:cs typeface="Arial"/>
                        <a:sym typeface="Arial"/>
                      </a:endParaRPr>
                    </a:p>
                  </a:txBody>
                  <a:tcPr marT="0" marB="45725" marR="54600" marL="54600"/>
                </a:tc>
                <a:tc>
                  <a:txBody>
                    <a:bodyPr/>
                    <a:lstStyle/>
                    <a:p>
                      <a:pPr indent="0" lvl="0" marL="0" marR="0" rtl="0" algn="ctr">
                        <a:spcBef>
                          <a:spcPts val="0"/>
                        </a:spcBef>
                        <a:spcAft>
                          <a:spcPts val="0"/>
                        </a:spcAft>
                        <a:buNone/>
                      </a:pPr>
                      <a:r>
                        <a:rPr lang="en-US" sz="1600" u="none" cap="none" strike="noStrike">
                          <a:solidFill>
                            <a:srgbClr val="000000"/>
                          </a:solidFill>
                          <a:latin typeface="Arial"/>
                          <a:ea typeface="Arial"/>
                          <a:cs typeface="Arial"/>
                          <a:sym typeface="Arial"/>
                        </a:rPr>
                        <a:t>T10, T11 (M8)</a:t>
                      </a:r>
                      <a:endParaRPr sz="1600" u="none" cap="none" strike="noStrike">
                        <a:solidFill>
                          <a:srgbClr val="000000"/>
                        </a:solidFill>
                        <a:latin typeface="Arial"/>
                        <a:ea typeface="Arial"/>
                        <a:cs typeface="Arial"/>
                        <a:sym typeface="Arial"/>
                      </a:endParaRPr>
                    </a:p>
                  </a:txBody>
                  <a:tcPr marT="0" marB="45725" marR="54600" marL="54600"/>
                </a:tc>
              </a:tr>
            </a:tbl>
          </a:graphicData>
        </a:graphic>
      </p:graphicFrame>
      <p:sp>
        <p:nvSpPr>
          <p:cNvPr id="359" name="Google Shape;35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60" name="Google Shape;360;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61" name="Google Shape;36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Activity bar chart </a:t>
            </a:r>
            <a:endParaRPr/>
          </a:p>
        </p:txBody>
      </p:sp>
      <p:pic>
        <p:nvPicPr>
          <p:cNvPr descr="23.6 New-activity-bar-chart.eps" id="367" name="Google Shape;367;p32"/>
          <p:cNvPicPr preferRelativeResize="0"/>
          <p:nvPr>
            <p:ph idx="1" type="body"/>
          </p:nvPr>
        </p:nvPicPr>
        <p:blipFill rotWithShape="1">
          <a:blip r:embed="rId3">
            <a:alphaModFix/>
          </a:blip>
          <a:srcRect b="0" l="-2603" r="-1628" t="0"/>
          <a:stretch/>
        </p:blipFill>
        <p:spPr>
          <a:xfrm>
            <a:off x="1376317" y="1600200"/>
            <a:ext cx="6374115" cy="5024482"/>
          </a:xfrm>
          <a:prstGeom prst="rect">
            <a:avLst/>
          </a:prstGeom>
          <a:noFill/>
          <a:ln>
            <a:noFill/>
          </a:ln>
        </p:spPr>
      </p:pic>
      <p:sp>
        <p:nvSpPr>
          <p:cNvPr id="368" name="Google Shape;36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69" name="Google Shape;36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70" name="Google Shape;37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Staff allocation chart </a:t>
            </a:r>
            <a:endParaRPr/>
          </a:p>
        </p:txBody>
      </p:sp>
      <p:sp>
        <p:nvSpPr>
          <p:cNvPr id="376" name="Google Shape;376;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77" name="Google Shape;377;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78" name="Google Shape;37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23.7 Staff alloc chart.eps" id="379" name="Google Shape;379;p33"/>
          <p:cNvPicPr preferRelativeResize="0"/>
          <p:nvPr/>
        </p:nvPicPr>
        <p:blipFill rotWithShape="1">
          <a:blip r:embed="rId3">
            <a:alphaModFix/>
          </a:blip>
          <a:srcRect b="0" l="0" r="0" t="0"/>
          <a:stretch/>
        </p:blipFill>
        <p:spPr>
          <a:xfrm>
            <a:off x="1516388" y="1735823"/>
            <a:ext cx="6234044" cy="4620527"/>
          </a:xfrm>
          <a:prstGeom prst="rect">
            <a:avLst/>
          </a:prstGeom>
          <a:noFill/>
          <a:ln>
            <a:noFill/>
          </a:ln>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457200" y="241707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planning</a:t>
            </a:r>
            <a:endParaRPr/>
          </a:p>
        </p:txBody>
      </p:sp>
      <p:sp>
        <p:nvSpPr>
          <p:cNvPr id="385" name="Google Shape;38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86" name="Google Shape;38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87" name="Google Shape;38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Agile planning</a:t>
            </a:r>
            <a:endParaRPr/>
          </a:p>
        </p:txBody>
      </p:sp>
      <p:sp>
        <p:nvSpPr>
          <p:cNvPr id="393" name="Google Shape;39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Agile methods of software development are iterative approaches where the software is developed and delivered to customers in increments. </a:t>
            </a:r>
            <a:endParaRPr/>
          </a:p>
          <a:p>
            <a:pPr indent="-342900" lvl="0" marL="342900" rtl="0" algn="l">
              <a:spcBef>
                <a:spcPts val="1200"/>
              </a:spcBef>
              <a:spcAft>
                <a:spcPts val="0"/>
              </a:spcAft>
              <a:buClr>
                <a:srgbClr val="46424D"/>
              </a:buClr>
              <a:buSzPts val="2400"/>
              <a:buFont typeface="Noto Sans Symbols"/>
              <a:buChar char="✧"/>
            </a:pPr>
            <a:r>
              <a:rPr lang="en-US"/>
              <a:t>Unlike plan-driven approaches, the functionality of these increments is not planned in advance but is decided during the development. </a:t>
            </a:r>
            <a:endParaRPr/>
          </a:p>
          <a:p>
            <a:pPr indent="-285750" lvl="1" marL="742950" rtl="0" algn="l">
              <a:spcBef>
                <a:spcPts val="900"/>
              </a:spcBef>
              <a:spcAft>
                <a:spcPts val="0"/>
              </a:spcAft>
              <a:buClr>
                <a:srgbClr val="46424D"/>
              </a:buClr>
              <a:buSzPts val="2000"/>
              <a:buChar char="▪"/>
            </a:pPr>
            <a:r>
              <a:rPr lang="en-US"/>
              <a:t>The decision on what to include in an increment depends on progress and on the customer’s priorities. </a:t>
            </a:r>
            <a:endParaRPr/>
          </a:p>
          <a:p>
            <a:pPr indent="-342900" lvl="0" marL="342900" rtl="0" algn="l">
              <a:spcBef>
                <a:spcPts val="900"/>
              </a:spcBef>
              <a:spcAft>
                <a:spcPts val="0"/>
              </a:spcAft>
              <a:buClr>
                <a:srgbClr val="46424D"/>
              </a:buClr>
              <a:buSzPts val="2400"/>
              <a:buFont typeface="Noto Sans Symbols"/>
              <a:buChar char="✧"/>
            </a:pPr>
            <a:r>
              <a:rPr lang="en-US"/>
              <a:t>The customer’s priorities and requirements change so it makes sense to have a flexible plan that can accommodate these changes. </a:t>
            </a:r>
            <a:endParaRPr/>
          </a:p>
        </p:txBody>
      </p:sp>
      <p:sp>
        <p:nvSpPr>
          <p:cNvPr id="394" name="Google Shape;39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395" name="Google Shape;39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396" name="Google Shape;39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Agile planning stages</a:t>
            </a:r>
            <a:endParaRPr/>
          </a:p>
        </p:txBody>
      </p:sp>
      <p:sp>
        <p:nvSpPr>
          <p:cNvPr id="402" name="Google Shape;40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Release planning, which looks ahead for several months and decides on the features that should be included in a release of a system.</a:t>
            </a:r>
            <a:endParaRPr/>
          </a:p>
          <a:p>
            <a:pPr indent="-342900" lvl="0" marL="342900" rtl="0" algn="l">
              <a:spcBef>
                <a:spcPts val="1200"/>
              </a:spcBef>
              <a:spcAft>
                <a:spcPts val="0"/>
              </a:spcAft>
              <a:buClr>
                <a:srgbClr val="46424D"/>
              </a:buClr>
              <a:buSzPts val="2400"/>
              <a:buFont typeface="Noto Sans Symbols"/>
              <a:buChar char="✧"/>
            </a:pPr>
            <a:r>
              <a:rPr lang="en-US"/>
              <a:t>Iteration planning, which has a shorter term outlook, and focuses on planning the next increment of a system. This is typically 2-4 weeks of work for the team.</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403" name="Google Shape;403;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04" name="Google Shape;404;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05" name="Google Shape;405;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Approaches to agile planning</a:t>
            </a:r>
            <a:endParaRPr/>
          </a:p>
        </p:txBody>
      </p:sp>
      <p:sp>
        <p:nvSpPr>
          <p:cNvPr id="411" name="Google Shape;4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Planning in Scrum</a:t>
            </a:r>
            <a:endParaRPr/>
          </a:p>
          <a:p>
            <a:pPr indent="-285750" lvl="1" marL="742950" rtl="0" algn="l">
              <a:spcBef>
                <a:spcPts val="900"/>
              </a:spcBef>
              <a:spcAft>
                <a:spcPts val="0"/>
              </a:spcAft>
              <a:buClr>
                <a:srgbClr val="46424D"/>
              </a:buClr>
              <a:buSzPts val="2000"/>
              <a:buChar char="▪"/>
            </a:pPr>
            <a:r>
              <a:rPr lang="en-US"/>
              <a:t>Covered in Chapter 3</a:t>
            </a:r>
            <a:endParaRPr/>
          </a:p>
          <a:p>
            <a:pPr indent="-342900" lvl="0" marL="342900" rtl="0" algn="l">
              <a:spcBef>
                <a:spcPts val="900"/>
              </a:spcBef>
              <a:spcAft>
                <a:spcPts val="0"/>
              </a:spcAft>
              <a:buClr>
                <a:srgbClr val="46424D"/>
              </a:buClr>
              <a:buSzPts val="2400"/>
              <a:buFont typeface="Noto Sans Symbols"/>
              <a:buChar char="✧"/>
            </a:pPr>
            <a:r>
              <a:rPr lang="en-US"/>
              <a:t>Based on managing a project backlog (things to be done) with daily reviews of progress and problems</a:t>
            </a:r>
            <a:endParaRPr/>
          </a:p>
          <a:p>
            <a:pPr indent="-342900" lvl="0" marL="342900" rtl="0" algn="l">
              <a:spcBef>
                <a:spcPts val="1200"/>
              </a:spcBef>
              <a:spcAft>
                <a:spcPts val="0"/>
              </a:spcAft>
              <a:buClr>
                <a:srgbClr val="46424D"/>
              </a:buClr>
              <a:buSzPts val="2400"/>
              <a:buFont typeface="Noto Sans Symbols"/>
              <a:buChar char="✧"/>
            </a:pPr>
            <a:r>
              <a:rPr lang="en-US"/>
              <a:t>The planning game</a:t>
            </a:r>
            <a:endParaRPr/>
          </a:p>
          <a:p>
            <a:pPr indent="-285750" lvl="1" marL="742950" rtl="0" algn="l">
              <a:spcBef>
                <a:spcPts val="900"/>
              </a:spcBef>
              <a:spcAft>
                <a:spcPts val="0"/>
              </a:spcAft>
              <a:buClr>
                <a:srgbClr val="46424D"/>
              </a:buClr>
              <a:buSzPts val="2000"/>
              <a:buChar char="▪"/>
            </a:pPr>
            <a:r>
              <a:rPr lang="en-US"/>
              <a:t>Developed originally as part of Extreme Programming (XP)</a:t>
            </a:r>
            <a:endParaRPr/>
          </a:p>
          <a:p>
            <a:pPr indent="-285750" lvl="1" marL="742950" rtl="0" algn="l">
              <a:spcBef>
                <a:spcPts val="600"/>
              </a:spcBef>
              <a:spcAft>
                <a:spcPts val="0"/>
              </a:spcAft>
              <a:buClr>
                <a:srgbClr val="46424D"/>
              </a:buClr>
              <a:buSzPts val="2000"/>
              <a:buChar char="▪"/>
            </a:pPr>
            <a:r>
              <a:rPr lang="en-US"/>
              <a:t>Dependent on user stories as a measure of progress in the project</a:t>
            </a:r>
            <a:endParaRPr/>
          </a:p>
        </p:txBody>
      </p:sp>
      <p:sp>
        <p:nvSpPr>
          <p:cNvPr id="412" name="Google Shape;41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13" name="Google Shape;41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14" name="Google Shape;41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Story-based planning</a:t>
            </a:r>
            <a:endParaRPr>
              <a:solidFill>
                <a:schemeClr val="dk1"/>
              </a:solidFill>
            </a:endParaRPr>
          </a:p>
        </p:txBody>
      </p:sp>
      <p:sp>
        <p:nvSpPr>
          <p:cNvPr id="420" name="Google Shape;420;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000"/>
              <a:buFont typeface="Noto Sans Symbols"/>
              <a:buChar char="✧"/>
            </a:pPr>
            <a:r>
              <a:rPr lang="en-US" sz="2000"/>
              <a:t>The planning game is based on user stories that reflect the features that should be included in the system. </a:t>
            </a:r>
            <a:endParaRPr/>
          </a:p>
          <a:p>
            <a:pPr indent="-342900" lvl="0" marL="342900" rtl="0" algn="l">
              <a:spcBef>
                <a:spcPts val="1200"/>
              </a:spcBef>
              <a:spcAft>
                <a:spcPts val="0"/>
              </a:spcAft>
              <a:buClr>
                <a:srgbClr val="46424D"/>
              </a:buClr>
              <a:buSzPts val="2000"/>
              <a:buFont typeface="Noto Sans Symbols"/>
              <a:buChar char="✧"/>
            </a:pPr>
            <a:r>
              <a:rPr lang="en-US" sz="2000"/>
              <a:t>The project team read and discuss the stories and rank them in order of the amount of time they think it will take to implement the story.  </a:t>
            </a:r>
            <a:endParaRPr/>
          </a:p>
          <a:p>
            <a:pPr indent="-342900" lvl="0" marL="342900" rtl="0" algn="l">
              <a:spcBef>
                <a:spcPts val="1200"/>
              </a:spcBef>
              <a:spcAft>
                <a:spcPts val="0"/>
              </a:spcAft>
              <a:buClr>
                <a:srgbClr val="46424D"/>
              </a:buClr>
              <a:buSzPts val="2000"/>
              <a:buFont typeface="Noto Sans Symbols"/>
              <a:buChar char="✧"/>
            </a:pPr>
            <a:r>
              <a:rPr lang="en-US" sz="2000"/>
              <a:t>Stories are assigned ‘effort points’ reflecting their size and difficulty of implementation</a:t>
            </a:r>
            <a:endParaRPr/>
          </a:p>
          <a:p>
            <a:pPr indent="-342900" lvl="0" marL="342900" rtl="0" algn="l">
              <a:spcBef>
                <a:spcPts val="1200"/>
              </a:spcBef>
              <a:spcAft>
                <a:spcPts val="0"/>
              </a:spcAft>
              <a:buClr>
                <a:srgbClr val="46424D"/>
              </a:buClr>
              <a:buSzPts val="2000"/>
              <a:buFont typeface="Noto Sans Symbols"/>
              <a:buChar char="✧"/>
            </a:pPr>
            <a:r>
              <a:rPr lang="en-US" sz="2000"/>
              <a:t>The number of effort points implemented per day is measured giving an estimate of the team’s ‘velocity’</a:t>
            </a:r>
            <a:endParaRPr/>
          </a:p>
          <a:p>
            <a:pPr indent="-342900" lvl="0" marL="342900" rtl="0" algn="l">
              <a:spcBef>
                <a:spcPts val="1200"/>
              </a:spcBef>
              <a:spcAft>
                <a:spcPts val="0"/>
              </a:spcAft>
              <a:buClr>
                <a:srgbClr val="46424D"/>
              </a:buClr>
              <a:buSzPts val="2000"/>
              <a:buFont typeface="Noto Sans Symbols"/>
              <a:buChar char="✧"/>
            </a:pPr>
            <a:r>
              <a:rPr lang="en-US" sz="2000"/>
              <a:t>This allows the total effort required to implement the system to be estimated</a:t>
            </a:r>
            <a:endParaRPr sz="2000"/>
          </a:p>
        </p:txBody>
      </p:sp>
      <p:sp>
        <p:nvSpPr>
          <p:cNvPr id="421" name="Google Shape;42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22" name="Google Shape;42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23" name="Google Shape;42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planning game</a:t>
            </a:r>
            <a:endParaRPr/>
          </a:p>
        </p:txBody>
      </p:sp>
      <p:sp>
        <p:nvSpPr>
          <p:cNvPr id="429" name="Google Shape;429;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30" name="Google Shape;43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31" name="Google Shape;43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23.8 Planning Game.eps" id="432" name="Google Shape;432;p39"/>
          <p:cNvPicPr preferRelativeResize="0"/>
          <p:nvPr/>
        </p:nvPicPr>
        <p:blipFill rotWithShape="1">
          <a:blip r:embed="rId3">
            <a:alphaModFix/>
          </a:blip>
          <a:srcRect b="0" l="0" r="0" t="0"/>
          <a:stretch/>
        </p:blipFill>
        <p:spPr>
          <a:xfrm>
            <a:off x="549966" y="2714486"/>
            <a:ext cx="8225176" cy="1028147"/>
          </a:xfrm>
          <a:prstGeom prst="rect">
            <a:avLst/>
          </a:prstGeom>
          <a:noFill/>
          <a:ln>
            <a:noFill/>
          </a:ln>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Planning stages</a:t>
            </a:r>
            <a:endParaRPr/>
          </a:p>
        </p:txBody>
      </p:sp>
      <p:sp>
        <p:nvSpPr>
          <p:cNvPr id="118" name="Google Shape;11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At the proposal stage, when you are bidding for a contract to develop or provide a software system. </a:t>
            </a:r>
            <a:endParaRPr/>
          </a:p>
          <a:p>
            <a:pPr indent="-342900" lvl="0" marL="342900" rtl="0" algn="l">
              <a:spcBef>
                <a:spcPts val="1200"/>
              </a:spcBef>
              <a:spcAft>
                <a:spcPts val="0"/>
              </a:spcAft>
              <a:buClr>
                <a:srgbClr val="46424D"/>
              </a:buClr>
              <a:buSzPts val="2400"/>
              <a:buFont typeface="Noto Sans Symbols"/>
              <a:buChar char="✧"/>
            </a:pPr>
            <a:r>
              <a:rPr lang="en-US"/>
              <a:t>During the project startup phase, when you have to plan who will work on the project, how the project will be broken down into increments, how resources will be allocated across your company, etc. </a:t>
            </a:r>
            <a:endParaRPr/>
          </a:p>
          <a:p>
            <a:pPr indent="-342900" lvl="0" marL="342900" rtl="0" algn="l">
              <a:spcBef>
                <a:spcPts val="1200"/>
              </a:spcBef>
              <a:spcAft>
                <a:spcPts val="0"/>
              </a:spcAft>
              <a:buClr>
                <a:srgbClr val="46424D"/>
              </a:buClr>
              <a:buSzPts val="2400"/>
              <a:buFont typeface="Noto Sans Symbols"/>
              <a:buChar char="✧"/>
            </a:pPr>
            <a:r>
              <a:rPr lang="en-US"/>
              <a:t>Periodically throughout the project, when you modify your plan in the light of experience gained and information from monitoring the progress of the work. </a:t>
            </a:r>
            <a:endParaRPr/>
          </a:p>
        </p:txBody>
      </p:sp>
      <p:sp>
        <p:nvSpPr>
          <p:cNvPr id="119" name="Google Shape;11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20" name="Google Shape;12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21" name="Google Shape;12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Release and iteration planning</a:t>
            </a:r>
            <a:endParaRPr/>
          </a:p>
        </p:txBody>
      </p:sp>
      <p:sp>
        <p:nvSpPr>
          <p:cNvPr id="438" name="Google Shape;438;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Release planning involves selecting and refining the stories that will reflect the features to be implemented in a release of a system and the order in which the stories should be implemented. </a:t>
            </a:r>
            <a:endParaRPr/>
          </a:p>
          <a:p>
            <a:pPr indent="-342900" lvl="0" marL="342900" rtl="0" algn="l">
              <a:spcBef>
                <a:spcPts val="1200"/>
              </a:spcBef>
              <a:spcAft>
                <a:spcPts val="0"/>
              </a:spcAft>
              <a:buClr>
                <a:srgbClr val="46424D"/>
              </a:buClr>
              <a:buSzPts val="2400"/>
              <a:buFont typeface="Noto Sans Symbols"/>
              <a:buChar char="✧"/>
            </a:pPr>
            <a:r>
              <a:rPr lang="en-US"/>
              <a:t>Stories to be implemented in each iteration are chosen, with the number of stories reflecting the time to deliver an iteration (usually 2 or 3 weeks). </a:t>
            </a:r>
            <a:endParaRPr/>
          </a:p>
          <a:p>
            <a:pPr indent="-342900" lvl="0" marL="342900" rtl="0" algn="l">
              <a:spcBef>
                <a:spcPts val="1200"/>
              </a:spcBef>
              <a:spcAft>
                <a:spcPts val="0"/>
              </a:spcAft>
              <a:buClr>
                <a:srgbClr val="46424D"/>
              </a:buClr>
              <a:buSzPts val="2400"/>
              <a:buFont typeface="Noto Sans Symbols"/>
              <a:buChar char="✧"/>
            </a:pPr>
            <a:r>
              <a:rPr lang="en-US"/>
              <a:t>The team’s velocity is used to guide the choice of stories so that they can be delivered within an iteration.</a:t>
            </a:r>
            <a:endParaRPr/>
          </a:p>
        </p:txBody>
      </p:sp>
      <p:sp>
        <p:nvSpPr>
          <p:cNvPr id="439" name="Google Shape;43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40" name="Google Shape;44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41" name="Google Shape;44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Task allocation</a:t>
            </a:r>
            <a:endParaRPr/>
          </a:p>
        </p:txBody>
      </p:sp>
      <p:sp>
        <p:nvSpPr>
          <p:cNvPr id="447" name="Google Shape;447;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During the task planning stage, the developers break down stories into development tasks. </a:t>
            </a:r>
            <a:endParaRPr/>
          </a:p>
          <a:p>
            <a:pPr indent="-285750" lvl="1" marL="742950" rtl="0" algn="l">
              <a:spcBef>
                <a:spcPts val="900"/>
              </a:spcBef>
              <a:spcAft>
                <a:spcPts val="0"/>
              </a:spcAft>
              <a:buClr>
                <a:srgbClr val="46424D"/>
              </a:buClr>
              <a:buSzPts val="2000"/>
              <a:buChar char="▪"/>
            </a:pPr>
            <a:r>
              <a:rPr lang="en-US"/>
              <a:t>A development task should take 4–16 hours. </a:t>
            </a:r>
            <a:endParaRPr/>
          </a:p>
          <a:p>
            <a:pPr indent="-285750" lvl="1" marL="742950" rtl="0" algn="l">
              <a:spcBef>
                <a:spcPts val="600"/>
              </a:spcBef>
              <a:spcAft>
                <a:spcPts val="0"/>
              </a:spcAft>
              <a:buClr>
                <a:srgbClr val="46424D"/>
              </a:buClr>
              <a:buSzPts val="2000"/>
              <a:buChar char="▪"/>
            </a:pPr>
            <a:r>
              <a:rPr lang="en-US"/>
              <a:t>All of the tasks that must be completed to implement all of the stories in that iteration are listed. </a:t>
            </a:r>
            <a:endParaRPr/>
          </a:p>
          <a:p>
            <a:pPr indent="-285750" lvl="1" marL="742950" rtl="0" algn="l">
              <a:spcBef>
                <a:spcPts val="600"/>
              </a:spcBef>
              <a:spcAft>
                <a:spcPts val="0"/>
              </a:spcAft>
              <a:buClr>
                <a:srgbClr val="46424D"/>
              </a:buClr>
              <a:buSzPts val="2000"/>
              <a:buChar char="▪"/>
            </a:pPr>
            <a:r>
              <a:rPr lang="en-US"/>
              <a:t>The individual developers then sign up for the specific tasks that they will implement. </a:t>
            </a:r>
            <a:endParaRPr/>
          </a:p>
          <a:p>
            <a:pPr indent="-342900" lvl="0" marL="342900" rtl="0" algn="l">
              <a:spcBef>
                <a:spcPts val="900"/>
              </a:spcBef>
              <a:spcAft>
                <a:spcPts val="0"/>
              </a:spcAft>
              <a:buClr>
                <a:srgbClr val="46424D"/>
              </a:buClr>
              <a:buSzPts val="2400"/>
              <a:buFont typeface="Noto Sans Symbols"/>
              <a:buChar char="✧"/>
            </a:pPr>
            <a:r>
              <a:rPr lang="en-US"/>
              <a:t>Benefits of this approach:</a:t>
            </a:r>
            <a:endParaRPr/>
          </a:p>
          <a:p>
            <a:pPr indent="-285750" lvl="1" marL="742950" rtl="0" algn="l">
              <a:spcBef>
                <a:spcPts val="900"/>
              </a:spcBef>
              <a:spcAft>
                <a:spcPts val="0"/>
              </a:spcAft>
              <a:buClr>
                <a:srgbClr val="46424D"/>
              </a:buClr>
              <a:buSzPts val="2000"/>
              <a:buChar char="▪"/>
            </a:pPr>
            <a:r>
              <a:rPr lang="en-US"/>
              <a:t>The whole team gets an overview of the tasks to be completed in an iteration. </a:t>
            </a:r>
            <a:endParaRPr/>
          </a:p>
          <a:p>
            <a:pPr indent="-285750" lvl="1" marL="742950" rtl="0" algn="l">
              <a:spcBef>
                <a:spcPts val="600"/>
              </a:spcBef>
              <a:spcAft>
                <a:spcPts val="0"/>
              </a:spcAft>
              <a:buClr>
                <a:srgbClr val="46424D"/>
              </a:buClr>
              <a:buSzPts val="2000"/>
              <a:buChar char="▪"/>
            </a:pPr>
            <a:r>
              <a:rPr lang="en-US"/>
              <a:t>Developers have a sense of ownership in these tasks and this is likely to motivate them to complete the task. </a:t>
            </a:r>
            <a:endParaRPr/>
          </a:p>
        </p:txBody>
      </p:sp>
      <p:sp>
        <p:nvSpPr>
          <p:cNvPr id="448" name="Google Shape;44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49" name="Google Shape;44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50" name="Google Shape;45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delivery</a:t>
            </a:r>
            <a:endParaRPr/>
          </a:p>
        </p:txBody>
      </p:sp>
      <p:sp>
        <p:nvSpPr>
          <p:cNvPr id="456" name="Google Shape;45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 software increment is always delivered at the end of each project iteration. </a:t>
            </a:r>
            <a:endParaRPr/>
          </a:p>
          <a:p>
            <a:pPr indent="-342900" lvl="0" marL="342900" rtl="0" algn="l">
              <a:spcBef>
                <a:spcPts val="1200"/>
              </a:spcBef>
              <a:spcAft>
                <a:spcPts val="0"/>
              </a:spcAft>
              <a:buClr>
                <a:srgbClr val="46424D"/>
              </a:buClr>
              <a:buSzPts val="2400"/>
              <a:buFont typeface="Noto Sans Symbols"/>
              <a:buChar char="✧"/>
            </a:pPr>
            <a:r>
              <a:rPr lang="en-US"/>
              <a:t>If the features to be included in the increment cannot be completed in the time allowed, the scope of the work is reduced. </a:t>
            </a:r>
            <a:endParaRPr/>
          </a:p>
          <a:p>
            <a:pPr indent="-342900" lvl="0" marL="342900" rtl="0" algn="l">
              <a:spcBef>
                <a:spcPts val="1200"/>
              </a:spcBef>
              <a:spcAft>
                <a:spcPts val="0"/>
              </a:spcAft>
              <a:buClr>
                <a:srgbClr val="46424D"/>
              </a:buClr>
              <a:buSzPts val="2400"/>
              <a:buFont typeface="Noto Sans Symbols"/>
              <a:buChar char="✧"/>
            </a:pPr>
            <a:r>
              <a:rPr lang="en-US"/>
              <a:t>The delivery schedule is never extended. </a:t>
            </a:r>
            <a:endParaRPr/>
          </a:p>
        </p:txBody>
      </p:sp>
      <p:sp>
        <p:nvSpPr>
          <p:cNvPr id="457" name="Google Shape;45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58" name="Google Shape;45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59" name="Google Shape;45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Agile planning difficulties</a:t>
            </a:r>
            <a:endParaRPr/>
          </a:p>
        </p:txBody>
      </p:sp>
      <p:sp>
        <p:nvSpPr>
          <p:cNvPr id="465" name="Google Shape;46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Agile planning is reliant on customer involvement and availability. </a:t>
            </a:r>
            <a:endParaRPr/>
          </a:p>
          <a:p>
            <a:pPr indent="-342900" lvl="0" marL="342900" rtl="0" algn="l">
              <a:spcBef>
                <a:spcPts val="1200"/>
              </a:spcBef>
              <a:spcAft>
                <a:spcPts val="0"/>
              </a:spcAft>
              <a:buClr>
                <a:srgbClr val="46424D"/>
              </a:buClr>
              <a:buSzPts val="2400"/>
              <a:buFont typeface="Noto Sans Symbols"/>
              <a:buChar char="✧"/>
            </a:pPr>
            <a:r>
              <a:rPr lang="en-US"/>
              <a:t>This can be difficult to arrange, as customer representatives sometimes have to prioritize other work and are not available for the planning game. </a:t>
            </a:r>
            <a:endParaRPr/>
          </a:p>
          <a:p>
            <a:pPr indent="-342900" lvl="0" marL="342900" rtl="0" algn="l">
              <a:spcBef>
                <a:spcPts val="1200"/>
              </a:spcBef>
              <a:spcAft>
                <a:spcPts val="0"/>
              </a:spcAft>
              <a:buClr>
                <a:srgbClr val="46424D"/>
              </a:buClr>
              <a:buSzPts val="2400"/>
              <a:buFont typeface="Noto Sans Symbols"/>
              <a:buChar char="✧"/>
            </a:pPr>
            <a:r>
              <a:rPr lang="en-US"/>
              <a:t>Furthermore, some customers may be more familiar with traditional project plans and may find it difficult to engage in an agile planning process.</a:t>
            </a:r>
            <a:endParaRPr/>
          </a:p>
        </p:txBody>
      </p:sp>
      <p:sp>
        <p:nvSpPr>
          <p:cNvPr id="466" name="Google Shape;466;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67" name="Google Shape;467;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68" name="Google Shape;46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4"/>
          <p:cNvSpPr txBox="1"/>
          <p:nvPr>
            <p:ph type="title"/>
          </p:nvPr>
        </p:nvSpPr>
        <p:spPr>
          <a:xfrm>
            <a:off x="506173"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Agile planning applicability</a:t>
            </a:r>
            <a:endParaRPr/>
          </a:p>
        </p:txBody>
      </p:sp>
      <p:sp>
        <p:nvSpPr>
          <p:cNvPr id="474" name="Google Shape;474;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Agile planning works well with small, stable development teams that can get together and discuss the stories to be implemented. </a:t>
            </a:r>
            <a:endParaRPr/>
          </a:p>
          <a:p>
            <a:pPr indent="-342900" lvl="0" marL="342900" rtl="0" algn="l">
              <a:spcBef>
                <a:spcPts val="1200"/>
              </a:spcBef>
              <a:spcAft>
                <a:spcPts val="0"/>
              </a:spcAft>
              <a:buClr>
                <a:srgbClr val="46424D"/>
              </a:buClr>
              <a:buSzPts val="2400"/>
              <a:buFont typeface="Noto Sans Symbols"/>
              <a:buChar char="✧"/>
            </a:pPr>
            <a:r>
              <a:rPr lang="en-US"/>
              <a:t>However, where teams are large and/or geographically distributed, or when team membership changes frequently, it is practically impossible for everyone to be involved in the collaborative planning that is essential for agile project management. </a:t>
            </a:r>
            <a:endParaRPr/>
          </a:p>
        </p:txBody>
      </p:sp>
      <p:sp>
        <p:nvSpPr>
          <p:cNvPr id="475" name="Google Shape;47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76" name="Google Shape;47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77" name="Google Shape;47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457200" y="245020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Estimation techniques</a:t>
            </a:r>
            <a:endParaRPr/>
          </a:p>
        </p:txBody>
      </p:sp>
      <p:sp>
        <p:nvSpPr>
          <p:cNvPr id="483" name="Google Shape;483;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84" name="Google Shape;484;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85" name="Google Shape;48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Estimation techniques</a:t>
            </a:r>
            <a:endParaRPr/>
          </a:p>
        </p:txBody>
      </p:sp>
      <p:sp>
        <p:nvSpPr>
          <p:cNvPr id="491" name="Google Shape;49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Organizations need to make software effort and cost estimates. There are two types of technique that can be used to do this:</a:t>
            </a:r>
            <a:endParaRPr/>
          </a:p>
          <a:p>
            <a:pPr indent="-285750" lvl="1" marL="742950" rtl="0" algn="l">
              <a:spcBef>
                <a:spcPts val="900"/>
              </a:spcBef>
              <a:spcAft>
                <a:spcPts val="0"/>
              </a:spcAft>
              <a:buClr>
                <a:srgbClr val="46424D"/>
              </a:buClr>
              <a:buSzPts val="2000"/>
              <a:buChar char="▪"/>
            </a:pPr>
            <a:r>
              <a:rPr i="1" lang="en-US"/>
              <a:t>Experience-based techniques</a:t>
            </a:r>
            <a:r>
              <a:rPr lang="en-US"/>
              <a:t> The estimate of future effort requirements is based on the manager’s experience of past projects and the application domain. Essentially, the manager makes an informed judgment of what the effort requirements are likely to be.</a:t>
            </a:r>
            <a:endParaRPr/>
          </a:p>
          <a:p>
            <a:pPr indent="-285750" lvl="1" marL="742950" rtl="0" algn="l">
              <a:spcBef>
                <a:spcPts val="600"/>
              </a:spcBef>
              <a:spcAft>
                <a:spcPts val="0"/>
              </a:spcAft>
              <a:buClr>
                <a:srgbClr val="46424D"/>
              </a:buClr>
              <a:buSzPts val="2000"/>
              <a:buChar char="▪"/>
            </a:pPr>
            <a:r>
              <a:rPr i="1" lang="en-US"/>
              <a:t>Algorithmic cost modeling</a:t>
            </a:r>
            <a:r>
              <a:rPr lang="en-US"/>
              <a:t> In this approach, a formulaic approach is used to compute the project effort based on estimates of product attributes, such as size, and process characteristics, such as experience of staff involved.</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492" name="Google Shape;492;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493" name="Google Shape;493;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494" name="Google Shape;49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Estimate uncertainty </a:t>
            </a:r>
            <a:endParaRPr/>
          </a:p>
        </p:txBody>
      </p:sp>
      <p:pic>
        <p:nvPicPr>
          <p:cNvPr descr="23.9 Estimate-refinement.eps" id="500" name="Google Shape;500;p47"/>
          <p:cNvPicPr preferRelativeResize="0"/>
          <p:nvPr>
            <p:ph idx="1" type="body"/>
          </p:nvPr>
        </p:nvPicPr>
        <p:blipFill rotWithShape="1">
          <a:blip r:embed="rId3">
            <a:alphaModFix/>
          </a:blip>
          <a:srcRect b="4781" l="0" r="0" t="4781"/>
          <a:stretch/>
        </p:blipFill>
        <p:spPr>
          <a:xfrm>
            <a:off x="457200" y="1600200"/>
            <a:ext cx="8229600" cy="4525963"/>
          </a:xfrm>
          <a:prstGeom prst="rect">
            <a:avLst/>
          </a:prstGeom>
          <a:noFill/>
          <a:ln>
            <a:noFill/>
          </a:ln>
        </p:spPr>
      </p:pic>
      <p:sp>
        <p:nvSpPr>
          <p:cNvPr id="501" name="Google Shape;50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02" name="Google Shape;50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03" name="Google Shape;50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Experience-based approaches</a:t>
            </a:r>
            <a:endParaRPr/>
          </a:p>
        </p:txBody>
      </p:sp>
      <p:sp>
        <p:nvSpPr>
          <p:cNvPr id="509" name="Google Shape;509;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Experience-based techniques rely on judgments based on experience of past projects and the effort expended in these projects on software development activities. </a:t>
            </a:r>
            <a:endParaRPr/>
          </a:p>
          <a:p>
            <a:pPr indent="-342900" lvl="0" marL="342900" rtl="0" algn="l">
              <a:spcBef>
                <a:spcPts val="1200"/>
              </a:spcBef>
              <a:spcAft>
                <a:spcPts val="0"/>
              </a:spcAft>
              <a:buClr>
                <a:srgbClr val="46424D"/>
              </a:buClr>
              <a:buSzPts val="2400"/>
              <a:buFont typeface="Noto Sans Symbols"/>
              <a:buChar char="✧"/>
            </a:pPr>
            <a:r>
              <a:rPr lang="en-US"/>
              <a:t>Typically, you identify the deliverables to be produced in a project and the different software components or systems that are to be developed. </a:t>
            </a:r>
            <a:endParaRPr/>
          </a:p>
          <a:p>
            <a:pPr indent="-342900" lvl="0" marL="342900" rtl="0" algn="l">
              <a:spcBef>
                <a:spcPts val="1200"/>
              </a:spcBef>
              <a:spcAft>
                <a:spcPts val="0"/>
              </a:spcAft>
              <a:buClr>
                <a:srgbClr val="46424D"/>
              </a:buClr>
              <a:buSzPts val="2400"/>
              <a:buFont typeface="Noto Sans Symbols"/>
              <a:buChar char="✧"/>
            </a:pPr>
            <a:r>
              <a:rPr lang="en-US"/>
              <a:t>You document these in a spreadsheet, estimate them individually and compute the total effort required. </a:t>
            </a:r>
            <a:endParaRPr/>
          </a:p>
          <a:p>
            <a:pPr indent="-342900" lvl="0" marL="342900" rtl="0" algn="l">
              <a:spcBef>
                <a:spcPts val="1200"/>
              </a:spcBef>
              <a:spcAft>
                <a:spcPts val="0"/>
              </a:spcAft>
              <a:buClr>
                <a:srgbClr val="46424D"/>
              </a:buClr>
              <a:buSzPts val="2400"/>
              <a:buFont typeface="Noto Sans Symbols"/>
              <a:buChar char="✧"/>
            </a:pPr>
            <a:r>
              <a:rPr lang="en-US"/>
              <a:t>It usually helps to get a group of people involved in the effort estimation and to ask each member of the group to explain their estimate. </a:t>
            </a:r>
            <a:endParaRPr/>
          </a:p>
        </p:txBody>
      </p:sp>
      <p:sp>
        <p:nvSpPr>
          <p:cNvPr id="510" name="Google Shape;51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11" name="Google Shape;51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12" name="Google Shape;51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Problem with experience-based approaches</a:t>
            </a:r>
            <a:endParaRPr/>
          </a:p>
        </p:txBody>
      </p:sp>
      <p:sp>
        <p:nvSpPr>
          <p:cNvPr id="518" name="Google Shape;518;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difficulty with experience-based techniques is that a new software project may not have much in common with previous projects. </a:t>
            </a:r>
            <a:endParaRPr/>
          </a:p>
          <a:p>
            <a:pPr indent="-342900" lvl="0" marL="342900" rtl="0" algn="l">
              <a:spcBef>
                <a:spcPts val="1200"/>
              </a:spcBef>
              <a:spcAft>
                <a:spcPts val="0"/>
              </a:spcAft>
              <a:buClr>
                <a:srgbClr val="46424D"/>
              </a:buClr>
              <a:buSzPts val="2400"/>
              <a:buFont typeface="Noto Sans Symbols"/>
              <a:buChar char="✧"/>
            </a:pPr>
            <a:r>
              <a:rPr lang="en-US"/>
              <a:t>Software development changes very quickly and a project will often use unfamiliar techniques such as web services, application system configuration or HTML5. </a:t>
            </a:r>
            <a:endParaRPr/>
          </a:p>
          <a:p>
            <a:pPr indent="-342900" lvl="0" marL="342900" rtl="0" algn="l">
              <a:spcBef>
                <a:spcPts val="1200"/>
              </a:spcBef>
              <a:spcAft>
                <a:spcPts val="0"/>
              </a:spcAft>
              <a:buClr>
                <a:srgbClr val="46424D"/>
              </a:buClr>
              <a:buSzPts val="2400"/>
              <a:buFont typeface="Noto Sans Symbols"/>
              <a:buChar char="✧"/>
            </a:pPr>
            <a:r>
              <a:rPr lang="en-US"/>
              <a:t>If you have not worked with these techniques, your previous experience may not help you to estimate the effort required, making it more difficult to produce accurate costs and schedule estimates.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519" name="Google Shape;51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20" name="Google Shape;52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21" name="Google Shape;52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Proposal planning</a:t>
            </a:r>
            <a:endParaRPr/>
          </a:p>
        </p:txBody>
      </p:sp>
      <p:sp>
        <p:nvSpPr>
          <p:cNvPr id="127" name="Google Shape;12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Planning may be necessary with only outline software requirements.</a:t>
            </a:r>
            <a:endParaRPr/>
          </a:p>
          <a:p>
            <a:pPr indent="-342900" lvl="0" marL="342900" rtl="0" algn="l">
              <a:spcBef>
                <a:spcPts val="1200"/>
              </a:spcBef>
              <a:spcAft>
                <a:spcPts val="0"/>
              </a:spcAft>
              <a:buClr>
                <a:srgbClr val="46424D"/>
              </a:buClr>
              <a:buSzPts val="2400"/>
              <a:buFont typeface="Noto Sans Symbols"/>
              <a:buChar char="✧"/>
            </a:pPr>
            <a:r>
              <a:rPr lang="en-US"/>
              <a:t>The aim of planning at this stage is to provide information that will be used in setting a price for the system to customers.</a:t>
            </a:r>
            <a:endParaRPr/>
          </a:p>
          <a:p>
            <a:pPr indent="-342900" lvl="0" marL="342900" rtl="0" algn="l">
              <a:spcBef>
                <a:spcPts val="1200"/>
              </a:spcBef>
              <a:spcAft>
                <a:spcPts val="0"/>
              </a:spcAft>
              <a:buClr>
                <a:srgbClr val="46424D"/>
              </a:buClr>
              <a:buSzPts val="2400"/>
              <a:buFont typeface="Noto Sans Symbols"/>
              <a:buChar char="✧"/>
            </a:pPr>
            <a:r>
              <a:rPr lang="en-US"/>
              <a:t>Project pricing involves estimating how much the software will cost to develop, taking factors such as staff costs, hardware costs, software costs, etc. into account</a:t>
            </a:r>
            <a:endParaRPr/>
          </a:p>
        </p:txBody>
      </p:sp>
      <p:sp>
        <p:nvSpPr>
          <p:cNvPr id="128" name="Google Shape;12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29" name="Google Shape;12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30" name="Google Shape;13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0"/>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Algorithmic cost modelling</a:t>
            </a:r>
            <a:endParaRPr/>
          </a:p>
        </p:txBody>
      </p:sp>
      <p:sp>
        <p:nvSpPr>
          <p:cNvPr id="527" name="Google Shape;527;p50"/>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US" sz="2400"/>
              <a:t>Cost is estimated as a mathematical function of </a:t>
            </a:r>
            <a:br>
              <a:rPr lang="en-US" sz="2400"/>
            </a:br>
            <a:r>
              <a:rPr lang="en-US" sz="2400"/>
              <a:t>product, project and process attributes whose </a:t>
            </a:r>
            <a:br>
              <a:rPr lang="en-US" sz="2400"/>
            </a:br>
            <a:r>
              <a:rPr lang="en-US" sz="2400"/>
              <a:t>values are estimated by project managers:</a:t>
            </a:r>
            <a:endParaRPr/>
          </a:p>
          <a:p>
            <a:pPr indent="-285750" lvl="1" marL="742950" rtl="0" algn="just">
              <a:lnSpc>
                <a:spcPct val="90000"/>
              </a:lnSpc>
              <a:spcBef>
                <a:spcPts val="1200"/>
              </a:spcBef>
              <a:spcAft>
                <a:spcPts val="0"/>
              </a:spcAft>
              <a:buClr>
                <a:srgbClr val="46424D"/>
              </a:buClr>
              <a:buSzPts val="2000"/>
              <a:buChar char="▪"/>
            </a:pPr>
            <a:r>
              <a:rPr lang="en-US" sz="2000">
                <a:latin typeface="Helvetica Neue"/>
                <a:ea typeface="Helvetica Neue"/>
                <a:cs typeface="Helvetica Neue"/>
                <a:sym typeface="Helvetica Neue"/>
              </a:rPr>
              <a:t>Effort</a:t>
            </a:r>
            <a:r>
              <a:rPr lang="en-US" sz="2000"/>
              <a:t> = </a:t>
            </a:r>
            <a:r>
              <a:rPr lang="en-US" sz="2000">
                <a:latin typeface="Helvetica Neue"/>
                <a:ea typeface="Helvetica Neue"/>
                <a:cs typeface="Helvetica Neue"/>
                <a:sym typeface="Helvetica Neue"/>
              </a:rPr>
              <a:t>A </a:t>
            </a:r>
            <a:r>
              <a:rPr lang="en-US" sz="2000"/>
              <a:t> </a:t>
            </a:r>
            <a:r>
              <a:rPr lang="en-US" sz="2000">
                <a:latin typeface="Noto Sans Symbols"/>
                <a:ea typeface="Noto Sans Symbols"/>
                <a:cs typeface="Noto Sans Symbols"/>
                <a:sym typeface="Noto Sans Symbols"/>
              </a:rPr>
              <a:t>×</a:t>
            </a:r>
            <a:r>
              <a:rPr lang="en-US" sz="2000"/>
              <a:t> </a:t>
            </a:r>
            <a:r>
              <a:rPr lang="en-US" sz="2000">
                <a:latin typeface="Helvetica Neue"/>
                <a:ea typeface="Helvetica Neue"/>
                <a:cs typeface="Helvetica Neue"/>
                <a:sym typeface="Helvetica Neue"/>
              </a:rPr>
              <a:t>Size</a:t>
            </a:r>
            <a:r>
              <a:rPr baseline="30000" lang="en-US" sz="2000">
                <a:latin typeface="Helvetica Neue"/>
                <a:ea typeface="Helvetica Neue"/>
                <a:cs typeface="Helvetica Neue"/>
                <a:sym typeface="Helvetica Neue"/>
              </a:rPr>
              <a:t>B</a:t>
            </a:r>
            <a:r>
              <a:rPr baseline="30000" lang="en-US" sz="2000"/>
              <a:t>  </a:t>
            </a:r>
            <a:r>
              <a:rPr lang="en-US" sz="2000">
                <a:latin typeface="Noto Sans Symbols"/>
                <a:ea typeface="Noto Sans Symbols"/>
                <a:cs typeface="Noto Sans Symbols"/>
                <a:sym typeface="Noto Sans Symbols"/>
              </a:rPr>
              <a:t>×</a:t>
            </a:r>
            <a:r>
              <a:rPr lang="en-US" sz="2000"/>
              <a:t> </a:t>
            </a:r>
            <a:r>
              <a:rPr lang="en-US" sz="2000">
                <a:latin typeface="Helvetica Neue"/>
                <a:ea typeface="Helvetica Neue"/>
                <a:cs typeface="Helvetica Neue"/>
                <a:sym typeface="Helvetica Neue"/>
              </a:rPr>
              <a:t>M</a:t>
            </a:r>
            <a:endParaRPr/>
          </a:p>
          <a:p>
            <a:pPr indent="-285750" lvl="1" marL="742950" rtl="0" algn="just">
              <a:lnSpc>
                <a:spcPct val="90000"/>
              </a:lnSpc>
              <a:spcBef>
                <a:spcPts val="1200"/>
              </a:spcBef>
              <a:spcAft>
                <a:spcPts val="0"/>
              </a:spcAft>
              <a:buClr>
                <a:srgbClr val="46424D"/>
              </a:buClr>
              <a:buSzPts val="2000"/>
              <a:buChar char="▪"/>
            </a:pPr>
            <a:r>
              <a:rPr lang="en-US" sz="2000"/>
              <a:t>A is an organisation-dependent constant, B reflects the disproportionate effort for large projects and M is a multiplier reflecting product, process and people attributes.</a:t>
            </a:r>
            <a:endParaRPr/>
          </a:p>
          <a:p>
            <a:pPr indent="-342900" lvl="0" marL="342900" rtl="0" algn="l">
              <a:lnSpc>
                <a:spcPct val="90000"/>
              </a:lnSpc>
              <a:spcBef>
                <a:spcPts val="1200"/>
              </a:spcBef>
              <a:spcAft>
                <a:spcPts val="0"/>
              </a:spcAft>
              <a:buClr>
                <a:srgbClr val="46424D"/>
              </a:buClr>
              <a:buSzPts val="2400"/>
              <a:buChar char="✧"/>
            </a:pPr>
            <a:r>
              <a:rPr lang="en-US" sz="2400"/>
              <a:t>The most commonly used product attribute for cost </a:t>
            </a:r>
            <a:br>
              <a:rPr lang="en-US" sz="2400"/>
            </a:br>
            <a:r>
              <a:rPr lang="en-US" sz="2400"/>
              <a:t>estimation is code size.</a:t>
            </a:r>
            <a:endParaRPr/>
          </a:p>
          <a:p>
            <a:pPr indent="-342900" lvl="0" marL="342900" rtl="0" algn="l">
              <a:lnSpc>
                <a:spcPct val="90000"/>
              </a:lnSpc>
              <a:spcBef>
                <a:spcPts val="1200"/>
              </a:spcBef>
              <a:spcAft>
                <a:spcPts val="0"/>
              </a:spcAft>
              <a:buClr>
                <a:srgbClr val="46424D"/>
              </a:buClr>
              <a:buSzPts val="2400"/>
              <a:buChar char="✧"/>
            </a:pPr>
            <a:r>
              <a:rPr lang="en-US" sz="2400"/>
              <a:t>Most models are similar but they use different values for A, B and M.</a:t>
            </a:r>
            <a:endParaRPr/>
          </a:p>
        </p:txBody>
      </p:sp>
      <p:sp>
        <p:nvSpPr>
          <p:cNvPr id="528" name="Google Shape;528;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29" name="Google Shape;52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30" name="Google Shape;53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Estimation accuracy</a:t>
            </a:r>
            <a:endParaRPr/>
          </a:p>
        </p:txBody>
      </p:sp>
      <p:sp>
        <p:nvSpPr>
          <p:cNvPr id="536" name="Google Shape;536;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a:t>The size of a software system can only be known accurately when it is finished.</a:t>
            </a:r>
            <a:endParaRPr/>
          </a:p>
          <a:p>
            <a:pPr indent="-342900" lvl="0" marL="342900" rtl="0" algn="l">
              <a:lnSpc>
                <a:spcPct val="90000"/>
              </a:lnSpc>
              <a:spcBef>
                <a:spcPts val="1200"/>
              </a:spcBef>
              <a:spcAft>
                <a:spcPts val="0"/>
              </a:spcAft>
              <a:buClr>
                <a:srgbClr val="46424D"/>
              </a:buClr>
              <a:buSzPts val="2400"/>
              <a:buChar char="✧"/>
            </a:pPr>
            <a:r>
              <a:rPr lang="en-US"/>
              <a:t>Several factors influence the final size</a:t>
            </a:r>
            <a:endParaRPr/>
          </a:p>
          <a:p>
            <a:pPr indent="-285750" lvl="1" marL="742950" rtl="0" algn="l">
              <a:lnSpc>
                <a:spcPct val="90000"/>
              </a:lnSpc>
              <a:spcBef>
                <a:spcPts val="900"/>
              </a:spcBef>
              <a:spcAft>
                <a:spcPts val="0"/>
              </a:spcAft>
              <a:buClr>
                <a:srgbClr val="46424D"/>
              </a:buClr>
              <a:buSzPts val="2000"/>
              <a:buChar char="▪"/>
            </a:pPr>
            <a:r>
              <a:rPr lang="en-US"/>
              <a:t>Use of reused systems and components;</a:t>
            </a:r>
            <a:endParaRPr/>
          </a:p>
          <a:p>
            <a:pPr indent="-285750" lvl="1" marL="742950" rtl="0" algn="l">
              <a:lnSpc>
                <a:spcPct val="90000"/>
              </a:lnSpc>
              <a:spcBef>
                <a:spcPts val="600"/>
              </a:spcBef>
              <a:spcAft>
                <a:spcPts val="0"/>
              </a:spcAft>
              <a:buClr>
                <a:srgbClr val="46424D"/>
              </a:buClr>
              <a:buSzPts val="2000"/>
              <a:buChar char="▪"/>
            </a:pPr>
            <a:r>
              <a:rPr lang="en-US"/>
              <a:t>Programming language;</a:t>
            </a:r>
            <a:endParaRPr/>
          </a:p>
          <a:p>
            <a:pPr indent="-285750" lvl="1" marL="742950" rtl="0" algn="l">
              <a:lnSpc>
                <a:spcPct val="90000"/>
              </a:lnSpc>
              <a:spcBef>
                <a:spcPts val="600"/>
              </a:spcBef>
              <a:spcAft>
                <a:spcPts val="0"/>
              </a:spcAft>
              <a:buClr>
                <a:srgbClr val="46424D"/>
              </a:buClr>
              <a:buSzPts val="2000"/>
              <a:buChar char="▪"/>
            </a:pPr>
            <a:r>
              <a:rPr lang="en-US"/>
              <a:t>Distribution of system.</a:t>
            </a:r>
            <a:endParaRPr/>
          </a:p>
          <a:p>
            <a:pPr indent="-342900" lvl="0" marL="342900" rtl="0" algn="l">
              <a:lnSpc>
                <a:spcPct val="90000"/>
              </a:lnSpc>
              <a:spcBef>
                <a:spcPts val="900"/>
              </a:spcBef>
              <a:spcAft>
                <a:spcPts val="0"/>
              </a:spcAft>
              <a:buClr>
                <a:srgbClr val="46424D"/>
              </a:buClr>
              <a:buSzPts val="2400"/>
              <a:buChar char="✧"/>
            </a:pPr>
            <a:r>
              <a:rPr lang="en-US"/>
              <a:t>As the development process progresses then the size estimate becomes more accurate.</a:t>
            </a:r>
            <a:endParaRPr/>
          </a:p>
          <a:p>
            <a:pPr indent="-342900" lvl="0" marL="342900" rtl="0" algn="l">
              <a:lnSpc>
                <a:spcPct val="90000"/>
              </a:lnSpc>
              <a:spcBef>
                <a:spcPts val="1200"/>
              </a:spcBef>
              <a:spcAft>
                <a:spcPts val="0"/>
              </a:spcAft>
              <a:buClr>
                <a:srgbClr val="46424D"/>
              </a:buClr>
              <a:buSzPts val="2400"/>
              <a:buChar char="✧"/>
            </a:pPr>
            <a:r>
              <a:rPr lang="en-US"/>
              <a:t>The estimates of the factors contributing to B and M are subjective and vary according to the judgment of the estimator.</a:t>
            </a:r>
            <a:endParaRPr/>
          </a:p>
        </p:txBody>
      </p:sp>
      <p:sp>
        <p:nvSpPr>
          <p:cNvPr id="537" name="Google Shape;53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38" name="Google Shape;53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39" name="Google Shape;53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Effectiveness of algorithmic models</a:t>
            </a:r>
            <a:endParaRPr/>
          </a:p>
        </p:txBody>
      </p:sp>
      <p:sp>
        <p:nvSpPr>
          <p:cNvPr id="545" name="Google Shape;54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Algorithmic cost models are a systematic way to estimate the effort required to develop a system. However, these models are complex and difficult to use. </a:t>
            </a:r>
            <a:endParaRPr/>
          </a:p>
          <a:p>
            <a:pPr indent="-342900" lvl="0" marL="342900" rtl="0" algn="l">
              <a:spcBef>
                <a:spcPts val="1200"/>
              </a:spcBef>
              <a:spcAft>
                <a:spcPts val="0"/>
              </a:spcAft>
              <a:buClr>
                <a:srgbClr val="46424D"/>
              </a:buClr>
              <a:buSzPts val="2400"/>
              <a:buFont typeface="Noto Sans Symbols"/>
              <a:buChar char="✧"/>
            </a:pPr>
            <a:r>
              <a:rPr lang="en-US"/>
              <a:t>There are many attributes and considerable scope for uncertainty in estimating their values. </a:t>
            </a:r>
            <a:endParaRPr/>
          </a:p>
          <a:p>
            <a:pPr indent="-342900" lvl="0" marL="342900" rtl="0" algn="l">
              <a:spcBef>
                <a:spcPts val="1200"/>
              </a:spcBef>
              <a:spcAft>
                <a:spcPts val="0"/>
              </a:spcAft>
              <a:buClr>
                <a:srgbClr val="46424D"/>
              </a:buClr>
              <a:buSzPts val="2400"/>
              <a:buFont typeface="Noto Sans Symbols"/>
              <a:buChar char="✧"/>
            </a:pPr>
            <a:r>
              <a:rPr lang="en-US"/>
              <a:t>This complexity means that the practical application of algorithmic cost modeling has been limited to a relatively small number of large companies, mostly working in defense and aerospace systems engineering. </a:t>
            </a:r>
            <a:endParaRPr/>
          </a:p>
        </p:txBody>
      </p:sp>
      <p:sp>
        <p:nvSpPr>
          <p:cNvPr id="546" name="Google Shape;546;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47" name="Google Shape;547;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48" name="Google Shape;54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3"/>
          <p:cNvSpPr txBox="1"/>
          <p:nvPr>
            <p:ph type="title"/>
          </p:nvPr>
        </p:nvSpPr>
        <p:spPr>
          <a:xfrm>
            <a:off x="457200" y="2327219"/>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COCOMO cost modeling</a:t>
            </a:r>
            <a:endParaRPr/>
          </a:p>
        </p:txBody>
      </p:sp>
      <p:sp>
        <p:nvSpPr>
          <p:cNvPr id="554" name="Google Shape;55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55" name="Google Shape;55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56" name="Google Shape;55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4"/>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COCOMO cost modeling</a:t>
            </a:r>
            <a:endParaRPr/>
          </a:p>
        </p:txBody>
      </p:sp>
      <p:sp>
        <p:nvSpPr>
          <p:cNvPr id="562" name="Google Shape;562;p54"/>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US" sz="2400"/>
              <a:t>An empirical model based on project experience.</a:t>
            </a:r>
            <a:endParaRPr/>
          </a:p>
          <a:p>
            <a:pPr indent="-342900" lvl="0" marL="342900" rtl="0" algn="l">
              <a:spcBef>
                <a:spcPts val="1200"/>
              </a:spcBef>
              <a:spcAft>
                <a:spcPts val="0"/>
              </a:spcAft>
              <a:buClr>
                <a:srgbClr val="46424D"/>
              </a:buClr>
              <a:buSzPts val="2400"/>
              <a:buFont typeface="Noto Sans Symbols"/>
              <a:buChar char="✧"/>
            </a:pPr>
            <a:r>
              <a:rPr lang="en-US" sz="2400"/>
              <a:t>Well-documented, ‘independent’ model which is not tied to a specific software vendor.</a:t>
            </a:r>
            <a:endParaRPr/>
          </a:p>
          <a:p>
            <a:pPr indent="-342900" lvl="0" marL="342900" rtl="0" algn="l">
              <a:spcBef>
                <a:spcPts val="1200"/>
              </a:spcBef>
              <a:spcAft>
                <a:spcPts val="0"/>
              </a:spcAft>
              <a:buClr>
                <a:srgbClr val="46424D"/>
              </a:buClr>
              <a:buSzPts val="2400"/>
              <a:buFont typeface="Noto Sans Symbols"/>
              <a:buChar char="✧"/>
            </a:pPr>
            <a:r>
              <a:rPr lang="en-US" sz="2400"/>
              <a:t>Long history from initial version published in 1981 (COCOMO-81) through various instantiations to COCOMO 2.</a:t>
            </a:r>
            <a:endParaRPr sz="2400"/>
          </a:p>
          <a:p>
            <a:pPr indent="-342900" lvl="0" marL="342900" rtl="0" algn="l">
              <a:spcBef>
                <a:spcPts val="1200"/>
              </a:spcBef>
              <a:spcAft>
                <a:spcPts val="0"/>
              </a:spcAft>
              <a:buClr>
                <a:srgbClr val="46424D"/>
              </a:buClr>
              <a:buSzPts val="2400"/>
              <a:buFont typeface="Noto Sans Symbols"/>
              <a:buChar char="✧"/>
            </a:pPr>
            <a:r>
              <a:rPr lang="en-US" sz="2400"/>
              <a:t>COCOMO 2 takes into account different approaches to software development, reuse, etc. </a:t>
            </a:r>
            <a:endParaRPr/>
          </a:p>
        </p:txBody>
      </p:sp>
      <p:sp>
        <p:nvSpPr>
          <p:cNvPr id="563" name="Google Shape;563;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64" name="Google Shape;564;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65" name="Google Shape;565;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COCOMO 2 models</a:t>
            </a:r>
            <a:endParaRPr/>
          </a:p>
        </p:txBody>
      </p:sp>
      <p:sp>
        <p:nvSpPr>
          <p:cNvPr id="571" name="Google Shape;571;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sz="2400"/>
              <a:t>COCOMO 2 incorporates a range of sub-models that produce increasingly detailed software estimates.</a:t>
            </a:r>
            <a:endParaRPr/>
          </a:p>
          <a:p>
            <a:pPr indent="-342900" lvl="0" marL="342900" rtl="0" algn="l">
              <a:lnSpc>
                <a:spcPct val="90000"/>
              </a:lnSpc>
              <a:spcBef>
                <a:spcPts val="1200"/>
              </a:spcBef>
              <a:spcAft>
                <a:spcPts val="0"/>
              </a:spcAft>
              <a:buClr>
                <a:srgbClr val="46424D"/>
              </a:buClr>
              <a:buSzPts val="2400"/>
              <a:buChar char="✧"/>
            </a:pPr>
            <a:r>
              <a:rPr lang="en-US" sz="2400"/>
              <a:t>The sub-models in COCOMO 2 are:</a:t>
            </a:r>
            <a:endParaRPr/>
          </a:p>
          <a:p>
            <a:pPr indent="-285750" lvl="1" marL="742950" rtl="0" algn="l">
              <a:lnSpc>
                <a:spcPct val="90000"/>
              </a:lnSpc>
              <a:spcBef>
                <a:spcPts val="900"/>
              </a:spcBef>
              <a:spcAft>
                <a:spcPts val="0"/>
              </a:spcAft>
              <a:buClr>
                <a:schemeClr val="accent1"/>
              </a:buClr>
              <a:buSzPts val="2000"/>
              <a:buChar char="▪"/>
            </a:pPr>
            <a:r>
              <a:rPr lang="en-US" sz="2000">
                <a:solidFill>
                  <a:schemeClr val="accent1"/>
                </a:solidFill>
              </a:rPr>
              <a:t>Application composition model</a:t>
            </a:r>
            <a:r>
              <a:rPr lang="en-US" sz="2000"/>
              <a:t>. Used when software is composed from existing parts.</a:t>
            </a:r>
            <a:endParaRPr/>
          </a:p>
          <a:p>
            <a:pPr indent="-285750" lvl="1" marL="742950" rtl="0" algn="l">
              <a:lnSpc>
                <a:spcPct val="90000"/>
              </a:lnSpc>
              <a:spcBef>
                <a:spcPts val="600"/>
              </a:spcBef>
              <a:spcAft>
                <a:spcPts val="0"/>
              </a:spcAft>
              <a:buClr>
                <a:schemeClr val="accent1"/>
              </a:buClr>
              <a:buSzPts val="2000"/>
              <a:buChar char="▪"/>
            </a:pPr>
            <a:r>
              <a:rPr lang="en-US" sz="2000">
                <a:solidFill>
                  <a:schemeClr val="accent1"/>
                </a:solidFill>
              </a:rPr>
              <a:t>Early design model</a:t>
            </a:r>
            <a:r>
              <a:rPr lang="en-US" sz="2000"/>
              <a:t>. Used when requirements are available but design has not yet started.</a:t>
            </a:r>
            <a:endParaRPr/>
          </a:p>
          <a:p>
            <a:pPr indent="-285750" lvl="1" marL="742950" rtl="0" algn="l">
              <a:lnSpc>
                <a:spcPct val="90000"/>
              </a:lnSpc>
              <a:spcBef>
                <a:spcPts val="600"/>
              </a:spcBef>
              <a:spcAft>
                <a:spcPts val="0"/>
              </a:spcAft>
              <a:buClr>
                <a:schemeClr val="accent1"/>
              </a:buClr>
              <a:buSzPts val="2000"/>
              <a:buChar char="▪"/>
            </a:pPr>
            <a:r>
              <a:rPr lang="en-US" sz="2000">
                <a:solidFill>
                  <a:schemeClr val="accent1"/>
                </a:solidFill>
              </a:rPr>
              <a:t>Reuse model</a:t>
            </a:r>
            <a:r>
              <a:rPr lang="en-US" sz="2000"/>
              <a:t>. Used to compute the effort of integrating reusable components.</a:t>
            </a:r>
            <a:endParaRPr/>
          </a:p>
          <a:p>
            <a:pPr indent="-285750" lvl="1" marL="742950" rtl="0" algn="l">
              <a:lnSpc>
                <a:spcPct val="90000"/>
              </a:lnSpc>
              <a:spcBef>
                <a:spcPts val="600"/>
              </a:spcBef>
              <a:spcAft>
                <a:spcPts val="0"/>
              </a:spcAft>
              <a:buClr>
                <a:schemeClr val="accent1"/>
              </a:buClr>
              <a:buSzPts val="2000"/>
              <a:buChar char="▪"/>
            </a:pPr>
            <a:r>
              <a:rPr lang="en-US" sz="2000">
                <a:solidFill>
                  <a:schemeClr val="accent1"/>
                </a:solidFill>
              </a:rPr>
              <a:t>Post-architecture model</a:t>
            </a:r>
            <a:r>
              <a:rPr lang="en-US" sz="2000"/>
              <a:t>. Used once the system architecture has been designed and more information about the system is available.</a:t>
            </a:r>
            <a:endParaRPr/>
          </a:p>
        </p:txBody>
      </p:sp>
      <p:sp>
        <p:nvSpPr>
          <p:cNvPr id="572" name="Google Shape;57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73" name="Google Shape;57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74" name="Google Shape;57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COCOMO estimation models </a:t>
            </a:r>
            <a:endParaRPr/>
          </a:p>
        </p:txBody>
      </p:sp>
      <p:sp>
        <p:nvSpPr>
          <p:cNvPr id="580" name="Google Shape;580;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81" name="Google Shape;581;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82" name="Google Shape;582;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23.10 COCOMO models.eps" id="583" name="Google Shape;583;p56"/>
          <p:cNvPicPr preferRelativeResize="0"/>
          <p:nvPr/>
        </p:nvPicPr>
        <p:blipFill rotWithShape="1">
          <a:blip r:embed="rId3">
            <a:alphaModFix/>
          </a:blip>
          <a:srcRect b="0" l="0" r="0" t="0"/>
          <a:stretch/>
        </p:blipFill>
        <p:spPr>
          <a:xfrm>
            <a:off x="841512" y="1839290"/>
            <a:ext cx="7584661" cy="4455741"/>
          </a:xfrm>
          <a:prstGeom prst="rect">
            <a:avLst/>
          </a:prstGeom>
          <a:noFill/>
          <a:ln>
            <a:noFill/>
          </a:ln>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composition model</a:t>
            </a:r>
            <a:endParaRPr/>
          </a:p>
        </p:txBody>
      </p:sp>
      <p:sp>
        <p:nvSpPr>
          <p:cNvPr id="589" name="Google Shape;589;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sz="2400"/>
              <a:t>Supports prototyping projects and projects where there is extensive reuse.</a:t>
            </a:r>
            <a:endParaRPr/>
          </a:p>
          <a:p>
            <a:pPr indent="-342900" lvl="0" marL="342900" rtl="0" algn="l">
              <a:spcBef>
                <a:spcPts val="1200"/>
              </a:spcBef>
              <a:spcAft>
                <a:spcPts val="0"/>
              </a:spcAft>
              <a:buClr>
                <a:srgbClr val="46424D"/>
              </a:buClr>
              <a:buSzPts val="2400"/>
              <a:buFont typeface="Noto Sans Symbols"/>
              <a:buChar char="✧"/>
            </a:pPr>
            <a:r>
              <a:rPr lang="en-US" sz="2400"/>
              <a:t>Based on standard estimates of developer productivity in application (object) points/month.</a:t>
            </a:r>
            <a:endParaRPr/>
          </a:p>
          <a:p>
            <a:pPr indent="-342900" lvl="0" marL="342900" rtl="0" algn="l">
              <a:spcBef>
                <a:spcPts val="1200"/>
              </a:spcBef>
              <a:spcAft>
                <a:spcPts val="0"/>
              </a:spcAft>
              <a:buClr>
                <a:srgbClr val="46424D"/>
              </a:buClr>
              <a:buSzPts val="2400"/>
              <a:buFont typeface="Noto Sans Symbols"/>
              <a:buChar char="✧"/>
            </a:pPr>
            <a:r>
              <a:rPr lang="en-US" sz="2400"/>
              <a:t>Takes software tool use into account.</a:t>
            </a:r>
            <a:endParaRPr/>
          </a:p>
          <a:p>
            <a:pPr indent="-342900" lvl="0" marL="342900" rtl="0" algn="l">
              <a:spcBef>
                <a:spcPts val="1200"/>
              </a:spcBef>
              <a:spcAft>
                <a:spcPts val="0"/>
              </a:spcAft>
              <a:buClr>
                <a:srgbClr val="46424D"/>
              </a:buClr>
              <a:buSzPts val="2400"/>
              <a:buFont typeface="Noto Sans Symbols"/>
              <a:buChar char="✧"/>
            </a:pPr>
            <a:r>
              <a:rPr lang="en-US" sz="2400"/>
              <a:t>Formula is</a:t>
            </a:r>
            <a:endParaRPr/>
          </a:p>
          <a:p>
            <a:pPr indent="-285750" lvl="1" marL="742950" rtl="0" algn="just">
              <a:spcBef>
                <a:spcPts val="1200"/>
              </a:spcBef>
              <a:spcAft>
                <a:spcPts val="0"/>
              </a:spcAft>
              <a:buClr>
                <a:srgbClr val="46424D"/>
              </a:buClr>
              <a:buSzPts val="2000"/>
              <a:buChar char="▪"/>
            </a:pPr>
            <a:r>
              <a:rPr lang="en-US" sz="2000">
                <a:latin typeface="Helvetica Neue"/>
                <a:ea typeface="Helvetica Neue"/>
                <a:cs typeface="Helvetica Neue"/>
                <a:sym typeface="Helvetica Neue"/>
              </a:rPr>
              <a:t>PM</a:t>
            </a:r>
            <a:r>
              <a:rPr lang="en-US" sz="2000"/>
              <a:t> = </a:t>
            </a:r>
            <a:r>
              <a:rPr lang="en-US" sz="2000">
                <a:latin typeface="Helvetica Neue"/>
                <a:ea typeface="Helvetica Neue"/>
                <a:cs typeface="Helvetica Neue"/>
                <a:sym typeface="Helvetica Neue"/>
              </a:rPr>
              <a:t>( NAP</a:t>
            </a:r>
            <a:r>
              <a:rPr lang="en-US" sz="2000"/>
              <a:t> </a:t>
            </a:r>
            <a:r>
              <a:rPr lang="en-US" sz="2000">
                <a:latin typeface="Noto Sans Symbols"/>
                <a:ea typeface="Noto Sans Symbols"/>
                <a:cs typeface="Noto Sans Symbols"/>
                <a:sym typeface="Noto Sans Symbols"/>
              </a:rPr>
              <a:t>×</a:t>
            </a:r>
            <a:r>
              <a:rPr lang="en-US" sz="2000"/>
              <a:t> </a:t>
            </a:r>
            <a:r>
              <a:rPr lang="en-US" sz="2000">
                <a:latin typeface="Helvetica Neue"/>
                <a:ea typeface="Helvetica Neue"/>
                <a:cs typeface="Helvetica Neue"/>
                <a:sym typeface="Helvetica Neue"/>
              </a:rPr>
              <a:t>(1 - %reuse/100 ) ) / PROD</a:t>
            </a:r>
            <a:endParaRPr sz="2000"/>
          </a:p>
          <a:p>
            <a:pPr indent="-285750" lvl="1" marL="742950" rtl="0" algn="just">
              <a:spcBef>
                <a:spcPts val="900"/>
              </a:spcBef>
              <a:spcAft>
                <a:spcPts val="0"/>
              </a:spcAft>
              <a:buClr>
                <a:srgbClr val="46424D"/>
              </a:buClr>
              <a:buSzPts val="2000"/>
              <a:buChar char="▪"/>
            </a:pPr>
            <a:r>
              <a:rPr lang="en-US" sz="2000">
                <a:latin typeface="Helvetica Neue"/>
                <a:ea typeface="Helvetica Neue"/>
                <a:cs typeface="Helvetica Neue"/>
                <a:sym typeface="Helvetica Neue"/>
              </a:rPr>
              <a:t>PM</a:t>
            </a:r>
            <a:r>
              <a:rPr lang="en-US" sz="2000"/>
              <a:t> is the effort in person-months, </a:t>
            </a:r>
            <a:r>
              <a:rPr lang="en-US" sz="2000">
                <a:latin typeface="Helvetica Neue"/>
                <a:ea typeface="Helvetica Neue"/>
                <a:cs typeface="Helvetica Neue"/>
                <a:sym typeface="Helvetica Neue"/>
              </a:rPr>
              <a:t>NAP</a:t>
            </a:r>
            <a:r>
              <a:rPr lang="en-US" sz="2000"/>
              <a:t> is the number of application points and </a:t>
            </a:r>
            <a:r>
              <a:rPr lang="en-US" sz="2000">
                <a:latin typeface="Helvetica Neue"/>
                <a:ea typeface="Helvetica Neue"/>
                <a:cs typeface="Helvetica Neue"/>
                <a:sym typeface="Helvetica Neue"/>
              </a:rPr>
              <a:t>PROD</a:t>
            </a:r>
            <a:r>
              <a:rPr lang="en-US" sz="2000"/>
              <a:t> is the productivity.</a:t>
            </a:r>
            <a:endParaRPr/>
          </a:p>
        </p:txBody>
      </p:sp>
      <p:sp>
        <p:nvSpPr>
          <p:cNvPr id="590" name="Google Shape;590;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591" name="Google Shape;591;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592" name="Google Shape;592;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Application-point productivity</a:t>
            </a:r>
            <a:endParaRPr/>
          </a:p>
        </p:txBody>
      </p:sp>
      <p:graphicFrame>
        <p:nvGraphicFramePr>
          <p:cNvPr id="598" name="Google Shape;598;p58"/>
          <p:cNvGraphicFramePr/>
          <p:nvPr/>
        </p:nvGraphicFramePr>
        <p:xfrm>
          <a:off x="457200" y="2529839"/>
          <a:ext cx="3000000" cy="3000000"/>
        </p:xfrm>
        <a:graphic>
          <a:graphicData uri="http://schemas.openxmlformats.org/drawingml/2006/table">
            <a:tbl>
              <a:tblPr bandRow="1" firstRow="1">
                <a:noFill/>
                <a:tableStyleId>{C7E004E8-86C8-4944-9BA7-FC036EA78075}</a:tableStyleId>
              </a:tblPr>
              <a:tblGrid>
                <a:gridCol w="1371600"/>
                <a:gridCol w="1371600"/>
                <a:gridCol w="1371600"/>
                <a:gridCol w="1371600"/>
                <a:gridCol w="1371600"/>
                <a:gridCol w="1371600"/>
              </a:tblGrid>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Developer’s experience and capability</a:t>
                      </a:r>
                      <a:endParaRPr sz="14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low</a:t>
                      </a:r>
                      <a:endParaRPr sz="14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Low</a:t>
                      </a:r>
                      <a:endParaRPr sz="14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Nominal</a:t>
                      </a:r>
                      <a:endParaRPr sz="14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High</a:t>
                      </a:r>
                      <a:endParaRPr sz="14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high</a:t>
                      </a:r>
                      <a:endParaRPr sz="1400" u="none" cap="none" strike="noStrike">
                        <a:solidFill>
                          <a:srgbClr val="000000"/>
                        </a:solidFill>
                        <a:latin typeface="Arial"/>
                        <a:ea typeface="Arial"/>
                        <a:cs typeface="Arial"/>
                        <a:sym typeface="Arial"/>
                      </a:endParaRPr>
                    </a:p>
                  </a:txBody>
                  <a:tcPr marT="91450" marB="91450" marR="73025" marL="73025"/>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ICASE maturity and capability</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low</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Low</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Nominal</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High</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high</a:t>
                      </a:r>
                      <a:endParaRPr sz="1400" u="none" cap="none" strike="noStrike">
                        <a:solidFill>
                          <a:srgbClr val="000000"/>
                        </a:solidFill>
                        <a:latin typeface="Arial"/>
                        <a:ea typeface="Arial"/>
                        <a:cs typeface="Arial"/>
                        <a:sym typeface="Arial"/>
                      </a:endParaRPr>
                    </a:p>
                  </a:txBody>
                  <a:tcPr marT="0" marB="91450" marR="73025" marL="73025"/>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PROD (NAP/month)</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4</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7</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13</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25</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50</a:t>
                      </a:r>
                      <a:endParaRPr sz="1400" u="none" cap="none" strike="noStrike">
                        <a:solidFill>
                          <a:srgbClr val="000000"/>
                        </a:solidFill>
                        <a:latin typeface="Arial"/>
                        <a:ea typeface="Arial"/>
                        <a:cs typeface="Arial"/>
                        <a:sym typeface="Arial"/>
                      </a:endParaRPr>
                    </a:p>
                  </a:txBody>
                  <a:tcPr marT="0" marB="91450" marR="73025" marL="73025"/>
                </a:tc>
              </a:tr>
            </a:tbl>
          </a:graphicData>
        </a:graphic>
      </p:graphicFrame>
      <p:sp>
        <p:nvSpPr>
          <p:cNvPr id="599" name="Google Shape;599;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00" name="Google Shape;600;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01" name="Google Shape;601;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9"/>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Early design model</a:t>
            </a:r>
            <a:endParaRPr/>
          </a:p>
        </p:txBody>
      </p:sp>
      <p:sp>
        <p:nvSpPr>
          <p:cNvPr id="607" name="Google Shape;607;p59"/>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US"/>
              <a:t>Estimates can be made after the requirements have been agreed.</a:t>
            </a:r>
            <a:endParaRPr/>
          </a:p>
          <a:p>
            <a:pPr indent="-342900" lvl="0" marL="342900" rtl="0" algn="l">
              <a:lnSpc>
                <a:spcPct val="90000"/>
              </a:lnSpc>
              <a:spcBef>
                <a:spcPts val="1200"/>
              </a:spcBef>
              <a:spcAft>
                <a:spcPts val="0"/>
              </a:spcAft>
              <a:buClr>
                <a:srgbClr val="46424D"/>
              </a:buClr>
              <a:buSzPts val="2400"/>
              <a:buChar char="✧"/>
            </a:pPr>
            <a:r>
              <a:rPr lang="en-US"/>
              <a:t>Based on a standard formula for algorithmic models</a:t>
            </a:r>
            <a:endParaRPr/>
          </a:p>
          <a:p>
            <a:pPr indent="-342900" lvl="0" marL="342900" rtl="0" algn="just">
              <a:lnSpc>
                <a:spcPct val="90000"/>
              </a:lnSpc>
              <a:spcBef>
                <a:spcPts val="1200"/>
              </a:spcBef>
              <a:spcAft>
                <a:spcPts val="0"/>
              </a:spcAft>
              <a:buClr>
                <a:srgbClr val="46424D"/>
              </a:buClr>
              <a:buSzPts val="2400"/>
              <a:buChar char="✧"/>
            </a:pPr>
            <a:r>
              <a:rPr lang="en-US">
                <a:latin typeface="Helvetica Neue"/>
                <a:ea typeface="Helvetica Neue"/>
                <a:cs typeface="Helvetica Neue"/>
                <a:sym typeface="Helvetica Neue"/>
              </a:rPr>
              <a:t>PM</a:t>
            </a:r>
            <a:r>
              <a:rPr lang="en-US"/>
              <a:t> = </a:t>
            </a:r>
            <a:r>
              <a:rPr lang="en-US">
                <a:latin typeface="Helvetica Neue"/>
                <a:ea typeface="Helvetica Neue"/>
                <a:cs typeface="Helvetica Neue"/>
                <a:sym typeface="Helvetica Neue"/>
              </a:rPr>
              <a:t>A</a:t>
            </a:r>
            <a:r>
              <a:rPr lang="en-US"/>
              <a:t> </a:t>
            </a:r>
            <a:r>
              <a:rPr lang="en-US">
                <a:latin typeface="Noto Sans Symbols"/>
                <a:ea typeface="Noto Sans Symbols"/>
                <a:cs typeface="Noto Sans Symbols"/>
                <a:sym typeface="Noto Sans Symbols"/>
              </a:rPr>
              <a:t>×</a:t>
            </a:r>
            <a:r>
              <a:rPr lang="en-US"/>
              <a:t> </a:t>
            </a:r>
            <a:r>
              <a:rPr lang="en-US">
                <a:latin typeface="Helvetica Neue"/>
                <a:ea typeface="Helvetica Neue"/>
                <a:cs typeface="Helvetica Neue"/>
                <a:sym typeface="Helvetica Neue"/>
              </a:rPr>
              <a:t>Size</a:t>
            </a:r>
            <a:r>
              <a:rPr baseline="30000" lang="en-US">
                <a:latin typeface="Helvetica Neue"/>
                <a:ea typeface="Helvetica Neue"/>
                <a:cs typeface="Helvetica Neue"/>
                <a:sym typeface="Helvetica Neue"/>
              </a:rPr>
              <a:t>B</a:t>
            </a:r>
            <a:r>
              <a:rPr baseline="30000" lang="en-US"/>
              <a:t> </a:t>
            </a:r>
            <a:r>
              <a:rPr lang="en-US">
                <a:latin typeface="Noto Sans Symbols"/>
                <a:ea typeface="Noto Sans Symbols"/>
                <a:cs typeface="Noto Sans Symbols"/>
                <a:sym typeface="Noto Sans Symbols"/>
              </a:rPr>
              <a:t>×</a:t>
            </a:r>
            <a:r>
              <a:rPr lang="en-US"/>
              <a:t> </a:t>
            </a:r>
            <a:r>
              <a:rPr lang="en-US">
                <a:latin typeface="Helvetica Neue"/>
                <a:ea typeface="Helvetica Neue"/>
                <a:cs typeface="Helvetica Neue"/>
                <a:sym typeface="Helvetica Neue"/>
              </a:rPr>
              <a:t>M</a:t>
            </a:r>
            <a:r>
              <a:rPr lang="en-US"/>
              <a:t> where</a:t>
            </a:r>
            <a:endParaRPr/>
          </a:p>
          <a:p>
            <a:pPr indent="-285750" lvl="1" marL="742950" rtl="0" algn="just">
              <a:lnSpc>
                <a:spcPct val="90000"/>
              </a:lnSpc>
              <a:spcBef>
                <a:spcPts val="900"/>
              </a:spcBef>
              <a:spcAft>
                <a:spcPts val="0"/>
              </a:spcAft>
              <a:buClr>
                <a:srgbClr val="46424D"/>
              </a:buClr>
              <a:buSzPts val="2000"/>
              <a:buChar char="▪"/>
            </a:pPr>
            <a:r>
              <a:rPr lang="en-US">
                <a:latin typeface="Helvetica Neue"/>
                <a:ea typeface="Helvetica Neue"/>
                <a:cs typeface="Helvetica Neue"/>
                <a:sym typeface="Helvetica Neue"/>
              </a:rPr>
              <a:t>M</a:t>
            </a:r>
            <a:r>
              <a:rPr lang="en-US"/>
              <a:t> = PERS </a:t>
            </a:r>
            <a:r>
              <a:rPr lang="en-US">
                <a:latin typeface="Noto Sans Symbols"/>
                <a:ea typeface="Noto Sans Symbols"/>
                <a:cs typeface="Noto Sans Symbols"/>
                <a:sym typeface="Noto Sans Symbols"/>
              </a:rPr>
              <a:t>×</a:t>
            </a:r>
            <a:r>
              <a:rPr lang="en-US"/>
              <a:t> RCPX </a:t>
            </a:r>
            <a:r>
              <a:rPr lang="en-US">
                <a:latin typeface="Noto Sans Symbols"/>
                <a:ea typeface="Noto Sans Symbols"/>
                <a:cs typeface="Noto Sans Symbols"/>
                <a:sym typeface="Noto Sans Symbols"/>
              </a:rPr>
              <a:t>×</a:t>
            </a:r>
            <a:r>
              <a:rPr lang="en-US"/>
              <a:t> RUSE </a:t>
            </a:r>
            <a:r>
              <a:rPr lang="en-US">
                <a:latin typeface="Noto Sans Symbols"/>
                <a:ea typeface="Noto Sans Symbols"/>
                <a:cs typeface="Noto Sans Symbols"/>
                <a:sym typeface="Noto Sans Symbols"/>
              </a:rPr>
              <a:t>×</a:t>
            </a:r>
            <a:r>
              <a:rPr lang="en-US"/>
              <a:t> PDIF </a:t>
            </a:r>
            <a:r>
              <a:rPr lang="en-US">
                <a:latin typeface="Noto Sans Symbols"/>
                <a:ea typeface="Noto Sans Symbols"/>
                <a:cs typeface="Noto Sans Symbols"/>
                <a:sym typeface="Noto Sans Symbols"/>
              </a:rPr>
              <a:t>×</a:t>
            </a:r>
            <a:r>
              <a:rPr lang="en-US"/>
              <a:t> PREX </a:t>
            </a:r>
            <a:r>
              <a:rPr lang="en-US">
                <a:latin typeface="Noto Sans Symbols"/>
                <a:ea typeface="Noto Sans Symbols"/>
                <a:cs typeface="Noto Sans Symbols"/>
                <a:sym typeface="Noto Sans Symbols"/>
              </a:rPr>
              <a:t>×</a:t>
            </a:r>
            <a:r>
              <a:rPr lang="en-US"/>
              <a:t> FCIL </a:t>
            </a:r>
            <a:r>
              <a:rPr lang="en-US">
                <a:latin typeface="Noto Sans Symbols"/>
                <a:ea typeface="Noto Sans Symbols"/>
                <a:cs typeface="Noto Sans Symbols"/>
                <a:sym typeface="Noto Sans Symbols"/>
              </a:rPr>
              <a:t>×</a:t>
            </a:r>
            <a:r>
              <a:rPr lang="en-US"/>
              <a:t> SCED;</a:t>
            </a:r>
            <a:endParaRPr/>
          </a:p>
          <a:p>
            <a:pPr indent="-285750" lvl="1" marL="742950" rtl="0" algn="just">
              <a:lnSpc>
                <a:spcPct val="90000"/>
              </a:lnSpc>
              <a:spcBef>
                <a:spcPts val="600"/>
              </a:spcBef>
              <a:spcAft>
                <a:spcPts val="0"/>
              </a:spcAft>
              <a:buClr>
                <a:srgbClr val="46424D"/>
              </a:buClr>
              <a:buSzPts val="2000"/>
              <a:buChar char="▪"/>
            </a:pPr>
            <a:r>
              <a:rPr lang="en-US"/>
              <a:t>A = 2.94 in initial calibration, </a:t>
            </a:r>
            <a:endParaRPr/>
          </a:p>
          <a:p>
            <a:pPr indent="-285750" lvl="1" marL="742950" rtl="0" algn="just">
              <a:lnSpc>
                <a:spcPct val="90000"/>
              </a:lnSpc>
              <a:spcBef>
                <a:spcPts val="600"/>
              </a:spcBef>
              <a:spcAft>
                <a:spcPts val="0"/>
              </a:spcAft>
              <a:buClr>
                <a:srgbClr val="46424D"/>
              </a:buClr>
              <a:buSzPts val="2000"/>
              <a:buChar char="▪"/>
            </a:pPr>
            <a:r>
              <a:rPr lang="en-US"/>
              <a:t>Size in KLOC,</a:t>
            </a:r>
            <a:endParaRPr/>
          </a:p>
          <a:p>
            <a:pPr indent="-285750" lvl="1" marL="742950" rtl="0" algn="just">
              <a:lnSpc>
                <a:spcPct val="90000"/>
              </a:lnSpc>
              <a:spcBef>
                <a:spcPts val="600"/>
              </a:spcBef>
              <a:spcAft>
                <a:spcPts val="0"/>
              </a:spcAft>
              <a:buClr>
                <a:srgbClr val="46424D"/>
              </a:buClr>
              <a:buSzPts val="2000"/>
              <a:buChar char="▪"/>
            </a:pPr>
            <a:r>
              <a:rPr lang="en-US"/>
              <a:t>B varies from 1.1 to 1.24 depending on novelty of the project, development flexibility, risk management approaches and the process maturity.</a:t>
            </a:r>
            <a:endParaRPr/>
          </a:p>
        </p:txBody>
      </p:sp>
      <p:sp>
        <p:nvSpPr>
          <p:cNvPr id="608" name="Google Shape;608;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09" name="Google Shape;609;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10" name="Google Shape;610;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startup planning</a:t>
            </a:r>
            <a:endParaRPr/>
          </a:p>
        </p:txBody>
      </p:sp>
      <p:sp>
        <p:nvSpPr>
          <p:cNvPr id="136" name="Google Shape;13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At this stage, you know more about the system requirements but do not have design or implementation information</a:t>
            </a:r>
            <a:endParaRPr/>
          </a:p>
          <a:p>
            <a:pPr indent="-342900" lvl="0" marL="342900" rtl="0" algn="l">
              <a:spcBef>
                <a:spcPts val="1200"/>
              </a:spcBef>
              <a:spcAft>
                <a:spcPts val="0"/>
              </a:spcAft>
              <a:buClr>
                <a:srgbClr val="46424D"/>
              </a:buClr>
              <a:buSzPts val="2400"/>
              <a:buFont typeface="Noto Sans Symbols"/>
              <a:buChar char="✧"/>
            </a:pPr>
            <a:r>
              <a:rPr lang="en-US"/>
              <a:t>Create a plan with enough detail to make decisions about the project budget and staffing. </a:t>
            </a:r>
            <a:endParaRPr/>
          </a:p>
          <a:p>
            <a:pPr indent="-285750" lvl="1" marL="742950" rtl="0" algn="l">
              <a:spcBef>
                <a:spcPts val="900"/>
              </a:spcBef>
              <a:spcAft>
                <a:spcPts val="0"/>
              </a:spcAft>
              <a:buClr>
                <a:srgbClr val="46424D"/>
              </a:buClr>
              <a:buSzPts val="2000"/>
              <a:buChar char="▪"/>
            </a:pPr>
            <a:r>
              <a:rPr lang="en-US"/>
              <a:t>This plan is the basis for project resource allocation</a:t>
            </a:r>
            <a:endParaRPr/>
          </a:p>
          <a:p>
            <a:pPr indent="-342900" lvl="0" marL="342900" rtl="0" algn="l">
              <a:spcBef>
                <a:spcPts val="900"/>
              </a:spcBef>
              <a:spcAft>
                <a:spcPts val="0"/>
              </a:spcAft>
              <a:buClr>
                <a:srgbClr val="46424D"/>
              </a:buClr>
              <a:buSzPts val="2400"/>
              <a:buFont typeface="Noto Sans Symbols"/>
              <a:buChar char="✧"/>
            </a:pPr>
            <a:r>
              <a:rPr lang="en-US"/>
              <a:t>The startup plan should also define project monitoring mechanisms</a:t>
            </a:r>
            <a:endParaRPr/>
          </a:p>
          <a:p>
            <a:pPr indent="-342900" lvl="0" marL="342900" rtl="0" algn="l">
              <a:spcBef>
                <a:spcPts val="1200"/>
              </a:spcBef>
              <a:spcAft>
                <a:spcPts val="0"/>
              </a:spcAft>
              <a:buClr>
                <a:srgbClr val="46424D"/>
              </a:buClr>
              <a:buSzPts val="2400"/>
              <a:buFont typeface="Noto Sans Symbols"/>
              <a:buChar char="✧"/>
            </a:pPr>
            <a:r>
              <a:rPr lang="en-US"/>
              <a:t>A startup plan is still needed for agile development to allow resources to be allocated to the project</a:t>
            </a:r>
            <a:endParaRPr/>
          </a:p>
        </p:txBody>
      </p:sp>
      <p:sp>
        <p:nvSpPr>
          <p:cNvPr id="137" name="Google Shape;1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38" name="Google Shape;1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39" name="Google Shape;1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Multipliers</a:t>
            </a:r>
            <a:endParaRPr/>
          </a:p>
        </p:txBody>
      </p:sp>
      <p:sp>
        <p:nvSpPr>
          <p:cNvPr id="616" name="Google Shape;616;p60"/>
          <p:cNvSpPr txBox="1"/>
          <p:nvPr>
            <p:ph idx="1" type="body"/>
          </p:nvPr>
        </p:nvSpPr>
        <p:spPr>
          <a:xfrm>
            <a:off x="688975" y="1606550"/>
            <a:ext cx="7804150" cy="412908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a:t>Multipliers reflect the capability of the developers, the non-functional requirements, the familiarity with the development platform, etc.</a:t>
            </a:r>
            <a:endParaRPr/>
          </a:p>
          <a:p>
            <a:pPr indent="-285750" lvl="1" marL="742950" rtl="0" algn="l">
              <a:lnSpc>
                <a:spcPct val="90000"/>
              </a:lnSpc>
              <a:spcBef>
                <a:spcPts val="900"/>
              </a:spcBef>
              <a:spcAft>
                <a:spcPts val="0"/>
              </a:spcAft>
              <a:buClr>
                <a:srgbClr val="46424D"/>
              </a:buClr>
              <a:buSzPts val="2000"/>
              <a:buChar char="▪"/>
            </a:pPr>
            <a:r>
              <a:rPr lang="en-US"/>
              <a:t>RCPX - product reliability and complexity;</a:t>
            </a:r>
            <a:endParaRPr/>
          </a:p>
          <a:p>
            <a:pPr indent="-285750" lvl="1" marL="742950" rtl="0" algn="l">
              <a:lnSpc>
                <a:spcPct val="90000"/>
              </a:lnSpc>
              <a:spcBef>
                <a:spcPts val="600"/>
              </a:spcBef>
              <a:spcAft>
                <a:spcPts val="0"/>
              </a:spcAft>
              <a:buClr>
                <a:srgbClr val="46424D"/>
              </a:buClr>
              <a:buSzPts val="2000"/>
              <a:buChar char="▪"/>
            </a:pPr>
            <a:r>
              <a:rPr lang="en-US"/>
              <a:t>RUSE - the reuse required;</a:t>
            </a:r>
            <a:endParaRPr/>
          </a:p>
          <a:p>
            <a:pPr indent="-285750" lvl="1" marL="742950" rtl="0" algn="l">
              <a:lnSpc>
                <a:spcPct val="90000"/>
              </a:lnSpc>
              <a:spcBef>
                <a:spcPts val="600"/>
              </a:spcBef>
              <a:spcAft>
                <a:spcPts val="0"/>
              </a:spcAft>
              <a:buClr>
                <a:srgbClr val="46424D"/>
              </a:buClr>
              <a:buSzPts val="2000"/>
              <a:buChar char="▪"/>
            </a:pPr>
            <a:r>
              <a:rPr lang="en-US"/>
              <a:t>PDIF - platform difficulty;</a:t>
            </a:r>
            <a:endParaRPr/>
          </a:p>
          <a:p>
            <a:pPr indent="-285750" lvl="1" marL="742950" rtl="0" algn="l">
              <a:lnSpc>
                <a:spcPct val="90000"/>
              </a:lnSpc>
              <a:spcBef>
                <a:spcPts val="600"/>
              </a:spcBef>
              <a:spcAft>
                <a:spcPts val="0"/>
              </a:spcAft>
              <a:buClr>
                <a:srgbClr val="46424D"/>
              </a:buClr>
              <a:buSzPts val="2000"/>
              <a:buChar char="▪"/>
            </a:pPr>
            <a:r>
              <a:rPr lang="en-US"/>
              <a:t>PREX - personnel experience;</a:t>
            </a:r>
            <a:endParaRPr/>
          </a:p>
          <a:p>
            <a:pPr indent="-285750" lvl="1" marL="742950" rtl="0" algn="l">
              <a:lnSpc>
                <a:spcPct val="90000"/>
              </a:lnSpc>
              <a:spcBef>
                <a:spcPts val="600"/>
              </a:spcBef>
              <a:spcAft>
                <a:spcPts val="0"/>
              </a:spcAft>
              <a:buClr>
                <a:srgbClr val="46424D"/>
              </a:buClr>
              <a:buSzPts val="2000"/>
              <a:buChar char="▪"/>
            </a:pPr>
            <a:r>
              <a:rPr lang="en-US"/>
              <a:t>PERS - personnel capability;</a:t>
            </a:r>
            <a:endParaRPr/>
          </a:p>
          <a:p>
            <a:pPr indent="-285750" lvl="1" marL="742950" rtl="0" algn="l">
              <a:lnSpc>
                <a:spcPct val="90000"/>
              </a:lnSpc>
              <a:spcBef>
                <a:spcPts val="600"/>
              </a:spcBef>
              <a:spcAft>
                <a:spcPts val="0"/>
              </a:spcAft>
              <a:buClr>
                <a:srgbClr val="46424D"/>
              </a:buClr>
              <a:buSzPts val="2000"/>
              <a:buChar char="▪"/>
            </a:pPr>
            <a:r>
              <a:rPr lang="en-US"/>
              <a:t>SCED - required schedule;</a:t>
            </a:r>
            <a:endParaRPr/>
          </a:p>
          <a:p>
            <a:pPr indent="-285750" lvl="1" marL="742950" rtl="0" algn="l">
              <a:lnSpc>
                <a:spcPct val="90000"/>
              </a:lnSpc>
              <a:spcBef>
                <a:spcPts val="600"/>
              </a:spcBef>
              <a:spcAft>
                <a:spcPts val="0"/>
              </a:spcAft>
              <a:buClr>
                <a:srgbClr val="46424D"/>
              </a:buClr>
              <a:buSzPts val="2000"/>
              <a:buChar char="▪"/>
            </a:pPr>
            <a:r>
              <a:rPr lang="en-US"/>
              <a:t>FCIL - the team support facilities.</a:t>
            </a:r>
            <a:endParaRPr/>
          </a:p>
        </p:txBody>
      </p:sp>
      <p:sp>
        <p:nvSpPr>
          <p:cNvPr id="617" name="Google Shape;617;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18" name="Google Shape;618;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19" name="Google Shape;619;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reuse model</a:t>
            </a:r>
            <a:endParaRPr/>
          </a:p>
        </p:txBody>
      </p:sp>
      <p:sp>
        <p:nvSpPr>
          <p:cNvPr id="625" name="Google Shape;625;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a:t>Takes into account black-box code that is reused without change and code that has to be adapted to integrate it with new code.</a:t>
            </a:r>
            <a:endParaRPr/>
          </a:p>
          <a:p>
            <a:pPr indent="-342900" lvl="0" marL="342900" rtl="0" algn="l">
              <a:lnSpc>
                <a:spcPct val="90000"/>
              </a:lnSpc>
              <a:spcBef>
                <a:spcPts val="1200"/>
              </a:spcBef>
              <a:spcAft>
                <a:spcPts val="0"/>
              </a:spcAft>
              <a:buClr>
                <a:srgbClr val="46424D"/>
              </a:buClr>
              <a:buSzPts val="2400"/>
              <a:buChar char="✧"/>
            </a:pPr>
            <a:r>
              <a:rPr lang="en-US"/>
              <a:t>There are two versions:</a:t>
            </a:r>
            <a:endParaRPr/>
          </a:p>
          <a:p>
            <a:pPr indent="-285750" lvl="1" marL="742950" rtl="0" algn="l">
              <a:lnSpc>
                <a:spcPct val="90000"/>
              </a:lnSpc>
              <a:spcBef>
                <a:spcPts val="900"/>
              </a:spcBef>
              <a:spcAft>
                <a:spcPts val="0"/>
              </a:spcAft>
              <a:buClr>
                <a:srgbClr val="46424D"/>
              </a:buClr>
              <a:buSzPts val="2000"/>
              <a:buChar char="▪"/>
            </a:pPr>
            <a:r>
              <a:rPr lang="en-US"/>
              <a:t>Black-box reuse where code is not modified. An effort estimate (PM) is computed.</a:t>
            </a:r>
            <a:endParaRPr/>
          </a:p>
          <a:p>
            <a:pPr indent="-285750" lvl="1" marL="742950" rtl="0" algn="l">
              <a:lnSpc>
                <a:spcPct val="90000"/>
              </a:lnSpc>
              <a:spcBef>
                <a:spcPts val="600"/>
              </a:spcBef>
              <a:spcAft>
                <a:spcPts val="0"/>
              </a:spcAft>
              <a:buClr>
                <a:srgbClr val="46424D"/>
              </a:buClr>
              <a:buSzPts val="2000"/>
              <a:buChar char="▪"/>
            </a:pPr>
            <a:r>
              <a:rPr lang="en-US"/>
              <a:t>White-box reuse where code is modified. A size estimate equivalent to the number of lines of new source code is computed. This then adjusts the size estimate for new code.</a:t>
            </a:r>
            <a:endParaRPr/>
          </a:p>
        </p:txBody>
      </p:sp>
      <p:sp>
        <p:nvSpPr>
          <p:cNvPr id="626" name="Google Shape;626;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27" name="Google Shape;627;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28" name="Google Shape;628;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Reuse model estimates 1</a:t>
            </a:r>
            <a:endParaRPr/>
          </a:p>
        </p:txBody>
      </p:sp>
      <p:sp>
        <p:nvSpPr>
          <p:cNvPr id="634" name="Google Shape;634;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For generated code:</a:t>
            </a:r>
            <a:endParaRPr/>
          </a:p>
          <a:p>
            <a:pPr indent="-342900" lvl="0" marL="342900" rtl="0" algn="l">
              <a:spcBef>
                <a:spcPts val="1200"/>
              </a:spcBef>
              <a:spcAft>
                <a:spcPts val="0"/>
              </a:spcAft>
              <a:buClr>
                <a:srgbClr val="46424D"/>
              </a:buClr>
              <a:buSzPts val="2400"/>
              <a:buFont typeface="Noto Sans Symbols"/>
              <a:buChar char="✧"/>
            </a:pPr>
            <a:r>
              <a:rPr lang="en-US"/>
              <a:t>PM = (ASLOC * AT/100)/ATPROD</a:t>
            </a:r>
            <a:endParaRPr/>
          </a:p>
          <a:p>
            <a:pPr indent="-285750" lvl="1" marL="742950" rtl="0" algn="l">
              <a:spcBef>
                <a:spcPts val="900"/>
              </a:spcBef>
              <a:spcAft>
                <a:spcPts val="0"/>
              </a:spcAft>
              <a:buClr>
                <a:srgbClr val="46424D"/>
              </a:buClr>
              <a:buSzPts val="2000"/>
              <a:buChar char="▪"/>
            </a:pPr>
            <a:r>
              <a:rPr lang="en-US"/>
              <a:t>ASLOC is the number of lines of generated code</a:t>
            </a:r>
            <a:endParaRPr/>
          </a:p>
          <a:p>
            <a:pPr indent="-285750" lvl="1" marL="742950" rtl="0" algn="l">
              <a:spcBef>
                <a:spcPts val="600"/>
              </a:spcBef>
              <a:spcAft>
                <a:spcPts val="0"/>
              </a:spcAft>
              <a:buClr>
                <a:srgbClr val="46424D"/>
              </a:buClr>
              <a:buSzPts val="2000"/>
              <a:buChar char="▪"/>
            </a:pPr>
            <a:r>
              <a:rPr lang="en-US"/>
              <a:t>AT is the percentage of code automatically generated.</a:t>
            </a:r>
            <a:endParaRPr/>
          </a:p>
          <a:p>
            <a:pPr indent="-285750" lvl="1" marL="742950" rtl="0" algn="l">
              <a:spcBef>
                <a:spcPts val="600"/>
              </a:spcBef>
              <a:spcAft>
                <a:spcPts val="0"/>
              </a:spcAft>
              <a:buClr>
                <a:srgbClr val="46424D"/>
              </a:buClr>
              <a:buSzPts val="2000"/>
              <a:buChar char="▪"/>
            </a:pPr>
            <a:r>
              <a:rPr lang="en-US"/>
              <a:t>ATPROD is the productivity of engineers in integrating this code.</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635" name="Google Shape;635;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36" name="Google Shape;636;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37" name="Google Shape;63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Reuse model estimates 2</a:t>
            </a:r>
            <a:endParaRPr/>
          </a:p>
        </p:txBody>
      </p:sp>
      <p:sp>
        <p:nvSpPr>
          <p:cNvPr id="643" name="Google Shape;643;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When code has to be understood and integrated:</a:t>
            </a:r>
            <a:endParaRPr/>
          </a:p>
          <a:p>
            <a:pPr indent="-342900" lvl="0" marL="342900" rtl="0" algn="l">
              <a:spcBef>
                <a:spcPts val="1200"/>
              </a:spcBef>
              <a:spcAft>
                <a:spcPts val="0"/>
              </a:spcAft>
              <a:buClr>
                <a:srgbClr val="46424D"/>
              </a:buClr>
              <a:buSzPts val="2400"/>
              <a:buFont typeface="Noto Sans Symbols"/>
              <a:buChar char="✧"/>
            </a:pPr>
            <a:r>
              <a:rPr lang="en-US"/>
              <a:t>ESLOC = ASLOC * (1-AT/100) * AAM.</a:t>
            </a:r>
            <a:endParaRPr/>
          </a:p>
          <a:p>
            <a:pPr indent="-285750" lvl="1" marL="742950" rtl="0" algn="l">
              <a:spcBef>
                <a:spcPts val="900"/>
              </a:spcBef>
              <a:spcAft>
                <a:spcPts val="0"/>
              </a:spcAft>
              <a:buClr>
                <a:srgbClr val="46424D"/>
              </a:buClr>
              <a:buSzPts val="2000"/>
              <a:buChar char="▪"/>
            </a:pPr>
            <a:r>
              <a:rPr lang="en-US"/>
              <a:t>ASLOC and AT as before.</a:t>
            </a:r>
            <a:endParaRPr/>
          </a:p>
          <a:p>
            <a:pPr indent="-285750" lvl="1" marL="742950" rtl="0" algn="l">
              <a:spcBef>
                <a:spcPts val="600"/>
              </a:spcBef>
              <a:spcAft>
                <a:spcPts val="0"/>
              </a:spcAft>
              <a:buClr>
                <a:srgbClr val="46424D"/>
              </a:buClr>
              <a:buSzPts val="2000"/>
              <a:buChar char="▪"/>
            </a:pPr>
            <a:r>
              <a:rPr lang="en-US"/>
              <a:t>AAM is the adaptation adjustment multiplier computed from the costs of changing the reused code, the costs of understanding how to integrate the code and the costs of reuse decision making.</a:t>
            </a:r>
            <a:endParaRPr/>
          </a:p>
        </p:txBody>
      </p:sp>
      <p:sp>
        <p:nvSpPr>
          <p:cNvPr id="644" name="Google Shape;644;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45" name="Google Shape;645;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46" name="Google Shape;646;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Post-architecture level</a:t>
            </a:r>
            <a:endParaRPr/>
          </a:p>
        </p:txBody>
      </p:sp>
      <p:sp>
        <p:nvSpPr>
          <p:cNvPr id="652" name="Google Shape;652;p64"/>
          <p:cNvSpPr txBox="1"/>
          <p:nvPr>
            <p:ph idx="1" type="body"/>
          </p:nvPr>
        </p:nvSpPr>
        <p:spPr>
          <a:xfrm>
            <a:off x="612775" y="1530350"/>
            <a:ext cx="8186738" cy="4359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Uses the same formula as the early design model but with 17 rather than 7 associated multipliers.</a:t>
            </a:r>
            <a:endParaRPr/>
          </a:p>
          <a:p>
            <a:pPr indent="-342900" lvl="0" marL="342900" rtl="0" algn="l">
              <a:spcBef>
                <a:spcPts val="1200"/>
              </a:spcBef>
              <a:spcAft>
                <a:spcPts val="0"/>
              </a:spcAft>
              <a:buClr>
                <a:srgbClr val="46424D"/>
              </a:buClr>
              <a:buSzPts val="2400"/>
              <a:buFont typeface="Noto Sans Symbols"/>
              <a:buChar char="✧"/>
            </a:pPr>
            <a:r>
              <a:rPr lang="en-US"/>
              <a:t>The code size is estimated as:</a:t>
            </a:r>
            <a:endParaRPr/>
          </a:p>
          <a:p>
            <a:pPr indent="-285750" lvl="1" marL="742950" rtl="0" algn="l">
              <a:spcBef>
                <a:spcPts val="900"/>
              </a:spcBef>
              <a:spcAft>
                <a:spcPts val="0"/>
              </a:spcAft>
              <a:buClr>
                <a:srgbClr val="46424D"/>
              </a:buClr>
              <a:buSzPts val="2000"/>
              <a:buChar char="▪"/>
            </a:pPr>
            <a:r>
              <a:rPr lang="en-US"/>
              <a:t>Number of lines of new code to be developed;</a:t>
            </a:r>
            <a:endParaRPr/>
          </a:p>
          <a:p>
            <a:pPr indent="-285750" lvl="1" marL="742950" rtl="0" algn="l">
              <a:spcBef>
                <a:spcPts val="600"/>
              </a:spcBef>
              <a:spcAft>
                <a:spcPts val="0"/>
              </a:spcAft>
              <a:buClr>
                <a:srgbClr val="46424D"/>
              </a:buClr>
              <a:buSzPts val="2000"/>
              <a:buChar char="▪"/>
            </a:pPr>
            <a:r>
              <a:rPr lang="en-US"/>
              <a:t>Estimate of equivalent number of lines of new code computed using the reuse model;</a:t>
            </a:r>
            <a:endParaRPr/>
          </a:p>
          <a:p>
            <a:pPr indent="-285750" lvl="1" marL="742950" rtl="0" algn="l">
              <a:spcBef>
                <a:spcPts val="600"/>
              </a:spcBef>
              <a:spcAft>
                <a:spcPts val="0"/>
              </a:spcAft>
              <a:buClr>
                <a:srgbClr val="46424D"/>
              </a:buClr>
              <a:buSzPts val="2000"/>
              <a:buChar char="▪"/>
            </a:pPr>
            <a:r>
              <a:rPr lang="en-US"/>
              <a:t>An estimate of the number of lines of code that have to be modified according to requirements changes.</a:t>
            </a:r>
            <a:endParaRPr/>
          </a:p>
        </p:txBody>
      </p:sp>
      <p:sp>
        <p:nvSpPr>
          <p:cNvPr id="653" name="Google Shape;653;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54" name="Google Shape;654;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55" name="Google Shape;655;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5"/>
          <p:cNvSpPr txBox="1"/>
          <p:nvPr>
            <p:ph type="title"/>
          </p:nvPr>
        </p:nvSpPr>
        <p:spPr>
          <a:xfrm>
            <a:off x="533400" y="274638"/>
            <a:ext cx="7293300"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The exponent term</a:t>
            </a:r>
            <a:endParaRPr/>
          </a:p>
        </p:txBody>
      </p:sp>
      <p:sp>
        <p:nvSpPr>
          <p:cNvPr id="661" name="Google Shape;661;p65"/>
          <p:cNvSpPr txBox="1"/>
          <p:nvPr>
            <p:ph idx="1" type="body"/>
          </p:nvPr>
        </p:nvSpPr>
        <p:spPr>
          <a:xfrm>
            <a:off x="533400" y="1600200"/>
            <a:ext cx="8229600" cy="4526100"/>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US" sz="2400"/>
              <a:t>This depends on 5 scale factors (see next slide). Their sum/100 is added to 1.01</a:t>
            </a:r>
            <a:endParaRPr/>
          </a:p>
          <a:p>
            <a:pPr indent="-342900" lvl="0" marL="342900" rtl="0" algn="l">
              <a:lnSpc>
                <a:spcPct val="90000"/>
              </a:lnSpc>
              <a:spcBef>
                <a:spcPts val="1200"/>
              </a:spcBef>
              <a:spcAft>
                <a:spcPts val="0"/>
              </a:spcAft>
              <a:buClr>
                <a:srgbClr val="46424D"/>
              </a:buClr>
              <a:buSzPts val="2400"/>
              <a:buChar char="✧"/>
            </a:pPr>
            <a:r>
              <a:rPr lang="en-US" sz="2400"/>
              <a:t>A company takes on a project in a new domain. The client has not defined the process to be used and has not allowed time for risk analysis. The company has a CMM level 2 rating.</a:t>
            </a:r>
            <a:endParaRPr/>
          </a:p>
          <a:p>
            <a:pPr indent="-285750" lvl="1" marL="742950" rtl="0" algn="l">
              <a:lnSpc>
                <a:spcPct val="90000"/>
              </a:lnSpc>
              <a:spcBef>
                <a:spcPts val="900"/>
              </a:spcBef>
              <a:spcAft>
                <a:spcPts val="0"/>
              </a:spcAft>
              <a:buClr>
                <a:srgbClr val="46424D"/>
              </a:buClr>
              <a:buSzPts val="2000"/>
              <a:buChar char="▪"/>
            </a:pPr>
            <a:r>
              <a:rPr lang="en-US" sz="2000"/>
              <a:t>Precedenteness - new project (4)</a:t>
            </a:r>
            <a:endParaRPr/>
          </a:p>
          <a:p>
            <a:pPr indent="-285750" lvl="1" marL="742950" rtl="0" algn="l">
              <a:lnSpc>
                <a:spcPct val="90000"/>
              </a:lnSpc>
              <a:spcBef>
                <a:spcPts val="600"/>
              </a:spcBef>
              <a:spcAft>
                <a:spcPts val="0"/>
              </a:spcAft>
              <a:buClr>
                <a:srgbClr val="46424D"/>
              </a:buClr>
              <a:buSzPts val="2000"/>
              <a:buChar char="▪"/>
            </a:pPr>
            <a:r>
              <a:rPr lang="en-US" sz="2000"/>
              <a:t>Development flexibility - no client involvement - Very high (1)</a:t>
            </a:r>
            <a:endParaRPr/>
          </a:p>
          <a:p>
            <a:pPr indent="-285750" lvl="1" marL="742950" rtl="0" algn="l">
              <a:lnSpc>
                <a:spcPct val="90000"/>
              </a:lnSpc>
              <a:spcBef>
                <a:spcPts val="600"/>
              </a:spcBef>
              <a:spcAft>
                <a:spcPts val="0"/>
              </a:spcAft>
              <a:buClr>
                <a:srgbClr val="46424D"/>
              </a:buClr>
              <a:buSzPts val="2000"/>
              <a:buChar char="▪"/>
            </a:pPr>
            <a:r>
              <a:rPr lang="en-US" sz="2000"/>
              <a:t>Architecture/risk resolution - No risk analysis - V. Low .(5)</a:t>
            </a:r>
            <a:endParaRPr/>
          </a:p>
          <a:p>
            <a:pPr indent="-285750" lvl="1" marL="742950" rtl="0" algn="l">
              <a:lnSpc>
                <a:spcPct val="90000"/>
              </a:lnSpc>
              <a:spcBef>
                <a:spcPts val="600"/>
              </a:spcBef>
              <a:spcAft>
                <a:spcPts val="0"/>
              </a:spcAft>
              <a:buClr>
                <a:srgbClr val="46424D"/>
              </a:buClr>
              <a:buSzPts val="2000"/>
              <a:buChar char="▪"/>
            </a:pPr>
            <a:r>
              <a:rPr lang="en-US" sz="2000"/>
              <a:t>Team cohesion - new team - nominal (3)</a:t>
            </a:r>
            <a:endParaRPr/>
          </a:p>
          <a:p>
            <a:pPr indent="-285750" lvl="1" marL="742950" rtl="0" algn="l">
              <a:lnSpc>
                <a:spcPct val="90000"/>
              </a:lnSpc>
              <a:spcBef>
                <a:spcPts val="600"/>
              </a:spcBef>
              <a:spcAft>
                <a:spcPts val="0"/>
              </a:spcAft>
              <a:buClr>
                <a:srgbClr val="46424D"/>
              </a:buClr>
              <a:buSzPts val="2000"/>
              <a:buChar char="▪"/>
            </a:pPr>
            <a:r>
              <a:rPr lang="en-US" sz="2000"/>
              <a:t>Process maturity - some control - nominal (3)</a:t>
            </a:r>
            <a:endParaRPr/>
          </a:p>
          <a:p>
            <a:pPr indent="-342900" lvl="0" marL="342900" rtl="0" algn="l">
              <a:lnSpc>
                <a:spcPct val="90000"/>
              </a:lnSpc>
              <a:spcBef>
                <a:spcPts val="900"/>
              </a:spcBef>
              <a:spcAft>
                <a:spcPts val="0"/>
              </a:spcAft>
              <a:buClr>
                <a:srgbClr val="46424D"/>
              </a:buClr>
              <a:buSzPts val="2400"/>
              <a:buChar char="✧"/>
            </a:pPr>
            <a:r>
              <a:rPr lang="en-US" sz="2400"/>
              <a:t>Scale factor is therefore 1.17.</a:t>
            </a:r>
            <a:endParaRPr/>
          </a:p>
          <a:p>
            <a:pPr indent="-158750" lvl="1" marL="742950" rtl="0" algn="l">
              <a:lnSpc>
                <a:spcPct val="90000"/>
              </a:lnSpc>
              <a:spcBef>
                <a:spcPts val="900"/>
              </a:spcBef>
              <a:spcAft>
                <a:spcPts val="0"/>
              </a:spcAft>
              <a:buClr>
                <a:srgbClr val="46424D"/>
              </a:buClr>
              <a:buSzPts val="2000"/>
              <a:buNone/>
            </a:pPr>
            <a:r>
              <a:t/>
            </a:r>
            <a:endParaRPr sz="2000"/>
          </a:p>
        </p:txBody>
      </p:sp>
      <p:sp>
        <p:nvSpPr>
          <p:cNvPr id="662" name="Google Shape;662;p65"/>
          <p:cNvSpPr txBox="1"/>
          <p:nvPr>
            <p:ph idx="10" type="dt"/>
          </p:nvPr>
        </p:nvSpPr>
        <p:spPr>
          <a:xfrm>
            <a:off x="5334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63" name="Google Shape;663;p65"/>
          <p:cNvSpPr txBox="1"/>
          <p:nvPr>
            <p:ph idx="11" type="ftr"/>
          </p:nvPr>
        </p:nvSpPr>
        <p:spPr>
          <a:xfrm>
            <a:off x="32004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64" name="Google Shape;664;p65"/>
          <p:cNvSpPr txBox="1"/>
          <p:nvPr>
            <p:ph idx="12" type="sldNum"/>
          </p:nvPr>
        </p:nvSpPr>
        <p:spPr>
          <a:xfrm>
            <a:off x="66294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Scale</a:t>
            </a:r>
            <a:r>
              <a:rPr b="1" lang="en-US"/>
              <a:t> </a:t>
            </a:r>
            <a:r>
              <a:rPr lang="en-US"/>
              <a:t>factors used in the exponent computation in the post-architecture model </a:t>
            </a:r>
            <a:endParaRPr/>
          </a:p>
        </p:txBody>
      </p:sp>
      <p:graphicFrame>
        <p:nvGraphicFramePr>
          <p:cNvPr id="670" name="Google Shape;670;p66"/>
          <p:cNvGraphicFramePr/>
          <p:nvPr/>
        </p:nvGraphicFramePr>
        <p:xfrm>
          <a:off x="457200" y="1600200"/>
          <a:ext cx="3000000" cy="3000000"/>
        </p:xfrm>
        <a:graphic>
          <a:graphicData uri="http://schemas.openxmlformats.org/drawingml/2006/table">
            <a:tbl>
              <a:tblPr bandRow="1" firstRow="1">
                <a:noFill/>
                <a:tableStyleId>{C7E004E8-86C8-4944-9BA7-FC036EA78075}</a:tableStyleId>
              </a:tblPr>
              <a:tblGrid>
                <a:gridCol w="2501850"/>
                <a:gridCol w="5727750"/>
              </a:tblGrid>
              <a:tr h="370850">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Scale factor</a:t>
                      </a:r>
                      <a:endParaRPr sz="14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Explanation</a:t>
                      </a:r>
                      <a:endParaRPr sz="1400" u="none" cap="none" strike="noStrike">
                        <a:solidFill>
                          <a:srgbClr val="000000"/>
                        </a:solidFill>
                        <a:latin typeface="Arial"/>
                        <a:ea typeface="Arial"/>
                        <a:cs typeface="Arial"/>
                        <a:sym typeface="Arial"/>
                      </a:endParaRPr>
                    </a:p>
                  </a:txBody>
                  <a:tcPr marT="91450" marB="91450" marR="73025" marL="73025"/>
                </a:tc>
              </a:tr>
              <a:tr h="370850">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Architecture/risk resolution</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Reflects the extent of risk analysis carried out. Very low means little analysis; extra-high means a complete and thorough risk analysis.</a:t>
                      </a:r>
                      <a:endParaRPr sz="1400" u="none" cap="none" strike="noStrike">
                        <a:solidFill>
                          <a:srgbClr val="000000"/>
                        </a:solidFill>
                        <a:latin typeface="Arial"/>
                        <a:ea typeface="Arial"/>
                        <a:cs typeface="Arial"/>
                        <a:sym typeface="Arial"/>
                      </a:endParaRPr>
                    </a:p>
                  </a:txBody>
                  <a:tcPr marT="0" marB="91450" marR="73025" marL="73025"/>
                </a:tc>
              </a:tr>
              <a:tr h="370850">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Development flexibility</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Reflects the degree of flexibility in the development process. Very low means a prescribed process is used; extra-high means that the client sets only general goals.</a:t>
                      </a:r>
                      <a:endParaRPr sz="1400" u="none" cap="none" strike="noStrike">
                        <a:solidFill>
                          <a:srgbClr val="000000"/>
                        </a:solidFill>
                        <a:latin typeface="Arial"/>
                        <a:ea typeface="Arial"/>
                        <a:cs typeface="Arial"/>
                        <a:sym typeface="Arial"/>
                      </a:endParaRPr>
                    </a:p>
                  </a:txBody>
                  <a:tcPr marT="0" marB="91450" marR="73025" marL="73025"/>
                </a:tc>
              </a:tr>
              <a:tr h="370850">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Precedentedness</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Reflects the previous experience of the organization with this type of project. Very low means no previous experience; extra-high means that the organization is completely familiar with this application domain.</a:t>
                      </a:r>
                      <a:endParaRPr sz="1400" u="none" cap="none" strike="noStrike">
                        <a:solidFill>
                          <a:srgbClr val="000000"/>
                        </a:solidFill>
                        <a:latin typeface="Arial"/>
                        <a:ea typeface="Arial"/>
                        <a:cs typeface="Arial"/>
                        <a:sym typeface="Arial"/>
                      </a:endParaRPr>
                    </a:p>
                  </a:txBody>
                  <a:tcPr marT="0" marB="91450" marR="73025" marL="73025"/>
                </a:tc>
              </a:tr>
              <a:tr h="370850">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Process maturity</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Reflects the process maturity of the organization. The computation of this value depends on the CMM Maturity Questionnaire, but an estimate can be achieved by subtracting the CMM process maturity level from 5.</a:t>
                      </a:r>
                      <a:endParaRPr sz="1400" u="none" cap="none" strike="noStrike">
                        <a:solidFill>
                          <a:srgbClr val="000000"/>
                        </a:solidFill>
                        <a:latin typeface="Arial"/>
                        <a:ea typeface="Arial"/>
                        <a:cs typeface="Arial"/>
                        <a:sym typeface="Arial"/>
                      </a:endParaRPr>
                    </a:p>
                  </a:txBody>
                  <a:tcPr marT="0" marB="91450" marR="73025" marL="73025"/>
                </a:tc>
              </a:tr>
              <a:tr h="370850">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Team cohesion</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Reflects how well the development team knows each other and work together. Very low means very difficult interactions; extra-high means an integrated and effective team with no communication problems.</a:t>
                      </a:r>
                      <a:endParaRPr sz="1400" u="none" cap="none" strike="noStrike">
                        <a:solidFill>
                          <a:srgbClr val="000000"/>
                        </a:solidFill>
                        <a:latin typeface="Arial"/>
                        <a:ea typeface="Arial"/>
                        <a:cs typeface="Arial"/>
                        <a:sym typeface="Arial"/>
                      </a:endParaRPr>
                    </a:p>
                  </a:txBody>
                  <a:tcPr marT="0" marB="91450" marR="73025" marL="73025"/>
                </a:tc>
              </a:tr>
            </a:tbl>
          </a:graphicData>
        </a:graphic>
      </p:graphicFrame>
      <p:sp>
        <p:nvSpPr>
          <p:cNvPr id="671" name="Google Shape;671;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72" name="Google Shape;672;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73" name="Google Shape;673;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7"/>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Multipliers</a:t>
            </a:r>
            <a:endParaRPr/>
          </a:p>
        </p:txBody>
      </p:sp>
      <p:sp>
        <p:nvSpPr>
          <p:cNvPr id="679" name="Google Shape;679;p67"/>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US" sz="2400"/>
              <a:t>Product attributes </a:t>
            </a:r>
            <a:endParaRPr/>
          </a:p>
          <a:p>
            <a:pPr indent="-285750" lvl="1" marL="742950" rtl="0" algn="l">
              <a:lnSpc>
                <a:spcPct val="90000"/>
              </a:lnSpc>
              <a:spcBef>
                <a:spcPts val="900"/>
              </a:spcBef>
              <a:spcAft>
                <a:spcPts val="0"/>
              </a:spcAft>
              <a:buClr>
                <a:srgbClr val="46424D"/>
              </a:buClr>
              <a:buSzPts val="2000"/>
              <a:buChar char="▪"/>
            </a:pPr>
            <a:r>
              <a:rPr lang="en-US" sz="2000"/>
              <a:t>Concerned with required characteristics of the software product being developed.</a:t>
            </a:r>
            <a:endParaRPr/>
          </a:p>
          <a:p>
            <a:pPr indent="-342900" lvl="0" marL="342900" rtl="0" algn="just">
              <a:lnSpc>
                <a:spcPct val="90000"/>
              </a:lnSpc>
              <a:spcBef>
                <a:spcPts val="900"/>
              </a:spcBef>
              <a:spcAft>
                <a:spcPts val="0"/>
              </a:spcAft>
              <a:buClr>
                <a:srgbClr val="46424D"/>
              </a:buClr>
              <a:buSzPts val="2400"/>
              <a:buChar char="✧"/>
            </a:pPr>
            <a:r>
              <a:rPr lang="en-US" sz="2400"/>
              <a:t>Computer attributes </a:t>
            </a:r>
            <a:endParaRPr/>
          </a:p>
          <a:p>
            <a:pPr indent="-285750" lvl="1" marL="742950" rtl="0" algn="just">
              <a:lnSpc>
                <a:spcPct val="90000"/>
              </a:lnSpc>
              <a:spcBef>
                <a:spcPts val="900"/>
              </a:spcBef>
              <a:spcAft>
                <a:spcPts val="0"/>
              </a:spcAft>
              <a:buClr>
                <a:srgbClr val="46424D"/>
              </a:buClr>
              <a:buSzPts val="2000"/>
              <a:buChar char="▪"/>
            </a:pPr>
            <a:r>
              <a:rPr lang="en-US" sz="2000"/>
              <a:t>Constraints imposed on the software by the hardware platform.</a:t>
            </a:r>
            <a:endParaRPr/>
          </a:p>
          <a:p>
            <a:pPr indent="-342900" lvl="0" marL="342900" rtl="0" algn="just">
              <a:lnSpc>
                <a:spcPct val="90000"/>
              </a:lnSpc>
              <a:spcBef>
                <a:spcPts val="1200"/>
              </a:spcBef>
              <a:spcAft>
                <a:spcPts val="0"/>
              </a:spcAft>
              <a:buClr>
                <a:srgbClr val="46424D"/>
              </a:buClr>
              <a:buSzPts val="2400"/>
              <a:buChar char="✧"/>
            </a:pPr>
            <a:r>
              <a:rPr lang="en-US" sz="2400"/>
              <a:t>Personnel attributes </a:t>
            </a:r>
            <a:endParaRPr/>
          </a:p>
          <a:p>
            <a:pPr indent="-285750" lvl="1" marL="742950" rtl="0" algn="just">
              <a:lnSpc>
                <a:spcPct val="90000"/>
              </a:lnSpc>
              <a:spcBef>
                <a:spcPts val="900"/>
              </a:spcBef>
              <a:spcAft>
                <a:spcPts val="0"/>
              </a:spcAft>
              <a:buClr>
                <a:srgbClr val="46424D"/>
              </a:buClr>
              <a:buSzPts val="2000"/>
              <a:buChar char="▪"/>
            </a:pPr>
            <a:r>
              <a:rPr lang="en-US" sz="2000"/>
              <a:t>Multipliers that take the experience and capabilities of the people working on the project into account. </a:t>
            </a:r>
            <a:endParaRPr/>
          </a:p>
          <a:p>
            <a:pPr indent="-342900" lvl="0" marL="342900" rtl="0" algn="just">
              <a:lnSpc>
                <a:spcPct val="90000"/>
              </a:lnSpc>
              <a:spcBef>
                <a:spcPts val="1200"/>
              </a:spcBef>
              <a:spcAft>
                <a:spcPts val="0"/>
              </a:spcAft>
              <a:buClr>
                <a:srgbClr val="46424D"/>
              </a:buClr>
              <a:buSzPts val="2400"/>
              <a:buChar char="✧"/>
            </a:pPr>
            <a:r>
              <a:rPr lang="en-US" sz="2400"/>
              <a:t>Project attributes </a:t>
            </a:r>
            <a:endParaRPr/>
          </a:p>
          <a:p>
            <a:pPr indent="-285750" lvl="1" marL="742950" rtl="0" algn="just">
              <a:lnSpc>
                <a:spcPct val="90000"/>
              </a:lnSpc>
              <a:spcBef>
                <a:spcPts val="900"/>
              </a:spcBef>
              <a:spcAft>
                <a:spcPts val="0"/>
              </a:spcAft>
              <a:buClr>
                <a:srgbClr val="46424D"/>
              </a:buClr>
              <a:buSzPts val="2000"/>
              <a:buChar char="▪"/>
            </a:pPr>
            <a:r>
              <a:rPr lang="en-US" sz="2000"/>
              <a:t>Concerned with the particular characteristics of the software development project.</a:t>
            </a:r>
            <a:endParaRPr/>
          </a:p>
          <a:p>
            <a:pPr indent="-190500" lvl="0" marL="342900" rtl="0" algn="l">
              <a:lnSpc>
                <a:spcPct val="90000"/>
              </a:lnSpc>
              <a:spcBef>
                <a:spcPts val="900"/>
              </a:spcBef>
              <a:spcAft>
                <a:spcPts val="0"/>
              </a:spcAft>
              <a:buClr>
                <a:srgbClr val="46424D"/>
              </a:buClr>
              <a:buSzPts val="2400"/>
              <a:buNone/>
            </a:pPr>
            <a:r>
              <a:t/>
            </a:r>
            <a:endParaRPr sz="2400"/>
          </a:p>
        </p:txBody>
      </p:sp>
      <p:sp>
        <p:nvSpPr>
          <p:cNvPr id="680" name="Google Shape;680;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81" name="Google Shape;681;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82" name="Google Shape;682;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8"/>
          <p:cNvSpPr txBox="1"/>
          <p:nvPr>
            <p:ph type="title"/>
          </p:nvPr>
        </p:nvSpPr>
        <p:spPr>
          <a:xfrm>
            <a:off x="617798" y="308932"/>
            <a:ext cx="7016455" cy="104121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The effect of cost drivers on effort estimates </a:t>
            </a:r>
            <a:endParaRPr/>
          </a:p>
        </p:txBody>
      </p:sp>
      <p:graphicFrame>
        <p:nvGraphicFramePr>
          <p:cNvPr id="688" name="Google Shape;688;p68"/>
          <p:cNvGraphicFramePr/>
          <p:nvPr/>
        </p:nvGraphicFramePr>
        <p:xfrm>
          <a:off x="1879479" y="1956568"/>
          <a:ext cx="3000000" cy="3000000"/>
        </p:xfrm>
        <a:graphic>
          <a:graphicData uri="http://schemas.openxmlformats.org/drawingml/2006/table">
            <a:tbl>
              <a:tblPr bandRow="1" firstRow="1">
                <a:noFill/>
                <a:tableStyleId>{C7E004E8-86C8-4944-9BA7-FC036EA78075}</a:tableStyleId>
              </a:tblPr>
              <a:tblGrid>
                <a:gridCol w="2313025"/>
                <a:gridCol w="3441750"/>
              </a:tblGrid>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Exponent value</a:t>
                      </a:r>
                      <a:endParaRPr sz="1400" u="none" cap="none" strike="noStrike">
                        <a:solidFill>
                          <a:srgbClr val="000000"/>
                        </a:solidFill>
                        <a:latin typeface="Arial"/>
                        <a:ea typeface="Arial"/>
                        <a:cs typeface="Arial"/>
                        <a:sym typeface="Arial"/>
                      </a:endParaRPr>
                    </a:p>
                  </a:txBody>
                  <a:tcPr marT="9145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1.17</a:t>
                      </a:r>
                      <a:endParaRPr sz="1400" u="none" cap="none" strike="noStrike">
                        <a:solidFill>
                          <a:srgbClr val="000000"/>
                        </a:solidFill>
                        <a:latin typeface="Arial"/>
                        <a:ea typeface="Arial"/>
                        <a:cs typeface="Arial"/>
                        <a:sym typeface="Arial"/>
                      </a:endParaRPr>
                    </a:p>
                  </a:txBody>
                  <a:tcPr marT="9145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System size (including factors for reuse and requirements volatility)</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128,000 DSI</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b="1" lang="en-US" sz="1400" u="none" cap="none" strike="noStrike">
                          <a:solidFill>
                            <a:srgbClr val="000000"/>
                          </a:solidFill>
                          <a:latin typeface="Arial"/>
                          <a:ea typeface="Arial"/>
                          <a:cs typeface="Arial"/>
                          <a:sym typeface="Arial"/>
                        </a:rPr>
                        <a:t>Initial COCOMO estimate without cost drivers</a:t>
                      </a:r>
                      <a:endParaRPr sz="14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730 person-months</a:t>
                      </a:r>
                      <a:endParaRPr sz="1400" u="none" cap="none" strike="noStrike">
                        <a:solidFill>
                          <a:srgbClr val="000000"/>
                        </a:solidFill>
                        <a:latin typeface="Arial"/>
                        <a:ea typeface="Arial"/>
                        <a:cs typeface="Arial"/>
                        <a:sym typeface="Arial"/>
                      </a:endParaRPr>
                    </a:p>
                  </a:txBody>
                  <a:tcPr marT="0" marB="9145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Reliability</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high, multiplier = 1.39</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Complexity</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high, multiplier = 1.3</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Memory constraint</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High, multiplier = 1.21</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Tool use</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Low, multiplier = 1.12</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Schedule</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Accelerated, multiplier = 1.29</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b="1" lang="en-US" sz="1400" u="none" cap="none" strike="noStrike">
                          <a:solidFill>
                            <a:srgbClr val="000000"/>
                          </a:solidFill>
                          <a:latin typeface="Arial"/>
                          <a:ea typeface="Arial"/>
                          <a:cs typeface="Arial"/>
                          <a:sym typeface="Arial"/>
                        </a:rPr>
                        <a:t>Adjusted COCOMO estimate</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2,306 person-months</a:t>
                      </a:r>
                      <a:endParaRPr sz="1400" u="none" cap="none" strike="noStrike">
                        <a:solidFill>
                          <a:srgbClr val="000000"/>
                        </a:solidFill>
                        <a:latin typeface="Arial"/>
                        <a:ea typeface="Arial"/>
                        <a:cs typeface="Arial"/>
                        <a:sym typeface="Arial"/>
                      </a:endParaRPr>
                    </a:p>
                  </a:txBody>
                  <a:tcPr marT="0" marB="0" marR="54600" marL="54600"/>
                </a:tc>
              </a:tr>
            </a:tbl>
          </a:graphicData>
        </a:graphic>
      </p:graphicFrame>
      <p:sp>
        <p:nvSpPr>
          <p:cNvPr id="689" name="Google Shape;689;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90" name="Google Shape;690;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691" name="Google Shape;691;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9"/>
          <p:cNvSpPr txBox="1"/>
          <p:nvPr>
            <p:ph type="title"/>
          </p:nvPr>
        </p:nvSpPr>
        <p:spPr>
          <a:xfrm>
            <a:off x="457199" y="308932"/>
            <a:ext cx="7276731" cy="11213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The effect of cost drivers on effort estimates </a:t>
            </a:r>
            <a:endParaRPr/>
          </a:p>
        </p:txBody>
      </p:sp>
      <p:graphicFrame>
        <p:nvGraphicFramePr>
          <p:cNvPr id="697" name="Google Shape;697;p69"/>
          <p:cNvGraphicFramePr/>
          <p:nvPr/>
        </p:nvGraphicFramePr>
        <p:xfrm>
          <a:off x="1433291" y="2634446"/>
          <a:ext cx="3000000" cy="3000000"/>
        </p:xfrm>
        <a:graphic>
          <a:graphicData uri="http://schemas.openxmlformats.org/drawingml/2006/table">
            <a:tbl>
              <a:tblPr bandRow="1" firstRow="1">
                <a:noFill/>
                <a:tableStyleId>{C7E004E8-86C8-4944-9BA7-FC036EA78075}</a:tableStyleId>
              </a:tblPr>
              <a:tblGrid>
                <a:gridCol w="2313025"/>
                <a:gridCol w="3441750"/>
              </a:tblGrid>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Exponent value</a:t>
                      </a:r>
                      <a:endParaRPr sz="1400" u="none" cap="none" strike="noStrike">
                        <a:solidFill>
                          <a:srgbClr val="000000"/>
                        </a:solidFill>
                        <a:latin typeface="Arial"/>
                        <a:ea typeface="Arial"/>
                        <a:cs typeface="Arial"/>
                        <a:sym typeface="Arial"/>
                      </a:endParaRPr>
                    </a:p>
                  </a:txBody>
                  <a:tcPr marT="9145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1.17</a:t>
                      </a:r>
                      <a:endParaRPr sz="1400" u="none" cap="none" strike="noStrike">
                        <a:solidFill>
                          <a:srgbClr val="000000"/>
                        </a:solidFill>
                        <a:latin typeface="Arial"/>
                        <a:ea typeface="Arial"/>
                        <a:cs typeface="Arial"/>
                        <a:sym typeface="Arial"/>
                      </a:endParaRPr>
                    </a:p>
                  </a:txBody>
                  <a:tcPr marT="9145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Reliability</a:t>
                      </a:r>
                      <a:endParaRPr sz="1400" u="none" cap="none" strike="noStrike">
                        <a:solidFill>
                          <a:srgbClr val="000000"/>
                        </a:solidFill>
                        <a:latin typeface="Arial"/>
                        <a:ea typeface="Arial"/>
                        <a:cs typeface="Arial"/>
                        <a:sym typeface="Arial"/>
                      </a:endParaRPr>
                    </a:p>
                  </a:txBody>
                  <a:tcPr marT="9145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low, multiplier = 0.75</a:t>
                      </a:r>
                      <a:endParaRPr sz="1400" u="none" cap="none" strike="noStrike">
                        <a:solidFill>
                          <a:srgbClr val="000000"/>
                        </a:solidFill>
                        <a:latin typeface="Arial"/>
                        <a:ea typeface="Arial"/>
                        <a:cs typeface="Arial"/>
                        <a:sym typeface="Arial"/>
                      </a:endParaRPr>
                    </a:p>
                  </a:txBody>
                  <a:tcPr marT="9145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Complexity</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low, multiplier = 0.75</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Memory constraint</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None, multiplier = 1</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Tool use</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Very high, multiplier = 0.72</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lang="en-US" sz="1400" u="none" cap="none" strike="noStrike">
                          <a:solidFill>
                            <a:srgbClr val="000000"/>
                          </a:solidFill>
                          <a:latin typeface="Arial"/>
                          <a:ea typeface="Arial"/>
                          <a:cs typeface="Arial"/>
                          <a:sym typeface="Arial"/>
                        </a:rPr>
                        <a:t>Schedule</a:t>
                      </a:r>
                      <a:endParaRPr sz="1400" u="none" cap="none" strike="noStrike">
                        <a:solidFill>
                          <a:srgbClr val="000000"/>
                        </a:solidFill>
                        <a:latin typeface="Arial"/>
                        <a:ea typeface="Arial"/>
                        <a:cs typeface="Arial"/>
                        <a:sym typeface="Arial"/>
                      </a:endParaRPr>
                    </a:p>
                  </a:txBody>
                  <a:tcPr marT="0" marB="0" marR="54600" marL="54600"/>
                </a:tc>
                <a:tc>
                  <a:txBody>
                    <a:bodyPr/>
                    <a:lstStyle/>
                    <a:p>
                      <a:pPr indent="0" lvl="0" marL="0" marR="0" rtl="0" algn="just">
                        <a:spcBef>
                          <a:spcPts val="0"/>
                        </a:spcBef>
                        <a:spcAft>
                          <a:spcPts val="0"/>
                        </a:spcAft>
                        <a:buNone/>
                      </a:pPr>
                      <a:r>
                        <a:rPr lang="en-US" sz="1400" u="none" cap="none" strike="noStrike">
                          <a:solidFill>
                            <a:srgbClr val="000000"/>
                          </a:solidFill>
                          <a:latin typeface="Arial"/>
                          <a:ea typeface="Arial"/>
                          <a:cs typeface="Arial"/>
                          <a:sym typeface="Arial"/>
                        </a:rPr>
                        <a:t>Normal, multiplier = 1</a:t>
                      </a:r>
                      <a:endParaRPr sz="1400" u="none" cap="none" strike="noStrike">
                        <a:solidFill>
                          <a:srgbClr val="000000"/>
                        </a:solidFill>
                        <a:latin typeface="Arial"/>
                        <a:ea typeface="Arial"/>
                        <a:cs typeface="Arial"/>
                        <a:sym typeface="Arial"/>
                      </a:endParaRPr>
                    </a:p>
                  </a:txBody>
                  <a:tcPr marT="0" marB="0" marR="54600" marL="54600"/>
                </a:tc>
              </a:tr>
              <a:tr h="370850">
                <a:tc>
                  <a:txBody>
                    <a:bodyPr/>
                    <a:lstStyle/>
                    <a:p>
                      <a:pPr indent="0" lvl="0" marL="0" marR="0" rtl="0" algn="l">
                        <a:spcBef>
                          <a:spcPts val="0"/>
                        </a:spcBef>
                        <a:spcAft>
                          <a:spcPts val="0"/>
                        </a:spcAft>
                        <a:buNone/>
                      </a:pPr>
                      <a:r>
                        <a:rPr b="1" lang="en-US" sz="1400" u="none" cap="none" strike="noStrike">
                          <a:solidFill>
                            <a:srgbClr val="000000"/>
                          </a:solidFill>
                          <a:latin typeface="Arial"/>
                          <a:ea typeface="Arial"/>
                          <a:cs typeface="Arial"/>
                          <a:sym typeface="Arial"/>
                        </a:rPr>
                        <a:t>Adjusted COCOMO estimate</a:t>
                      </a:r>
                      <a:endParaRPr sz="1400" u="none" cap="none" strike="noStrike">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b="1" lang="en-US" sz="1400" u="none" cap="none" strike="noStrike">
                          <a:solidFill>
                            <a:srgbClr val="000000"/>
                          </a:solidFill>
                          <a:latin typeface="Arial"/>
                          <a:ea typeface="Arial"/>
                          <a:cs typeface="Arial"/>
                          <a:sym typeface="Arial"/>
                        </a:rPr>
                        <a:t>295 person-months</a:t>
                      </a:r>
                      <a:endParaRPr sz="1400" u="none" cap="none" strike="noStrike">
                        <a:solidFill>
                          <a:srgbClr val="000000"/>
                        </a:solidFill>
                        <a:latin typeface="Arial"/>
                        <a:ea typeface="Arial"/>
                        <a:cs typeface="Arial"/>
                        <a:sym typeface="Arial"/>
                      </a:endParaRPr>
                    </a:p>
                  </a:txBody>
                  <a:tcPr marT="0" marB="91450" marR="54600" marL="54600"/>
                </a:tc>
              </a:tr>
            </a:tbl>
          </a:graphicData>
        </a:graphic>
      </p:graphicFrame>
      <p:sp>
        <p:nvSpPr>
          <p:cNvPr id="698" name="Google Shape;698;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699" name="Google Shape;699;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700" name="Google Shape;700;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Development planning</a:t>
            </a:r>
            <a:endParaRPr/>
          </a:p>
        </p:txBody>
      </p:sp>
      <p:sp>
        <p:nvSpPr>
          <p:cNvPr id="145" name="Google Shape;14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project plan should be regularly amended as the project progresses and you know more about the software and its development</a:t>
            </a:r>
            <a:endParaRPr/>
          </a:p>
          <a:p>
            <a:pPr indent="-342900" lvl="0" marL="342900" rtl="0" algn="l">
              <a:spcBef>
                <a:spcPts val="1200"/>
              </a:spcBef>
              <a:spcAft>
                <a:spcPts val="0"/>
              </a:spcAft>
              <a:buClr>
                <a:srgbClr val="46424D"/>
              </a:buClr>
              <a:buSzPts val="2400"/>
              <a:buFont typeface="Noto Sans Symbols"/>
              <a:buChar char="✧"/>
            </a:pPr>
            <a:r>
              <a:rPr lang="en-US"/>
              <a:t>The project schedule, cost-estimate and risks have to be regularly revised</a:t>
            </a:r>
            <a:endParaRPr/>
          </a:p>
        </p:txBody>
      </p:sp>
      <p:sp>
        <p:nvSpPr>
          <p:cNvPr id="146" name="Google Shape;1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47" name="Google Shape;1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48" name="Google Shape;1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7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duration and staffing</a:t>
            </a:r>
            <a:endParaRPr/>
          </a:p>
        </p:txBody>
      </p:sp>
      <p:sp>
        <p:nvSpPr>
          <p:cNvPr id="706" name="Google Shape;706;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sz="2400"/>
              <a:t>As well as effort estimation, managers must estimate the calendar time required to complete a project and when staff will be required.</a:t>
            </a:r>
            <a:endParaRPr/>
          </a:p>
          <a:p>
            <a:pPr indent="-342900" lvl="0" marL="342900" rtl="0" algn="l">
              <a:lnSpc>
                <a:spcPct val="90000"/>
              </a:lnSpc>
              <a:spcBef>
                <a:spcPts val="1200"/>
              </a:spcBef>
              <a:spcAft>
                <a:spcPts val="0"/>
              </a:spcAft>
              <a:buClr>
                <a:srgbClr val="46424D"/>
              </a:buClr>
              <a:buSzPts val="2400"/>
              <a:buChar char="✧"/>
            </a:pPr>
            <a:r>
              <a:rPr lang="en-US" sz="2400"/>
              <a:t>Calendar time can be estimated using a COCOMO 2 formula</a:t>
            </a:r>
            <a:endParaRPr/>
          </a:p>
          <a:p>
            <a:pPr indent="-285750" lvl="1" marL="742950" rtl="0" algn="just">
              <a:lnSpc>
                <a:spcPct val="90000"/>
              </a:lnSpc>
              <a:spcBef>
                <a:spcPts val="1200"/>
              </a:spcBef>
              <a:spcAft>
                <a:spcPts val="0"/>
              </a:spcAft>
              <a:buClr>
                <a:srgbClr val="46424D"/>
              </a:buClr>
              <a:buSzPts val="2000"/>
              <a:buChar char="▪"/>
            </a:pPr>
            <a:r>
              <a:rPr lang="en-US" sz="2000"/>
              <a:t>TDEV = 3 </a:t>
            </a:r>
            <a:r>
              <a:rPr lang="en-US" sz="2000">
                <a:latin typeface="Noto Sans Symbols"/>
                <a:ea typeface="Noto Sans Symbols"/>
                <a:cs typeface="Noto Sans Symbols"/>
                <a:sym typeface="Noto Sans Symbols"/>
              </a:rPr>
              <a:t>×</a:t>
            </a:r>
            <a:r>
              <a:rPr lang="en-US" sz="2000"/>
              <a:t> (PM)</a:t>
            </a:r>
            <a:r>
              <a:rPr baseline="30000" lang="en-US" sz="2000"/>
              <a:t>(0.33+0.2*(B-1.01))</a:t>
            </a:r>
            <a:endParaRPr/>
          </a:p>
          <a:p>
            <a:pPr indent="-285750" lvl="1" marL="742950" rtl="0" algn="l">
              <a:lnSpc>
                <a:spcPct val="90000"/>
              </a:lnSpc>
              <a:spcBef>
                <a:spcPts val="900"/>
              </a:spcBef>
              <a:spcAft>
                <a:spcPts val="0"/>
              </a:spcAft>
              <a:buClr>
                <a:srgbClr val="46424D"/>
              </a:buClr>
              <a:buSzPts val="2000"/>
              <a:buChar char="▪"/>
            </a:pPr>
            <a:r>
              <a:rPr lang="en-US" sz="2000"/>
              <a:t>PM is the effort computation and B is the exponent computed as discussed above (B is 1 for the early prototyping model). This computation predicts the nominal schedule for the project.</a:t>
            </a:r>
            <a:endParaRPr/>
          </a:p>
          <a:p>
            <a:pPr indent="-342900" lvl="0" marL="342900" rtl="0" algn="l">
              <a:lnSpc>
                <a:spcPct val="90000"/>
              </a:lnSpc>
              <a:spcBef>
                <a:spcPts val="900"/>
              </a:spcBef>
              <a:spcAft>
                <a:spcPts val="0"/>
              </a:spcAft>
              <a:buClr>
                <a:srgbClr val="46424D"/>
              </a:buClr>
              <a:buSzPts val="2400"/>
              <a:buChar char="✧"/>
            </a:pPr>
            <a:r>
              <a:rPr lang="en-US" sz="2400"/>
              <a:t>The time required is independent of the number of people working on the project.</a:t>
            </a:r>
            <a:endParaRPr/>
          </a:p>
        </p:txBody>
      </p:sp>
      <p:sp>
        <p:nvSpPr>
          <p:cNvPr id="707" name="Google Shape;707;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708" name="Google Shape;708;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709" name="Google Shape;709;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1"/>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Staffing requirements</a:t>
            </a:r>
            <a:endParaRPr/>
          </a:p>
        </p:txBody>
      </p:sp>
      <p:sp>
        <p:nvSpPr>
          <p:cNvPr id="715" name="Google Shape;715;p71"/>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US"/>
              <a:t>Staff required can’t be computed by diving the development time by the required schedule.</a:t>
            </a:r>
            <a:endParaRPr/>
          </a:p>
          <a:p>
            <a:pPr indent="-342900" lvl="0" marL="342900" rtl="0" algn="l">
              <a:lnSpc>
                <a:spcPct val="90000"/>
              </a:lnSpc>
              <a:spcBef>
                <a:spcPts val="1200"/>
              </a:spcBef>
              <a:spcAft>
                <a:spcPts val="0"/>
              </a:spcAft>
              <a:buClr>
                <a:srgbClr val="46424D"/>
              </a:buClr>
              <a:buSzPts val="2400"/>
              <a:buChar char="✧"/>
            </a:pPr>
            <a:r>
              <a:rPr lang="en-US"/>
              <a:t>The number of people working on a project varies depending on the phase of the project.</a:t>
            </a:r>
            <a:endParaRPr/>
          </a:p>
          <a:p>
            <a:pPr indent="-342900" lvl="0" marL="342900" rtl="0" algn="l">
              <a:lnSpc>
                <a:spcPct val="90000"/>
              </a:lnSpc>
              <a:spcBef>
                <a:spcPts val="1200"/>
              </a:spcBef>
              <a:spcAft>
                <a:spcPts val="0"/>
              </a:spcAft>
              <a:buClr>
                <a:srgbClr val="46424D"/>
              </a:buClr>
              <a:buSzPts val="2400"/>
              <a:buChar char="✧"/>
            </a:pPr>
            <a:r>
              <a:rPr lang="en-US"/>
              <a:t>The more people who work on the project, the more total effort is usually required.</a:t>
            </a:r>
            <a:endParaRPr/>
          </a:p>
          <a:p>
            <a:pPr indent="-342900" lvl="0" marL="342900" rtl="0" algn="l">
              <a:lnSpc>
                <a:spcPct val="90000"/>
              </a:lnSpc>
              <a:spcBef>
                <a:spcPts val="1200"/>
              </a:spcBef>
              <a:spcAft>
                <a:spcPts val="0"/>
              </a:spcAft>
              <a:buClr>
                <a:srgbClr val="46424D"/>
              </a:buClr>
              <a:buSzPts val="2400"/>
              <a:buChar char="✧"/>
            </a:pPr>
            <a:r>
              <a:rPr lang="en-US"/>
              <a:t>A very rapid build-up of people often correlates with schedule slippage.</a:t>
            </a:r>
            <a:endParaRPr/>
          </a:p>
        </p:txBody>
      </p:sp>
      <p:sp>
        <p:nvSpPr>
          <p:cNvPr id="716" name="Google Shape;716;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717" name="Google Shape;717;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718" name="Google Shape;718;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724" name="Google Shape;724;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000"/>
              <a:buFont typeface="Noto Sans Symbols"/>
              <a:buChar char="✧"/>
            </a:pPr>
            <a:r>
              <a:rPr lang="en-US" sz="200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sz="2000"/>
          </a:p>
          <a:p>
            <a:pPr indent="-342900" lvl="0" marL="342900" rtl="0" algn="l">
              <a:spcBef>
                <a:spcPts val="1200"/>
              </a:spcBef>
              <a:spcAft>
                <a:spcPts val="0"/>
              </a:spcAft>
              <a:buClr>
                <a:srgbClr val="46424D"/>
              </a:buClr>
              <a:buSzPts val="2000"/>
              <a:buFont typeface="Noto Sans Symbols"/>
              <a:buChar char="✧"/>
            </a:pPr>
            <a:r>
              <a:rPr lang="en-US" sz="2000"/>
              <a:t>Software is often priced to gain a contract and the functionality of the system is then adjusted to meet the estimated price.</a:t>
            </a:r>
            <a:endParaRPr sz="2000"/>
          </a:p>
          <a:p>
            <a:pPr indent="-342900" lvl="0" marL="342900" rtl="0" algn="l">
              <a:spcBef>
                <a:spcPts val="1200"/>
              </a:spcBef>
              <a:spcAft>
                <a:spcPts val="0"/>
              </a:spcAft>
              <a:buClr>
                <a:srgbClr val="46424D"/>
              </a:buClr>
              <a:buSzPts val="2000"/>
              <a:buFont typeface="Noto Sans Symbols"/>
              <a:buChar char="✧"/>
            </a:pPr>
            <a:r>
              <a:rPr lang="en-US" sz="2000"/>
              <a:t>Plan-driven development is organized around a complete project plan that defines the project activities, the planned effort, the activity schedule and who is responsible for each activity.</a:t>
            </a:r>
            <a:endParaRPr sz="2000"/>
          </a:p>
          <a:p>
            <a:pPr indent="-215900" lvl="0" marL="342900" rtl="0" algn="l">
              <a:spcBef>
                <a:spcPts val="1200"/>
              </a:spcBef>
              <a:spcAft>
                <a:spcPts val="0"/>
              </a:spcAft>
              <a:buClr>
                <a:srgbClr val="46424D"/>
              </a:buClr>
              <a:buSzPts val="2000"/>
              <a:buFont typeface="Noto Sans Symbols"/>
              <a:buNone/>
            </a:pPr>
            <a:r>
              <a:t/>
            </a:r>
            <a:endParaRPr sz="2000"/>
          </a:p>
          <a:p>
            <a:pPr indent="-190500" lvl="0" marL="342900" rtl="0" algn="l">
              <a:spcBef>
                <a:spcPts val="1200"/>
              </a:spcBef>
              <a:spcAft>
                <a:spcPts val="0"/>
              </a:spcAft>
              <a:buClr>
                <a:srgbClr val="46424D"/>
              </a:buClr>
              <a:buSzPts val="2400"/>
              <a:buFont typeface="Noto Sans Symbols"/>
              <a:buNone/>
            </a:pPr>
            <a:r>
              <a:t/>
            </a:r>
            <a:endParaRPr/>
          </a:p>
        </p:txBody>
      </p:sp>
      <p:sp>
        <p:nvSpPr>
          <p:cNvPr id="725" name="Google Shape;725;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726" name="Google Shape;726;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727" name="Google Shape;727;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733" name="Google Shape;733;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000"/>
              <a:buFont typeface="Noto Sans Symbols"/>
              <a:buChar char="✧"/>
            </a:pPr>
            <a:r>
              <a:rPr lang="en-US" sz="2000"/>
              <a:t>Project scheduling involves the creation of various graphical representations of part of the project plan. Bar charts, which show the activity duration and staffing timelines, are the most commonly used schedule representations.</a:t>
            </a:r>
            <a:endParaRPr sz="2000"/>
          </a:p>
          <a:p>
            <a:pPr indent="-342900" lvl="0" marL="342900" rtl="0" algn="l">
              <a:spcBef>
                <a:spcPts val="1200"/>
              </a:spcBef>
              <a:spcAft>
                <a:spcPts val="0"/>
              </a:spcAft>
              <a:buClr>
                <a:srgbClr val="46424D"/>
              </a:buClr>
              <a:buSzPts val="2000"/>
              <a:buFont typeface="Noto Sans Symbols"/>
              <a:buChar char="✧"/>
            </a:pPr>
            <a:r>
              <a:rPr lang="en-US" sz="2000"/>
              <a:t>A project milestone is a predictable outcome of an activity or set of activities. At each milestone, a formal report of progress should be presented to management. A deliverable is a work product that is delivered to the project customer.</a:t>
            </a:r>
            <a:endParaRPr sz="2000"/>
          </a:p>
          <a:p>
            <a:pPr indent="-342900" lvl="0" marL="342900" rtl="0" algn="l">
              <a:spcBef>
                <a:spcPts val="1200"/>
              </a:spcBef>
              <a:spcAft>
                <a:spcPts val="0"/>
              </a:spcAft>
              <a:buClr>
                <a:srgbClr val="46424D"/>
              </a:buClr>
              <a:buSzPts val="2000"/>
              <a:buFont typeface="Noto Sans Symbols"/>
              <a:buChar char="✧"/>
            </a:pPr>
            <a:r>
              <a:rPr lang="en-US" sz="2000"/>
              <a:t>The agile planning game involves the whole team in project planning. The plan is developed incrementally and, if problems arise, it is adjusted so that software functionality is reduced instead of delaying the delivery of an increment.</a:t>
            </a:r>
            <a:endParaRPr sz="2000"/>
          </a:p>
          <a:p>
            <a:pPr indent="-190500" lvl="0" marL="342900" rtl="0" algn="l">
              <a:spcBef>
                <a:spcPts val="1200"/>
              </a:spcBef>
              <a:spcAft>
                <a:spcPts val="0"/>
              </a:spcAft>
              <a:buClr>
                <a:srgbClr val="46424D"/>
              </a:buClr>
              <a:buSzPts val="2400"/>
              <a:buFont typeface="Noto Sans Symbols"/>
              <a:buNone/>
            </a:pPr>
            <a:r>
              <a:t/>
            </a:r>
            <a:endParaRPr/>
          </a:p>
        </p:txBody>
      </p:sp>
      <p:sp>
        <p:nvSpPr>
          <p:cNvPr id="734" name="Google Shape;734;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735" name="Google Shape;735;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736" name="Google Shape;736;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742" name="Google Shape;742;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000"/>
              <a:buFont typeface="Noto Sans Symbols"/>
              <a:buChar char="✧"/>
            </a:pPr>
            <a:r>
              <a:rPr lang="en-US" sz="2000"/>
              <a:t>Estimation techniques for software may be experience-based, where managers judge the effort required, or algorithmic, where the effort required is computed from other estimated project parameters.</a:t>
            </a:r>
            <a:endParaRPr sz="2000"/>
          </a:p>
          <a:p>
            <a:pPr indent="-342900" lvl="0" marL="342900" rtl="0" algn="l">
              <a:spcBef>
                <a:spcPts val="1200"/>
              </a:spcBef>
              <a:spcAft>
                <a:spcPts val="0"/>
              </a:spcAft>
              <a:buClr>
                <a:srgbClr val="46424D"/>
              </a:buClr>
              <a:buSzPts val="2000"/>
              <a:buFont typeface="Noto Sans Symbols"/>
              <a:buChar char="✧"/>
            </a:pPr>
            <a:r>
              <a:rPr lang="en-US" sz="2000"/>
              <a:t>The COCOMO II costing model is a mature algorithmic cost model that takes project, product, hardware and personnel attributes into account when formulating a cost estimate.  </a:t>
            </a:r>
            <a:endParaRPr sz="2000"/>
          </a:p>
          <a:p>
            <a:pPr indent="-215900" lvl="0" marL="342900" rtl="0" algn="l">
              <a:spcBef>
                <a:spcPts val="1200"/>
              </a:spcBef>
              <a:spcAft>
                <a:spcPts val="0"/>
              </a:spcAft>
              <a:buClr>
                <a:srgbClr val="46424D"/>
              </a:buClr>
              <a:buSzPts val="2000"/>
              <a:buFont typeface="Noto Sans Symbols"/>
              <a:buNone/>
            </a:pPr>
            <a:r>
              <a:t/>
            </a:r>
            <a:endParaRPr sz="2000"/>
          </a:p>
        </p:txBody>
      </p:sp>
      <p:sp>
        <p:nvSpPr>
          <p:cNvPr id="743" name="Google Shape;743;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744" name="Google Shape;744;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745" name="Google Shape;745;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457200" y="238394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Software pricing</a:t>
            </a:r>
            <a:endParaRPr/>
          </a:p>
        </p:txBody>
      </p:sp>
      <p:sp>
        <p:nvSpPr>
          <p:cNvPr id="154" name="Google Shape;1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55" name="Google Shape;1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56" name="Google Shape;1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US"/>
              <a:t>Software pricing</a:t>
            </a:r>
            <a:endParaRPr/>
          </a:p>
        </p:txBody>
      </p:sp>
      <p:sp>
        <p:nvSpPr>
          <p:cNvPr id="162" name="Google Shape;162;p9"/>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US"/>
              <a:t>Estimates are made to discover the cost, to the developer, of producing a software system.</a:t>
            </a:r>
            <a:endParaRPr/>
          </a:p>
          <a:p>
            <a:pPr indent="-285750" lvl="1" marL="742950" rtl="0" algn="l">
              <a:spcBef>
                <a:spcPts val="900"/>
              </a:spcBef>
              <a:spcAft>
                <a:spcPts val="0"/>
              </a:spcAft>
              <a:buClr>
                <a:srgbClr val="46424D"/>
              </a:buClr>
              <a:buSzPts val="2000"/>
              <a:buChar char="▪"/>
            </a:pPr>
            <a:r>
              <a:rPr lang="en-US"/>
              <a:t>You take into account, hardware, software, travel, training and effort costs.</a:t>
            </a:r>
            <a:endParaRPr/>
          </a:p>
          <a:p>
            <a:pPr indent="-342900" lvl="0" marL="342900" rtl="0" algn="l">
              <a:spcBef>
                <a:spcPts val="900"/>
              </a:spcBef>
              <a:spcAft>
                <a:spcPts val="0"/>
              </a:spcAft>
              <a:buClr>
                <a:srgbClr val="46424D"/>
              </a:buClr>
              <a:buSzPts val="2400"/>
              <a:buFont typeface="Noto Sans Symbols"/>
              <a:buChar char="✧"/>
            </a:pPr>
            <a:r>
              <a:rPr lang="en-US"/>
              <a:t>There is not a simple relationship between the development cost and the price charged to the customer.</a:t>
            </a:r>
            <a:endParaRPr/>
          </a:p>
          <a:p>
            <a:pPr indent="-342900" lvl="0" marL="342900" rtl="0" algn="l">
              <a:spcBef>
                <a:spcPts val="1200"/>
              </a:spcBef>
              <a:spcAft>
                <a:spcPts val="0"/>
              </a:spcAft>
              <a:buClr>
                <a:srgbClr val="46424D"/>
              </a:buClr>
              <a:buSzPts val="2400"/>
              <a:buFont typeface="Noto Sans Symbols"/>
              <a:buChar char="✧"/>
            </a:pPr>
            <a:r>
              <a:rPr lang="en-US"/>
              <a:t>Broader organisational, economic, political and business considerations influence the price charged.</a:t>
            </a:r>
            <a:endParaRPr/>
          </a:p>
        </p:txBody>
      </p:sp>
      <p:sp>
        <p:nvSpPr>
          <p:cNvPr id="163" name="Google Shape;16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10/12/2014</a:t>
            </a:r>
            <a:endParaRPr/>
          </a:p>
        </p:txBody>
      </p:sp>
      <p:sp>
        <p:nvSpPr>
          <p:cNvPr id="164" name="Google Shape;16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23 Project Planning</a:t>
            </a:r>
            <a:endParaRPr/>
          </a:p>
        </p:txBody>
      </p:sp>
      <p:sp>
        <p:nvSpPr>
          <p:cNvPr id="165" name="Google Shape;1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10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2010-02-15T19:53:37Z</dcterms:created>
  <dc:creator>Ian Sommerville</dc:creator>
</cp:coreProperties>
</file>