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7" r:id="rId2"/>
    <p:sldId id="275" r:id="rId3"/>
    <p:sldId id="273" r:id="rId4"/>
    <p:sldId id="274" r:id="rId5"/>
    <p:sldId id="276" r:id="rId6"/>
    <p:sldId id="277" r:id="rId7"/>
    <p:sldId id="279" r:id="rId8"/>
    <p:sldId id="280" r:id="rId9"/>
    <p:sldId id="281" r:id="rId10"/>
    <p:sldId id="282" r:id="rId11"/>
    <p:sldId id="286" r:id="rId12"/>
    <p:sldId id="287" r:id="rId13"/>
    <p:sldId id="28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F389A5-3F09-4F32-B80A-3CC5C9650412}" v="95" dt="2025-02-04T15:46:50.3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B7F90A-9446-4CEB-B08C-5100932E8715}" type="datetimeFigureOut">
              <a:rPr lang="kn-IN" smtClean="0"/>
              <a:t>05-02-25</a:t>
            </a:fld>
            <a:endParaRPr lang="k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k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2A1653-BC5F-4B25-ABD2-EE2F3A9119AF}" type="slidenum">
              <a:rPr lang="kn-IN" smtClean="0"/>
              <a:t>‹#›</a:t>
            </a:fld>
            <a:endParaRPr lang="kn-IN"/>
          </a:p>
        </p:txBody>
      </p:sp>
    </p:spTree>
    <p:extLst>
      <p:ext uri="{BB962C8B-B14F-4D97-AF65-F5344CB8AC3E}">
        <p14:creationId xmlns:p14="http://schemas.microsoft.com/office/powerpoint/2010/main" val="15575127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1AA2E-E0A1-A5DC-D549-8CF76A7458F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0F200F1-CF6B-5A68-3C65-31086538684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B5FA642-6CA3-6913-134D-D68BE8F03388}"/>
              </a:ext>
            </a:extLst>
          </p:cNvPr>
          <p:cNvSpPr>
            <a:spLocks noGrp="1"/>
          </p:cNvSpPr>
          <p:nvPr>
            <p:ph type="dt" sz="half" idx="10"/>
          </p:nvPr>
        </p:nvSpPr>
        <p:spPr/>
        <p:txBody>
          <a:bodyPr/>
          <a:lstStyle/>
          <a:p>
            <a:fld id="{50092AD9-2CE2-47FE-BA7A-113DA379CAA2}" type="datetimeFigureOut">
              <a:rPr lang="en-IN" smtClean="0"/>
              <a:t>05-02-2025</a:t>
            </a:fld>
            <a:endParaRPr lang="en-IN"/>
          </a:p>
        </p:txBody>
      </p:sp>
      <p:sp>
        <p:nvSpPr>
          <p:cNvPr id="5" name="Footer Placeholder 4">
            <a:extLst>
              <a:ext uri="{FF2B5EF4-FFF2-40B4-BE49-F238E27FC236}">
                <a16:creationId xmlns:a16="http://schemas.microsoft.com/office/drawing/2014/main" id="{80B6BAA4-8B33-0465-3B01-F1C3353A030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0F84A59-393F-7B64-2896-8CF7FA51DA23}"/>
              </a:ext>
            </a:extLst>
          </p:cNvPr>
          <p:cNvSpPr>
            <a:spLocks noGrp="1"/>
          </p:cNvSpPr>
          <p:nvPr>
            <p:ph type="sldNum" sz="quarter" idx="12"/>
          </p:nvPr>
        </p:nvSpPr>
        <p:spPr/>
        <p:txBody>
          <a:bodyPr/>
          <a:lstStyle/>
          <a:p>
            <a:fld id="{5C077586-CF2D-4858-9BEB-64FE073A7414}" type="slidenum">
              <a:rPr lang="en-IN" smtClean="0"/>
              <a:t>‹#›</a:t>
            </a:fld>
            <a:endParaRPr lang="en-IN"/>
          </a:p>
        </p:txBody>
      </p:sp>
    </p:spTree>
    <p:extLst>
      <p:ext uri="{BB962C8B-B14F-4D97-AF65-F5344CB8AC3E}">
        <p14:creationId xmlns:p14="http://schemas.microsoft.com/office/powerpoint/2010/main" val="8780484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AABC3-3F8C-8018-17C2-903FC3C953B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1AE01F5-199C-3BB2-A5AC-67181C2D97B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6EB9242-1989-ECC6-48A7-FFC53EFE10CA}"/>
              </a:ext>
            </a:extLst>
          </p:cNvPr>
          <p:cNvSpPr>
            <a:spLocks noGrp="1"/>
          </p:cNvSpPr>
          <p:nvPr>
            <p:ph type="dt" sz="half" idx="10"/>
          </p:nvPr>
        </p:nvSpPr>
        <p:spPr/>
        <p:txBody>
          <a:bodyPr/>
          <a:lstStyle/>
          <a:p>
            <a:fld id="{50092AD9-2CE2-47FE-BA7A-113DA379CAA2}" type="datetimeFigureOut">
              <a:rPr lang="en-IN" smtClean="0"/>
              <a:t>05-02-2025</a:t>
            </a:fld>
            <a:endParaRPr lang="en-IN"/>
          </a:p>
        </p:txBody>
      </p:sp>
      <p:sp>
        <p:nvSpPr>
          <p:cNvPr id="5" name="Footer Placeholder 4">
            <a:extLst>
              <a:ext uri="{FF2B5EF4-FFF2-40B4-BE49-F238E27FC236}">
                <a16:creationId xmlns:a16="http://schemas.microsoft.com/office/drawing/2014/main" id="{C8DBD423-8688-0697-ED15-A04DC34F777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C6E4C1A-C887-7B10-32BC-29482033A072}"/>
              </a:ext>
            </a:extLst>
          </p:cNvPr>
          <p:cNvSpPr>
            <a:spLocks noGrp="1"/>
          </p:cNvSpPr>
          <p:nvPr>
            <p:ph type="sldNum" sz="quarter" idx="12"/>
          </p:nvPr>
        </p:nvSpPr>
        <p:spPr/>
        <p:txBody>
          <a:bodyPr/>
          <a:lstStyle/>
          <a:p>
            <a:fld id="{5C077586-CF2D-4858-9BEB-64FE073A7414}" type="slidenum">
              <a:rPr lang="en-IN" smtClean="0"/>
              <a:t>‹#›</a:t>
            </a:fld>
            <a:endParaRPr lang="en-IN"/>
          </a:p>
        </p:txBody>
      </p:sp>
    </p:spTree>
    <p:extLst>
      <p:ext uri="{BB962C8B-B14F-4D97-AF65-F5344CB8AC3E}">
        <p14:creationId xmlns:p14="http://schemas.microsoft.com/office/powerpoint/2010/main" val="40096494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40B0A11-9E35-83A4-BF41-7E903F07AC7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605AEAF-637F-EB0B-DCD6-ED67AAE3696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867A4AF-D47D-F375-0FDD-97F9DF9754D3}"/>
              </a:ext>
            </a:extLst>
          </p:cNvPr>
          <p:cNvSpPr>
            <a:spLocks noGrp="1"/>
          </p:cNvSpPr>
          <p:nvPr>
            <p:ph type="dt" sz="half" idx="10"/>
          </p:nvPr>
        </p:nvSpPr>
        <p:spPr/>
        <p:txBody>
          <a:bodyPr/>
          <a:lstStyle/>
          <a:p>
            <a:fld id="{50092AD9-2CE2-47FE-BA7A-113DA379CAA2}" type="datetimeFigureOut">
              <a:rPr lang="en-IN" smtClean="0"/>
              <a:t>05-02-2025</a:t>
            </a:fld>
            <a:endParaRPr lang="en-IN"/>
          </a:p>
        </p:txBody>
      </p:sp>
      <p:sp>
        <p:nvSpPr>
          <p:cNvPr id="5" name="Footer Placeholder 4">
            <a:extLst>
              <a:ext uri="{FF2B5EF4-FFF2-40B4-BE49-F238E27FC236}">
                <a16:creationId xmlns:a16="http://schemas.microsoft.com/office/drawing/2014/main" id="{248C8CAC-49C0-5368-33AE-25C0A7D8689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00B6ECD-2420-635F-1D18-F04FA5F68FBF}"/>
              </a:ext>
            </a:extLst>
          </p:cNvPr>
          <p:cNvSpPr>
            <a:spLocks noGrp="1"/>
          </p:cNvSpPr>
          <p:nvPr>
            <p:ph type="sldNum" sz="quarter" idx="12"/>
          </p:nvPr>
        </p:nvSpPr>
        <p:spPr/>
        <p:txBody>
          <a:bodyPr/>
          <a:lstStyle/>
          <a:p>
            <a:fld id="{5C077586-CF2D-4858-9BEB-64FE073A7414}" type="slidenum">
              <a:rPr lang="en-IN" smtClean="0"/>
              <a:t>‹#›</a:t>
            </a:fld>
            <a:endParaRPr lang="en-IN"/>
          </a:p>
        </p:txBody>
      </p:sp>
    </p:spTree>
    <p:extLst>
      <p:ext uri="{BB962C8B-B14F-4D97-AF65-F5344CB8AC3E}">
        <p14:creationId xmlns:p14="http://schemas.microsoft.com/office/powerpoint/2010/main" val="24569366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67130-17BB-D3EE-82D6-7A943B8C962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C82C437-E113-EFE6-88E2-DED01DB3E4F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07F8E5F-C6D6-7ACD-8468-B157F55DF823}"/>
              </a:ext>
            </a:extLst>
          </p:cNvPr>
          <p:cNvSpPr>
            <a:spLocks noGrp="1"/>
          </p:cNvSpPr>
          <p:nvPr>
            <p:ph type="dt" sz="half" idx="10"/>
          </p:nvPr>
        </p:nvSpPr>
        <p:spPr/>
        <p:txBody>
          <a:bodyPr/>
          <a:lstStyle/>
          <a:p>
            <a:fld id="{50092AD9-2CE2-47FE-BA7A-113DA379CAA2}" type="datetimeFigureOut">
              <a:rPr lang="en-IN" smtClean="0"/>
              <a:t>05-02-2025</a:t>
            </a:fld>
            <a:endParaRPr lang="en-IN"/>
          </a:p>
        </p:txBody>
      </p:sp>
      <p:sp>
        <p:nvSpPr>
          <p:cNvPr id="5" name="Footer Placeholder 4">
            <a:extLst>
              <a:ext uri="{FF2B5EF4-FFF2-40B4-BE49-F238E27FC236}">
                <a16:creationId xmlns:a16="http://schemas.microsoft.com/office/drawing/2014/main" id="{4C701533-41FA-DEBE-2012-6E57531EDEC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6EF6273-37D6-FA9F-5C16-E9F813D0288B}"/>
              </a:ext>
            </a:extLst>
          </p:cNvPr>
          <p:cNvSpPr>
            <a:spLocks noGrp="1"/>
          </p:cNvSpPr>
          <p:nvPr>
            <p:ph type="sldNum" sz="quarter" idx="12"/>
          </p:nvPr>
        </p:nvSpPr>
        <p:spPr/>
        <p:txBody>
          <a:bodyPr/>
          <a:lstStyle/>
          <a:p>
            <a:fld id="{5C077586-CF2D-4858-9BEB-64FE073A7414}" type="slidenum">
              <a:rPr lang="en-IN" smtClean="0"/>
              <a:t>‹#›</a:t>
            </a:fld>
            <a:endParaRPr lang="en-IN"/>
          </a:p>
        </p:txBody>
      </p:sp>
    </p:spTree>
    <p:extLst>
      <p:ext uri="{BB962C8B-B14F-4D97-AF65-F5344CB8AC3E}">
        <p14:creationId xmlns:p14="http://schemas.microsoft.com/office/powerpoint/2010/main" val="17236676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B1090-BA7D-C6A8-39AE-A220B972BAE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D306616-0537-2A60-E1D1-AAD380CDF5A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7874C96-4AB6-DF50-480E-360B39ED8CFA}"/>
              </a:ext>
            </a:extLst>
          </p:cNvPr>
          <p:cNvSpPr>
            <a:spLocks noGrp="1"/>
          </p:cNvSpPr>
          <p:nvPr>
            <p:ph type="dt" sz="half" idx="10"/>
          </p:nvPr>
        </p:nvSpPr>
        <p:spPr/>
        <p:txBody>
          <a:bodyPr/>
          <a:lstStyle/>
          <a:p>
            <a:fld id="{50092AD9-2CE2-47FE-BA7A-113DA379CAA2}" type="datetimeFigureOut">
              <a:rPr lang="en-IN" smtClean="0"/>
              <a:t>05-02-2025</a:t>
            </a:fld>
            <a:endParaRPr lang="en-IN"/>
          </a:p>
        </p:txBody>
      </p:sp>
      <p:sp>
        <p:nvSpPr>
          <p:cNvPr id="5" name="Footer Placeholder 4">
            <a:extLst>
              <a:ext uri="{FF2B5EF4-FFF2-40B4-BE49-F238E27FC236}">
                <a16:creationId xmlns:a16="http://schemas.microsoft.com/office/drawing/2014/main" id="{8F7E1A83-20DE-3EC9-62FE-159E5CB4EC3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5FF70C5-DE47-8257-A16C-16E0BE297CCB}"/>
              </a:ext>
            </a:extLst>
          </p:cNvPr>
          <p:cNvSpPr>
            <a:spLocks noGrp="1"/>
          </p:cNvSpPr>
          <p:nvPr>
            <p:ph type="sldNum" sz="quarter" idx="12"/>
          </p:nvPr>
        </p:nvSpPr>
        <p:spPr/>
        <p:txBody>
          <a:bodyPr/>
          <a:lstStyle/>
          <a:p>
            <a:fld id="{5C077586-CF2D-4858-9BEB-64FE073A7414}" type="slidenum">
              <a:rPr lang="en-IN" smtClean="0"/>
              <a:t>‹#›</a:t>
            </a:fld>
            <a:endParaRPr lang="en-IN"/>
          </a:p>
        </p:txBody>
      </p:sp>
    </p:spTree>
    <p:extLst>
      <p:ext uri="{BB962C8B-B14F-4D97-AF65-F5344CB8AC3E}">
        <p14:creationId xmlns:p14="http://schemas.microsoft.com/office/powerpoint/2010/main" val="28327210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1FD16-6884-D37B-6948-06B533F7F9C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7591CDC-22D1-9133-0D8A-341B6414D1B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D375CC8-59A2-7DEB-EED5-7C89BBE8E4A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234D71D-F44C-34E9-F726-4139BB81021B}"/>
              </a:ext>
            </a:extLst>
          </p:cNvPr>
          <p:cNvSpPr>
            <a:spLocks noGrp="1"/>
          </p:cNvSpPr>
          <p:nvPr>
            <p:ph type="dt" sz="half" idx="10"/>
          </p:nvPr>
        </p:nvSpPr>
        <p:spPr/>
        <p:txBody>
          <a:bodyPr/>
          <a:lstStyle/>
          <a:p>
            <a:fld id="{50092AD9-2CE2-47FE-BA7A-113DA379CAA2}" type="datetimeFigureOut">
              <a:rPr lang="en-IN" smtClean="0"/>
              <a:t>05-02-2025</a:t>
            </a:fld>
            <a:endParaRPr lang="en-IN"/>
          </a:p>
        </p:txBody>
      </p:sp>
      <p:sp>
        <p:nvSpPr>
          <p:cNvPr id="6" name="Footer Placeholder 5">
            <a:extLst>
              <a:ext uri="{FF2B5EF4-FFF2-40B4-BE49-F238E27FC236}">
                <a16:creationId xmlns:a16="http://schemas.microsoft.com/office/drawing/2014/main" id="{E4A8AF25-7277-8EA8-61C2-8B62AD7032D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64DFB5C-3EEA-D6E0-44FA-403CA4E14061}"/>
              </a:ext>
            </a:extLst>
          </p:cNvPr>
          <p:cNvSpPr>
            <a:spLocks noGrp="1"/>
          </p:cNvSpPr>
          <p:nvPr>
            <p:ph type="sldNum" sz="quarter" idx="12"/>
          </p:nvPr>
        </p:nvSpPr>
        <p:spPr/>
        <p:txBody>
          <a:bodyPr/>
          <a:lstStyle/>
          <a:p>
            <a:fld id="{5C077586-CF2D-4858-9BEB-64FE073A7414}" type="slidenum">
              <a:rPr lang="en-IN" smtClean="0"/>
              <a:t>‹#›</a:t>
            </a:fld>
            <a:endParaRPr lang="en-IN"/>
          </a:p>
        </p:txBody>
      </p:sp>
    </p:spTree>
    <p:extLst>
      <p:ext uri="{BB962C8B-B14F-4D97-AF65-F5344CB8AC3E}">
        <p14:creationId xmlns:p14="http://schemas.microsoft.com/office/powerpoint/2010/main" val="14803583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4C40-59D3-9D29-B8C9-0CBBE20048E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5171582-3C91-9DAC-3C13-511A1CDDA36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09FB1FD-AF21-1A85-78A4-59CE107BD84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DCBA62E-1FE3-472A-635B-B96D26E3FA9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4F2F18-3397-C3D7-9AC0-391B5E45538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F28917C-78FA-D4BF-C904-F9F5571462EF}"/>
              </a:ext>
            </a:extLst>
          </p:cNvPr>
          <p:cNvSpPr>
            <a:spLocks noGrp="1"/>
          </p:cNvSpPr>
          <p:nvPr>
            <p:ph type="dt" sz="half" idx="10"/>
          </p:nvPr>
        </p:nvSpPr>
        <p:spPr/>
        <p:txBody>
          <a:bodyPr/>
          <a:lstStyle/>
          <a:p>
            <a:fld id="{50092AD9-2CE2-47FE-BA7A-113DA379CAA2}" type="datetimeFigureOut">
              <a:rPr lang="en-IN" smtClean="0"/>
              <a:t>05-02-2025</a:t>
            </a:fld>
            <a:endParaRPr lang="en-IN"/>
          </a:p>
        </p:txBody>
      </p:sp>
      <p:sp>
        <p:nvSpPr>
          <p:cNvPr id="8" name="Footer Placeholder 7">
            <a:extLst>
              <a:ext uri="{FF2B5EF4-FFF2-40B4-BE49-F238E27FC236}">
                <a16:creationId xmlns:a16="http://schemas.microsoft.com/office/drawing/2014/main" id="{15037F44-A22E-D8D2-6332-9190121F4AA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76FAA2F-C6A7-DC85-B45D-2FD12F53D325}"/>
              </a:ext>
            </a:extLst>
          </p:cNvPr>
          <p:cNvSpPr>
            <a:spLocks noGrp="1"/>
          </p:cNvSpPr>
          <p:nvPr>
            <p:ph type="sldNum" sz="quarter" idx="12"/>
          </p:nvPr>
        </p:nvSpPr>
        <p:spPr/>
        <p:txBody>
          <a:bodyPr/>
          <a:lstStyle/>
          <a:p>
            <a:fld id="{5C077586-CF2D-4858-9BEB-64FE073A7414}" type="slidenum">
              <a:rPr lang="en-IN" smtClean="0"/>
              <a:t>‹#›</a:t>
            </a:fld>
            <a:endParaRPr lang="en-IN"/>
          </a:p>
        </p:txBody>
      </p:sp>
    </p:spTree>
    <p:extLst>
      <p:ext uri="{BB962C8B-B14F-4D97-AF65-F5344CB8AC3E}">
        <p14:creationId xmlns:p14="http://schemas.microsoft.com/office/powerpoint/2010/main" val="6516057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01CFA-06F9-435A-7C0F-3BBF3804350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32B8C48-A422-BEAD-170D-E848DD97BB4D}"/>
              </a:ext>
            </a:extLst>
          </p:cNvPr>
          <p:cNvSpPr>
            <a:spLocks noGrp="1"/>
          </p:cNvSpPr>
          <p:nvPr>
            <p:ph type="dt" sz="half" idx="10"/>
          </p:nvPr>
        </p:nvSpPr>
        <p:spPr/>
        <p:txBody>
          <a:bodyPr/>
          <a:lstStyle/>
          <a:p>
            <a:fld id="{50092AD9-2CE2-47FE-BA7A-113DA379CAA2}" type="datetimeFigureOut">
              <a:rPr lang="en-IN" smtClean="0"/>
              <a:t>05-02-2025</a:t>
            </a:fld>
            <a:endParaRPr lang="en-IN"/>
          </a:p>
        </p:txBody>
      </p:sp>
      <p:sp>
        <p:nvSpPr>
          <p:cNvPr id="4" name="Footer Placeholder 3">
            <a:extLst>
              <a:ext uri="{FF2B5EF4-FFF2-40B4-BE49-F238E27FC236}">
                <a16:creationId xmlns:a16="http://schemas.microsoft.com/office/drawing/2014/main" id="{2D1A4B1F-11BB-4444-EBE3-1825379518F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460A00B-1715-C553-F91D-0030E3DA274A}"/>
              </a:ext>
            </a:extLst>
          </p:cNvPr>
          <p:cNvSpPr>
            <a:spLocks noGrp="1"/>
          </p:cNvSpPr>
          <p:nvPr>
            <p:ph type="sldNum" sz="quarter" idx="12"/>
          </p:nvPr>
        </p:nvSpPr>
        <p:spPr/>
        <p:txBody>
          <a:bodyPr/>
          <a:lstStyle/>
          <a:p>
            <a:fld id="{5C077586-CF2D-4858-9BEB-64FE073A7414}" type="slidenum">
              <a:rPr lang="en-IN" smtClean="0"/>
              <a:t>‹#›</a:t>
            </a:fld>
            <a:endParaRPr lang="en-IN"/>
          </a:p>
        </p:txBody>
      </p:sp>
    </p:spTree>
    <p:extLst>
      <p:ext uri="{BB962C8B-B14F-4D97-AF65-F5344CB8AC3E}">
        <p14:creationId xmlns:p14="http://schemas.microsoft.com/office/powerpoint/2010/main" val="20744541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809F66E-C130-FE53-0C0D-87B0A1FF496A}"/>
              </a:ext>
            </a:extLst>
          </p:cNvPr>
          <p:cNvSpPr>
            <a:spLocks noGrp="1"/>
          </p:cNvSpPr>
          <p:nvPr>
            <p:ph type="dt" sz="half" idx="10"/>
          </p:nvPr>
        </p:nvSpPr>
        <p:spPr/>
        <p:txBody>
          <a:bodyPr/>
          <a:lstStyle/>
          <a:p>
            <a:fld id="{50092AD9-2CE2-47FE-BA7A-113DA379CAA2}" type="datetimeFigureOut">
              <a:rPr lang="en-IN" smtClean="0"/>
              <a:t>05-02-2025</a:t>
            </a:fld>
            <a:endParaRPr lang="en-IN"/>
          </a:p>
        </p:txBody>
      </p:sp>
      <p:sp>
        <p:nvSpPr>
          <p:cNvPr id="3" name="Footer Placeholder 2">
            <a:extLst>
              <a:ext uri="{FF2B5EF4-FFF2-40B4-BE49-F238E27FC236}">
                <a16:creationId xmlns:a16="http://schemas.microsoft.com/office/drawing/2014/main" id="{364A3AA1-AC39-1C10-7859-4789BF7B3B9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F4AC55F-79D9-D460-CCB2-82CC739910E4}"/>
              </a:ext>
            </a:extLst>
          </p:cNvPr>
          <p:cNvSpPr>
            <a:spLocks noGrp="1"/>
          </p:cNvSpPr>
          <p:nvPr>
            <p:ph type="sldNum" sz="quarter" idx="12"/>
          </p:nvPr>
        </p:nvSpPr>
        <p:spPr/>
        <p:txBody>
          <a:bodyPr/>
          <a:lstStyle/>
          <a:p>
            <a:fld id="{5C077586-CF2D-4858-9BEB-64FE073A7414}" type="slidenum">
              <a:rPr lang="en-IN" smtClean="0"/>
              <a:t>‹#›</a:t>
            </a:fld>
            <a:endParaRPr lang="en-IN"/>
          </a:p>
        </p:txBody>
      </p:sp>
    </p:spTree>
    <p:extLst>
      <p:ext uri="{BB962C8B-B14F-4D97-AF65-F5344CB8AC3E}">
        <p14:creationId xmlns:p14="http://schemas.microsoft.com/office/powerpoint/2010/main" val="7379858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6196A-9CC7-367E-ED1D-33D073FC77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748BF43-297E-19C3-61AB-07B68722D77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DC0EB97-0A7A-F808-2DE5-8E303630A2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926928-4872-1D37-9F5F-A8A5D37B98C3}"/>
              </a:ext>
            </a:extLst>
          </p:cNvPr>
          <p:cNvSpPr>
            <a:spLocks noGrp="1"/>
          </p:cNvSpPr>
          <p:nvPr>
            <p:ph type="dt" sz="half" idx="10"/>
          </p:nvPr>
        </p:nvSpPr>
        <p:spPr/>
        <p:txBody>
          <a:bodyPr/>
          <a:lstStyle/>
          <a:p>
            <a:fld id="{50092AD9-2CE2-47FE-BA7A-113DA379CAA2}" type="datetimeFigureOut">
              <a:rPr lang="en-IN" smtClean="0"/>
              <a:t>05-02-2025</a:t>
            </a:fld>
            <a:endParaRPr lang="en-IN"/>
          </a:p>
        </p:txBody>
      </p:sp>
      <p:sp>
        <p:nvSpPr>
          <p:cNvPr id="6" name="Footer Placeholder 5">
            <a:extLst>
              <a:ext uri="{FF2B5EF4-FFF2-40B4-BE49-F238E27FC236}">
                <a16:creationId xmlns:a16="http://schemas.microsoft.com/office/drawing/2014/main" id="{450A70FC-F59E-D69A-D3AE-0A2A6ACDEB0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A0E690F-C8DF-D5BA-74E0-F57AFECE9BB9}"/>
              </a:ext>
            </a:extLst>
          </p:cNvPr>
          <p:cNvSpPr>
            <a:spLocks noGrp="1"/>
          </p:cNvSpPr>
          <p:nvPr>
            <p:ph type="sldNum" sz="quarter" idx="12"/>
          </p:nvPr>
        </p:nvSpPr>
        <p:spPr/>
        <p:txBody>
          <a:bodyPr/>
          <a:lstStyle/>
          <a:p>
            <a:fld id="{5C077586-CF2D-4858-9BEB-64FE073A7414}" type="slidenum">
              <a:rPr lang="en-IN" smtClean="0"/>
              <a:t>‹#›</a:t>
            </a:fld>
            <a:endParaRPr lang="en-IN"/>
          </a:p>
        </p:txBody>
      </p:sp>
    </p:spTree>
    <p:extLst>
      <p:ext uri="{BB962C8B-B14F-4D97-AF65-F5344CB8AC3E}">
        <p14:creationId xmlns:p14="http://schemas.microsoft.com/office/powerpoint/2010/main" val="4919239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C2EF3-1985-85BE-8D6E-F2C5557C5E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47B7127-CD1B-D20B-211B-A1A7F8745DB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98CDF65-7972-C707-0307-A7F06EDB0E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8B6731A-FD28-3AD2-C9E9-803B774E538A}"/>
              </a:ext>
            </a:extLst>
          </p:cNvPr>
          <p:cNvSpPr>
            <a:spLocks noGrp="1"/>
          </p:cNvSpPr>
          <p:nvPr>
            <p:ph type="dt" sz="half" idx="10"/>
          </p:nvPr>
        </p:nvSpPr>
        <p:spPr/>
        <p:txBody>
          <a:bodyPr/>
          <a:lstStyle/>
          <a:p>
            <a:fld id="{50092AD9-2CE2-47FE-BA7A-113DA379CAA2}" type="datetimeFigureOut">
              <a:rPr lang="en-IN" smtClean="0"/>
              <a:t>05-02-2025</a:t>
            </a:fld>
            <a:endParaRPr lang="en-IN"/>
          </a:p>
        </p:txBody>
      </p:sp>
      <p:sp>
        <p:nvSpPr>
          <p:cNvPr id="6" name="Footer Placeholder 5">
            <a:extLst>
              <a:ext uri="{FF2B5EF4-FFF2-40B4-BE49-F238E27FC236}">
                <a16:creationId xmlns:a16="http://schemas.microsoft.com/office/drawing/2014/main" id="{447AFA88-DF43-6A68-A85A-C8900DF2BA3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97B9111-84AD-A1CF-BA6F-2D82A26809E4}"/>
              </a:ext>
            </a:extLst>
          </p:cNvPr>
          <p:cNvSpPr>
            <a:spLocks noGrp="1"/>
          </p:cNvSpPr>
          <p:nvPr>
            <p:ph type="sldNum" sz="quarter" idx="12"/>
          </p:nvPr>
        </p:nvSpPr>
        <p:spPr/>
        <p:txBody>
          <a:bodyPr/>
          <a:lstStyle/>
          <a:p>
            <a:fld id="{5C077586-CF2D-4858-9BEB-64FE073A7414}" type="slidenum">
              <a:rPr lang="en-IN" smtClean="0"/>
              <a:t>‹#›</a:t>
            </a:fld>
            <a:endParaRPr lang="en-IN"/>
          </a:p>
        </p:txBody>
      </p:sp>
    </p:spTree>
    <p:extLst>
      <p:ext uri="{BB962C8B-B14F-4D97-AF65-F5344CB8AC3E}">
        <p14:creationId xmlns:p14="http://schemas.microsoft.com/office/powerpoint/2010/main" val="33295278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5B5CB2-82CC-7964-4168-A40A87E6584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42C9D4E-8826-0444-247B-41F174CFCF9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53DDD2E-8114-AD41-65B4-FE57D6E474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092AD9-2CE2-47FE-BA7A-113DA379CAA2}" type="datetimeFigureOut">
              <a:rPr lang="en-IN" smtClean="0"/>
              <a:t>05-02-2025</a:t>
            </a:fld>
            <a:endParaRPr lang="en-IN"/>
          </a:p>
        </p:txBody>
      </p:sp>
      <p:sp>
        <p:nvSpPr>
          <p:cNvPr id="5" name="Footer Placeholder 4">
            <a:extLst>
              <a:ext uri="{FF2B5EF4-FFF2-40B4-BE49-F238E27FC236}">
                <a16:creationId xmlns:a16="http://schemas.microsoft.com/office/drawing/2014/main" id="{2018DC54-4481-1E1F-0DA5-1D5F7767B6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F71024C-38DD-28EB-4779-1A0C14F9A62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077586-CF2D-4858-9BEB-64FE073A7414}" type="slidenum">
              <a:rPr lang="en-IN" smtClean="0"/>
              <a:t>‹#›</a:t>
            </a:fld>
            <a:endParaRPr lang="en-IN"/>
          </a:p>
        </p:txBody>
      </p:sp>
    </p:spTree>
    <p:extLst>
      <p:ext uri="{BB962C8B-B14F-4D97-AF65-F5344CB8AC3E}">
        <p14:creationId xmlns:p14="http://schemas.microsoft.com/office/powerpoint/2010/main" val="14170359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DF6560-B934-1192-E896-069F5862EE9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52AC60A-A6F5-7E5F-C047-55B7670B44F0}"/>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91FEBD76-2093-8C0E-4F1A-D1A035D915F7}"/>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CA2EDFF9-DF9F-37BF-23D8-58F58B8102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19"/>
            <a:ext cx="12192000" cy="6856781"/>
          </a:xfrm>
          <a:prstGeom prst="rect">
            <a:avLst/>
          </a:prstGeom>
        </p:spPr>
      </p:pic>
      <p:sp>
        <p:nvSpPr>
          <p:cNvPr id="4" name="TextBox 3">
            <a:extLst>
              <a:ext uri="{FF2B5EF4-FFF2-40B4-BE49-F238E27FC236}">
                <a16:creationId xmlns:a16="http://schemas.microsoft.com/office/drawing/2014/main" id="{2F330D1F-165A-6C1B-390A-F6DE27B48D97}"/>
              </a:ext>
            </a:extLst>
          </p:cNvPr>
          <p:cNvSpPr txBox="1"/>
          <p:nvPr/>
        </p:nvSpPr>
        <p:spPr>
          <a:xfrm>
            <a:off x="0" y="720853"/>
            <a:ext cx="12192000" cy="5940088"/>
          </a:xfrm>
          <a:prstGeom prst="rect">
            <a:avLst/>
          </a:prstGeom>
          <a:noFill/>
        </p:spPr>
        <p:txBody>
          <a:bodyPr wrap="square" rtlCol="0">
            <a:spAutoFit/>
          </a:bodyPr>
          <a:lstStyle/>
          <a:p>
            <a:pPr algn="ctr"/>
            <a:endParaRPr lang="en-IN" sz="2400" b="1" dirty="0">
              <a:latin typeface="Times New Roman" panose="02020603050405020304" pitchFamily="18" charset="0"/>
              <a:cs typeface="Times New Roman" panose="02020603050405020304" pitchFamily="18" charset="0"/>
            </a:endParaRPr>
          </a:p>
          <a:p>
            <a:pPr algn="ctr"/>
            <a:r>
              <a:rPr lang="en-IN" sz="2400" b="1" dirty="0">
                <a:latin typeface="Times New Roman" panose="02020603050405020304" pitchFamily="18" charset="0"/>
                <a:cs typeface="Times New Roman" panose="02020603050405020304" pitchFamily="18" charset="0"/>
              </a:rPr>
              <a:t>Principles of Management and Economics (HS251TA)</a:t>
            </a:r>
          </a:p>
          <a:p>
            <a:pPr algn="ctr"/>
            <a:r>
              <a:rPr lang="en-IN" sz="2400" b="1" dirty="0">
                <a:latin typeface="Times New Roman" panose="02020603050405020304" pitchFamily="18" charset="0"/>
                <a:cs typeface="Times New Roman" panose="02020603050405020304" pitchFamily="18" charset="0"/>
              </a:rPr>
              <a:t>Experiential Learning </a:t>
            </a:r>
          </a:p>
          <a:p>
            <a:pPr algn="ctr"/>
            <a:r>
              <a:rPr lang="en-IN" sz="2400" b="1" dirty="0">
                <a:latin typeface="Times New Roman" panose="02020603050405020304" pitchFamily="18" charset="0"/>
                <a:cs typeface="Times New Roman" panose="02020603050405020304" pitchFamily="18" charset="0"/>
              </a:rPr>
              <a:t>Component 2</a:t>
            </a:r>
          </a:p>
          <a:p>
            <a:pPr algn="ctr"/>
            <a:endParaRPr lang="en-IN" sz="2400" b="1" dirty="0">
              <a:latin typeface="Times New Roman" panose="02020603050405020304" pitchFamily="18" charset="0"/>
              <a:cs typeface="Times New Roman" panose="02020603050405020304" pitchFamily="18" charset="0"/>
            </a:endParaRPr>
          </a:p>
          <a:p>
            <a:pPr algn="ctr"/>
            <a:r>
              <a:rPr lang="en-IN" sz="2400" b="1" dirty="0">
                <a:latin typeface="Times New Roman" panose="02020603050405020304" pitchFamily="18" charset="0"/>
                <a:cs typeface="Times New Roman" panose="02020603050405020304" pitchFamily="18" charset="0"/>
              </a:rPr>
              <a:t>Topic:</a:t>
            </a:r>
          </a:p>
          <a:p>
            <a:pPr algn="ctr"/>
            <a:endParaRPr lang="en-IN" dirty="0">
              <a:latin typeface="Times New Roman" panose="02020603050405020304" pitchFamily="18" charset="0"/>
              <a:cs typeface="Times New Roman" panose="02020603050405020304" pitchFamily="18" charset="0"/>
            </a:endParaRPr>
          </a:p>
          <a:p>
            <a:pPr algn="ctr"/>
            <a:r>
              <a:rPr lang="en-US" sz="2800" b="1" dirty="0">
                <a:latin typeface="Times New Roman" panose="02020603050405020304" pitchFamily="18" charset="0"/>
                <a:cs typeface="Times New Roman" panose="02020603050405020304" pitchFamily="18" charset="0"/>
              </a:rPr>
              <a:t>      </a:t>
            </a:r>
            <a:r>
              <a:rPr lang="en-IN" sz="2800" b="1" dirty="0">
                <a:latin typeface="Times New Roman" panose="02020603050405020304" pitchFamily="18" charset="0"/>
                <a:cs typeface="Times New Roman" panose="02020603050405020304" pitchFamily="18" charset="0"/>
              </a:rPr>
              <a:t>Herzberg’s Two Factor Theory</a:t>
            </a:r>
          </a:p>
          <a:p>
            <a:pPr algn="ctr"/>
            <a:r>
              <a:rPr lang="en-IN" sz="2800" b="1" dirty="0">
                <a:latin typeface="Times New Roman" panose="02020603050405020304" pitchFamily="18" charset="0"/>
                <a:cs typeface="Times New Roman" panose="02020603050405020304" pitchFamily="18" charset="0"/>
              </a:rPr>
              <a:t>Contemporary Theory of Motivation: Adam’s Equity Theory</a:t>
            </a:r>
          </a:p>
          <a:p>
            <a:endParaRPr lang="en-IN" sz="2000" b="1" dirty="0">
              <a:latin typeface="Times New Roman" panose="02020603050405020304" pitchFamily="18" charset="0"/>
              <a:cs typeface="Times New Roman" panose="02020603050405020304" pitchFamily="18" charset="0"/>
            </a:endParaRPr>
          </a:p>
          <a:p>
            <a:endParaRPr lang="en-IN" sz="2000" b="1" dirty="0">
              <a:latin typeface="Times New Roman" panose="02020603050405020304" pitchFamily="18" charset="0"/>
              <a:cs typeface="Times New Roman" panose="02020603050405020304" pitchFamily="18" charset="0"/>
            </a:endParaRPr>
          </a:p>
          <a:p>
            <a:endParaRPr lang="en-IN" sz="2000" b="1" dirty="0">
              <a:latin typeface="Times New Roman" panose="02020603050405020304" pitchFamily="18" charset="0"/>
              <a:cs typeface="Times New Roman" panose="02020603050405020304" pitchFamily="18" charset="0"/>
            </a:endParaRPr>
          </a:p>
          <a:p>
            <a:endParaRPr lang="en-IN" sz="2000" b="1" dirty="0">
              <a:latin typeface="Times New Roman" panose="02020603050405020304" pitchFamily="18" charset="0"/>
              <a:cs typeface="Times New Roman" panose="02020603050405020304" pitchFamily="18" charset="0"/>
            </a:endParaRPr>
          </a:p>
          <a:p>
            <a:r>
              <a:rPr lang="en-IN" sz="2000" b="1" dirty="0">
                <a:latin typeface="Times New Roman" panose="02020603050405020304" pitchFamily="18" charset="0"/>
                <a:cs typeface="Times New Roman" panose="02020603050405020304" pitchFamily="18" charset="0"/>
              </a:rPr>
              <a:t>               SUBMITTED BY:                                           </a:t>
            </a:r>
          </a:p>
          <a:p>
            <a:r>
              <a:rPr lang="en-IN" sz="2000" dirty="0">
                <a:latin typeface="Times New Roman" panose="02020603050405020304" pitchFamily="18" charset="0"/>
                <a:cs typeface="Times New Roman" panose="02020603050405020304" pitchFamily="18" charset="0"/>
              </a:rPr>
              <a:t>MANOJ KUMAR B V(1RV23CS407)</a:t>
            </a:r>
          </a:p>
          <a:p>
            <a:pPr algn="ctr"/>
            <a:endParaRPr lang="en-IN" sz="2400"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18A9687A-AE3C-B644-0FBC-3DD0289DAA24}"/>
              </a:ext>
            </a:extLst>
          </p:cNvPr>
          <p:cNvSpPr txBox="1"/>
          <p:nvPr/>
        </p:nvSpPr>
        <p:spPr>
          <a:xfrm>
            <a:off x="8259096" y="5091881"/>
            <a:ext cx="3716593" cy="1631216"/>
          </a:xfrm>
          <a:prstGeom prst="rect">
            <a:avLst/>
          </a:prstGeom>
          <a:noFill/>
        </p:spPr>
        <p:txBody>
          <a:bodyPr wrap="square" rtlCol="0">
            <a:spAutoFit/>
          </a:bodyPr>
          <a:lstStyle/>
          <a:p>
            <a:pPr algn="ctr"/>
            <a:r>
              <a:rPr lang="en-IN" sz="2000" b="1" dirty="0">
                <a:latin typeface="Times New Roman" panose="02020603050405020304" pitchFamily="18" charset="0"/>
                <a:cs typeface="Times New Roman" panose="02020603050405020304" pitchFamily="18" charset="0"/>
              </a:rPr>
              <a:t>Course Faculty</a:t>
            </a:r>
          </a:p>
          <a:p>
            <a:pPr algn="ctr"/>
            <a:r>
              <a:rPr lang="en-IN" sz="2000" b="1" i="0" dirty="0">
                <a:solidFill>
                  <a:srgbClr val="333333"/>
                </a:solidFill>
                <a:effectLst/>
                <a:latin typeface="Times New Roman" panose="02020603050405020304" pitchFamily="18" charset="0"/>
                <a:cs typeface="Times New Roman" panose="02020603050405020304" pitchFamily="18" charset="0"/>
              </a:rPr>
              <a:t>Dr Sandhya S</a:t>
            </a:r>
            <a:r>
              <a:rPr lang="en-IN" sz="2000" b="0" i="0" dirty="0">
                <a:solidFill>
                  <a:srgbClr val="333333"/>
                </a:solidFill>
                <a:effectLst/>
                <a:latin typeface="Times New Roman" panose="02020603050405020304" pitchFamily="18" charset="0"/>
                <a:cs typeface="Times New Roman" panose="02020603050405020304" pitchFamily="18" charset="0"/>
              </a:rPr>
              <a:t>, </a:t>
            </a:r>
          </a:p>
          <a:p>
            <a:pPr algn="ctr"/>
            <a:r>
              <a:rPr lang="en-IN" sz="2000" b="0" i="0" dirty="0">
                <a:solidFill>
                  <a:srgbClr val="333333"/>
                </a:solidFill>
                <a:effectLst/>
                <a:latin typeface="Times New Roman" panose="02020603050405020304" pitchFamily="18" charset="0"/>
                <a:cs typeface="Times New Roman" panose="02020603050405020304" pitchFamily="18" charset="0"/>
              </a:rPr>
              <a:t>Assistant Professor, </a:t>
            </a:r>
          </a:p>
          <a:p>
            <a:pPr algn="ctr"/>
            <a:r>
              <a:rPr lang="en-IN" sz="2000" b="0" i="0" dirty="0">
                <a:solidFill>
                  <a:srgbClr val="333333"/>
                </a:solidFill>
                <a:effectLst/>
                <a:latin typeface="Times New Roman" panose="02020603050405020304" pitchFamily="18" charset="0"/>
                <a:cs typeface="Times New Roman" panose="02020603050405020304" pitchFamily="18" charset="0"/>
              </a:rPr>
              <a:t>Dept of CSE, RVCE.</a:t>
            </a:r>
            <a:endParaRPr lang="en-IN" sz="2000" dirty="0">
              <a:latin typeface="Times New Roman" panose="02020603050405020304" pitchFamily="18" charset="0"/>
              <a:cs typeface="Times New Roman" panose="02020603050405020304" pitchFamily="18" charset="0"/>
            </a:endParaRPr>
          </a:p>
          <a:p>
            <a:pPr algn="ctr"/>
            <a:endParaRPr lang="en-IN" sz="2000" dirty="0"/>
          </a:p>
        </p:txBody>
      </p:sp>
    </p:spTree>
    <p:extLst>
      <p:ext uri="{BB962C8B-B14F-4D97-AF65-F5344CB8AC3E}">
        <p14:creationId xmlns:p14="http://schemas.microsoft.com/office/powerpoint/2010/main" val="34361626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3764C3-9A46-4173-E9F2-44AFE86A9A0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557E9D6-5DEE-7102-562E-6103566ED05B}"/>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49AAD35C-62A0-1E66-D0FF-F2D17BEC3E99}"/>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5D10BB9F-795F-1E22-3781-BE7519AB12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19"/>
            <a:ext cx="12192000" cy="6856781"/>
          </a:xfrm>
          <a:prstGeom prst="rect">
            <a:avLst/>
          </a:prstGeom>
        </p:spPr>
      </p:pic>
      <p:sp>
        <p:nvSpPr>
          <p:cNvPr id="7" name="TextBox 6">
            <a:extLst>
              <a:ext uri="{FF2B5EF4-FFF2-40B4-BE49-F238E27FC236}">
                <a16:creationId xmlns:a16="http://schemas.microsoft.com/office/drawing/2014/main" id="{3B4F8D10-853D-CCCF-DE3B-2AAE12E5890A}"/>
              </a:ext>
            </a:extLst>
          </p:cNvPr>
          <p:cNvSpPr txBox="1"/>
          <p:nvPr/>
        </p:nvSpPr>
        <p:spPr>
          <a:xfrm>
            <a:off x="0" y="1338090"/>
            <a:ext cx="12081305" cy="5565947"/>
          </a:xfrm>
          <a:prstGeom prst="rect">
            <a:avLst/>
          </a:prstGeom>
          <a:noFill/>
        </p:spPr>
        <p:txBody>
          <a:bodyPr wrap="square" rtlCol="0">
            <a:spAutoFit/>
          </a:bodyPr>
          <a:lstStyle/>
          <a:p>
            <a:pPr algn="ctr">
              <a:lnSpc>
                <a:spcPct val="150000"/>
              </a:lnSpc>
            </a:pPr>
            <a:r>
              <a:rPr lang="en-US" sz="2400" dirty="0">
                <a:effectLst/>
                <a:latin typeface="Times New Roman" panose="02020603050405020304" pitchFamily="18" charset="0"/>
                <a:cs typeface="Times New Roman" panose="02020603050405020304" pitchFamily="18" charset="0"/>
              </a:rPr>
              <a:t>Equity Theory – Exchange Scenarios</a:t>
            </a:r>
          </a:p>
          <a:p>
            <a:pPr algn="ctr">
              <a:lnSpc>
                <a:spcPct val="150000"/>
              </a:lnSpc>
            </a:pPr>
            <a:endParaRPr lang="en-US" sz="2400" dirty="0">
              <a:effectLst/>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Case 1: </a:t>
            </a:r>
          </a:p>
          <a:p>
            <a:pPr>
              <a:lnSpc>
                <a:spcPct val="150000"/>
              </a:lnSpc>
            </a:pPr>
            <a:r>
              <a:rPr lang="en-US" sz="2400" dirty="0">
                <a:latin typeface="Times New Roman" panose="02020603050405020304" pitchFamily="18" charset="0"/>
                <a:cs typeface="Times New Roman" panose="02020603050405020304" pitchFamily="18" charset="0"/>
              </a:rPr>
              <a:t>	Equity – Pay Allocation is perceived to be fair – motivation is sustained</a:t>
            </a:r>
          </a:p>
          <a:p>
            <a:pPr>
              <a:lnSpc>
                <a:spcPct val="150000"/>
              </a:lnSpc>
            </a:pPr>
            <a:endParaRPr lang="en-US" sz="2400" dirty="0">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Case 2: Inequality – Underpayment</a:t>
            </a:r>
          </a:p>
          <a:p>
            <a:pPr>
              <a:lnSpc>
                <a:spcPct val="150000"/>
              </a:lnSpc>
            </a:pPr>
            <a:r>
              <a:rPr lang="en-US" sz="2400" dirty="0">
                <a:effectLst/>
                <a:latin typeface="Times New Roman" panose="02020603050405020304" pitchFamily="18" charset="0"/>
                <a:cs typeface="Times New Roman" panose="02020603050405020304" pitchFamily="18" charset="0"/>
              </a:rPr>
              <a:t>	Employee is motivated to seek justice. Work Motivation is disrupted</a:t>
            </a:r>
          </a:p>
          <a:p>
            <a:pPr>
              <a:lnSpc>
                <a:spcPct val="150000"/>
              </a:lnSpc>
            </a:pPr>
            <a:endParaRPr lang="en-US" sz="2400" dirty="0">
              <a:effectLst/>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Case 3: Inequality – Overpayment</a:t>
            </a:r>
          </a:p>
          <a:p>
            <a:pPr>
              <a:lnSpc>
                <a:spcPct val="150000"/>
              </a:lnSpc>
            </a:pPr>
            <a:r>
              <a:rPr lang="en-US" sz="2400" dirty="0">
                <a:effectLst/>
                <a:latin typeface="Times New Roman" panose="02020603050405020304" pitchFamily="18" charset="0"/>
                <a:cs typeface="Times New Roman" panose="02020603050405020304" pitchFamily="18" charset="0"/>
              </a:rPr>
              <a:t>	Could be problem</a:t>
            </a:r>
            <a:r>
              <a:rPr lang="en-US" sz="2400" dirty="0">
                <a:latin typeface="Times New Roman" panose="02020603050405020304" pitchFamily="18" charset="0"/>
                <a:cs typeface="Times New Roman" panose="02020603050405020304" pitchFamily="18" charset="0"/>
              </a:rPr>
              <a:t>. Inefficient. In other words, employees lose their working mentality.</a:t>
            </a:r>
            <a:endParaRPr lang="en-US" sz="240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693969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CDDE2D-0FE6-9299-97D2-872703CF6E0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BD17A4-6E73-5997-5227-0B85553DAE0A}"/>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569BAAA5-A054-AF29-F6FA-D8EB957C6EAE}"/>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A5C4785F-E656-5598-E7BC-1EEECE3064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19"/>
            <a:ext cx="12192000" cy="6856781"/>
          </a:xfrm>
          <a:prstGeom prst="rect">
            <a:avLst/>
          </a:prstGeom>
        </p:spPr>
      </p:pic>
      <p:sp>
        <p:nvSpPr>
          <p:cNvPr id="6" name="TextBox 5">
            <a:extLst>
              <a:ext uri="{FF2B5EF4-FFF2-40B4-BE49-F238E27FC236}">
                <a16:creationId xmlns:a16="http://schemas.microsoft.com/office/drawing/2014/main" id="{EA57C9FC-540A-23E8-BCF9-C8FB5142C48A}"/>
              </a:ext>
            </a:extLst>
          </p:cNvPr>
          <p:cNvSpPr txBox="1"/>
          <p:nvPr/>
        </p:nvSpPr>
        <p:spPr>
          <a:xfrm>
            <a:off x="0" y="1277034"/>
            <a:ext cx="12192000" cy="5011949"/>
          </a:xfrm>
          <a:prstGeom prst="rect">
            <a:avLst/>
          </a:prstGeom>
          <a:noFill/>
        </p:spPr>
        <p:txBody>
          <a:bodyPr wrap="square" rtlCol="0">
            <a:spAutoFit/>
          </a:bodyPr>
          <a:lstStyle/>
          <a:p>
            <a:pPr algn="ctr">
              <a:lnSpc>
                <a:spcPct val="150000"/>
              </a:lnSpc>
            </a:pPr>
            <a:r>
              <a:rPr lang="en-IN" sz="2400" dirty="0">
                <a:latin typeface="Times New Roman" panose="02020603050405020304" pitchFamily="18" charset="0"/>
                <a:cs typeface="Times New Roman" panose="02020603050405020304" pitchFamily="18" charset="0"/>
              </a:rPr>
              <a:t>Consequences of Inequality</a:t>
            </a:r>
          </a:p>
          <a:p>
            <a:pPr marL="342900" indent="-342900">
              <a:lnSpc>
                <a:spcPct val="150000"/>
              </a:lnSpc>
              <a:buFont typeface="+mj-lt"/>
              <a:buAutoNum type="arabicPeriod"/>
            </a:pPr>
            <a:r>
              <a:rPr lang="en-IN" sz="2400" dirty="0">
                <a:latin typeface="Times New Roman" panose="02020603050405020304" pitchFamily="18" charset="0"/>
                <a:cs typeface="Times New Roman" panose="02020603050405020304" pitchFamily="18" charset="0"/>
              </a:rPr>
              <a:t>The Employee is motivated to have an equitable with the employer.</a:t>
            </a:r>
          </a:p>
          <a:p>
            <a:pPr marL="342900" indent="-342900">
              <a:lnSpc>
                <a:spcPct val="150000"/>
              </a:lnSpc>
              <a:buFont typeface="+mj-lt"/>
              <a:buAutoNum type="arabicPeriod"/>
            </a:pPr>
            <a:r>
              <a:rPr lang="en-IN" sz="2400" dirty="0">
                <a:latin typeface="Times New Roman" panose="02020603050405020304" pitchFamily="18" charset="0"/>
                <a:cs typeface="Times New Roman" panose="02020603050405020304" pitchFamily="18" charset="0"/>
              </a:rPr>
              <a:t>To reduce inequality, employee may</a:t>
            </a:r>
          </a:p>
          <a:p>
            <a:pPr marL="800100" lvl="1" indent="-342900">
              <a:lnSpc>
                <a:spcPct val="150000"/>
              </a:lnSpc>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Reduce Inputs(reduce efforts)</a:t>
            </a:r>
          </a:p>
          <a:p>
            <a:pPr marL="800100" lvl="1" indent="-342900">
              <a:lnSpc>
                <a:spcPct val="150000"/>
              </a:lnSpc>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Try to influence manager to increase outcomes(complain , file grievance, etc)</a:t>
            </a:r>
          </a:p>
          <a:p>
            <a:pPr marL="800100" lvl="1" indent="-342900">
              <a:lnSpc>
                <a:spcPct val="150000"/>
              </a:lnSpc>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Try to influence co-workers inputs (criticize others outcome or inputs)</a:t>
            </a:r>
          </a:p>
          <a:p>
            <a:pPr marL="800100" lvl="1" indent="-342900">
              <a:lnSpc>
                <a:spcPct val="150000"/>
              </a:lnSpc>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Withdraw emotionally – or physically (engage in absenteeism, tardiness, or quit)</a:t>
            </a:r>
          </a:p>
          <a:p>
            <a:pPr>
              <a:lnSpc>
                <a:spcPct val="150000"/>
              </a:lnSpc>
            </a:pPr>
            <a:endParaRPr lang="en-IN" sz="2400" dirty="0">
              <a:latin typeface="Times New Roman" panose="02020603050405020304" pitchFamily="18" charset="0"/>
              <a:cs typeface="Times New Roman" panose="02020603050405020304" pitchFamily="18" charset="0"/>
            </a:endParaRPr>
          </a:p>
          <a:p>
            <a:pPr>
              <a:lnSpc>
                <a:spcPct val="150000"/>
              </a:lnSpc>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420461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FFF998-4433-8B30-19E8-BCED9BB853C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37BF5A8-4862-AA67-1A03-EB2580592F92}"/>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2E01FC18-C785-35AB-F418-605683FF4012}"/>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139549EA-B782-E4BB-145E-061BAFC27B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19"/>
            <a:ext cx="12192000" cy="6856781"/>
          </a:xfrm>
          <a:prstGeom prst="rect">
            <a:avLst/>
          </a:prstGeom>
        </p:spPr>
      </p:pic>
      <p:sp>
        <p:nvSpPr>
          <p:cNvPr id="4" name="TextBox 3">
            <a:extLst>
              <a:ext uri="{FF2B5EF4-FFF2-40B4-BE49-F238E27FC236}">
                <a16:creationId xmlns:a16="http://schemas.microsoft.com/office/drawing/2014/main" id="{D24C16EB-27E9-2EE9-EA6C-4AD6436F1479}"/>
              </a:ext>
            </a:extLst>
          </p:cNvPr>
          <p:cNvSpPr txBox="1"/>
          <p:nvPr/>
        </p:nvSpPr>
        <p:spPr>
          <a:xfrm>
            <a:off x="1976282" y="851841"/>
            <a:ext cx="8691718" cy="448969"/>
          </a:xfrm>
          <a:prstGeom prst="rect">
            <a:avLst/>
          </a:prstGeom>
          <a:noFill/>
        </p:spPr>
        <p:txBody>
          <a:bodyPr wrap="square" rtlCol="0">
            <a:spAutoFit/>
          </a:bodyPr>
          <a:lstStyle/>
          <a:p>
            <a:pPr algn="ctr">
              <a:lnSpc>
                <a:spcPts val="2250"/>
              </a:lnSpc>
            </a:pPr>
            <a:r>
              <a:rPr lang="en-US" sz="4000" b="1" dirty="0">
                <a:solidFill>
                  <a:schemeClr val="accent6">
                    <a:lumMod val="75000"/>
                  </a:schemeClr>
                </a:solidFill>
                <a:effectLst/>
              </a:rPr>
              <a:t>Conclusion</a:t>
            </a:r>
            <a:endParaRPr lang="en-IN" sz="4000" b="1" dirty="0">
              <a:solidFill>
                <a:schemeClr val="accent6">
                  <a:lumMod val="75000"/>
                </a:schemeClr>
              </a:solidFill>
              <a:effectLst/>
            </a:endParaRPr>
          </a:p>
        </p:txBody>
      </p:sp>
      <p:sp>
        <p:nvSpPr>
          <p:cNvPr id="8" name="TextBox 7">
            <a:extLst>
              <a:ext uri="{FF2B5EF4-FFF2-40B4-BE49-F238E27FC236}">
                <a16:creationId xmlns:a16="http://schemas.microsoft.com/office/drawing/2014/main" id="{83EDF90C-E631-E75F-3BCD-2519D341A9E8}"/>
              </a:ext>
            </a:extLst>
          </p:cNvPr>
          <p:cNvSpPr txBox="1"/>
          <p:nvPr/>
        </p:nvSpPr>
        <p:spPr>
          <a:xfrm>
            <a:off x="0" y="1818968"/>
            <a:ext cx="12192000" cy="3108543"/>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Herzberg’s Theory argue that the two-factor result is observed because it is natural for people to take credit for satisfaction and to blame dissatisfaction on external factors. Furthermore, job satisfaction does not necessarily imply on high level of motivation or productivity</a:t>
            </a:r>
          </a:p>
          <a:p>
            <a:endParaRPr lang="en-IN" sz="2800" dirty="0">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Herzberg’s theory has been broadly read and despite its weakness its enduring value is that it recognizes that true motivation comes from within a person </a:t>
            </a:r>
          </a:p>
        </p:txBody>
      </p:sp>
    </p:spTree>
    <p:extLst>
      <p:ext uri="{BB962C8B-B14F-4D97-AF65-F5344CB8AC3E}">
        <p14:creationId xmlns:p14="http://schemas.microsoft.com/office/powerpoint/2010/main" val="13792092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2D9CCC-E306-264A-B210-385B76A1A42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1CC0CC3-53BF-DC83-C4A1-6B763472F4BD}"/>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3106D169-79F4-15F8-557B-7256BA1C31C3}"/>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A8076775-E968-291C-6C25-DE7A51EC64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19"/>
            <a:ext cx="12192000" cy="6856781"/>
          </a:xfrm>
          <a:prstGeom prst="rect">
            <a:avLst/>
          </a:prstGeom>
        </p:spPr>
      </p:pic>
      <p:pic>
        <p:nvPicPr>
          <p:cNvPr id="7170" name="Picture 2" descr="Thank You Images – Browse 384,824 Stock Photos, Vectors, and Video | Adobe  Stock">
            <a:extLst>
              <a:ext uri="{FF2B5EF4-FFF2-40B4-BE49-F238E27FC236}">
                <a16:creationId xmlns:a16="http://schemas.microsoft.com/office/drawing/2014/main" id="{7A780B93-7FBE-C1E7-20A2-285906839A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6925" y="1714500"/>
            <a:ext cx="8058150"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58235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E323C5-4851-8A1D-C067-32506B6A76D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C05FBA4-EFAC-B16C-904B-C2519C8B4BA7}"/>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A162C403-36AD-F9B1-2A3F-0F992117C07E}"/>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460C2FC2-3B5B-8A98-05D0-7070194E54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6781"/>
          </a:xfrm>
          <a:prstGeom prst="rect">
            <a:avLst/>
          </a:prstGeom>
        </p:spPr>
      </p:pic>
      <p:sp>
        <p:nvSpPr>
          <p:cNvPr id="11" name="TextBox 10">
            <a:extLst>
              <a:ext uri="{FF2B5EF4-FFF2-40B4-BE49-F238E27FC236}">
                <a16:creationId xmlns:a16="http://schemas.microsoft.com/office/drawing/2014/main" id="{6EA66941-3E6A-7043-DEA0-1C58D907D3D6}"/>
              </a:ext>
            </a:extLst>
          </p:cNvPr>
          <p:cNvSpPr txBox="1"/>
          <p:nvPr/>
        </p:nvSpPr>
        <p:spPr>
          <a:xfrm>
            <a:off x="0" y="1059765"/>
            <a:ext cx="12192000" cy="5201424"/>
          </a:xfrm>
          <a:prstGeom prst="rect">
            <a:avLst/>
          </a:prstGeom>
          <a:noFill/>
        </p:spPr>
        <p:txBody>
          <a:bodyPr wrap="square" rtlCol="0">
            <a:spAutoFit/>
          </a:bodyPr>
          <a:lstStyle/>
          <a:p>
            <a:pPr algn="ctr"/>
            <a:r>
              <a:rPr lang="en-IN" sz="3600" dirty="0">
                <a:latin typeface="Times New Roman" panose="02020603050405020304" pitchFamily="18" charset="0"/>
                <a:cs typeface="Times New Roman" panose="02020603050405020304" pitchFamily="18" charset="0"/>
              </a:rPr>
              <a:t>Introduction</a:t>
            </a:r>
          </a:p>
          <a:p>
            <a:endParaRPr lang="en-IN" sz="36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Employee motivation is a key factor in workplace performance and organizational success. Various theories explain what drives motivation, including Herzberg’s Two-Factor Theory and Adam’s Equity Theory.</a:t>
            </a:r>
          </a:p>
          <a:p>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Herzberg’s Two-Factor Theory distinguishes between motivators (e.g., achievement, recognition) that enhance job satisfaction and hygiene factors (e.g., salary, work conditions) that prevent dissatisfaction. Meanwhile, Adam’s Equity Theory emphasizes fairness, stating that employees compare their efforts and rewards with peers. Perceived imbalance affects motivation and job performance</a:t>
            </a:r>
            <a:r>
              <a:rPr lang="en-US" sz="3600" dirty="0">
                <a:solidFill>
                  <a:schemeClr val="accent6"/>
                </a:solidFill>
              </a:rPr>
              <a:t>.</a:t>
            </a:r>
            <a:endParaRPr lang="en-IN" sz="3600" dirty="0">
              <a:solidFill>
                <a:schemeClr val="accent6"/>
              </a:solidFill>
            </a:endParaRPr>
          </a:p>
        </p:txBody>
      </p:sp>
    </p:spTree>
    <p:extLst>
      <p:ext uri="{BB962C8B-B14F-4D97-AF65-F5344CB8AC3E}">
        <p14:creationId xmlns:p14="http://schemas.microsoft.com/office/powerpoint/2010/main" val="35160179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A7C6C8-629F-2DC0-531B-F50CB7BD7C8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806E74B-4248-2924-75D9-668C35923DF7}"/>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2DE1EC7C-EEFC-4BFA-B309-FFA6921B76AF}"/>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7B0D4755-6E62-A95A-EAA7-57FB1FF7B4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19"/>
            <a:ext cx="12192000" cy="6856781"/>
          </a:xfrm>
          <a:prstGeom prst="rect">
            <a:avLst/>
          </a:prstGeom>
        </p:spPr>
      </p:pic>
      <p:sp>
        <p:nvSpPr>
          <p:cNvPr id="6" name="TextBox 5">
            <a:extLst>
              <a:ext uri="{FF2B5EF4-FFF2-40B4-BE49-F238E27FC236}">
                <a16:creationId xmlns:a16="http://schemas.microsoft.com/office/drawing/2014/main" id="{5B17298E-0803-771C-9092-2C2571D0D6FF}"/>
              </a:ext>
            </a:extLst>
          </p:cNvPr>
          <p:cNvSpPr txBox="1"/>
          <p:nvPr/>
        </p:nvSpPr>
        <p:spPr>
          <a:xfrm>
            <a:off x="1" y="1392833"/>
            <a:ext cx="12192000" cy="2677656"/>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Herzberg’s Theory Rests on 2 Assumptions</a:t>
            </a:r>
          </a:p>
          <a:p>
            <a:endParaRPr lang="en-IN" sz="28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IN" sz="2800" dirty="0">
                <a:latin typeface="Times New Roman" panose="02020603050405020304" pitchFamily="18" charset="0"/>
                <a:cs typeface="Times New Roman" panose="02020603050405020304" pitchFamily="18" charset="0"/>
              </a:rPr>
              <a:t>Being Satisfied with one’s job is equivalent to being motivated: “a satisfied worker is a motivated worker”</a:t>
            </a:r>
          </a:p>
          <a:p>
            <a:pPr marL="342900" indent="-342900">
              <a:buFont typeface="+mj-lt"/>
              <a:buAutoNum type="arabicPeriod"/>
            </a:pPr>
            <a:r>
              <a:rPr lang="en-IN" sz="2800" dirty="0">
                <a:latin typeface="Times New Roman" panose="02020603050405020304" pitchFamily="18" charset="0"/>
                <a:cs typeface="Times New Roman" panose="02020603050405020304" pitchFamily="18" charset="0"/>
              </a:rPr>
              <a:t>Job satisfaction and dissatisfaction are separate concepts with unique determinants based on work with accountant and engineers</a:t>
            </a:r>
          </a:p>
        </p:txBody>
      </p:sp>
    </p:spTree>
    <p:extLst>
      <p:ext uri="{BB962C8B-B14F-4D97-AF65-F5344CB8AC3E}">
        <p14:creationId xmlns:p14="http://schemas.microsoft.com/office/powerpoint/2010/main" val="18805031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566995-F5C9-F513-591E-24FCF230F01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37BDBDB-BAA2-FE00-65A2-D108E49C0735}"/>
              </a:ext>
            </a:extLst>
          </p:cNvPr>
          <p:cNvSpPr>
            <a:spLocks noGrp="1"/>
          </p:cNvSpPr>
          <p:nvPr>
            <p:ph type="ctrTitle"/>
          </p:nvPr>
        </p:nvSpPr>
        <p:spPr/>
        <p:txBody>
          <a:bodyPr/>
          <a:lstStyle/>
          <a:p>
            <a:endParaRPr lang="en-IN" dirty="0"/>
          </a:p>
        </p:txBody>
      </p:sp>
      <p:sp>
        <p:nvSpPr>
          <p:cNvPr id="3" name="Subtitle 2">
            <a:extLst>
              <a:ext uri="{FF2B5EF4-FFF2-40B4-BE49-F238E27FC236}">
                <a16:creationId xmlns:a16="http://schemas.microsoft.com/office/drawing/2014/main" id="{B4E626AA-4A95-7C9E-3E02-864983D1845C}"/>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81A8B053-78BE-3980-878C-D781686ED8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19"/>
            <a:ext cx="12192000" cy="6856781"/>
          </a:xfrm>
          <a:prstGeom prst="rect">
            <a:avLst/>
          </a:prstGeom>
        </p:spPr>
      </p:pic>
      <p:sp>
        <p:nvSpPr>
          <p:cNvPr id="4" name="TextBox 3">
            <a:extLst>
              <a:ext uri="{FF2B5EF4-FFF2-40B4-BE49-F238E27FC236}">
                <a16:creationId xmlns:a16="http://schemas.microsoft.com/office/drawing/2014/main" id="{9D33CA8B-EEF9-7F11-5CB5-D44F3EB6E5ED}"/>
              </a:ext>
            </a:extLst>
          </p:cNvPr>
          <p:cNvSpPr txBox="1"/>
          <p:nvPr/>
        </p:nvSpPr>
        <p:spPr>
          <a:xfrm>
            <a:off x="0" y="1159234"/>
            <a:ext cx="12192000" cy="3539430"/>
          </a:xfrm>
          <a:prstGeom prst="rect">
            <a:avLst/>
          </a:prstGeom>
          <a:noFill/>
        </p:spPr>
        <p:txBody>
          <a:bodyPr wrap="square" rtlCol="0">
            <a:spAutoFit/>
          </a:bodyPr>
          <a:lstStyle/>
          <a:p>
            <a:pPr marL="457200" indent="-457200">
              <a:buFont typeface="Arial" panose="020B0604020202020204" pitchFamily="34" charset="0"/>
              <a:buChar char="•"/>
            </a:pPr>
            <a:r>
              <a:rPr lang="en-IN" sz="2800" b="1" dirty="0">
                <a:solidFill>
                  <a:schemeClr val="accent6">
                    <a:lumMod val="75000"/>
                  </a:schemeClr>
                </a:solidFill>
                <a:effectLst/>
                <a:latin typeface="苹方-简"/>
              </a:rPr>
              <a:t>Satisfaction</a:t>
            </a:r>
            <a:r>
              <a:rPr lang="en-IN" sz="2800" b="1" dirty="0">
                <a:solidFill>
                  <a:schemeClr val="accent6">
                    <a:lumMod val="75000"/>
                  </a:schemeClr>
                </a:solidFill>
                <a:latin typeface="苹方-简"/>
              </a:rPr>
              <a:t> which is mostly affected by the “motivator factors”. Motivation factors help increase the satisfaction but aren’t that affective on dissatisfaction</a:t>
            </a:r>
          </a:p>
          <a:p>
            <a:pPr marL="457200" indent="-457200">
              <a:buFont typeface="Arial" panose="020B0604020202020204" pitchFamily="34" charset="0"/>
              <a:buChar char="•"/>
            </a:pPr>
            <a:r>
              <a:rPr lang="en-IN" sz="2800" b="1" dirty="0">
                <a:solidFill>
                  <a:schemeClr val="accent6">
                    <a:lumMod val="75000"/>
                  </a:schemeClr>
                </a:solidFill>
                <a:latin typeface="苹方-简"/>
              </a:rPr>
              <a:t>Dissatisfaction is the results of the “hygiene factors”. These factors, if absent or inadequate, cause dissatisfaction, but their presence has little effect on long-term satisfaction</a:t>
            </a:r>
          </a:p>
          <a:p>
            <a:pPr marL="457200" indent="-457200">
              <a:buFont typeface="Arial" panose="020B0604020202020204" pitchFamily="34" charset="0"/>
              <a:buChar char="•"/>
            </a:pPr>
            <a:endParaRPr lang="en-IN" sz="2800" b="1" dirty="0">
              <a:solidFill>
                <a:schemeClr val="accent6">
                  <a:lumMod val="75000"/>
                </a:schemeClr>
              </a:solidFill>
              <a:latin typeface="苹方-简"/>
            </a:endParaRPr>
          </a:p>
          <a:p>
            <a:r>
              <a:rPr lang="en-IN" sz="2800" b="1" dirty="0">
                <a:solidFill>
                  <a:schemeClr val="accent6">
                    <a:lumMod val="75000"/>
                  </a:schemeClr>
                </a:solidFill>
                <a:latin typeface="苹方-简"/>
              </a:rPr>
              <a:t> </a:t>
            </a:r>
            <a:endParaRPr lang="en-IN" sz="2800" b="1" dirty="0">
              <a:solidFill>
                <a:schemeClr val="accent6">
                  <a:lumMod val="75000"/>
                </a:schemeClr>
              </a:solidFill>
              <a:effectLst/>
              <a:latin typeface="苹方-简"/>
            </a:endParaRPr>
          </a:p>
        </p:txBody>
      </p:sp>
      <p:pic>
        <p:nvPicPr>
          <p:cNvPr id="9" name="Picture 8">
            <a:extLst>
              <a:ext uri="{FF2B5EF4-FFF2-40B4-BE49-F238E27FC236}">
                <a16:creationId xmlns:a16="http://schemas.microsoft.com/office/drawing/2014/main" id="{7EA14544-15F0-41BD-3D3C-B2F529C6FF9E}"/>
              </a:ext>
            </a:extLst>
          </p:cNvPr>
          <p:cNvPicPr>
            <a:picLocks noChangeAspect="1"/>
          </p:cNvPicPr>
          <p:nvPr/>
        </p:nvPicPr>
        <p:blipFill>
          <a:blip r:embed="rId3"/>
          <a:stretch>
            <a:fillRect/>
          </a:stretch>
        </p:blipFill>
        <p:spPr>
          <a:xfrm>
            <a:off x="1762001" y="3852666"/>
            <a:ext cx="8392696" cy="2810267"/>
          </a:xfrm>
          <a:prstGeom prst="rect">
            <a:avLst/>
          </a:prstGeom>
        </p:spPr>
      </p:pic>
    </p:spTree>
    <p:extLst>
      <p:ext uri="{BB962C8B-B14F-4D97-AF65-F5344CB8AC3E}">
        <p14:creationId xmlns:p14="http://schemas.microsoft.com/office/powerpoint/2010/main" val="2845724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70012D-ADE5-1DB8-54C5-A3C6D038486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530A5FF-A7D2-92D2-F404-7DB828F63224}"/>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C02DAA67-3C1C-73DB-EEB1-0CDAE3860103}"/>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32317204-15CF-80C5-4B6E-334F3B1B21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19"/>
            <a:ext cx="12192000" cy="6856781"/>
          </a:xfrm>
          <a:prstGeom prst="rect">
            <a:avLst/>
          </a:prstGeom>
        </p:spPr>
      </p:pic>
      <p:pic>
        <p:nvPicPr>
          <p:cNvPr id="11" name="Picture 10">
            <a:extLst>
              <a:ext uri="{FF2B5EF4-FFF2-40B4-BE49-F238E27FC236}">
                <a16:creationId xmlns:a16="http://schemas.microsoft.com/office/drawing/2014/main" id="{F264CDCE-8945-CC2E-158A-0A5093664E3D}"/>
              </a:ext>
            </a:extLst>
          </p:cNvPr>
          <p:cNvPicPr>
            <a:picLocks noChangeAspect="1"/>
          </p:cNvPicPr>
          <p:nvPr/>
        </p:nvPicPr>
        <p:blipFill>
          <a:blip r:embed="rId3"/>
          <a:stretch>
            <a:fillRect/>
          </a:stretch>
        </p:blipFill>
        <p:spPr>
          <a:xfrm>
            <a:off x="85235" y="1277471"/>
            <a:ext cx="7086640" cy="3980329"/>
          </a:xfrm>
          <a:prstGeom prst="rect">
            <a:avLst/>
          </a:prstGeom>
        </p:spPr>
      </p:pic>
      <p:sp>
        <p:nvSpPr>
          <p:cNvPr id="12" name="TextBox 11">
            <a:extLst>
              <a:ext uri="{FF2B5EF4-FFF2-40B4-BE49-F238E27FC236}">
                <a16:creationId xmlns:a16="http://schemas.microsoft.com/office/drawing/2014/main" id="{68B43AA6-9092-A2BC-71AE-CF4EFEBB52B0}"/>
              </a:ext>
            </a:extLst>
          </p:cNvPr>
          <p:cNvSpPr txBox="1"/>
          <p:nvPr/>
        </p:nvSpPr>
        <p:spPr>
          <a:xfrm>
            <a:off x="7171875" y="1576593"/>
            <a:ext cx="5020125" cy="4093428"/>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Theory Distinguishes between </a:t>
            </a:r>
          </a:p>
          <a:p>
            <a:endParaRPr lang="en-IN"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Motivators</a:t>
            </a:r>
            <a:r>
              <a:rPr lang="en-IN" sz="2000" dirty="0">
                <a:latin typeface="Times New Roman" panose="02020603050405020304" pitchFamily="18" charset="0"/>
                <a:cs typeface="Times New Roman" panose="02020603050405020304" pitchFamily="18" charset="0"/>
              </a:rPr>
              <a:t>: which give positive satisfaction, arising from intrinsic conditions of the job itself, such as recognition, achievement or personal growth</a:t>
            </a:r>
          </a:p>
          <a:p>
            <a:pPr marL="285750" indent="-285750">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Hygiene Factors</a:t>
            </a:r>
            <a:r>
              <a:rPr lang="en-IN" sz="2000" dirty="0">
                <a:latin typeface="Times New Roman" panose="02020603050405020304" pitchFamily="18" charset="0"/>
                <a:cs typeface="Times New Roman" panose="02020603050405020304" pitchFamily="18" charset="0"/>
              </a:rPr>
              <a:t>: which do not give positive satisfaction, although dissatisfaction results from their absence. These are extrinsic to the work itself, and include aspects such as company policies, supervisory practices, or wages/salary</a:t>
            </a:r>
          </a:p>
        </p:txBody>
      </p:sp>
    </p:spTree>
    <p:extLst>
      <p:ext uri="{BB962C8B-B14F-4D97-AF65-F5344CB8AC3E}">
        <p14:creationId xmlns:p14="http://schemas.microsoft.com/office/powerpoint/2010/main" val="7814253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2F3C63-0F46-FDB4-A117-B0816ECBD83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EDF3AB2-450E-3E3B-60D5-D970F5F656A1}"/>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099FB034-402C-4625-29DD-52EE307D54FC}"/>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E8F82248-825A-114E-A159-D4C9425CDD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19"/>
            <a:ext cx="12192000" cy="6856781"/>
          </a:xfrm>
          <a:prstGeom prst="rect">
            <a:avLst/>
          </a:prstGeom>
        </p:spPr>
      </p:pic>
      <p:sp>
        <p:nvSpPr>
          <p:cNvPr id="4" name="TextBox 3">
            <a:extLst>
              <a:ext uri="{FF2B5EF4-FFF2-40B4-BE49-F238E27FC236}">
                <a16:creationId xmlns:a16="http://schemas.microsoft.com/office/drawing/2014/main" id="{3772225E-2FA6-D5A5-D407-FE6F64124665}"/>
              </a:ext>
            </a:extLst>
          </p:cNvPr>
          <p:cNvSpPr txBox="1"/>
          <p:nvPr/>
        </p:nvSpPr>
        <p:spPr>
          <a:xfrm>
            <a:off x="1523999" y="1122363"/>
            <a:ext cx="10068233" cy="424155"/>
          </a:xfrm>
          <a:prstGeom prst="rect">
            <a:avLst/>
          </a:prstGeom>
          <a:noFill/>
        </p:spPr>
        <p:txBody>
          <a:bodyPr wrap="square" rtlCol="0">
            <a:spAutoFit/>
          </a:bodyPr>
          <a:lstStyle/>
          <a:p>
            <a:pPr algn="ctr">
              <a:lnSpc>
                <a:spcPts val="2175"/>
              </a:lnSpc>
            </a:pPr>
            <a:r>
              <a:rPr lang="en-US" sz="4000" b="1" dirty="0">
                <a:solidFill>
                  <a:schemeClr val="accent6">
                    <a:lumMod val="75000"/>
                  </a:schemeClr>
                </a:solidFill>
                <a:effectLst/>
                <a:latin typeface="Times New Roman" panose="02020603050405020304" pitchFamily="18" charset="0"/>
                <a:cs typeface="Times New Roman" panose="02020603050405020304" pitchFamily="18" charset="0"/>
              </a:rPr>
              <a:t>Real-World Example of Two Factor Theory</a:t>
            </a:r>
            <a:endParaRPr lang="en-US" sz="4000" dirty="0">
              <a:solidFill>
                <a:schemeClr val="accent6">
                  <a:lumMod val="75000"/>
                </a:schemeClr>
              </a:solidFill>
              <a:effectLst/>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033610C3-558E-093A-D2E2-395FB290C30B}"/>
              </a:ext>
            </a:extLst>
          </p:cNvPr>
          <p:cNvSpPr txBox="1"/>
          <p:nvPr/>
        </p:nvSpPr>
        <p:spPr>
          <a:xfrm>
            <a:off x="1" y="1818968"/>
            <a:ext cx="12011208" cy="2246769"/>
          </a:xfrm>
          <a:prstGeom prst="rect">
            <a:avLst/>
          </a:prstGeom>
          <a:noFill/>
        </p:spPr>
        <p:txBody>
          <a:bodyPr wrap="square" rtlCol="0">
            <a:spAutoFit/>
          </a:bodyPr>
          <a:lstStyle/>
          <a:p>
            <a:pPr algn="just"/>
            <a:endParaRPr lang="en-US" sz="2000" dirty="0">
              <a:effectLst/>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Herzberg’s Two-Factor Theory can be seen in Google’s Workplace Culture.</a:t>
            </a:r>
          </a:p>
          <a:p>
            <a:pPr algn="just"/>
            <a:r>
              <a:rPr lang="en-US" sz="2000" dirty="0">
                <a:latin typeface="Times New Roman" panose="02020603050405020304" pitchFamily="18" charset="0"/>
                <a:cs typeface="Times New Roman" panose="02020603050405020304" pitchFamily="18" charset="0"/>
              </a:rPr>
              <a:t>Google ensures hygiene factors by providing competitive salaries, job security, and excellent working conditions, preventing employee dissatisfaction. At the same time, it focuses on motivating factors like career growth opportunities, innovation-driven projects, employee recognition programs, and a flexible work environment, which boost job satisfaction and motivation. This balance helps Google maintain high employee engagement and productivity.</a:t>
            </a:r>
          </a:p>
        </p:txBody>
      </p:sp>
    </p:spTree>
    <p:extLst>
      <p:ext uri="{BB962C8B-B14F-4D97-AF65-F5344CB8AC3E}">
        <p14:creationId xmlns:p14="http://schemas.microsoft.com/office/powerpoint/2010/main" val="32501397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F788B8-1394-0268-77CB-0F579CB2365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13E9D26-15E1-9B55-9972-0F54D601278D}"/>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74EF98D9-DD41-BBC3-D730-D0C98662A155}"/>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63DC98D3-A8CD-B4DF-4A29-F207697063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19"/>
            <a:ext cx="12192000" cy="6856781"/>
          </a:xfrm>
          <a:prstGeom prst="rect">
            <a:avLst/>
          </a:prstGeom>
        </p:spPr>
      </p:pic>
      <p:pic>
        <p:nvPicPr>
          <p:cNvPr id="6" name="Picture 5">
            <a:extLst>
              <a:ext uri="{FF2B5EF4-FFF2-40B4-BE49-F238E27FC236}">
                <a16:creationId xmlns:a16="http://schemas.microsoft.com/office/drawing/2014/main" id="{9B0F6FBB-2DFE-C464-C7A1-51514718A1B9}"/>
              </a:ext>
            </a:extLst>
          </p:cNvPr>
          <p:cNvPicPr>
            <a:picLocks noChangeAspect="1"/>
          </p:cNvPicPr>
          <p:nvPr/>
        </p:nvPicPr>
        <p:blipFill>
          <a:blip r:embed="rId3"/>
          <a:stretch>
            <a:fillRect/>
          </a:stretch>
        </p:blipFill>
        <p:spPr>
          <a:xfrm>
            <a:off x="2488880" y="1041760"/>
            <a:ext cx="7214240" cy="5624661"/>
          </a:xfrm>
          <a:prstGeom prst="rect">
            <a:avLst/>
          </a:prstGeom>
        </p:spPr>
      </p:pic>
    </p:spTree>
    <p:extLst>
      <p:ext uri="{BB962C8B-B14F-4D97-AF65-F5344CB8AC3E}">
        <p14:creationId xmlns:p14="http://schemas.microsoft.com/office/powerpoint/2010/main" val="24226649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D08053-64AF-3A33-A8C5-D0386F68C5B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3B1DE68-F219-CEF8-9759-D2643A107464}"/>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C6E533FB-3409-2D5D-32D9-8CA184A90F8D}"/>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C7FFE1C8-F31A-F025-0C64-2C989281FE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19"/>
            <a:ext cx="12192000" cy="6856781"/>
          </a:xfrm>
          <a:prstGeom prst="rect">
            <a:avLst/>
          </a:prstGeom>
        </p:spPr>
      </p:pic>
      <p:sp>
        <p:nvSpPr>
          <p:cNvPr id="7" name="TextBox 6">
            <a:extLst>
              <a:ext uri="{FF2B5EF4-FFF2-40B4-BE49-F238E27FC236}">
                <a16:creationId xmlns:a16="http://schemas.microsoft.com/office/drawing/2014/main" id="{E910B291-776F-74EC-BF5A-0C5324DCBD36}"/>
              </a:ext>
            </a:extLst>
          </p:cNvPr>
          <p:cNvSpPr txBox="1"/>
          <p:nvPr/>
        </p:nvSpPr>
        <p:spPr>
          <a:xfrm>
            <a:off x="2192593" y="2316163"/>
            <a:ext cx="7806813" cy="2246769"/>
          </a:xfrm>
          <a:prstGeom prst="rect">
            <a:avLst/>
          </a:prstGeom>
          <a:noFill/>
        </p:spPr>
        <p:txBody>
          <a:bodyPr wrap="square" rtlCol="0">
            <a:spAutoFit/>
          </a:bodyPr>
          <a:lstStyle/>
          <a:p>
            <a:pPr algn="ctr"/>
            <a:r>
              <a:rPr lang="en-US" sz="2800" u="sng" dirty="0">
                <a:effectLst/>
                <a:latin typeface="Times New Roman" panose="02020603050405020304" pitchFamily="18" charset="0"/>
                <a:cs typeface="Times New Roman" panose="02020603050405020304" pitchFamily="18" charset="0"/>
              </a:rPr>
              <a:t>Equity Theory</a:t>
            </a:r>
          </a:p>
          <a:p>
            <a:pPr algn="ctr"/>
            <a:r>
              <a:rPr lang="en-US" sz="2800" dirty="0">
                <a:latin typeface="Times New Roman" panose="02020603050405020304" pitchFamily="18" charset="0"/>
                <a:cs typeface="Times New Roman" panose="02020603050405020304" pitchFamily="18" charset="0"/>
              </a:rPr>
              <a:t>This theory simply means that all the workers in the organization should be treated equally, then only they will be motivated &amp; thereby work efficiently and effectively for attaining organizational goals</a:t>
            </a:r>
            <a:endParaRPr lang="en-US" sz="280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580239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64FDEE-E1D6-1671-189D-D79EBF1DD7F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6FDED28-1B7C-F000-F15D-BF7F8BE1098B}"/>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45DF98A8-E080-E475-4B62-FA3F957F456D}"/>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D42EB679-7549-0A5B-1F10-38BC3F18C1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19"/>
            <a:ext cx="12192000" cy="6856781"/>
          </a:xfrm>
          <a:prstGeom prst="rect">
            <a:avLst/>
          </a:prstGeom>
        </p:spPr>
      </p:pic>
      <p:sp>
        <p:nvSpPr>
          <p:cNvPr id="6" name="TextBox 5">
            <a:extLst>
              <a:ext uri="{FF2B5EF4-FFF2-40B4-BE49-F238E27FC236}">
                <a16:creationId xmlns:a16="http://schemas.microsoft.com/office/drawing/2014/main" id="{CAA3F22A-22FA-ADEB-660D-CC47D774A376}"/>
              </a:ext>
            </a:extLst>
          </p:cNvPr>
          <p:cNvSpPr txBox="1"/>
          <p:nvPr/>
        </p:nvSpPr>
        <p:spPr>
          <a:xfrm>
            <a:off x="0" y="1600200"/>
            <a:ext cx="4817806" cy="1077218"/>
          </a:xfrm>
          <a:prstGeom prst="rect">
            <a:avLst/>
          </a:prstGeom>
          <a:noFill/>
        </p:spPr>
        <p:txBody>
          <a:bodyPr wrap="square" rtlCol="0">
            <a:spAutoFit/>
          </a:bodyPr>
          <a:lstStyle/>
          <a:p>
            <a:r>
              <a:rPr lang="en-US" sz="3200" dirty="0">
                <a:latin typeface="苹方-简"/>
              </a:rPr>
              <a:t>Adam’s Equity Theory Diagram</a:t>
            </a:r>
            <a:endParaRPr lang="en-US" sz="3200" dirty="0">
              <a:effectLst/>
            </a:endParaRPr>
          </a:p>
        </p:txBody>
      </p:sp>
      <p:pic>
        <p:nvPicPr>
          <p:cNvPr id="8" name="Picture 7">
            <a:extLst>
              <a:ext uri="{FF2B5EF4-FFF2-40B4-BE49-F238E27FC236}">
                <a16:creationId xmlns:a16="http://schemas.microsoft.com/office/drawing/2014/main" id="{4BC6CB0A-6714-D82B-11F6-74B5F41A4772}"/>
              </a:ext>
            </a:extLst>
          </p:cNvPr>
          <p:cNvPicPr>
            <a:picLocks noChangeAspect="1"/>
          </p:cNvPicPr>
          <p:nvPr/>
        </p:nvPicPr>
        <p:blipFill>
          <a:blip r:embed="rId3"/>
          <a:stretch>
            <a:fillRect/>
          </a:stretch>
        </p:blipFill>
        <p:spPr>
          <a:xfrm>
            <a:off x="5933202" y="1015639"/>
            <a:ext cx="6258798" cy="5172797"/>
          </a:xfrm>
          <a:prstGeom prst="rect">
            <a:avLst/>
          </a:prstGeom>
        </p:spPr>
      </p:pic>
      <p:sp>
        <p:nvSpPr>
          <p:cNvPr id="9" name="TextBox 8">
            <a:extLst>
              <a:ext uri="{FF2B5EF4-FFF2-40B4-BE49-F238E27FC236}">
                <a16:creationId xmlns:a16="http://schemas.microsoft.com/office/drawing/2014/main" id="{BE72A2B1-947E-8CD3-20B9-76905EAA91C1}"/>
              </a:ext>
            </a:extLst>
          </p:cNvPr>
          <p:cNvSpPr txBox="1"/>
          <p:nvPr/>
        </p:nvSpPr>
        <p:spPr>
          <a:xfrm>
            <a:off x="0" y="2677418"/>
            <a:ext cx="5751871" cy="4247317"/>
          </a:xfrm>
          <a:prstGeom prst="rect">
            <a:avLst/>
          </a:prstGeom>
          <a:noFill/>
        </p:spPr>
        <p:txBody>
          <a:bodyPr wrap="square" rtlCol="0">
            <a:spAutoFit/>
          </a:bodyPr>
          <a:lstStyle/>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Adams' Equity Theory of job motivation emphasizes the balance between an employee’s inputs (effort, skills, loyalty, commitment, and personal sacrifices) and outputs (salary, benefits, recognition, and job satisfaction). </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theory suggests that employees continuously compare their input-output ratio with those of their peers or industry standards. </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If they perceive an imbalance—where their inputs outweigh their outputs—they may feel undervalued, leading to demotivation, decreased productivity, or even job dissatisfaction. Conversely, when employees feel fairly rewarded, they remain motivated and engaged. This theory highlights the importance of perceived fairness in workplace compensation and rewards to maintain a motivated workforce.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506566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165</TotalTime>
  <Words>755</Words>
  <Application>Microsoft Office PowerPoint</Application>
  <PresentationFormat>Widescreen</PresentationFormat>
  <Paragraphs>68</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Times New Roman</vt:lpstr>
      <vt:lpstr>苹方-简</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Hemanth Gowda C</dc:creator>
  <cp:lastModifiedBy>Manoj Kumar B V</cp:lastModifiedBy>
  <cp:revision>30</cp:revision>
  <dcterms:created xsi:type="dcterms:W3CDTF">2024-12-04T05:47:56Z</dcterms:created>
  <dcterms:modified xsi:type="dcterms:W3CDTF">2025-02-05T01:36:13Z</dcterms:modified>
</cp:coreProperties>
</file>