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95" roundtripDataSignature="AMtx7mi4M7ipKtMpoGmPSAwsiCDbxi+M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855437-AB22-4E18-BC42-E29585CEC004}">
  <a:tblStyle styleId="{1B855437-AB22-4E18-BC42-E29585CEC004}" styleName="Table_0">
    <a:wholeTbl>
      <a:tcTxStyle b="off" i="off">
        <a:font>
          <a:latin typeface="Verdana"/>
          <a:ea typeface="Verdana"/>
          <a:cs typeface="Verdan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2F4"/>
          </a:solidFill>
        </a:fill>
      </a:tcStyle>
    </a:wholeTbl>
    <a:band1H>
      <a:tcTxStyle/>
      <a:tcStyle>
        <a:fill>
          <a:solidFill>
            <a:srgbClr val="E0E4E9"/>
          </a:solidFill>
        </a:fill>
      </a:tcStyle>
    </a:band1H>
    <a:band2H>
      <a:tcTxStyle/>
    </a:band2H>
    <a:band1V>
      <a:tcTxStyle/>
      <a:tcStyle>
        <a:fill>
          <a:solidFill>
            <a:srgbClr val="E0E4E9"/>
          </a:solidFill>
        </a:fill>
      </a:tcStyle>
    </a:band1V>
    <a:band2V>
      <a:tcTxStyle/>
    </a:band2V>
    <a:lastCol>
      <a:tcTxStyle b="on" i="off">
        <a:font>
          <a:latin typeface="Verdana"/>
          <a:ea typeface="Verdana"/>
          <a:cs typeface="Verdana"/>
        </a:font>
        <a:schemeClr val="lt1"/>
      </a:tcTxStyle>
      <a:tcStyle>
        <a:fill>
          <a:solidFill>
            <a:schemeClr val="accent1"/>
          </a:solidFill>
        </a:fill>
      </a:tcStyle>
    </a:lastCol>
    <a:firstCol>
      <a:tcTxStyle b="on" i="off">
        <a:font>
          <a:latin typeface="Verdana"/>
          <a:ea typeface="Verdana"/>
          <a:cs typeface="Verdana"/>
        </a:font>
        <a:schemeClr val="lt1"/>
      </a:tcTxStyle>
      <a:tcStyle>
        <a:fill>
          <a:solidFill>
            <a:schemeClr val="accent1"/>
          </a:solidFill>
        </a:fill>
      </a:tcStyle>
    </a:firstCol>
    <a:lastRow>
      <a:tcTxStyle b="on" i="off">
        <a:font>
          <a:latin typeface="Verdana"/>
          <a:ea typeface="Verdana"/>
          <a:cs typeface="Verdan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Verdana"/>
          <a:ea typeface="Verdana"/>
          <a:cs typeface="Verdan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95" Type="http://customschemas.google.com/relationships/presentationmetadata" Target="metadata"/><Relationship Id="rId50" Type="http://schemas.openxmlformats.org/officeDocument/2006/relationships/slide" Target="slides/slide44.xml"/><Relationship Id="rId94" Type="http://schemas.openxmlformats.org/officeDocument/2006/relationships/slide" Target="slides/slide88.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6" name="Google Shape;636;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6" name="Google Shape;666;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9" name="Google Shape;699;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8" name="Google Shape;758;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8" name="Google Shape;768;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 name="Google Shape;769;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4" name="Google Shape;79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0" name="Google Shape;83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6" name="Google Shape;876;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5" name="Google Shape;885;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6" name="Google Shape;886;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1" name="Google Shape;931;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0" name="Google Shape;940;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5" name="Google Shape;955;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8" name="Google Shape;968;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1" name="Google Shape;981;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1" name="Google Shape;991;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7" name="Google Shape;1027;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9" name="Google Shape;1069;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9" name="Google Shape;1119;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3" name="Google Shape;1163;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4" name="Google Shape;1174;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4" name="Google Shape;1184;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6" name="Google Shape;1196;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5" name="Google Shape;1205;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7" name="Google Shape;1247;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8" name="Google Shape;1248;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7" name="Google Shape;1257;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7" name="Google Shape;1267;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6" name="Google Shape;1276;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7" name="Google Shape;1277;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6" name="Google Shape;1286;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7" name="Google Shape;1297;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8" name="Google Shape;1298;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7" name="Google Shape;1307;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infinite length input string is initially written on the tape in contiguous tape cells.</a:t>
            </a:r>
            <a:endParaRPr/>
          </a:p>
          <a:p>
            <a:pPr indent="0" lvl="0" marL="0" rtl="0" algn="l">
              <a:spcBef>
                <a:spcPts val="0"/>
              </a:spcBef>
              <a:spcAft>
                <a:spcPts val="0"/>
              </a:spcAft>
              <a:buNone/>
            </a:pPr>
            <a:r>
              <a:rPr lang="en-US"/>
              <a:t>The machine starts from the initial state </a:t>
            </a:r>
            <a:r>
              <a:rPr b="1" lang="en-US"/>
              <a:t>q</a:t>
            </a:r>
            <a:r>
              <a:rPr b="1" baseline="-25000" lang="en-US"/>
              <a:t>0</a:t>
            </a:r>
            <a:r>
              <a:rPr lang="en-US"/>
              <a:t> and the head scans from the left end marker ‘End’. In each step, it reads the symbol on the tape under its head. It writes a new symbol on that tape cell and then it moves the head either into left or right one tape cell. A transition function determines the actions to be taken.</a:t>
            </a:r>
            <a:endParaRPr/>
          </a:p>
          <a:p>
            <a:pPr indent="0" lvl="0" marL="0" rtl="0" algn="l">
              <a:spcBef>
                <a:spcPts val="0"/>
              </a:spcBef>
              <a:spcAft>
                <a:spcPts val="0"/>
              </a:spcAft>
              <a:buNone/>
            </a:pPr>
            <a:r>
              <a:rPr lang="en-US"/>
              <a:t>It has two special states called </a:t>
            </a:r>
            <a:r>
              <a:rPr b="1" lang="en-US"/>
              <a:t>accept state</a:t>
            </a:r>
            <a:r>
              <a:rPr lang="en-US"/>
              <a:t> and </a:t>
            </a:r>
            <a:r>
              <a:rPr b="1" lang="en-US"/>
              <a:t>reject state</a:t>
            </a:r>
            <a:r>
              <a:rPr lang="en-US"/>
              <a:t>. If at any point of time it enters into the accepted state, the input is accepted and if it enters into the reject state, the input is rejected by the TM. In some cases, it continues to run infinitely without being accepted or rejected for some certain input symbols.</a:t>
            </a:r>
            <a:endParaRPr/>
          </a:p>
          <a:p>
            <a:pPr indent="0" lvl="0" marL="0" rtl="0" algn="l">
              <a:spcBef>
                <a:spcPts val="0"/>
              </a:spcBef>
              <a:spcAft>
                <a:spcPts val="0"/>
              </a:spcAft>
              <a:buNone/>
            </a:pPr>
            <a:r>
              <a:rPr b="1" lang="en-US"/>
              <a:t>Note</a:t>
            </a:r>
            <a:r>
              <a:rPr lang="en-US"/>
              <a:t> − Turing machines with semi-infinite tape are equivalent to standard Turing machines.</a:t>
            </a:r>
            <a:endParaRPr/>
          </a:p>
          <a:p>
            <a:pPr indent="0" lvl="0" marL="0" rtl="0" algn="l">
              <a:spcBef>
                <a:spcPts val="0"/>
              </a:spcBef>
              <a:spcAft>
                <a:spcPts val="0"/>
              </a:spcAft>
              <a:buNone/>
            </a:pPr>
            <a:r>
              <a:t/>
            </a:r>
            <a:endParaRPr/>
          </a:p>
        </p:txBody>
      </p:sp>
      <p:sp>
        <p:nvSpPr>
          <p:cNvPr id="1308" name="Google Shape;1308;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0" name="Google Shape;1320;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0" name="Google Shape;1330;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9" name="Google Shape;1339;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0" name="Google Shape;1340;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9" name="Google Shape;1349;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0" name="Google Shape;1360;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1" name="Google Shape;1371;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2" name="Google Shape;1372;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1" name="Google Shape;1381;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1" name="Google Shape;1391;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1" name="Google Shape;1401;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1" name="Google Shape;1411;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0" name="Google Shape;1420;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9" name="Google Shape;1429;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8" name="Google Shape;1438;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6" name="Shape 1446"/>
        <p:cNvGrpSpPr/>
        <p:nvPr/>
      </p:nvGrpSpPr>
      <p:grpSpPr>
        <a:xfrm>
          <a:off x="0" y="0"/>
          <a:ext cx="0" cy="0"/>
          <a:chOff x="0" y="0"/>
          <a:chExt cx="0" cy="0"/>
        </a:xfrm>
      </p:grpSpPr>
      <p:sp>
        <p:nvSpPr>
          <p:cNvPr id="1447" name="Google Shape;1447;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8" name="Google Shape;1448;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8" name="Google Shape;1458;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8" name="Google Shape;1468;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8" name="Google Shape;1478;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9" name="Google Shape;1479;p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8" name="Google Shape;1488;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4" name="Google Shape;1494;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4" name="Google Shape;1504;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90"/>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Verdana"/>
              <a:ea typeface="Verdana"/>
              <a:cs typeface="Verdana"/>
              <a:sym typeface="Verdana"/>
            </a:endParaRPr>
          </a:p>
        </p:txBody>
      </p:sp>
      <p:sp>
        <p:nvSpPr>
          <p:cNvPr id="19" name="Google Shape;19;p90"/>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0"/>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90"/>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0"/>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90"/>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200">
                <a:solidFill>
                  <a:srgbClr val="003366"/>
                </a:solidFill>
                <a:latin typeface="Arial"/>
                <a:ea typeface="Arial"/>
                <a:cs typeface="Arial"/>
                <a:sym typeface="Arial"/>
              </a:defRPr>
            </a:lvl1pPr>
            <a:lvl2pPr indent="0" lvl="1" marL="0" algn="r">
              <a:spcBef>
                <a:spcPts val="0"/>
              </a:spcBef>
              <a:buNone/>
              <a:defRPr b="0" sz="1200">
                <a:solidFill>
                  <a:srgbClr val="003366"/>
                </a:solidFill>
                <a:latin typeface="Arial"/>
                <a:ea typeface="Arial"/>
                <a:cs typeface="Arial"/>
                <a:sym typeface="Arial"/>
              </a:defRPr>
            </a:lvl2pPr>
            <a:lvl3pPr indent="0" lvl="2" marL="0" algn="r">
              <a:spcBef>
                <a:spcPts val="0"/>
              </a:spcBef>
              <a:buNone/>
              <a:defRPr b="0" sz="1200">
                <a:solidFill>
                  <a:srgbClr val="003366"/>
                </a:solidFill>
                <a:latin typeface="Arial"/>
                <a:ea typeface="Arial"/>
                <a:cs typeface="Arial"/>
                <a:sym typeface="Arial"/>
              </a:defRPr>
            </a:lvl3pPr>
            <a:lvl4pPr indent="0" lvl="3" marL="0" algn="r">
              <a:spcBef>
                <a:spcPts val="0"/>
              </a:spcBef>
              <a:buNone/>
              <a:defRPr b="0" sz="1200">
                <a:solidFill>
                  <a:srgbClr val="003366"/>
                </a:solidFill>
                <a:latin typeface="Arial"/>
                <a:ea typeface="Arial"/>
                <a:cs typeface="Arial"/>
                <a:sym typeface="Arial"/>
              </a:defRPr>
            </a:lvl4pPr>
            <a:lvl5pPr indent="0" lvl="4" marL="0" algn="r">
              <a:spcBef>
                <a:spcPts val="0"/>
              </a:spcBef>
              <a:buNone/>
              <a:defRPr b="0" sz="1200">
                <a:solidFill>
                  <a:srgbClr val="003366"/>
                </a:solidFill>
                <a:latin typeface="Arial"/>
                <a:ea typeface="Arial"/>
                <a:cs typeface="Arial"/>
                <a:sym typeface="Arial"/>
              </a:defRPr>
            </a:lvl5pPr>
            <a:lvl6pPr indent="0" lvl="5" marL="0" algn="r">
              <a:spcBef>
                <a:spcPts val="0"/>
              </a:spcBef>
              <a:buNone/>
              <a:defRPr b="0" sz="1200">
                <a:solidFill>
                  <a:srgbClr val="003366"/>
                </a:solidFill>
                <a:latin typeface="Arial"/>
                <a:ea typeface="Arial"/>
                <a:cs typeface="Arial"/>
                <a:sym typeface="Arial"/>
              </a:defRPr>
            </a:lvl6pPr>
            <a:lvl7pPr indent="0" lvl="6" marL="0" algn="r">
              <a:spcBef>
                <a:spcPts val="0"/>
              </a:spcBef>
              <a:buNone/>
              <a:defRPr b="0" sz="1200">
                <a:solidFill>
                  <a:srgbClr val="003366"/>
                </a:solidFill>
                <a:latin typeface="Arial"/>
                <a:ea typeface="Arial"/>
                <a:cs typeface="Arial"/>
                <a:sym typeface="Arial"/>
              </a:defRPr>
            </a:lvl7pPr>
            <a:lvl8pPr indent="0" lvl="7" marL="0" algn="r">
              <a:spcBef>
                <a:spcPts val="0"/>
              </a:spcBef>
              <a:buNone/>
              <a:defRPr b="0" sz="1200">
                <a:solidFill>
                  <a:srgbClr val="003366"/>
                </a:solidFill>
                <a:latin typeface="Arial"/>
                <a:ea typeface="Arial"/>
                <a:cs typeface="Arial"/>
                <a:sym typeface="Arial"/>
              </a:defRPr>
            </a:lvl8pPr>
            <a:lvl9pPr indent="0" lvl="8" marL="0" algn="r">
              <a:spcBef>
                <a:spcPts val="0"/>
              </a:spcBef>
              <a:buNone/>
              <a:defRPr b="0" sz="1200">
                <a:solidFill>
                  <a:srgbClr val="00336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99"/>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9"/>
          <p:cNvSpPr txBox="1"/>
          <p:nvPr>
            <p:ph idx="1" type="body"/>
          </p:nvPr>
        </p:nvSpPr>
        <p:spPr>
          <a:xfrm rot="5400000">
            <a:off x="3575051" y="-1600200"/>
            <a:ext cx="5029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99"/>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9"/>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99"/>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200">
                <a:solidFill>
                  <a:srgbClr val="003366"/>
                </a:solidFill>
                <a:latin typeface="Arial"/>
                <a:ea typeface="Arial"/>
                <a:cs typeface="Arial"/>
                <a:sym typeface="Arial"/>
              </a:defRPr>
            </a:lvl1pPr>
            <a:lvl2pPr indent="0" lvl="1" marL="0" algn="r">
              <a:spcBef>
                <a:spcPts val="0"/>
              </a:spcBef>
              <a:buNone/>
              <a:defRPr b="0" sz="1200">
                <a:solidFill>
                  <a:srgbClr val="003366"/>
                </a:solidFill>
                <a:latin typeface="Arial"/>
                <a:ea typeface="Arial"/>
                <a:cs typeface="Arial"/>
                <a:sym typeface="Arial"/>
              </a:defRPr>
            </a:lvl2pPr>
            <a:lvl3pPr indent="0" lvl="2" marL="0" algn="r">
              <a:spcBef>
                <a:spcPts val="0"/>
              </a:spcBef>
              <a:buNone/>
              <a:defRPr b="0" sz="1200">
                <a:solidFill>
                  <a:srgbClr val="003366"/>
                </a:solidFill>
                <a:latin typeface="Arial"/>
                <a:ea typeface="Arial"/>
                <a:cs typeface="Arial"/>
                <a:sym typeface="Arial"/>
              </a:defRPr>
            </a:lvl3pPr>
            <a:lvl4pPr indent="0" lvl="3" marL="0" algn="r">
              <a:spcBef>
                <a:spcPts val="0"/>
              </a:spcBef>
              <a:buNone/>
              <a:defRPr b="0" sz="1200">
                <a:solidFill>
                  <a:srgbClr val="003366"/>
                </a:solidFill>
                <a:latin typeface="Arial"/>
                <a:ea typeface="Arial"/>
                <a:cs typeface="Arial"/>
                <a:sym typeface="Arial"/>
              </a:defRPr>
            </a:lvl4pPr>
            <a:lvl5pPr indent="0" lvl="4" marL="0" algn="r">
              <a:spcBef>
                <a:spcPts val="0"/>
              </a:spcBef>
              <a:buNone/>
              <a:defRPr b="0" sz="1200">
                <a:solidFill>
                  <a:srgbClr val="003366"/>
                </a:solidFill>
                <a:latin typeface="Arial"/>
                <a:ea typeface="Arial"/>
                <a:cs typeface="Arial"/>
                <a:sym typeface="Arial"/>
              </a:defRPr>
            </a:lvl5pPr>
            <a:lvl6pPr indent="0" lvl="5" marL="0" algn="r">
              <a:spcBef>
                <a:spcPts val="0"/>
              </a:spcBef>
              <a:buNone/>
              <a:defRPr b="0" sz="1200">
                <a:solidFill>
                  <a:srgbClr val="003366"/>
                </a:solidFill>
                <a:latin typeface="Arial"/>
                <a:ea typeface="Arial"/>
                <a:cs typeface="Arial"/>
                <a:sym typeface="Arial"/>
              </a:defRPr>
            </a:lvl6pPr>
            <a:lvl7pPr indent="0" lvl="6" marL="0" algn="r">
              <a:spcBef>
                <a:spcPts val="0"/>
              </a:spcBef>
              <a:buNone/>
              <a:defRPr b="0" sz="1200">
                <a:solidFill>
                  <a:srgbClr val="003366"/>
                </a:solidFill>
                <a:latin typeface="Arial"/>
                <a:ea typeface="Arial"/>
                <a:cs typeface="Arial"/>
                <a:sym typeface="Arial"/>
              </a:defRPr>
            </a:lvl7pPr>
            <a:lvl8pPr indent="0" lvl="7" marL="0" algn="r">
              <a:spcBef>
                <a:spcPts val="0"/>
              </a:spcBef>
              <a:buNone/>
              <a:defRPr b="0" sz="1200">
                <a:solidFill>
                  <a:srgbClr val="003366"/>
                </a:solidFill>
                <a:latin typeface="Arial"/>
                <a:ea typeface="Arial"/>
                <a:cs typeface="Arial"/>
                <a:sym typeface="Arial"/>
              </a:defRPr>
            </a:lvl8pPr>
            <a:lvl9pPr indent="0" lvl="8" marL="0" algn="r">
              <a:spcBef>
                <a:spcPts val="0"/>
              </a:spcBef>
              <a:buNone/>
              <a:defRPr b="0" sz="1200">
                <a:solidFill>
                  <a:srgbClr val="00336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00"/>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0"/>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100"/>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0"/>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0"/>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200">
                <a:solidFill>
                  <a:srgbClr val="003366"/>
                </a:solidFill>
                <a:latin typeface="Arial"/>
                <a:ea typeface="Arial"/>
                <a:cs typeface="Arial"/>
                <a:sym typeface="Arial"/>
              </a:defRPr>
            </a:lvl1pPr>
            <a:lvl2pPr indent="0" lvl="1" marL="0" algn="r">
              <a:spcBef>
                <a:spcPts val="0"/>
              </a:spcBef>
              <a:buNone/>
              <a:defRPr b="0" sz="1200">
                <a:solidFill>
                  <a:srgbClr val="003366"/>
                </a:solidFill>
                <a:latin typeface="Arial"/>
                <a:ea typeface="Arial"/>
                <a:cs typeface="Arial"/>
                <a:sym typeface="Arial"/>
              </a:defRPr>
            </a:lvl2pPr>
            <a:lvl3pPr indent="0" lvl="2" marL="0" algn="r">
              <a:spcBef>
                <a:spcPts val="0"/>
              </a:spcBef>
              <a:buNone/>
              <a:defRPr b="0" sz="1200">
                <a:solidFill>
                  <a:srgbClr val="003366"/>
                </a:solidFill>
                <a:latin typeface="Arial"/>
                <a:ea typeface="Arial"/>
                <a:cs typeface="Arial"/>
                <a:sym typeface="Arial"/>
              </a:defRPr>
            </a:lvl3pPr>
            <a:lvl4pPr indent="0" lvl="3" marL="0" algn="r">
              <a:spcBef>
                <a:spcPts val="0"/>
              </a:spcBef>
              <a:buNone/>
              <a:defRPr b="0" sz="1200">
                <a:solidFill>
                  <a:srgbClr val="003366"/>
                </a:solidFill>
                <a:latin typeface="Arial"/>
                <a:ea typeface="Arial"/>
                <a:cs typeface="Arial"/>
                <a:sym typeface="Arial"/>
              </a:defRPr>
            </a:lvl4pPr>
            <a:lvl5pPr indent="0" lvl="4" marL="0" algn="r">
              <a:spcBef>
                <a:spcPts val="0"/>
              </a:spcBef>
              <a:buNone/>
              <a:defRPr b="0" sz="1200">
                <a:solidFill>
                  <a:srgbClr val="003366"/>
                </a:solidFill>
                <a:latin typeface="Arial"/>
                <a:ea typeface="Arial"/>
                <a:cs typeface="Arial"/>
                <a:sym typeface="Arial"/>
              </a:defRPr>
            </a:lvl5pPr>
            <a:lvl6pPr indent="0" lvl="5" marL="0" algn="r">
              <a:spcBef>
                <a:spcPts val="0"/>
              </a:spcBef>
              <a:buNone/>
              <a:defRPr b="0" sz="1200">
                <a:solidFill>
                  <a:srgbClr val="003366"/>
                </a:solidFill>
                <a:latin typeface="Arial"/>
                <a:ea typeface="Arial"/>
                <a:cs typeface="Arial"/>
                <a:sym typeface="Arial"/>
              </a:defRPr>
            </a:lvl6pPr>
            <a:lvl7pPr indent="0" lvl="6" marL="0" algn="r">
              <a:spcBef>
                <a:spcPts val="0"/>
              </a:spcBef>
              <a:buNone/>
              <a:defRPr b="0" sz="1200">
                <a:solidFill>
                  <a:srgbClr val="003366"/>
                </a:solidFill>
                <a:latin typeface="Arial"/>
                <a:ea typeface="Arial"/>
                <a:cs typeface="Arial"/>
                <a:sym typeface="Arial"/>
              </a:defRPr>
            </a:lvl7pPr>
            <a:lvl8pPr indent="0" lvl="7" marL="0" algn="r">
              <a:spcBef>
                <a:spcPts val="0"/>
              </a:spcBef>
              <a:buNone/>
              <a:defRPr b="0" sz="1200">
                <a:solidFill>
                  <a:srgbClr val="003366"/>
                </a:solidFill>
                <a:latin typeface="Arial"/>
                <a:ea typeface="Arial"/>
                <a:cs typeface="Arial"/>
                <a:sym typeface="Arial"/>
              </a:defRPr>
            </a:lvl8pPr>
            <a:lvl9pPr indent="0" lvl="8" marL="0" algn="r">
              <a:spcBef>
                <a:spcPts val="0"/>
              </a:spcBef>
              <a:buNone/>
              <a:defRPr b="0" sz="1200">
                <a:solidFill>
                  <a:srgbClr val="00336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7" name="Shape 87"/>
        <p:cNvGrpSpPr/>
        <p:nvPr/>
      </p:nvGrpSpPr>
      <p:grpSpPr>
        <a:xfrm>
          <a:off x="0" y="0"/>
          <a:ext cx="0" cy="0"/>
          <a:chOff x="0" y="0"/>
          <a:chExt cx="0" cy="0"/>
        </a:xfrm>
      </p:grpSpPr>
      <p:sp>
        <p:nvSpPr>
          <p:cNvPr id="88" name="Google Shape;88;p101"/>
          <p:cNvSpPr txBox="1"/>
          <p:nvPr>
            <p:ph type="ctrTitle"/>
          </p:nvPr>
        </p:nvSpPr>
        <p:spPr>
          <a:xfrm>
            <a:off x="914400" y="2130426"/>
            <a:ext cx="10363200" cy="1470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1"/>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spcBef>
                <a:spcPts val="600"/>
              </a:spcBef>
              <a:spcAft>
                <a:spcPts val="0"/>
              </a:spcAft>
              <a:buSzPts val="3000"/>
              <a:buNone/>
              <a:defRPr/>
            </a:lvl1pPr>
            <a:lvl2pPr lvl="1" algn="ctr">
              <a:spcBef>
                <a:spcPts val="520"/>
              </a:spcBef>
              <a:spcAft>
                <a:spcPts val="0"/>
              </a:spcAft>
              <a:buSzPts val="2600"/>
              <a:buNone/>
              <a:defRPr/>
            </a:lvl2pPr>
            <a:lvl3pPr lvl="2" algn="ctr">
              <a:spcBef>
                <a:spcPts val="460"/>
              </a:spcBef>
              <a:spcAft>
                <a:spcPts val="0"/>
              </a:spcAft>
              <a:buSzPts val="2300"/>
              <a:buNone/>
              <a:defRPr/>
            </a:lvl3pPr>
            <a:lvl4pPr lvl="3" algn="ctr">
              <a:spcBef>
                <a:spcPts val="400"/>
              </a:spcBef>
              <a:spcAft>
                <a:spcPts val="0"/>
              </a:spcAft>
              <a:buSzPts val="2000"/>
              <a:buNone/>
              <a:defRPr/>
            </a:lvl4pPr>
            <a:lvl5pPr lvl="4" algn="ctr">
              <a:spcBef>
                <a:spcPts val="500"/>
              </a:spcBef>
              <a:spcAft>
                <a:spcPts val="0"/>
              </a:spcAft>
              <a:buSzPts val="2000"/>
              <a:buNone/>
              <a:defRPr/>
            </a:lvl5pPr>
            <a:lvl6pPr lvl="5" algn="ctr">
              <a:spcBef>
                <a:spcPts val="500"/>
              </a:spcBef>
              <a:spcAft>
                <a:spcPts val="0"/>
              </a:spcAft>
              <a:buSzPts val="2000"/>
              <a:buNone/>
              <a:defRPr/>
            </a:lvl6pPr>
            <a:lvl7pPr lvl="6" algn="ctr">
              <a:spcBef>
                <a:spcPts val="500"/>
              </a:spcBef>
              <a:spcAft>
                <a:spcPts val="0"/>
              </a:spcAft>
              <a:buSzPts val="2000"/>
              <a:buNone/>
              <a:defRPr/>
            </a:lvl7pPr>
            <a:lvl8pPr lvl="7" algn="ctr">
              <a:spcBef>
                <a:spcPts val="500"/>
              </a:spcBef>
              <a:spcAft>
                <a:spcPts val="0"/>
              </a:spcAft>
              <a:buSzPts val="2000"/>
              <a:buNone/>
              <a:defRPr/>
            </a:lvl8pPr>
            <a:lvl9pPr lvl="8" algn="ctr">
              <a:spcBef>
                <a:spcPts val="500"/>
              </a:spcBef>
              <a:spcAft>
                <a:spcPts val="0"/>
              </a:spcAft>
              <a:buSzPts val="2000"/>
              <a:buNone/>
              <a:defRPr/>
            </a:lvl9pPr>
          </a:lstStyle>
          <a:p/>
        </p:txBody>
      </p:sp>
      <p:sp>
        <p:nvSpPr>
          <p:cNvPr id="90" name="Google Shape;90;p101"/>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01"/>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1"/>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200">
                <a:solidFill>
                  <a:srgbClr val="003366"/>
                </a:solidFill>
                <a:latin typeface="Arial"/>
                <a:ea typeface="Arial"/>
                <a:cs typeface="Arial"/>
                <a:sym typeface="Arial"/>
              </a:defRPr>
            </a:lvl1pPr>
            <a:lvl2pPr indent="0" lvl="1" marL="0" algn="r">
              <a:spcBef>
                <a:spcPts val="0"/>
              </a:spcBef>
              <a:buNone/>
              <a:defRPr b="0" sz="1200">
                <a:solidFill>
                  <a:srgbClr val="003366"/>
                </a:solidFill>
                <a:latin typeface="Arial"/>
                <a:ea typeface="Arial"/>
                <a:cs typeface="Arial"/>
                <a:sym typeface="Arial"/>
              </a:defRPr>
            </a:lvl2pPr>
            <a:lvl3pPr indent="0" lvl="2" marL="0" algn="r">
              <a:spcBef>
                <a:spcPts val="0"/>
              </a:spcBef>
              <a:buNone/>
              <a:defRPr b="0" sz="1200">
                <a:solidFill>
                  <a:srgbClr val="003366"/>
                </a:solidFill>
                <a:latin typeface="Arial"/>
                <a:ea typeface="Arial"/>
                <a:cs typeface="Arial"/>
                <a:sym typeface="Arial"/>
              </a:defRPr>
            </a:lvl3pPr>
            <a:lvl4pPr indent="0" lvl="3" marL="0" algn="r">
              <a:spcBef>
                <a:spcPts val="0"/>
              </a:spcBef>
              <a:buNone/>
              <a:defRPr b="0" sz="1200">
                <a:solidFill>
                  <a:srgbClr val="003366"/>
                </a:solidFill>
                <a:latin typeface="Arial"/>
                <a:ea typeface="Arial"/>
                <a:cs typeface="Arial"/>
                <a:sym typeface="Arial"/>
              </a:defRPr>
            </a:lvl4pPr>
            <a:lvl5pPr indent="0" lvl="4" marL="0" algn="r">
              <a:spcBef>
                <a:spcPts val="0"/>
              </a:spcBef>
              <a:buNone/>
              <a:defRPr b="0" sz="1200">
                <a:solidFill>
                  <a:srgbClr val="003366"/>
                </a:solidFill>
                <a:latin typeface="Arial"/>
                <a:ea typeface="Arial"/>
                <a:cs typeface="Arial"/>
                <a:sym typeface="Arial"/>
              </a:defRPr>
            </a:lvl5pPr>
            <a:lvl6pPr indent="0" lvl="5" marL="0" algn="r">
              <a:spcBef>
                <a:spcPts val="0"/>
              </a:spcBef>
              <a:buNone/>
              <a:defRPr b="0" sz="1200">
                <a:solidFill>
                  <a:srgbClr val="003366"/>
                </a:solidFill>
                <a:latin typeface="Arial"/>
                <a:ea typeface="Arial"/>
                <a:cs typeface="Arial"/>
                <a:sym typeface="Arial"/>
              </a:defRPr>
            </a:lvl6pPr>
            <a:lvl7pPr indent="0" lvl="6" marL="0" algn="r">
              <a:spcBef>
                <a:spcPts val="0"/>
              </a:spcBef>
              <a:buNone/>
              <a:defRPr b="0" sz="1200">
                <a:solidFill>
                  <a:srgbClr val="003366"/>
                </a:solidFill>
                <a:latin typeface="Arial"/>
                <a:ea typeface="Arial"/>
                <a:cs typeface="Arial"/>
                <a:sym typeface="Arial"/>
              </a:defRPr>
            </a:lvl7pPr>
            <a:lvl8pPr indent="0" lvl="7" marL="0" algn="r">
              <a:spcBef>
                <a:spcPts val="0"/>
              </a:spcBef>
              <a:buNone/>
              <a:defRPr b="0" sz="1200">
                <a:solidFill>
                  <a:srgbClr val="003366"/>
                </a:solidFill>
                <a:latin typeface="Arial"/>
                <a:ea typeface="Arial"/>
                <a:cs typeface="Arial"/>
                <a:sym typeface="Arial"/>
              </a:defRPr>
            </a:lvl8pPr>
            <a:lvl9pPr indent="0" lvl="8" marL="0" algn="r">
              <a:spcBef>
                <a:spcPts val="0"/>
              </a:spcBef>
              <a:buNone/>
              <a:defRPr b="0" sz="1200">
                <a:solidFill>
                  <a:srgbClr val="00336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91"/>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1"/>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91"/>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1"/>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91"/>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200">
                <a:solidFill>
                  <a:srgbClr val="003366"/>
                </a:solidFill>
                <a:latin typeface="Arial"/>
                <a:ea typeface="Arial"/>
                <a:cs typeface="Arial"/>
                <a:sym typeface="Arial"/>
              </a:defRPr>
            </a:lvl1pPr>
            <a:lvl2pPr indent="0" lvl="1" marL="0" algn="r">
              <a:spcBef>
                <a:spcPts val="0"/>
              </a:spcBef>
              <a:buNone/>
              <a:defRPr b="0" sz="1200">
                <a:solidFill>
                  <a:srgbClr val="003366"/>
                </a:solidFill>
                <a:latin typeface="Arial"/>
                <a:ea typeface="Arial"/>
                <a:cs typeface="Arial"/>
                <a:sym typeface="Arial"/>
              </a:defRPr>
            </a:lvl2pPr>
            <a:lvl3pPr indent="0" lvl="2" marL="0" algn="r">
              <a:spcBef>
                <a:spcPts val="0"/>
              </a:spcBef>
              <a:buNone/>
              <a:defRPr b="0" sz="1200">
                <a:solidFill>
                  <a:srgbClr val="003366"/>
                </a:solidFill>
                <a:latin typeface="Arial"/>
                <a:ea typeface="Arial"/>
                <a:cs typeface="Arial"/>
                <a:sym typeface="Arial"/>
              </a:defRPr>
            </a:lvl3pPr>
            <a:lvl4pPr indent="0" lvl="3" marL="0" algn="r">
              <a:spcBef>
                <a:spcPts val="0"/>
              </a:spcBef>
              <a:buNone/>
              <a:defRPr b="0" sz="1200">
                <a:solidFill>
                  <a:srgbClr val="003366"/>
                </a:solidFill>
                <a:latin typeface="Arial"/>
                <a:ea typeface="Arial"/>
                <a:cs typeface="Arial"/>
                <a:sym typeface="Arial"/>
              </a:defRPr>
            </a:lvl4pPr>
            <a:lvl5pPr indent="0" lvl="4" marL="0" algn="r">
              <a:spcBef>
                <a:spcPts val="0"/>
              </a:spcBef>
              <a:buNone/>
              <a:defRPr b="0" sz="1200">
                <a:solidFill>
                  <a:srgbClr val="003366"/>
                </a:solidFill>
                <a:latin typeface="Arial"/>
                <a:ea typeface="Arial"/>
                <a:cs typeface="Arial"/>
                <a:sym typeface="Arial"/>
              </a:defRPr>
            </a:lvl5pPr>
            <a:lvl6pPr indent="0" lvl="5" marL="0" algn="r">
              <a:spcBef>
                <a:spcPts val="0"/>
              </a:spcBef>
              <a:buNone/>
              <a:defRPr b="0" sz="1200">
                <a:solidFill>
                  <a:srgbClr val="003366"/>
                </a:solidFill>
                <a:latin typeface="Arial"/>
                <a:ea typeface="Arial"/>
                <a:cs typeface="Arial"/>
                <a:sym typeface="Arial"/>
              </a:defRPr>
            </a:lvl6pPr>
            <a:lvl7pPr indent="0" lvl="6" marL="0" algn="r">
              <a:spcBef>
                <a:spcPts val="0"/>
              </a:spcBef>
              <a:buNone/>
              <a:defRPr b="0" sz="1200">
                <a:solidFill>
                  <a:srgbClr val="003366"/>
                </a:solidFill>
                <a:latin typeface="Arial"/>
                <a:ea typeface="Arial"/>
                <a:cs typeface="Arial"/>
                <a:sym typeface="Arial"/>
              </a:defRPr>
            </a:lvl7pPr>
            <a:lvl8pPr indent="0" lvl="7" marL="0" algn="r">
              <a:spcBef>
                <a:spcPts val="0"/>
              </a:spcBef>
              <a:buNone/>
              <a:defRPr b="0" sz="1200">
                <a:solidFill>
                  <a:srgbClr val="003366"/>
                </a:solidFill>
                <a:latin typeface="Arial"/>
                <a:ea typeface="Arial"/>
                <a:cs typeface="Arial"/>
                <a:sym typeface="Arial"/>
              </a:defRPr>
            </a:lvl8pPr>
            <a:lvl9pPr indent="0" lvl="8" marL="0" algn="r">
              <a:spcBef>
                <a:spcPts val="0"/>
              </a:spcBef>
              <a:buNone/>
              <a:defRPr b="0" sz="1200">
                <a:solidFill>
                  <a:srgbClr val="00336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92"/>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2"/>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3" name="Google Shape;33;p92"/>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2"/>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2"/>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200">
                <a:solidFill>
                  <a:srgbClr val="003366"/>
                </a:solidFill>
                <a:latin typeface="Arial"/>
                <a:ea typeface="Arial"/>
                <a:cs typeface="Arial"/>
                <a:sym typeface="Arial"/>
              </a:defRPr>
            </a:lvl1pPr>
            <a:lvl2pPr indent="0" lvl="1" marL="0" algn="r">
              <a:spcBef>
                <a:spcPts val="0"/>
              </a:spcBef>
              <a:buNone/>
              <a:defRPr b="0" sz="1200">
                <a:solidFill>
                  <a:srgbClr val="003366"/>
                </a:solidFill>
                <a:latin typeface="Arial"/>
                <a:ea typeface="Arial"/>
                <a:cs typeface="Arial"/>
                <a:sym typeface="Arial"/>
              </a:defRPr>
            </a:lvl2pPr>
            <a:lvl3pPr indent="0" lvl="2" marL="0" algn="r">
              <a:spcBef>
                <a:spcPts val="0"/>
              </a:spcBef>
              <a:buNone/>
              <a:defRPr b="0" sz="1200">
                <a:solidFill>
                  <a:srgbClr val="003366"/>
                </a:solidFill>
                <a:latin typeface="Arial"/>
                <a:ea typeface="Arial"/>
                <a:cs typeface="Arial"/>
                <a:sym typeface="Arial"/>
              </a:defRPr>
            </a:lvl3pPr>
            <a:lvl4pPr indent="0" lvl="3" marL="0" algn="r">
              <a:spcBef>
                <a:spcPts val="0"/>
              </a:spcBef>
              <a:buNone/>
              <a:defRPr b="0" sz="1200">
                <a:solidFill>
                  <a:srgbClr val="003366"/>
                </a:solidFill>
                <a:latin typeface="Arial"/>
                <a:ea typeface="Arial"/>
                <a:cs typeface="Arial"/>
                <a:sym typeface="Arial"/>
              </a:defRPr>
            </a:lvl4pPr>
            <a:lvl5pPr indent="0" lvl="4" marL="0" algn="r">
              <a:spcBef>
                <a:spcPts val="0"/>
              </a:spcBef>
              <a:buNone/>
              <a:defRPr b="0" sz="1200">
                <a:solidFill>
                  <a:srgbClr val="003366"/>
                </a:solidFill>
                <a:latin typeface="Arial"/>
                <a:ea typeface="Arial"/>
                <a:cs typeface="Arial"/>
                <a:sym typeface="Arial"/>
              </a:defRPr>
            </a:lvl5pPr>
            <a:lvl6pPr indent="0" lvl="5" marL="0" algn="r">
              <a:spcBef>
                <a:spcPts val="0"/>
              </a:spcBef>
              <a:buNone/>
              <a:defRPr b="0" sz="1200">
                <a:solidFill>
                  <a:srgbClr val="003366"/>
                </a:solidFill>
                <a:latin typeface="Arial"/>
                <a:ea typeface="Arial"/>
                <a:cs typeface="Arial"/>
                <a:sym typeface="Arial"/>
              </a:defRPr>
            </a:lvl6pPr>
            <a:lvl7pPr indent="0" lvl="6" marL="0" algn="r">
              <a:spcBef>
                <a:spcPts val="0"/>
              </a:spcBef>
              <a:buNone/>
              <a:defRPr b="0" sz="1200">
                <a:solidFill>
                  <a:srgbClr val="003366"/>
                </a:solidFill>
                <a:latin typeface="Arial"/>
                <a:ea typeface="Arial"/>
                <a:cs typeface="Arial"/>
                <a:sym typeface="Arial"/>
              </a:defRPr>
            </a:lvl7pPr>
            <a:lvl8pPr indent="0" lvl="7" marL="0" algn="r">
              <a:spcBef>
                <a:spcPts val="0"/>
              </a:spcBef>
              <a:buNone/>
              <a:defRPr b="0" sz="1200">
                <a:solidFill>
                  <a:srgbClr val="003366"/>
                </a:solidFill>
                <a:latin typeface="Arial"/>
                <a:ea typeface="Arial"/>
                <a:cs typeface="Arial"/>
                <a:sym typeface="Arial"/>
              </a:defRPr>
            </a:lvl8pPr>
            <a:lvl9pPr indent="0" lvl="8" marL="0" algn="r">
              <a:spcBef>
                <a:spcPts val="0"/>
              </a:spcBef>
              <a:buNone/>
              <a:defRPr b="0" sz="1200">
                <a:solidFill>
                  <a:srgbClr val="00336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93"/>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3"/>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39" name="Google Shape;39;p93"/>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0" name="Google Shape;40;p93"/>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93"/>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3"/>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200">
                <a:solidFill>
                  <a:srgbClr val="003366"/>
                </a:solidFill>
                <a:latin typeface="Arial"/>
                <a:ea typeface="Arial"/>
                <a:cs typeface="Arial"/>
                <a:sym typeface="Arial"/>
              </a:defRPr>
            </a:lvl1pPr>
            <a:lvl2pPr indent="0" lvl="1" marL="0" algn="r">
              <a:spcBef>
                <a:spcPts val="0"/>
              </a:spcBef>
              <a:buNone/>
              <a:defRPr b="0" sz="1200">
                <a:solidFill>
                  <a:srgbClr val="003366"/>
                </a:solidFill>
                <a:latin typeface="Arial"/>
                <a:ea typeface="Arial"/>
                <a:cs typeface="Arial"/>
                <a:sym typeface="Arial"/>
              </a:defRPr>
            </a:lvl2pPr>
            <a:lvl3pPr indent="0" lvl="2" marL="0" algn="r">
              <a:spcBef>
                <a:spcPts val="0"/>
              </a:spcBef>
              <a:buNone/>
              <a:defRPr b="0" sz="1200">
                <a:solidFill>
                  <a:srgbClr val="003366"/>
                </a:solidFill>
                <a:latin typeface="Arial"/>
                <a:ea typeface="Arial"/>
                <a:cs typeface="Arial"/>
                <a:sym typeface="Arial"/>
              </a:defRPr>
            </a:lvl3pPr>
            <a:lvl4pPr indent="0" lvl="3" marL="0" algn="r">
              <a:spcBef>
                <a:spcPts val="0"/>
              </a:spcBef>
              <a:buNone/>
              <a:defRPr b="0" sz="1200">
                <a:solidFill>
                  <a:srgbClr val="003366"/>
                </a:solidFill>
                <a:latin typeface="Arial"/>
                <a:ea typeface="Arial"/>
                <a:cs typeface="Arial"/>
                <a:sym typeface="Arial"/>
              </a:defRPr>
            </a:lvl4pPr>
            <a:lvl5pPr indent="0" lvl="4" marL="0" algn="r">
              <a:spcBef>
                <a:spcPts val="0"/>
              </a:spcBef>
              <a:buNone/>
              <a:defRPr b="0" sz="1200">
                <a:solidFill>
                  <a:srgbClr val="003366"/>
                </a:solidFill>
                <a:latin typeface="Arial"/>
                <a:ea typeface="Arial"/>
                <a:cs typeface="Arial"/>
                <a:sym typeface="Arial"/>
              </a:defRPr>
            </a:lvl5pPr>
            <a:lvl6pPr indent="0" lvl="5" marL="0" algn="r">
              <a:spcBef>
                <a:spcPts val="0"/>
              </a:spcBef>
              <a:buNone/>
              <a:defRPr b="0" sz="1200">
                <a:solidFill>
                  <a:srgbClr val="003366"/>
                </a:solidFill>
                <a:latin typeface="Arial"/>
                <a:ea typeface="Arial"/>
                <a:cs typeface="Arial"/>
                <a:sym typeface="Arial"/>
              </a:defRPr>
            </a:lvl6pPr>
            <a:lvl7pPr indent="0" lvl="6" marL="0" algn="r">
              <a:spcBef>
                <a:spcPts val="0"/>
              </a:spcBef>
              <a:buNone/>
              <a:defRPr b="0" sz="1200">
                <a:solidFill>
                  <a:srgbClr val="003366"/>
                </a:solidFill>
                <a:latin typeface="Arial"/>
                <a:ea typeface="Arial"/>
                <a:cs typeface="Arial"/>
                <a:sym typeface="Arial"/>
              </a:defRPr>
            </a:lvl7pPr>
            <a:lvl8pPr indent="0" lvl="7" marL="0" algn="r">
              <a:spcBef>
                <a:spcPts val="0"/>
              </a:spcBef>
              <a:buNone/>
              <a:defRPr b="0" sz="1200">
                <a:solidFill>
                  <a:srgbClr val="003366"/>
                </a:solidFill>
                <a:latin typeface="Arial"/>
                <a:ea typeface="Arial"/>
                <a:cs typeface="Arial"/>
                <a:sym typeface="Arial"/>
              </a:defRPr>
            </a:lvl8pPr>
            <a:lvl9pPr indent="0" lvl="8" marL="0" algn="r">
              <a:spcBef>
                <a:spcPts val="0"/>
              </a:spcBef>
              <a:buNone/>
              <a:defRPr b="0" sz="1200">
                <a:solidFill>
                  <a:srgbClr val="00336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94"/>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94"/>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46" name="Google Shape;46;p94"/>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47" name="Google Shape;47;p94"/>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48" name="Google Shape;48;p94"/>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49" name="Google Shape;49;p94"/>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94"/>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4"/>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200">
                <a:solidFill>
                  <a:srgbClr val="003366"/>
                </a:solidFill>
                <a:latin typeface="Arial"/>
                <a:ea typeface="Arial"/>
                <a:cs typeface="Arial"/>
                <a:sym typeface="Arial"/>
              </a:defRPr>
            </a:lvl1pPr>
            <a:lvl2pPr indent="0" lvl="1" marL="0" algn="r">
              <a:spcBef>
                <a:spcPts val="0"/>
              </a:spcBef>
              <a:buNone/>
              <a:defRPr b="0" sz="1200">
                <a:solidFill>
                  <a:srgbClr val="003366"/>
                </a:solidFill>
                <a:latin typeface="Arial"/>
                <a:ea typeface="Arial"/>
                <a:cs typeface="Arial"/>
                <a:sym typeface="Arial"/>
              </a:defRPr>
            </a:lvl2pPr>
            <a:lvl3pPr indent="0" lvl="2" marL="0" algn="r">
              <a:spcBef>
                <a:spcPts val="0"/>
              </a:spcBef>
              <a:buNone/>
              <a:defRPr b="0" sz="1200">
                <a:solidFill>
                  <a:srgbClr val="003366"/>
                </a:solidFill>
                <a:latin typeface="Arial"/>
                <a:ea typeface="Arial"/>
                <a:cs typeface="Arial"/>
                <a:sym typeface="Arial"/>
              </a:defRPr>
            </a:lvl3pPr>
            <a:lvl4pPr indent="0" lvl="3" marL="0" algn="r">
              <a:spcBef>
                <a:spcPts val="0"/>
              </a:spcBef>
              <a:buNone/>
              <a:defRPr b="0" sz="1200">
                <a:solidFill>
                  <a:srgbClr val="003366"/>
                </a:solidFill>
                <a:latin typeface="Arial"/>
                <a:ea typeface="Arial"/>
                <a:cs typeface="Arial"/>
                <a:sym typeface="Arial"/>
              </a:defRPr>
            </a:lvl4pPr>
            <a:lvl5pPr indent="0" lvl="4" marL="0" algn="r">
              <a:spcBef>
                <a:spcPts val="0"/>
              </a:spcBef>
              <a:buNone/>
              <a:defRPr b="0" sz="1200">
                <a:solidFill>
                  <a:srgbClr val="003366"/>
                </a:solidFill>
                <a:latin typeface="Arial"/>
                <a:ea typeface="Arial"/>
                <a:cs typeface="Arial"/>
                <a:sym typeface="Arial"/>
              </a:defRPr>
            </a:lvl5pPr>
            <a:lvl6pPr indent="0" lvl="5" marL="0" algn="r">
              <a:spcBef>
                <a:spcPts val="0"/>
              </a:spcBef>
              <a:buNone/>
              <a:defRPr b="0" sz="1200">
                <a:solidFill>
                  <a:srgbClr val="003366"/>
                </a:solidFill>
                <a:latin typeface="Arial"/>
                <a:ea typeface="Arial"/>
                <a:cs typeface="Arial"/>
                <a:sym typeface="Arial"/>
              </a:defRPr>
            </a:lvl6pPr>
            <a:lvl7pPr indent="0" lvl="6" marL="0" algn="r">
              <a:spcBef>
                <a:spcPts val="0"/>
              </a:spcBef>
              <a:buNone/>
              <a:defRPr b="0" sz="1200">
                <a:solidFill>
                  <a:srgbClr val="003366"/>
                </a:solidFill>
                <a:latin typeface="Arial"/>
                <a:ea typeface="Arial"/>
                <a:cs typeface="Arial"/>
                <a:sym typeface="Arial"/>
              </a:defRPr>
            </a:lvl7pPr>
            <a:lvl8pPr indent="0" lvl="7" marL="0" algn="r">
              <a:spcBef>
                <a:spcPts val="0"/>
              </a:spcBef>
              <a:buNone/>
              <a:defRPr b="0" sz="1200">
                <a:solidFill>
                  <a:srgbClr val="003366"/>
                </a:solidFill>
                <a:latin typeface="Arial"/>
                <a:ea typeface="Arial"/>
                <a:cs typeface="Arial"/>
                <a:sym typeface="Arial"/>
              </a:defRPr>
            </a:lvl8pPr>
            <a:lvl9pPr indent="0" lvl="8" marL="0" algn="r">
              <a:spcBef>
                <a:spcPts val="0"/>
              </a:spcBef>
              <a:buNone/>
              <a:defRPr b="0" sz="1200">
                <a:solidFill>
                  <a:srgbClr val="00336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95"/>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5"/>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5"/>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5"/>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200">
                <a:solidFill>
                  <a:srgbClr val="003366"/>
                </a:solidFill>
                <a:latin typeface="Arial"/>
                <a:ea typeface="Arial"/>
                <a:cs typeface="Arial"/>
                <a:sym typeface="Arial"/>
              </a:defRPr>
            </a:lvl1pPr>
            <a:lvl2pPr indent="0" lvl="1" marL="0" algn="r">
              <a:spcBef>
                <a:spcPts val="0"/>
              </a:spcBef>
              <a:buNone/>
              <a:defRPr b="0" sz="1200">
                <a:solidFill>
                  <a:srgbClr val="003366"/>
                </a:solidFill>
                <a:latin typeface="Arial"/>
                <a:ea typeface="Arial"/>
                <a:cs typeface="Arial"/>
                <a:sym typeface="Arial"/>
              </a:defRPr>
            </a:lvl2pPr>
            <a:lvl3pPr indent="0" lvl="2" marL="0" algn="r">
              <a:spcBef>
                <a:spcPts val="0"/>
              </a:spcBef>
              <a:buNone/>
              <a:defRPr b="0" sz="1200">
                <a:solidFill>
                  <a:srgbClr val="003366"/>
                </a:solidFill>
                <a:latin typeface="Arial"/>
                <a:ea typeface="Arial"/>
                <a:cs typeface="Arial"/>
                <a:sym typeface="Arial"/>
              </a:defRPr>
            </a:lvl3pPr>
            <a:lvl4pPr indent="0" lvl="3" marL="0" algn="r">
              <a:spcBef>
                <a:spcPts val="0"/>
              </a:spcBef>
              <a:buNone/>
              <a:defRPr b="0" sz="1200">
                <a:solidFill>
                  <a:srgbClr val="003366"/>
                </a:solidFill>
                <a:latin typeface="Arial"/>
                <a:ea typeface="Arial"/>
                <a:cs typeface="Arial"/>
                <a:sym typeface="Arial"/>
              </a:defRPr>
            </a:lvl4pPr>
            <a:lvl5pPr indent="0" lvl="4" marL="0" algn="r">
              <a:spcBef>
                <a:spcPts val="0"/>
              </a:spcBef>
              <a:buNone/>
              <a:defRPr b="0" sz="1200">
                <a:solidFill>
                  <a:srgbClr val="003366"/>
                </a:solidFill>
                <a:latin typeface="Arial"/>
                <a:ea typeface="Arial"/>
                <a:cs typeface="Arial"/>
                <a:sym typeface="Arial"/>
              </a:defRPr>
            </a:lvl5pPr>
            <a:lvl6pPr indent="0" lvl="5" marL="0" algn="r">
              <a:spcBef>
                <a:spcPts val="0"/>
              </a:spcBef>
              <a:buNone/>
              <a:defRPr b="0" sz="1200">
                <a:solidFill>
                  <a:srgbClr val="003366"/>
                </a:solidFill>
                <a:latin typeface="Arial"/>
                <a:ea typeface="Arial"/>
                <a:cs typeface="Arial"/>
                <a:sym typeface="Arial"/>
              </a:defRPr>
            </a:lvl6pPr>
            <a:lvl7pPr indent="0" lvl="6" marL="0" algn="r">
              <a:spcBef>
                <a:spcPts val="0"/>
              </a:spcBef>
              <a:buNone/>
              <a:defRPr b="0" sz="1200">
                <a:solidFill>
                  <a:srgbClr val="003366"/>
                </a:solidFill>
                <a:latin typeface="Arial"/>
                <a:ea typeface="Arial"/>
                <a:cs typeface="Arial"/>
                <a:sym typeface="Arial"/>
              </a:defRPr>
            </a:lvl7pPr>
            <a:lvl8pPr indent="0" lvl="7" marL="0" algn="r">
              <a:spcBef>
                <a:spcPts val="0"/>
              </a:spcBef>
              <a:buNone/>
              <a:defRPr b="0" sz="1200">
                <a:solidFill>
                  <a:srgbClr val="003366"/>
                </a:solidFill>
                <a:latin typeface="Arial"/>
                <a:ea typeface="Arial"/>
                <a:cs typeface="Arial"/>
                <a:sym typeface="Arial"/>
              </a:defRPr>
            </a:lvl8pPr>
            <a:lvl9pPr indent="0" lvl="8" marL="0" algn="r">
              <a:spcBef>
                <a:spcPts val="0"/>
              </a:spcBef>
              <a:buNone/>
              <a:defRPr b="0" sz="1200">
                <a:solidFill>
                  <a:srgbClr val="00336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96"/>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6"/>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6"/>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200">
                <a:solidFill>
                  <a:srgbClr val="003366"/>
                </a:solidFill>
                <a:latin typeface="Arial"/>
                <a:ea typeface="Arial"/>
                <a:cs typeface="Arial"/>
                <a:sym typeface="Arial"/>
              </a:defRPr>
            </a:lvl1pPr>
            <a:lvl2pPr indent="0" lvl="1" marL="0" algn="r">
              <a:spcBef>
                <a:spcPts val="0"/>
              </a:spcBef>
              <a:buNone/>
              <a:defRPr b="0" sz="1200">
                <a:solidFill>
                  <a:srgbClr val="003366"/>
                </a:solidFill>
                <a:latin typeface="Arial"/>
                <a:ea typeface="Arial"/>
                <a:cs typeface="Arial"/>
                <a:sym typeface="Arial"/>
              </a:defRPr>
            </a:lvl2pPr>
            <a:lvl3pPr indent="0" lvl="2" marL="0" algn="r">
              <a:spcBef>
                <a:spcPts val="0"/>
              </a:spcBef>
              <a:buNone/>
              <a:defRPr b="0" sz="1200">
                <a:solidFill>
                  <a:srgbClr val="003366"/>
                </a:solidFill>
                <a:latin typeface="Arial"/>
                <a:ea typeface="Arial"/>
                <a:cs typeface="Arial"/>
                <a:sym typeface="Arial"/>
              </a:defRPr>
            </a:lvl3pPr>
            <a:lvl4pPr indent="0" lvl="3" marL="0" algn="r">
              <a:spcBef>
                <a:spcPts val="0"/>
              </a:spcBef>
              <a:buNone/>
              <a:defRPr b="0" sz="1200">
                <a:solidFill>
                  <a:srgbClr val="003366"/>
                </a:solidFill>
                <a:latin typeface="Arial"/>
                <a:ea typeface="Arial"/>
                <a:cs typeface="Arial"/>
                <a:sym typeface="Arial"/>
              </a:defRPr>
            </a:lvl4pPr>
            <a:lvl5pPr indent="0" lvl="4" marL="0" algn="r">
              <a:spcBef>
                <a:spcPts val="0"/>
              </a:spcBef>
              <a:buNone/>
              <a:defRPr b="0" sz="1200">
                <a:solidFill>
                  <a:srgbClr val="003366"/>
                </a:solidFill>
                <a:latin typeface="Arial"/>
                <a:ea typeface="Arial"/>
                <a:cs typeface="Arial"/>
                <a:sym typeface="Arial"/>
              </a:defRPr>
            </a:lvl5pPr>
            <a:lvl6pPr indent="0" lvl="5" marL="0" algn="r">
              <a:spcBef>
                <a:spcPts val="0"/>
              </a:spcBef>
              <a:buNone/>
              <a:defRPr b="0" sz="1200">
                <a:solidFill>
                  <a:srgbClr val="003366"/>
                </a:solidFill>
                <a:latin typeface="Arial"/>
                <a:ea typeface="Arial"/>
                <a:cs typeface="Arial"/>
                <a:sym typeface="Arial"/>
              </a:defRPr>
            </a:lvl6pPr>
            <a:lvl7pPr indent="0" lvl="6" marL="0" algn="r">
              <a:spcBef>
                <a:spcPts val="0"/>
              </a:spcBef>
              <a:buNone/>
              <a:defRPr b="0" sz="1200">
                <a:solidFill>
                  <a:srgbClr val="003366"/>
                </a:solidFill>
                <a:latin typeface="Arial"/>
                <a:ea typeface="Arial"/>
                <a:cs typeface="Arial"/>
                <a:sym typeface="Arial"/>
              </a:defRPr>
            </a:lvl7pPr>
            <a:lvl8pPr indent="0" lvl="7" marL="0" algn="r">
              <a:spcBef>
                <a:spcPts val="0"/>
              </a:spcBef>
              <a:buNone/>
              <a:defRPr b="0" sz="1200">
                <a:solidFill>
                  <a:srgbClr val="003366"/>
                </a:solidFill>
                <a:latin typeface="Arial"/>
                <a:ea typeface="Arial"/>
                <a:cs typeface="Arial"/>
                <a:sym typeface="Arial"/>
              </a:defRPr>
            </a:lvl8pPr>
            <a:lvl9pPr indent="0" lvl="8" marL="0" algn="r">
              <a:spcBef>
                <a:spcPts val="0"/>
              </a:spcBef>
              <a:buNone/>
              <a:defRPr b="0" sz="1200">
                <a:solidFill>
                  <a:srgbClr val="00336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9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97"/>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7"/>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7"/>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200">
                <a:solidFill>
                  <a:srgbClr val="003366"/>
                </a:solidFill>
                <a:latin typeface="Arial"/>
                <a:ea typeface="Arial"/>
                <a:cs typeface="Arial"/>
                <a:sym typeface="Arial"/>
              </a:defRPr>
            </a:lvl1pPr>
            <a:lvl2pPr indent="0" lvl="1" marL="0" algn="r">
              <a:spcBef>
                <a:spcPts val="0"/>
              </a:spcBef>
              <a:buNone/>
              <a:defRPr b="0" sz="1200">
                <a:solidFill>
                  <a:srgbClr val="003366"/>
                </a:solidFill>
                <a:latin typeface="Arial"/>
                <a:ea typeface="Arial"/>
                <a:cs typeface="Arial"/>
                <a:sym typeface="Arial"/>
              </a:defRPr>
            </a:lvl2pPr>
            <a:lvl3pPr indent="0" lvl="2" marL="0" algn="r">
              <a:spcBef>
                <a:spcPts val="0"/>
              </a:spcBef>
              <a:buNone/>
              <a:defRPr b="0" sz="1200">
                <a:solidFill>
                  <a:srgbClr val="003366"/>
                </a:solidFill>
                <a:latin typeface="Arial"/>
                <a:ea typeface="Arial"/>
                <a:cs typeface="Arial"/>
                <a:sym typeface="Arial"/>
              </a:defRPr>
            </a:lvl3pPr>
            <a:lvl4pPr indent="0" lvl="3" marL="0" algn="r">
              <a:spcBef>
                <a:spcPts val="0"/>
              </a:spcBef>
              <a:buNone/>
              <a:defRPr b="0" sz="1200">
                <a:solidFill>
                  <a:srgbClr val="003366"/>
                </a:solidFill>
                <a:latin typeface="Arial"/>
                <a:ea typeface="Arial"/>
                <a:cs typeface="Arial"/>
                <a:sym typeface="Arial"/>
              </a:defRPr>
            </a:lvl4pPr>
            <a:lvl5pPr indent="0" lvl="4" marL="0" algn="r">
              <a:spcBef>
                <a:spcPts val="0"/>
              </a:spcBef>
              <a:buNone/>
              <a:defRPr b="0" sz="1200">
                <a:solidFill>
                  <a:srgbClr val="003366"/>
                </a:solidFill>
                <a:latin typeface="Arial"/>
                <a:ea typeface="Arial"/>
                <a:cs typeface="Arial"/>
                <a:sym typeface="Arial"/>
              </a:defRPr>
            </a:lvl5pPr>
            <a:lvl6pPr indent="0" lvl="5" marL="0" algn="r">
              <a:spcBef>
                <a:spcPts val="0"/>
              </a:spcBef>
              <a:buNone/>
              <a:defRPr b="0" sz="1200">
                <a:solidFill>
                  <a:srgbClr val="003366"/>
                </a:solidFill>
                <a:latin typeface="Arial"/>
                <a:ea typeface="Arial"/>
                <a:cs typeface="Arial"/>
                <a:sym typeface="Arial"/>
              </a:defRPr>
            </a:lvl6pPr>
            <a:lvl7pPr indent="0" lvl="6" marL="0" algn="r">
              <a:spcBef>
                <a:spcPts val="0"/>
              </a:spcBef>
              <a:buNone/>
              <a:defRPr b="0" sz="1200">
                <a:solidFill>
                  <a:srgbClr val="003366"/>
                </a:solidFill>
                <a:latin typeface="Arial"/>
                <a:ea typeface="Arial"/>
                <a:cs typeface="Arial"/>
                <a:sym typeface="Arial"/>
              </a:defRPr>
            </a:lvl7pPr>
            <a:lvl8pPr indent="0" lvl="7" marL="0" algn="r">
              <a:spcBef>
                <a:spcPts val="0"/>
              </a:spcBef>
              <a:buNone/>
              <a:defRPr b="0" sz="1200">
                <a:solidFill>
                  <a:srgbClr val="003366"/>
                </a:solidFill>
                <a:latin typeface="Arial"/>
                <a:ea typeface="Arial"/>
                <a:cs typeface="Arial"/>
                <a:sym typeface="Arial"/>
              </a:defRPr>
            </a:lvl8pPr>
            <a:lvl9pPr indent="0" lvl="8" marL="0" algn="r">
              <a:spcBef>
                <a:spcPts val="0"/>
              </a:spcBef>
              <a:buNone/>
              <a:defRPr b="0" sz="1200">
                <a:solidFill>
                  <a:srgbClr val="00336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98"/>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8"/>
          <p:cNvSpPr/>
          <p:nvPr>
            <p:ph idx="2" type="pic"/>
          </p:nvPr>
        </p:nvSpPr>
        <p:spPr>
          <a:xfrm>
            <a:off x="2389717" y="612775"/>
            <a:ext cx="7315200" cy="4114800"/>
          </a:xfrm>
          <a:prstGeom prst="rect">
            <a:avLst/>
          </a:prstGeom>
          <a:noFill/>
          <a:ln>
            <a:noFill/>
          </a:ln>
        </p:spPr>
      </p:sp>
      <p:sp>
        <p:nvSpPr>
          <p:cNvPr id="71" name="Google Shape;71;p98"/>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98"/>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8"/>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8"/>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sz="1200">
                <a:solidFill>
                  <a:srgbClr val="003366"/>
                </a:solidFill>
                <a:latin typeface="Arial"/>
                <a:ea typeface="Arial"/>
                <a:cs typeface="Arial"/>
                <a:sym typeface="Arial"/>
              </a:defRPr>
            </a:lvl1pPr>
            <a:lvl2pPr indent="0" lvl="1" marL="0" algn="r">
              <a:spcBef>
                <a:spcPts val="0"/>
              </a:spcBef>
              <a:buNone/>
              <a:defRPr b="0" sz="1200">
                <a:solidFill>
                  <a:srgbClr val="003366"/>
                </a:solidFill>
                <a:latin typeface="Arial"/>
                <a:ea typeface="Arial"/>
                <a:cs typeface="Arial"/>
                <a:sym typeface="Arial"/>
              </a:defRPr>
            </a:lvl2pPr>
            <a:lvl3pPr indent="0" lvl="2" marL="0" algn="r">
              <a:spcBef>
                <a:spcPts val="0"/>
              </a:spcBef>
              <a:buNone/>
              <a:defRPr b="0" sz="1200">
                <a:solidFill>
                  <a:srgbClr val="003366"/>
                </a:solidFill>
                <a:latin typeface="Arial"/>
                <a:ea typeface="Arial"/>
                <a:cs typeface="Arial"/>
                <a:sym typeface="Arial"/>
              </a:defRPr>
            </a:lvl3pPr>
            <a:lvl4pPr indent="0" lvl="3" marL="0" algn="r">
              <a:spcBef>
                <a:spcPts val="0"/>
              </a:spcBef>
              <a:buNone/>
              <a:defRPr b="0" sz="1200">
                <a:solidFill>
                  <a:srgbClr val="003366"/>
                </a:solidFill>
                <a:latin typeface="Arial"/>
                <a:ea typeface="Arial"/>
                <a:cs typeface="Arial"/>
                <a:sym typeface="Arial"/>
              </a:defRPr>
            </a:lvl4pPr>
            <a:lvl5pPr indent="0" lvl="4" marL="0" algn="r">
              <a:spcBef>
                <a:spcPts val="0"/>
              </a:spcBef>
              <a:buNone/>
              <a:defRPr b="0" sz="1200">
                <a:solidFill>
                  <a:srgbClr val="003366"/>
                </a:solidFill>
                <a:latin typeface="Arial"/>
                <a:ea typeface="Arial"/>
                <a:cs typeface="Arial"/>
                <a:sym typeface="Arial"/>
              </a:defRPr>
            </a:lvl5pPr>
            <a:lvl6pPr indent="0" lvl="5" marL="0" algn="r">
              <a:spcBef>
                <a:spcPts val="0"/>
              </a:spcBef>
              <a:buNone/>
              <a:defRPr b="0" sz="1200">
                <a:solidFill>
                  <a:srgbClr val="003366"/>
                </a:solidFill>
                <a:latin typeface="Arial"/>
                <a:ea typeface="Arial"/>
                <a:cs typeface="Arial"/>
                <a:sym typeface="Arial"/>
              </a:defRPr>
            </a:lvl6pPr>
            <a:lvl7pPr indent="0" lvl="6" marL="0" algn="r">
              <a:spcBef>
                <a:spcPts val="0"/>
              </a:spcBef>
              <a:buNone/>
              <a:defRPr b="0" sz="1200">
                <a:solidFill>
                  <a:srgbClr val="003366"/>
                </a:solidFill>
                <a:latin typeface="Arial"/>
                <a:ea typeface="Arial"/>
                <a:cs typeface="Arial"/>
                <a:sym typeface="Arial"/>
              </a:defRPr>
            </a:lvl7pPr>
            <a:lvl8pPr indent="0" lvl="7" marL="0" algn="r">
              <a:spcBef>
                <a:spcPts val="0"/>
              </a:spcBef>
              <a:buNone/>
              <a:defRPr b="0" sz="1200">
                <a:solidFill>
                  <a:srgbClr val="003366"/>
                </a:solidFill>
                <a:latin typeface="Arial"/>
                <a:ea typeface="Arial"/>
                <a:cs typeface="Arial"/>
                <a:sym typeface="Arial"/>
              </a:defRPr>
            </a:lvl8pPr>
            <a:lvl9pPr indent="0" lvl="8" marL="0" algn="r">
              <a:spcBef>
                <a:spcPts val="0"/>
              </a:spcBef>
              <a:buNone/>
              <a:defRPr b="0" sz="1200">
                <a:solidFill>
                  <a:srgbClr val="00336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9"/>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rgbClr val="003366"/>
                </a:solidFill>
                <a:latin typeface="Verdana"/>
                <a:ea typeface="Verdana"/>
                <a:cs typeface="Verdana"/>
                <a:sym typeface="Verdana"/>
              </a:defRPr>
            </a:lvl1pPr>
            <a:lvl2pPr lvl="1" marR="0" rtl="0" algn="l">
              <a:spcBef>
                <a:spcPts val="0"/>
              </a:spcBef>
              <a:spcAft>
                <a:spcPts val="0"/>
              </a:spcAft>
              <a:buSzPts val="1400"/>
              <a:buNone/>
              <a:defRPr b="0" i="0" sz="3200" u="none" cap="none" strike="noStrike">
                <a:solidFill>
                  <a:srgbClr val="003366"/>
                </a:solidFill>
                <a:latin typeface="Verdana"/>
                <a:ea typeface="Verdana"/>
                <a:cs typeface="Verdana"/>
                <a:sym typeface="Verdana"/>
              </a:defRPr>
            </a:lvl2pPr>
            <a:lvl3pPr lvl="2" marR="0" rtl="0" algn="l">
              <a:spcBef>
                <a:spcPts val="0"/>
              </a:spcBef>
              <a:spcAft>
                <a:spcPts val="0"/>
              </a:spcAft>
              <a:buSzPts val="1400"/>
              <a:buNone/>
              <a:defRPr b="0" i="0" sz="3200" u="none" cap="none" strike="noStrike">
                <a:solidFill>
                  <a:srgbClr val="003366"/>
                </a:solidFill>
                <a:latin typeface="Verdana"/>
                <a:ea typeface="Verdana"/>
                <a:cs typeface="Verdana"/>
                <a:sym typeface="Verdana"/>
              </a:defRPr>
            </a:lvl3pPr>
            <a:lvl4pPr lvl="3" marR="0" rtl="0" algn="l">
              <a:spcBef>
                <a:spcPts val="0"/>
              </a:spcBef>
              <a:spcAft>
                <a:spcPts val="0"/>
              </a:spcAft>
              <a:buSzPts val="1400"/>
              <a:buNone/>
              <a:defRPr b="0" i="0" sz="3200" u="none" cap="none" strike="noStrike">
                <a:solidFill>
                  <a:srgbClr val="003366"/>
                </a:solidFill>
                <a:latin typeface="Verdana"/>
                <a:ea typeface="Verdana"/>
                <a:cs typeface="Verdana"/>
                <a:sym typeface="Verdana"/>
              </a:defRPr>
            </a:lvl4pPr>
            <a:lvl5pPr lvl="4" marR="0" rtl="0" algn="l">
              <a:spcBef>
                <a:spcPts val="0"/>
              </a:spcBef>
              <a:spcAft>
                <a:spcPts val="0"/>
              </a:spcAft>
              <a:buSzPts val="1400"/>
              <a:buNone/>
              <a:defRPr b="0" i="0" sz="3200" u="none" cap="none" strike="noStrike">
                <a:solidFill>
                  <a:srgbClr val="003366"/>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89"/>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rgbClr val="003366"/>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rgbClr val="003366"/>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rgbClr val="003366"/>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rgbClr val="003366"/>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rgbClr val="003366"/>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89"/>
          <p:cNvSpPr/>
          <p:nvPr/>
        </p:nvSpPr>
        <p:spPr>
          <a:xfrm>
            <a:off x="787400" y="990600"/>
            <a:ext cx="10610851" cy="109538"/>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Verdana"/>
              <a:ea typeface="Verdana"/>
              <a:cs typeface="Verdana"/>
              <a:sym typeface="Verdana"/>
            </a:endParaRPr>
          </a:p>
        </p:txBody>
      </p:sp>
      <p:cxnSp>
        <p:nvCxnSpPr>
          <p:cNvPr id="13" name="Google Shape;13;p89"/>
          <p:cNvCxnSpPr/>
          <p:nvPr/>
        </p:nvCxnSpPr>
        <p:spPr>
          <a:xfrm>
            <a:off x="812800" y="6353175"/>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89"/>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sz="1200">
                <a:solidFill>
                  <a:srgbClr val="00336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89"/>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sz="12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89"/>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rgbClr val="003366"/>
                </a:solidFill>
                <a:latin typeface="Arial"/>
                <a:ea typeface="Arial"/>
                <a:cs typeface="Arial"/>
                <a:sym typeface="Arial"/>
              </a:defRPr>
            </a:lvl1pPr>
            <a:lvl2pPr indent="0" lvl="1" marL="0" marR="0" rtl="0" algn="r">
              <a:spcBef>
                <a:spcPts val="0"/>
              </a:spcBef>
              <a:buNone/>
              <a:defRPr b="0" sz="1200" u="none">
                <a:solidFill>
                  <a:srgbClr val="003366"/>
                </a:solidFill>
                <a:latin typeface="Arial"/>
                <a:ea typeface="Arial"/>
                <a:cs typeface="Arial"/>
                <a:sym typeface="Arial"/>
              </a:defRPr>
            </a:lvl2pPr>
            <a:lvl3pPr indent="0" lvl="2" marL="0" marR="0" rtl="0" algn="r">
              <a:spcBef>
                <a:spcPts val="0"/>
              </a:spcBef>
              <a:buNone/>
              <a:defRPr b="0" sz="1200" u="none">
                <a:solidFill>
                  <a:srgbClr val="003366"/>
                </a:solidFill>
                <a:latin typeface="Arial"/>
                <a:ea typeface="Arial"/>
                <a:cs typeface="Arial"/>
                <a:sym typeface="Arial"/>
              </a:defRPr>
            </a:lvl3pPr>
            <a:lvl4pPr indent="0" lvl="3" marL="0" marR="0" rtl="0" algn="r">
              <a:spcBef>
                <a:spcPts val="0"/>
              </a:spcBef>
              <a:buNone/>
              <a:defRPr b="0" sz="1200" u="none">
                <a:solidFill>
                  <a:srgbClr val="003366"/>
                </a:solidFill>
                <a:latin typeface="Arial"/>
                <a:ea typeface="Arial"/>
                <a:cs typeface="Arial"/>
                <a:sym typeface="Arial"/>
              </a:defRPr>
            </a:lvl4pPr>
            <a:lvl5pPr indent="0" lvl="4" marL="0" marR="0" rtl="0" algn="r">
              <a:spcBef>
                <a:spcPts val="0"/>
              </a:spcBef>
              <a:buNone/>
              <a:defRPr b="0" sz="1200" u="none">
                <a:solidFill>
                  <a:srgbClr val="003366"/>
                </a:solidFill>
                <a:latin typeface="Arial"/>
                <a:ea typeface="Arial"/>
                <a:cs typeface="Arial"/>
                <a:sym typeface="Arial"/>
              </a:defRPr>
            </a:lvl5pPr>
            <a:lvl6pPr indent="0" lvl="5" marL="0" marR="0" rtl="0" algn="r">
              <a:spcBef>
                <a:spcPts val="0"/>
              </a:spcBef>
              <a:buNone/>
              <a:defRPr b="0" sz="1200" u="none">
                <a:solidFill>
                  <a:srgbClr val="003366"/>
                </a:solidFill>
                <a:latin typeface="Arial"/>
                <a:ea typeface="Arial"/>
                <a:cs typeface="Arial"/>
                <a:sym typeface="Arial"/>
              </a:defRPr>
            </a:lvl6pPr>
            <a:lvl7pPr indent="0" lvl="6" marL="0" marR="0" rtl="0" algn="r">
              <a:spcBef>
                <a:spcPts val="0"/>
              </a:spcBef>
              <a:buNone/>
              <a:defRPr b="0" sz="1200" u="none">
                <a:solidFill>
                  <a:srgbClr val="003366"/>
                </a:solidFill>
                <a:latin typeface="Arial"/>
                <a:ea typeface="Arial"/>
                <a:cs typeface="Arial"/>
                <a:sym typeface="Arial"/>
              </a:defRPr>
            </a:lvl7pPr>
            <a:lvl8pPr indent="0" lvl="7" marL="0" marR="0" rtl="0" algn="r">
              <a:spcBef>
                <a:spcPts val="0"/>
              </a:spcBef>
              <a:buNone/>
              <a:defRPr b="0" sz="1200" u="none">
                <a:solidFill>
                  <a:srgbClr val="003366"/>
                </a:solidFill>
                <a:latin typeface="Arial"/>
                <a:ea typeface="Arial"/>
                <a:cs typeface="Arial"/>
                <a:sym typeface="Arial"/>
              </a:defRPr>
            </a:lvl8pPr>
            <a:lvl9pPr indent="0" lvl="8" marL="0" marR="0" rtl="0" algn="r">
              <a:spcBef>
                <a:spcPts val="0"/>
              </a:spcBef>
              <a:buNone/>
              <a:defRPr b="0" sz="1200" u="none">
                <a:solidFill>
                  <a:srgbClr val="00336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4.png"/><Relationship Id="rId4" Type="http://schemas.openxmlformats.org/officeDocument/2006/relationships/image" Target="../media/image20.png"/><Relationship Id="rId5" Type="http://schemas.openxmlformats.org/officeDocument/2006/relationships/image" Target="../media/image23.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4.png"/><Relationship Id="rId4" Type="http://schemas.openxmlformats.org/officeDocument/2006/relationships/image" Target="../media/image1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0.png"/><Relationship Id="rId4" Type="http://schemas.openxmlformats.org/officeDocument/2006/relationships/image" Target="../media/image2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2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2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2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3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2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3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3600"/>
              <a:t>Course – TFC</a:t>
            </a:r>
            <a:endParaRPr/>
          </a:p>
        </p:txBody>
      </p:sp>
      <p:sp>
        <p:nvSpPr>
          <p:cNvPr id="99" name="Google Shape;99;p1"/>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Font typeface="Noto Sans Symbols"/>
              <a:buNone/>
            </a:pPr>
            <a:r>
              <a:rPr lang="en-US" u="sng"/>
              <a:t>Course Instructor </a:t>
            </a:r>
            <a:endParaRPr/>
          </a:p>
          <a:p>
            <a:pPr indent="0" lvl="0" marL="0" rtl="0" algn="l">
              <a:spcBef>
                <a:spcPts val="560"/>
              </a:spcBef>
              <a:spcAft>
                <a:spcPts val="0"/>
              </a:spcAft>
              <a:buSzPts val="2800"/>
              <a:buFont typeface="Noto Sans Symbols"/>
              <a:buNone/>
            </a:pPr>
            <a:r>
              <a:rPr lang="en-US"/>
              <a:t>	Dr. Umadevi V</a:t>
            </a:r>
            <a:endParaRPr/>
          </a:p>
          <a:p>
            <a:pPr indent="0" lvl="0" marL="0" rtl="0" algn="l">
              <a:spcBef>
                <a:spcPts val="560"/>
              </a:spcBef>
              <a:spcAft>
                <a:spcPts val="0"/>
              </a:spcAft>
              <a:buSzPts val="2800"/>
              <a:buFont typeface="Noto Sans Symbols"/>
              <a:buNone/>
            </a:pPr>
            <a:r>
              <a:rPr lang="en-US"/>
              <a:t>	Department of CSE, BMSCE</a:t>
            </a:r>
            <a:endParaRPr/>
          </a:p>
          <a:p>
            <a:pPr indent="0" lvl="0" marL="0" rtl="0" algn="l">
              <a:spcBef>
                <a:spcPts val="400"/>
              </a:spcBef>
              <a:spcAft>
                <a:spcPts val="0"/>
              </a:spcAft>
              <a:buSzPts val="2000"/>
              <a:buFont typeface="Noto Sans Symbols"/>
              <a:buNone/>
            </a:pPr>
            <a:r>
              <a:rPr lang="en-US" sz="2000"/>
              <a:t>Webpage:https://sites.google.com/site/drvumadevi/ </a:t>
            </a:r>
            <a:endParaRPr/>
          </a:p>
          <a:p>
            <a:pPr indent="0" lvl="0" marL="0" rtl="0" algn="l">
              <a:spcBef>
                <a:spcPts val="560"/>
              </a:spcBef>
              <a:spcAft>
                <a:spcPts val="0"/>
              </a:spcAft>
              <a:buSzPts val="2800"/>
              <a:buFont typeface="Noto Sans Symbols"/>
              <a:buNone/>
            </a:pPr>
            <a:r>
              <a:t/>
            </a:r>
            <a:endParaRPr/>
          </a:p>
        </p:txBody>
      </p:sp>
      <p:sp>
        <p:nvSpPr>
          <p:cNvPr id="100" name="Google Shape;100;p1"/>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01" name="Google Shape;101;p1"/>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02" name="Google Shape;102;p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03" name="Google Shape;103;p1"/>
          <p:cNvPicPr preferRelativeResize="0"/>
          <p:nvPr/>
        </p:nvPicPr>
        <p:blipFill rotWithShape="1">
          <a:blip r:embed="rId3">
            <a:alphaModFix/>
          </a:blip>
          <a:srcRect b="0" l="0" r="0" t="0"/>
          <a:stretch/>
        </p:blipFill>
        <p:spPr>
          <a:xfrm>
            <a:off x="1905000" y="5266269"/>
            <a:ext cx="914400" cy="8997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Hypothetical “Hello, World” Tester (Contd…)</a:t>
            </a:r>
            <a:endParaRPr/>
          </a:p>
        </p:txBody>
      </p:sp>
      <p:sp>
        <p:nvSpPr>
          <p:cNvPr id="192" name="Google Shape;192;p10"/>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sz="1600"/>
              <a:t>Implementation of </a:t>
            </a:r>
            <a:r>
              <a:rPr b="1" lang="en-US" sz="1600"/>
              <a:t>Step 3</a:t>
            </a:r>
            <a:r>
              <a:rPr lang="en-US" sz="1600"/>
              <a:t> above (proving H2 does not exist) --- </a:t>
            </a:r>
            <a:endParaRPr/>
          </a:p>
        </p:txBody>
      </p:sp>
      <p:sp>
        <p:nvSpPr>
          <p:cNvPr id="193" name="Google Shape;193;p10"/>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94" name="Google Shape;194;p10"/>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95" name="Google Shape;195;p10"/>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6" name="Google Shape;196;p10"/>
          <p:cNvPicPr preferRelativeResize="0"/>
          <p:nvPr/>
        </p:nvPicPr>
        <p:blipFill rotWithShape="1">
          <a:blip r:embed="rId3">
            <a:alphaModFix/>
          </a:blip>
          <a:srcRect b="0" l="0" r="0" t="0"/>
          <a:stretch/>
        </p:blipFill>
        <p:spPr>
          <a:xfrm>
            <a:off x="842617" y="1600200"/>
            <a:ext cx="7200900" cy="426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Reducing One Problem to Another</a:t>
            </a:r>
            <a:endParaRPr/>
          </a:p>
        </p:txBody>
      </p:sp>
      <p:sp>
        <p:nvSpPr>
          <p:cNvPr id="202" name="Google Shape;202;p11"/>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279400" lvl="0" marL="469900" rtl="0" algn="l">
              <a:spcBef>
                <a:spcPts val="0"/>
              </a:spcBef>
              <a:spcAft>
                <a:spcPts val="0"/>
              </a:spcAft>
              <a:buSzPts val="3000"/>
              <a:buNone/>
            </a:pPr>
            <a:r>
              <a:t/>
            </a:r>
            <a:endParaRPr/>
          </a:p>
        </p:txBody>
      </p:sp>
      <p:sp>
        <p:nvSpPr>
          <p:cNvPr id="203" name="Google Shape;203;p11"/>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204" name="Google Shape;204;p11"/>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205" name="Google Shape;205;p11"/>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6" name="Google Shape;206;p11"/>
          <p:cNvPicPr preferRelativeResize="0"/>
          <p:nvPr/>
        </p:nvPicPr>
        <p:blipFill rotWithShape="1">
          <a:blip r:embed="rId3">
            <a:alphaModFix/>
          </a:blip>
          <a:srcRect b="0" l="0" r="0" t="0"/>
          <a:stretch/>
        </p:blipFill>
        <p:spPr>
          <a:xfrm>
            <a:off x="755651" y="1091714"/>
            <a:ext cx="7270749" cy="52854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Propose of the theory of undecidable problems</a:t>
            </a:r>
            <a:endParaRPr/>
          </a:p>
        </p:txBody>
      </p:sp>
      <p:sp>
        <p:nvSpPr>
          <p:cNvPr id="212" name="Google Shape;212;p12"/>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279400" lvl="0" marL="469900" rtl="0" algn="l">
              <a:spcBef>
                <a:spcPts val="0"/>
              </a:spcBef>
              <a:spcAft>
                <a:spcPts val="0"/>
              </a:spcAft>
              <a:buSzPts val="3000"/>
              <a:buNone/>
            </a:pPr>
            <a:r>
              <a:t/>
            </a:r>
            <a:endParaRPr/>
          </a:p>
        </p:txBody>
      </p:sp>
      <p:sp>
        <p:nvSpPr>
          <p:cNvPr id="213" name="Google Shape;213;p12"/>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214" name="Google Shape;214;p12"/>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215" name="Google Shape;215;p12"/>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6" name="Google Shape;216;p12"/>
          <p:cNvPicPr preferRelativeResize="0"/>
          <p:nvPr/>
        </p:nvPicPr>
        <p:blipFill rotWithShape="1">
          <a:blip r:embed="rId3">
            <a:alphaModFix/>
          </a:blip>
          <a:srcRect b="0" l="0" r="0" t="0"/>
          <a:stretch/>
        </p:blipFill>
        <p:spPr>
          <a:xfrm>
            <a:off x="769546" y="1229139"/>
            <a:ext cx="8867775" cy="503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3"/>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The Turing Machine ™</a:t>
            </a:r>
            <a:endParaRPr/>
          </a:p>
        </p:txBody>
      </p:sp>
      <p:sp>
        <p:nvSpPr>
          <p:cNvPr id="222" name="Google Shape;222;p13"/>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279400" lvl="0" marL="469900" rtl="0" algn="l">
              <a:spcBef>
                <a:spcPts val="0"/>
              </a:spcBef>
              <a:spcAft>
                <a:spcPts val="0"/>
              </a:spcAft>
              <a:buSzPts val="3000"/>
              <a:buNone/>
            </a:pPr>
            <a:r>
              <a:t/>
            </a:r>
            <a:endParaRPr/>
          </a:p>
        </p:txBody>
      </p:sp>
      <p:sp>
        <p:nvSpPr>
          <p:cNvPr id="223" name="Google Shape;223;p13"/>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224" name="Google Shape;224;p13"/>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225" name="Google Shape;225;p13"/>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6" name="Google Shape;226;p13"/>
          <p:cNvPicPr preferRelativeResize="0"/>
          <p:nvPr/>
        </p:nvPicPr>
        <p:blipFill rotWithShape="1">
          <a:blip r:embed="rId3">
            <a:alphaModFix/>
          </a:blip>
          <a:srcRect b="0" l="0" r="0" t="0"/>
          <a:stretch/>
        </p:blipFill>
        <p:spPr>
          <a:xfrm>
            <a:off x="751234" y="1264340"/>
            <a:ext cx="8791575" cy="5000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4"/>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800"/>
              <a:t>Turing Machine (TM)</a:t>
            </a:r>
            <a:endParaRPr/>
          </a:p>
        </p:txBody>
      </p:sp>
      <p:sp>
        <p:nvSpPr>
          <p:cNvPr id="233" name="Google Shape;233;p14"/>
          <p:cNvSpPr txBox="1"/>
          <p:nvPr>
            <p:ph idx="1" type="subTitle"/>
          </p:nvPr>
        </p:nvSpPr>
        <p:spPr>
          <a:xfrm>
            <a:off x="1981200" y="3200400"/>
            <a:ext cx="8382000" cy="1600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000"/>
              <a:buNone/>
            </a:pPr>
            <a:r>
              <a:t/>
            </a:r>
            <a:endParaRPr sz="2000"/>
          </a:p>
        </p:txBody>
      </p:sp>
      <p:sp>
        <p:nvSpPr>
          <p:cNvPr id="234" name="Google Shape;234;p14"/>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235" name="Google Shape;235;p14"/>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236" name="Google Shape;236;p14"/>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5"/>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Turing machine model</a:t>
            </a:r>
            <a:endParaRPr/>
          </a:p>
        </p:txBody>
      </p:sp>
      <p:sp>
        <p:nvSpPr>
          <p:cNvPr id="242" name="Google Shape;242;p15"/>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243" name="Google Shape;243;p15"/>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244" name="Google Shape;244;p15"/>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45" name="Google Shape;245;p15"/>
          <p:cNvGraphicFramePr/>
          <p:nvPr/>
        </p:nvGraphicFramePr>
        <p:xfrm>
          <a:off x="2362201" y="1752600"/>
          <a:ext cx="3000000" cy="3000000"/>
        </p:xfrm>
        <a:graphic>
          <a:graphicData uri="http://schemas.openxmlformats.org/drawingml/2006/table">
            <a:tbl>
              <a:tblPr bandRow="1" firstRow="1">
                <a:noFill/>
                <a:tableStyleId>{1B855437-AB22-4E18-BC42-E29585CEC004}</a:tableStyleId>
              </a:tblPr>
              <a:tblGrid>
                <a:gridCol w="677325"/>
                <a:gridCol w="677325"/>
                <a:gridCol w="677325"/>
                <a:gridCol w="677325"/>
                <a:gridCol w="719675"/>
                <a:gridCol w="635000"/>
                <a:gridCol w="677325"/>
                <a:gridCol w="677325"/>
                <a:gridCol w="677325"/>
              </a:tblGrid>
              <a:tr h="370850">
                <a:tc>
                  <a:txBody>
                    <a:bodyPr/>
                    <a:lstStyle/>
                    <a:p>
                      <a:pPr indent="0" lvl="0" marL="0" marR="0" rtl="0" algn="l">
                        <a:spcBef>
                          <a:spcPts val="0"/>
                        </a:spcBef>
                        <a:spcAft>
                          <a:spcPts val="0"/>
                        </a:spcAft>
                        <a:buNone/>
                      </a:pPr>
                      <a:r>
                        <a:rPr lang="en-US" sz="1800">
                          <a:solidFill>
                            <a:schemeClr val="dk1"/>
                          </a:solidFill>
                        </a:rPr>
                        <a:t>a</a:t>
                      </a:r>
                      <a:r>
                        <a:rPr baseline="-2500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a</a:t>
                      </a:r>
                      <a:r>
                        <a:rPr baseline="-2500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a</a:t>
                      </a:r>
                      <a:r>
                        <a:rPr baseline="-25000" lang="en-US" sz="1800">
                          <a:solidFill>
                            <a:schemeClr val="dk1"/>
                          </a:solidFil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a</a:t>
                      </a:r>
                      <a:r>
                        <a:rPr baseline="-25000" lang="en-US" sz="1800">
                          <a:solidFill>
                            <a:schemeClr val="dk1"/>
                          </a:solidFill>
                        </a:rPr>
                        <a:t>n-1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a</a:t>
                      </a:r>
                      <a:r>
                        <a:rPr baseline="-25000" lang="en-US" sz="1800">
                          <a:solidFill>
                            <a:schemeClr val="dk1"/>
                          </a:solidFill>
                        </a:rPr>
                        <a:t>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46" name="Google Shape;246;p15"/>
          <p:cNvSpPr/>
          <p:nvPr/>
        </p:nvSpPr>
        <p:spPr>
          <a:xfrm>
            <a:off x="2590800" y="2156792"/>
            <a:ext cx="228600" cy="762000"/>
          </a:xfrm>
          <a:prstGeom prst="up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47" name="Google Shape;247;p15"/>
          <p:cNvSpPr/>
          <p:nvPr/>
        </p:nvSpPr>
        <p:spPr>
          <a:xfrm>
            <a:off x="2057400" y="2961640"/>
            <a:ext cx="1371600" cy="107696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Control    </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Unit</a:t>
            </a:r>
            <a:endParaRPr/>
          </a:p>
        </p:txBody>
      </p:sp>
      <p:sp>
        <p:nvSpPr>
          <p:cNvPr id="248" name="Google Shape;248;p15"/>
          <p:cNvSpPr txBox="1"/>
          <p:nvPr/>
        </p:nvSpPr>
        <p:spPr>
          <a:xfrm>
            <a:off x="2763079" y="2386218"/>
            <a:ext cx="21175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Read-Write head</a:t>
            </a:r>
            <a:endParaRPr/>
          </a:p>
        </p:txBody>
      </p:sp>
      <p:sp>
        <p:nvSpPr>
          <p:cNvPr id="249" name="Google Shape;249;p15"/>
          <p:cNvSpPr txBox="1"/>
          <p:nvPr/>
        </p:nvSpPr>
        <p:spPr>
          <a:xfrm>
            <a:off x="4012829" y="1383268"/>
            <a:ext cx="14271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Input Tape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6"/>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Formal Definition of Turning Machine</a:t>
            </a:r>
            <a:endParaRPr/>
          </a:p>
        </p:txBody>
      </p:sp>
      <p:sp>
        <p:nvSpPr>
          <p:cNvPr id="255" name="Google Shape;255;p16"/>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P=(Q, ∑ , Γ , δ , q</a:t>
            </a:r>
            <a:r>
              <a:rPr baseline="-25000" lang="en-US" sz="2000"/>
              <a:t>0</a:t>
            </a:r>
            <a:r>
              <a:rPr lang="en-US" sz="2000"/>
              <a:t>, B, F)</a:t>
            </a:r>
            <a:endParaRPr/>
          </a:p>
          <a:p>
            <a:pPr indent="-469900" lvl="0" marL="469900" rtl="0" algn="l">
              <a:spcBef>
                <a:spcPts val="400"/>
              </a:spcBef>
              <a:spcAft>
                <a:spcPts val="0"/>
              </a:spcAft>
              <a:buSzPts val="2000"/>
              <a:buChar char="□"/>
            </a:pPr>
            <a:r>
              <a:rPr lang="en-US" sz="2000"/>
              <a:t>Q is set of </a:t>
            </a:r>
            <a:r>
              <a:rPr b="1" lang="en-US" sz="2000"/>
              <a:t>states</a:t>
            </a:r>
            <a:endParaRPr/>
          </a:p>
          <a:p>
            <a:pPr indent="-469900" lvl="0" marL="469900" rtl="0" algn="l">
              <a:spcBef>
                <a:spcPts val="400"/>
              </a:spcBef>
              <a:spcAft>
                <a:spcPts val="0"/>
              </a:spcAft>
              <a:buSzPts val="2000"/>
              <a:buChar char="□"/>
            </a:pPr>
            <a:r>
              <a:rPr lang="en-US" sz="2000"/>
              <a:t>∑ is set of </a:t>
            </a:r>
            <a:r>
              <a:rPr b="1" lang="en-US" sz="2000"/>
              <a:t>input alphabet </a:t>
            </a:r>
            <a:endParaRPr/>
          </a:p>
          <a:p>
            <a:pPr indent="-469900" lvl="0" marL="469900" rtl="0" algn="l">
              <a:spcBef>
                <a:spcPts val="400"/>
              </a:spcBef>
              <a:spcAft>
                <a:spcPts val="0"/>
              </a:spcAft>
              <a:buSzPts val="2000"/>
              <a:buChar char="□"/>
            </a:pPr>
            <a:r>
              <a:rPr lang="en-US" sz="2000"/>
              <a:t>Γ is set of </a:t>
            </a:r>
            <a:r>
              <a:rPr b="1" lang="en-US" sz="2000"/>
              <a:t>tape symbols</a:t>
            </a:r>
            <a:endParaRPr/>
          </a:p>
          <a:p>
            <a:pPr indent="-469900" lvl="0" marL="469900" rtl="0" algn="l">
              <a:spcBef>
                <a:spcPts val="400"/>
              </a:spcBef>
              <a:spcAft>
                <a:spcPts val="0"/>
              </a:spcAft>
              <a:buSzPts val="2000"/>
              <a:buChar char="□"/>
            </a:pPr>
            <a:r>
              <a:rPr lang="en-US" sz="2000"/>
              <a:t>q</a:t>
            </a:r>
            <a:r>
              <a:rPr baseline="-25000" lang="en-US" sz="2000"/>
              <a:t>0</a:t>
            </a:r>
            <a:r>
              <a:rPr lang="en-US" sz="2000"/>
              <a:t> ∈ Q , is the start state</a:t>
            </a:r>
            <a:endParaRPr/>
          </a:p>
          <a:p>
            <a:pPr indent="-469900" lvl="0" marL="469900" rtl="0" algn="l">
              <a:spcBef>
                <a:spcPts val="400"/>
              </a:spcBef>
              <a:spcAft>
                <a:spcPts val="0"/>
              </a:spcAft>
              <a:buSzPts val="2000"/>
              <a:buChar char="□"/>
            </a:pPr>
            <a:r>
              <a:rPr lang="en-US" sz="2000"/>
              <a:t>B is special symbol indicating blank character</a:t>
            </a:r>
            <a:endParaRPr/>
          </a:p>
          <a:p>
            <a:pPr indent="-469900" lvl="0" marL="469900" rtl="0" algn="l">
              <a:spcBef>
                <a:spcPts val="400"/>
              </a:spcBef>
              <a:spcAft>
                <a:spcPts val="0"/>
              </a:spcAft>
              <a:buSzPts val="2000"/>
              <a:buChar char="□"/>
            </a:pPr>
            <a:r>
              <a:rPr lang="en-US" sz="2000"/>
              <a:t>F is the set of final states</a:t>
            </a:r>
            <a:endParaRPr/>
          </a:p>
          <a:p>
            <a:pPr indent="-469900" lvl="0" marL="469900" rtl="0" algn="l">
              <a:spcBef>
                <a:spcPts val="400"/>
              </a:spcBef>
              <a:spcAft>
                <a:spcPts val="0"/>
              </a:spcAft>
              <a:buSzPts val="2000"/>
              <a:buChar char="□"/>
            </a:pPr>
            <a:r>
              <a:rPr lang="en-US" sz="2000"/>
              <a:t>δ is a transition function which maps QxΓ to QxΓ x{</a:t>
            </a:r>
            <a:r>
              <a:rPr lang="en-US" sz="2000">
                <a:solidFill>
                  <a:srgbClr val="3333FF"/>
                </a:solidFill>
              </a:rPr>
              <a:t>L</a:t>
            </a:r>
            <a:r>
              <a:rPr lang="en-US" sz="2000"/>
              <a:t>, </a:t>
            </a:r>
            <a:r>
              <a:rPr lang="en-US" sz="2000">
                <a:solidFill>
                  <a:srgbClr val="3333FF"/>
                </a:solidFill>
              </a:rPr>
              <a:t>R</a:t>
            </a:r>
            <a:r>
              <a:rPr lang="en-US" sz="2000"/>
              <a:t>}     </a:t>
            </a:r>
            <a:endParaRPr/>
          </a:p>
          <a:p>
            <a:pPr indent="0" lvl="0" marL="0" rtl="0" algn="l">
              <a:spcBef>
                <a:spcPts val="400"/>
              </a:spcBef>
              <a:spcAft>
                <a:spcPts val="0"/>
              </a:spcAft>
              <a:buSzPts val="2000"/>
              <a:buNone/>
            </a:pPr>
            <a:r>
              <a:rPr lang="en-US" sz="2000"/>
              <a:t>                                    </a:t>
            </a:r>
            <a:r>
              <a:rPr lang="en-US" sz="1400"/>
              <a:t>Note: </a:t>
            </a:r>
            <a:r>
              <a:rPr lang="en-US" sz="1400">
                <a:solidFill>
                  <a:srgbClr val="3333FF"/>
                </a:solidFill>
              </a:rPr>
              <a:t>L</a:t>
            </a:r>
            <a:r>
              <a:rPr lang="en-US" sz="1400"/>
              <a:t> and </a:t>
            </a:r>
            <a:r>
              <a:rPr lang="en-US" sz="1400">
                <a:solidFill>
                  <a:srgbClr val="3333FF"/>
                </a:solidFill>
              </a:rPr>
              <a:t>R</a:t>
            </a:r>
            <a:r>
              <a:rPr lang="en-US" sz="1400"/>
              <a:t> indicate Left or Right direction move</a:t>
            </a:r>
            <a:endParaRPr sz="1200"/>
          </a:p>
        </p:txBody>
      </p:sp>
      <p:sp>
        <p:nvSpPr>
          <p:cNvPr id="256" name="Google Shape;256;p16"/>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257" name="Google Shape;257;p16"/>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258" name="Google Shape;258;p16"/>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Question</a:t>
            </a:r>
            <a:endParaRPr/>
          </a:p>
        </p:txBody>
      </p:sp>
      <p:sp>
        <p:nvSpPr>
          <p:cNvPr id="264" name="Google Shape;264;p17"/>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sz="1400"/>
              <a:t>Design Turing Machine for L= {0</a:t>
            </a:r>
            <a:r>
              <a:rPr baseline="30000" lang="en-US" sz="1400"/>
              <a:t>n</a:t>
            </a:r>
            <a:r>
              <a:rPr lang="en-US" sz="1400"/>
              <a:t>1</a:t>
            </a:r>
            <a:r>
              <a:rPr baseline="30000" lang="en-US" sz="1400"/>
              <a:t>n</a:t>
            </a:r>
            <a:r>
              <a:rPr lang="en-US" sz="1400"/>
              <a:t>, n&gt;=1}</a:t>
            </a:r>
            <a:endParaRPr/>
          </a:p>
          <a:p>
            <a:pPr indent="0" lvl="0" marL="0" rtl="0" algn="l">
              <a:spcBef>
                <a:spcPts val="280"/>
              </a:spcBef>
              <a:spcAft>
                <a:spcPts val="0"/>
              </a:spcAft>
              <a:buSzPts val="1400"/>
              <a:buNone/>
            </a:pPr>
            <a:r>
              <a:rPr lang="en-US" sz="1400"/>
              <a:t>Example:</a:t>
            </a:r>
            <a:endParaRPr/>
          </a:p>
          <a:p>
            <a:pPr indent="0" lvl="0" marL="0" rtl="0" algn="l">
              <a:spcBef>
                <a:spcPts val="280"/>
              </a:spcBef>
              <a:spcAft>
                <a:spcPts val="0"/>
              </a:spcAft>
              <a:buSzPts val="1400"/>
              <a:buNone/>
            </a:pPr>
            <a:r>
              <a:rPr lang="en-US" sz="1400"/>
              <a:t>Valid String: 000111</a:t>
            </a:r>
            <a:endParaRPr/>
          </a:p>
          <a:p>
            <a:pPr indent="0" lvl="0" marL="0" rtl="0" algn="l">
              <a:spcBef>
                <a:spcPts val="280"/>
              </a:spcBef>
              <a:spcAft>
                <a:spcPts val="0"/>
              </a:spcAft>
              <a:buSzPts val="1400"/>
              <a:buNone/>
            </a:pPr>
            <a:r>
              <a:rPr lang="en-US" sz="1400"/>
              <a:t>Invalid String:00111</a:t>
            </a:r>
            <a:endParaRPr/>
          </a:p>
          <a:p>
            <a:pPr indent="0" lvl="0" marL="0" rtl="0" algn="l">
              <a:spcBef>
                <a:spcPts val="280"/>
              </a:spcBef>
              <a:spcAft>
                <a:spcPts val="0"/>
              </a:spcAft>
              <a:buSzPts val="1400"/>
              <a:buNone/>
            </a:pPr>
            <a:r>
              <a:t/>
            </a:r>
            <a:endParaRPr sz="1400"/>
          </a:p>
          <a:p>
            <a:pPr indent="0" lvl="0" marL="0" rtl="0" algn="l">
              <a:spcBef>
                <a:spcPts val="280"/>
              </a:spcBef>
              <a:spcAft>
                <a:spcPts val="0"/>
              </a:spcAft>
              <a:buSzPts val="1400"/>
              <a:buNone/>
            </a:pPr>
            <a:r>
              <a:t/>
            </a:r>
            <a:endParaRPr sz="1400"/>
          </a:p>
          <a:p>
            <a:pPr indent="0" lvl="0" marL="0" rtl="0" algn="l">
              <a:spcBef>
                <a:spcPts val="280"/>
              </a:spcBef>
              <a:spcAft>
                <a:spcPts val="0"/>
              </a:spcAft>
              <a:buSzPts val="1400"/>
              <a:buNone/>
            </a:pPr>
            <a:r>
              <a:t/>
            </a:r>
            <a:endParaRPr sz="1400"/>
          </a:p>
          <a:p>
            <a:pPr indent="0" lvl="0" marL="0" rtl="0" algn="l">
              <a:spcBef>
                <a:spcPts val="280"/>
              </a:spcBef>
              <a:spcAft>
                <a:spcPts val="0"/>
              </a:spcAft>
              <a:buSzPts val="1400"/>
              <a:buNone/>
            </a:pPr>
            <a:r>
              <a:t/>
            </a:r>
            <a:endParaRPr sz="1400"/>
          </a:p>
          <a:p>
            <a:pPr indent="0" lvl="0" marL="0" rtl="0" algn="l">
              <a:spcBef>
                <a:spcPts val="280"/>
              </a:spcBef>
              <a:spcAft>
                <a:spcPts val="0"/>
              </a:spcAft>
              <a:buSzPts val="1400"/>
              <a:buNone/>
            </a:pPr>
            <a:r>
              <a:t/>
            </a:r>
            <a:endParaRPr sz="1400"/>
          </a:p>
          <a:p>
            <a:pPr indent="0" lvl="0" marL="0" rtl="0" algn="l">
              <a:spcBef>
                <a:spcPts val="280"/>
              </a:spcBef>
              <a:spcAft>
                <a:spcPts val="0"/>
              </a:spcAft>
              <a:buSzPts val="1400"/>
              <a:buNone/>
            </a:pPr>
            <a:r>
              <a:t/>
            </a:r>
            <a:endParaRPr sz="1400"/>
          </a:p>
          <a:p>
            <a:pPr indent="0" lvl="0" marL="0" rtl="0" algn="l">
              <a:spcBef>
                <a:spcPts val="280"/>
              </a:spcBef>
              <a:spcAft>
                <a:spcPts val="0"/>
              </a:spcAft>
              <a:buSzPts val="1400"/>
              <a:buNone/>
            </a:pPr>
            <a:br>
              <a:rPr lang="en-US" sz="1400"/>
            </a:br>
            <a:endParaRPr sz="1400"/>
          </a:p>
          <a:p>
            <a:pPr indent="0" lvl="0" marL="0" rtl="0" algn="l">
              <a:spcBef>
                <a:spcPts val="280"/>
              </a:spcBef>
              <a:spcAft>
                <a:spcPts val="0"/>
              </a:spcAft>
              <a:buSzPts val="1400"/>
              <a:buNone/>
            </a:pPr>
            <a:r>
              <a:t/>
            </a:r>
            <a:endParaRPr sz="1400"/>
          </a:p>
        </p:txBody>
      </p:sp>
      <p:sp>
        <p:nvSpPr>
          <p:cNvPr id="265" name="Google Shape;265;p17"/>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266" name="Google Shape;266;p17"/>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267" name="Google Shape;267;p17"/>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68" name="Google Shape;268;p17"/>
          <p:cNvGraphicFramePr/>
          <p:nvPr/>
        </p:nvGraphicFramePr>
        <p:xfrm>
          <a:off x="3124200" y="254000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69" name="Google Shape;269;p17"/>
          <p:cNvSpPr/>
          <p:nvPr/>
        </p:nvSpPr>
        <p:spPr>
          <a:xfrm>
            <a:off x="3352798" y="2971800"/>
            <a:ext cx="152401" cy="304800"/>
          </a:xfrm>
          <a:prstGeom prst="up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70" name="Google Shape;270;p17"/>
          <p:cNvSpPr txBox="1"/>
          <p:nvPr/>
        </p:nvSpPr>
        <p:spPr>
          <a:xfrm>
            <a:off x="2232610" y="2362201"/>
            <a:ext cx="8915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Input </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tape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8"/>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Question</a:t>
            </a:r>
            <a:endParaRPr/>
          </a:p>
        </p:txBody>
      </p:sp>
      <p:sp>
        <p:nvSpPr>
          <p:cNvPr id="276" name="Google Shape;276;p18"/>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sz="1400"/>
              <a:t>Design Turing Machine for L= {0</a:t>
            </a:r>
            <a:r>
              <a:rPr baseline="30000" lang="en-US" sz="1400"/>
              <a:t>n</a:t>
            </a:r>
            <a:r>
              <a:rPr lang="en-US" sz="1400"/>
              <a:t>1</a:t>
            </a:r>
            <a:r>
              <a:rPr baseline="30000" lang="en-US" sz="1400"/>
              <a:t>n</a:t>
            </a:r>
            <a:r>
              <a:rPr lang="en-US" sz="1400"/>
              <a:t>, n&gt;=1}</a:t>
            </a:r>
            <a:endParaRPr/>
          </a:p>
          <a:p>
            <a:pPr indent="0" lvl="0" marL="0" rtl="0" algn="l">
              <a:spcBef>
                <a:spcPts val="280"/>
              </a:spcBef>
              <a:spcAft>
                <a:spcPts val="0"/>
              </a:spcAft>
              <a:buSzPts val="1400"/>
              <a:buNone/>
            </a:pPr>
            <a:r>
              <a:rPr lang="en-US" sz="1400"/>
              <a:t>Example:</a:t>
            </a:r>
            <a:endParaRPr/>
          </a:p>
          <a:p>
            <a:pPr indent="0" lvl="0" marL="0" rtl="0" algn="l">
              <a:spcBef>
                <a:spcPts val="280"/>
              </a:spcBef>
              <a:spcAft>
                <a:spcPts val="0"/>
              </a:spcAft>
              <a:buSzPts val="1400"/>
              <a:buNone/>
            </a:pPr>
            <a:r>
              <a:rPr lang="en-US" sz="1400"/>
              <a:t>Valid String: 000111</a:t>
            </a:r>
            <a:endParaRPr/>
          </a:p>
          <a:p>
            <a:pPr indent="0" lvl="0" marL="0" rtl="0" algn="l">
              <a:spcBef>
                <a:spcPts val="280"/>
              </a:spcBef>
              <a:spcAft>
                <a:spcPts val="0"/>
              </a:spcAft>
              <a:buSzPts val="1400"/>
              <a:buNone/>
            </a:pPr>
            <a:r>
              <a:rPr lang="en-US" sz="1400"/>
              <a:t>Invalid String:00111</a:t>
            </a:r>
            <a:endParaRPr/>
          </a:p>
          <a:p>
            <a:pPr indent="0" lvl="0" marL="0" rtl="0" algn="l">
              <a:spcBef>
                <a:spcPts val="280"/>
              </a:spcBef>
              <a:spcAft>
                <a:spcPts val="0"/>
              </a:spcAft>
              <a:buSzPts val="1400"/>
              <a:buNone/>
            </a:pPr>
            <a:r>
              <a:t/>
            </a:r>
            <a:endParaRPr sz="1400"/>
          </a:p>
          <a:p>
            <a:pPr indent="0" lvl="0" marL="0" rtl="0" algn="l">
              <a:spcBef>
                <a:spcPts val="280"/>
              </a:spcBef>
              <a:spcAft>
                <a:spcPts val="0"/>
              </a:spcAft>
              <a:buSzPts val="1400"/>
              <a:buNone/>
            </a:pPr>
            <a:r>
              <a:t/>
            </a:r>
            <a:endParaRPr sz="1400"/>
          </a:p>
          <a:p>
            <a:pPr indent="0" lvl="0" marL="0" rtl="0" algn="l">
              <a:spcBef>
                <a:spcPts val="280"/>
              </a:spcBef>
              <a:spcAft>
                <a:spcPts val="0"/>
              </a:spcAft>
              <a:buSzPts val="1400"/>
              <a:buNone/>
            </a:pPr>
            <a:r>
              <a:t/>
            </a:r>
            <a:endParaRPr sz="1400"/>
          </a:p>
          <a:p>
            <a:pPr indent="0" lvl="0" marL="0" rtl="0" algn="l">
              <a:spcBef>
                <a:spcPts val="280"/>
              </a:spcBef>
              <a:spcAft>
                <a:spcPts val="0"/>
              </a:spcAft>
              <a:buSzPts val="1400"/>
              <a:buNone/>
            </a:pPr>
            <a:r>
              <a:t/>
            </a:r>
            <a:endParaRPr sz="1400"/>
          </a:p>
          <a:p>
            <a:pPr indent="0" lvl="0" marL="0" rtl="0" algn="l">
              <a:spcBef>
                <a:spcPts val="280"/>
              </a:spcBef>
              <a:spcAft>
                <a:spcPts val="0"/>
              </a:spcAft>
              <a:buSzPts val="1400"/>
              <a:buNone/>
            </a:pPr>
            <a:r>
              <a:t/>
            </a:r>
            <a:endParaRPr sz="1400"/>
          </a:p>
          <a:p>
            <a:pPr indent="0" lvl="0" marL="0" rtl="0" algn="l">
              <a:spcBef>
                <a:spcPts val="280"/>
              </a:spcBef>
              <a:spcAft>
                <a:spcPts val="0"/>
              </a:spcAft>
              <a:buSzPts val="1400"/>
              <a:buNone/>
            </a:pPr>
            <a:r>
              <a:t/>
            </a:r>
            <a:endParaRPr sz="1400"/>
          </a:p>
          <a:p>
            <a:pPr indent="-469900" lvl="0" marL="469900" rtl="0" algn="l">
              <a:spcBef>
                <a:spcPts val="280"/>
              </a:spcBef>
              <a:spcAft>
                <a:spcPts val="0"/>
              </a:spcAft>
              <a:buSzPts val="1400"/>
              <a:buChar char="□"/>
            </a:pPr>
            <a:r>
              <a:rPr b="1" lang="en-US" sz="1400"/>
              <a:t>Approach used –</a:t>
            </a:r>
            <a:br>
              <a:rPr lang="en-US" sz="1400"/>
            </a:br>
            <a:r>
              <a:rPr lang="en-US" sz="1400"/>
              <a:t>First replace a </a:t>
            </a:r>
            <a:r>
              <a:rPr lang="en-US" sz="1400">
                <a:solidFill>
                  <a:srgbClr val="C00000"/>
                </a:solidFill>
              </a:rPr>
              <a:t>0 from front by X</a:t>
            </a:r>
            <a:r>
              <a:rPr lang="en-US" sz="1400"/>
              <a:t>, then keep moving </a:t>
            </a:r>
            <a:r>
              <a:rPr lang="en-US" sz="1400">
                <a:solidFill>
                  <a:srgbClr val="3333FF"/>
                </a:solidFill>
              </a:rPr>
              <a:t>right</a:t>
            </a:r>
            <a:r>
              <a:rPr lang="en-US" sz="1400"/>
              <a:t> till you find a 1 and replace this </a:t>
            </a:r>
            <a:r>
              <a:rPr lang="en-US" sz="1400">
                <a:solidFill>
                  <a:srgbClr val="C00000"/>
                </a:solidFill>
              </a:rPr>
              <a:t>1 by Y</a:t>
            </a:r>
            <a:r>
              <a:rPr lang="en-US" sz="1400"/>
              <a:t>. </a:t>
            </a:r>
            <a:endParaRPr/>
          </a:p>
          <a:p>
            <a:pPr indent="0" lvl="0" marL="0" rtl="0" algn="l">
              <a:spcBef>
                <a:spcPts val="280"/>
              </a:spcBef>
              <a:spcAft>
                <a:spcPts val="0"/>
              </a:spcAft>
              <a:buSzPts val="1400"/>
              <a:buNone/>
            </a:pPr>
            <a:r>
              <a:rPr lang="en-US" sz="1400"/>
              <a:t>        Now keep moving </a:t>
            </a:r>
            <a:r>
              <a:rPr lang="en-US" sz="1400">
                <a:solidFill>
                  <a:srgbClr val="3333FF"/>
                </a:solidFill>
              </a:rPr>
              <a:t>left</a:t>
            </a:r>
            <a:r>
              <a:rPr lang="en-US" sz="1400"/>
              <a:t> till you find a X. When you find it, move a right, then   </a:t>
            </a:r>
            <a:endParaRPr/>
          </a:p>
          <a:p>
            <a:pPr indent="0" lvl="0" marL="0" rtl="0" algn="l">
              <a:spcBef>
                <a:spcPts val="280"/>
              </a:spcBef>
              <a:spcAft>
                <a:spcPts val="0"/>
              </a:spcAft>
              <a:buSzPts val="1400"/>
              <a:buNone/>
            </a:pPr>
            <a:r>
              <a:rPr lang="en-US" sz="1400"/>
              <a:t>        follow the same procedure as above.</a:t>
            </a:r>
            <a:endParaRPr/>
          </a:p>
          <a:p>
            <a:pPr indent="-469900" lvl="0" marL="469900" rtl="0" algn="l">
              <a:spcBef>
                <a:spcPts val="280"/>
              </a:spcBef>
              <a:spcAft>
                <a:spcPts val="0"/>
              </a:spcAft>
              <a:buSzPts val="1400"/>
              <a:buChar char="□"/>
            </a:pPr>
            <a:r>
              <a:rPr lang="en-US" sz="1400"/>
              <a:t>A condition comes when you find a X immediately followed by a Y. At this point we keep moving right and keep on checking that all 1’s have been converted to Y. If not then string is not accepted. If we reach B then string is accepted.</a:t>
            </a:r>
            <a:endParaRPr/>
          </a:p>
          <a:p>
            <a:pPr indent="0" lvl="0" marL="0" rtl="0" algn="l">
              <a:spcBef>
                <a:spcPts val="280"/>
              </a:spcBef>
              <a:spcAft>
                <a:spcPts val="0"/>
              </a:spcAft>
              <a:buSzPts val="1400"/>
              <a:buNone/>
            </a:pPr>
            <a:r>
              <a:t/>
            </a:r>
            <a:endParaRPr sz="1400"/>
          </a:p>
          <a:p>
            <a:pPr indent="0" lvl="0" marL="0" rtl="0" algn="l">
              <a:spcBef>
                <a:spcPts val="280"/>
              </a:spcBef>
              <a:spcAft>
                <a:spcPts val="0"/>
              </a:spcAft>
              <a:buSzPts val="1400"/>
              <a:buNone/>
            </a:pPr>
            <a:r>
              <a:t/>
            </a:r>
            <a:endParaRPr sz="1400"/>
          </a:p>
        </p:txBody>
      </p:sp>
      <p:sp>
        <p:nvSpPr>
          <p:cNvPr id="277" name="Google Shape;277;p18"/>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278" name="Google Shape;278;p18"/>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279" name="Google Shape;279;p18"/>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80" name="Google Shape;280;p18"/>
          <p:cNvGraphicFramePr/>
          <p:nvPr/>
        </p:nvGraphicFramePr>
        <p:xfrm>
          <a:off x="3124200" y="254000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81" name="Google Shape;281;p18"/>
          <p:cNvSpPr/>
          <p:nvPr/>
        </p:nvSpPr>
        <p:spPr>
          <a:xfrm>
            <a:off x="3352798" y="2971800"/>
            <a:ext cx="152401" cy="304800"/>
          </a:xfrm>
          <a:prstGeom prst="up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82" name="Google Shape;282;p18"/>
          <p:cNvSpPr txBox="1"/>
          <p:nvPr/>
        </p:nvSpPr>
        <p:spPr>
          <a:xfrm>
            <a:off x="2232610" y="2362201"/>
            <a:ext cx="8915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Input </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tape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9"/>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1800">
                <a:solidFill>
                  <a:srgbClr val="FF0000"/>
                </a:solidFill>
              </a:rPr>
              <a:t>Rough Slide</a:t>
            </a:r>
            <a:r>
              <a:rPr lang="en-US" sz="1800"/>
              <a:t> to Explain “Designing Turing Machine for L= {0</a:t>
            </a:r>
            <a:r>
              <a:rPr baseline="30000" lang="en-US" sz="1800"/>
              <a:t>n</a:t>
            </a:r>
            <a:r>
              <a:rPr lang="en-US" sz="1800"/>
              <a:t>1</a:t>
            </a:r>
            <a:r>
              <a:rPr baseline="30000" lang="en-US" sz="1800"/>
              <a:t>n</a:t>
            </a:r>
            <a:r>
              <a:rPr lang="en-US" sz="1800"/>
              <a:t>, n&gt;=1}”</a:t>
            </a:r>
            <a:endParaRPr sz="1800"/>
          </a:p>
        </p:txBody>
      </p:sp>
      <p:sp>
        <p:nvSpPr>
          <p:cNvPr id="288" name="Google Shape;288;p19"/>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b="1" lang="en-US" sz="1200"/>
              <a:t>Approach used –</a:t>
            </a:r>
            <a:br>
              <a:rPr lang="en-US" sz="1200"/>
            </a:br>
            <a:r>
              <a:rPr lang="en-US" sz="1200"/>
              <a:t>First replace a </a:t>
            </a:r>
            <a:r>
              <a:rPr lang="en-US" sz="1200">
                <a:solidFill>
                  <a:srgbClr val="C00000"/>
                </a:solidFill>
              </a:rPr>
              <a:t>0 from front by X</a:t>
            </a:r>
            <a:r>
              <a:rPr lang="en-US" sz="1200"/>
              <a:t>, then keep moving </a:t>
            </a:r>
            <a:r>
              <a:rPr lang="en-US" sz="1200">
                <a:solidFill>
                  <a:srgbClr val="3333FF"/>
                </a:solidFill>
              </a:rPr>
              <a:t>right</a:t>
            </a:r>
            <a:r>
              <a:rPr lang="en-US" sz="1200"/>
              <a:t> till you find a 1 and replace this </a:t>
            </a:r>
            <a:r>
              <a:rPr lang="en-US" sz="1200">
                <a:solidFill>
                  <a:srgbClr val="C00000"/>
                </a:solidFill>
              </a:rPr>
              <a:t>1 by Y</a:t>
            </a:r>
            <a:r>
              <a:rPr lang="en-US" sz="1200"/>
              <a:t>. </a:t>
            </a:r>
            <a:endParaRPr/>
          </a:p>
          <a:p>
            <a:pPr indent="0" lvl="0" marL="0" rtl="0" algn="l">
              <a:spcBef>
                <a:spcPts val="240"/>
              </a:spcBef>
              <a:spcAft>
                <a:spcPts val="0"/>
              </a:spcAft>
              <a:buSzPts val="1200"/>
              <a:buNone/>
            </a:pPr>
            <a:r>
              <a:rPr lang="en-US" sz="1200"/>
              <a:t>Now keep moving </a:t>
            </a:r>
            <a:r>
              <a:rPr lang="en-US" sz="1200">
                <a:solidFill>
                  <a:srgbClr val="3333FF"/>
                </a:solidFill>
              </a:rPr>
              <a:t>left</a:t>
            </a:r>
            <a:r>
              <a:rPr lang="en-US" sz="1200"/>
              <a:t> till you find a X. When you find it, move a right, then follow the same procedure as above.</a:t>
            </a:r>
            <a:endParaRPr/>
          </a:p>
          <a:p>
            <a:pPr indent="0" lvl="0" marL="0" rtl="0" algn="l">
              <a:spcBef>
                <a:spcPts val="240"/>
              </a:spcBef>
              <a:spcAft>
                <a:spcPts val="0"/>
              </a:spcAft>
              <a:buSzPts val="1200"/>
              <a:buNone/>
            </a:pPr>
            <a:r>
              <a:rPr lang="en-US" sz="1200"/>
              <a:t>A condition comes when you find a X immediately followed by a Y. At this point we keep moving </a:t>
            </a:r>
            <a:r>
              <a:rPr lang="en-US" sz="1200">
                <a:solidFill>
                  <a:srgbClr val="3333FF"/>
                </a:solidFill>
              </a:rPr>
              <a:t>right </a:t>
            </a:r>
            <a:r>
              <a:rPr lang="en-US" sz="1200"/>
              <a:t>and keep on checking that all 1’s have been converted to Y. If not then string is not accepted. If we reach B then string is accepted.</a:t>
            </a:r>
            <a:endParaRPr/>
          </a:p>
          <a:p>
            <a:pPr indent="0" lvl="0" marL="0" rtl="0" algn="l">
              <a:spcBef>
                <a:spcPts val="240"/>
              </a:spcBef>
              <a:spcAft>
                <a:spcPts val="0"/>
              </a:spcAft>
              <a:buSzPts val="1200"/>
              <a:buNone/>
            </a:pPr>
            <a:r>
              <a:t/>
            </a:r>
            <a:endParaRPr sz="1200"/>
          </a:p>
          <a:p>
            <a:pPr indent="0" lvl="0" marL="0" rtl="0" algn="l">
              <a:spcBef>
                <a:spcPts val="240"/>
              </a:spcBef>
              <a:spcAft>
                <a:spcPts val="0"/>
              </a:spcAft>
              <a:buSzPts val="1200"/>
              <a:buNone/>
            </a:pPr>
            <a:r>
              <a:t/>
            </a:r>
            <a:endParaRPr sz="1200"/>
          </a:p>
        </p:txBody>
      </p:sp>
      <p:sp>
        <p:nvSpPr>
          <p:cNvPr id="289" name="Google Shape;289;p19"/>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290" name="Google Shape;290;p19"/>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291" name="Google Shape;291;p19"/>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92" name="Google Shape;292;p19"/>
          <p:cNvGraphicFramePr/>
          <p:nvPr/>
        </p:nvGraphicFramePr>
        <p:xfrm>
          <a:off x="1600204" y="289560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93" name="Google Shape;293;p19"/>
          <p:cNvGraphicFramePr/>
          <p:nvPr/>
        </p:nvGraphicFramePr>
        <p:xfrm>
          <a:off x="1549880" y="397256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94" name="Google Shape;294;p19"/>
          <p:cNvGraphicFramePr/>
          <p:nvPr/>
        </p:nvGraphicFramePr>
        <p:xfrm>
          <a:off x="1600201" y="502920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152400">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95" name="Google Shape;295;p19"/>
          <p:cNvSpPr/>
          <p:nvPr/>
        </p:nvSpPr>
        <p:spPr>
          <a:xfrm>
            <a:off x="1828800" y="3276600"/>
            <a:ext cx="152400" cy="228600"/>
          </a:xfrm>
          <a:prstGeom prst="up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800"/>
              <a:t>Unit-5 </a:t>
            </a:r>
            <a:endParaRPr/>
          </a:p>
        </p:txBody>
      </p:sp>
      <p:sp>
        <p:nvSpPr>
          <p:cNvPr id="110" name="Google Shape;110;p2"/>
          <p:cNvSpPr txBox="1"/>
          <p:nvPr>
            <p:ph idx="1" type="subTitle"/>
          </p:nvPr>
        </p:nvSpPr>
        <p:spPr>
          <a:xfrm>
            <a:off x="2438400" y="3200400"/>
            <a:ext cx="7010400" cy="1600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00"/>
              <a:buNone/>
            </a:pPr>
            <a:r>
              <a:rPr b="1" lang="en-US" sz="1600"/>
              <a:t>Problems That Computers Cannot Solve</a:t>
            </a:r>
            <a:endParaRPr sz="1600"/>
          </a:p>
          <a:p>
            <a:pPr indent="0" lvl="0" marL="0" rtl="0" algn="just">
              <a:spcBef>
                <a:spcPts val="320"/>
              </a:spcBef>
              <a:spcAft>
                <a:spcPts val="0"/>
              </a:spcAft>
              <a:buSzPts val="1600"/>
              <a:buNone/>
            </a:pPr>
            <a:r>
              <a:rPr lang="en-US" sz="1600"/>
              <a:t>The Turing Machine, Programming Techniques for Turing Machines, Extensions to the Basic Turing Machine,  Restricted Turing Machines, Turing Machines and Computers, Definition of Post’s Correspondence Problem, A Language That Is Not Recursively Enumerable, An Undecidable Problem That is RE</a:t>
            </a:r>
            <a:endParaRPr/>
          </a:p>
          <a:p>
            <a:pPr indent="0" lvl="0" marL="0" rtl="0" algn="just">
              <a:spcBef>
                <a:spcPts val="320"/>
              </a:spcBef>
              <a:spcAft>
                <a:spcPts val="0"/>
              </a:spcAft>
              <a:buSzPts val="1600"/>
              <a:buNone/>
            </a:pPr>
            <a:r>
              <a:rPr lang="en-US" sz="1600"/>
              <a:t>Other Undecidable Problems</a:t>
            </a:r>
            <a:endParaRPr sz="1600"/>
          </a:p>
        </p:txBody>
      </p:sp>
      <p:sp>
        <p:nvSpPr>
          <p:cNvPr id="111" name="Google Shape;111;p2"/>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12" name="Google Shape;112;p2"/>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13" name="Google Shape;113;p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0"/>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1800">
                <a:solidFill>
                  <a:srgbClr val="FF0000"/>
                </a:solidFill>
              </a:rPr>
              <a:t>Rough Slide</a:t>
            </a:r>
            <a:r>
              <a:rPr lang="en-US" sz="1800"/>
              <a:t> to Explain “Designing Turing Machine for L= {0</a:t>
            </a:r>
            <a:r>
              <a:rPr baseline="30000" lang="en-US" sz="1800"/>
              <a:t>n</a:t>
            </a:r>
            <a:r>
              <a:rPr lang="en-US" sz="1800"/>
              <a:t>1</a:t>
            </a:r>
            <a:r>
              <a:rPr baseline="30000" lang="en-US" sz="1800"/>
              <a:t>n</a:t>
            </a:r>
            <a:r>
              <a:rPr lang="en-US" sz="1800"/>
              <a:t>, n&gt;=1}”</a:t>
            </a:r>
            <a:endParaRPr sz="1800"/>
          </a:p>
        </p:txBody>
      </p:sp>
      <p:sp>
        <p:nvSpPr>
          <p:cNvPr id="301" name="Google Shape;301;p20"/>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b="1" lang="en-US" sz="1200"/>
              <a:t>Approach used –</a:t>
            </a:r>
            <a:br>
              <a:rPr lang="en-US" sz="1200"/>
            </a:br>
            <a:r>
              <a:rPr lang="en-US" sz="1200"/>
              <a:t>First replace a </a:t>
            </a:r>
            <a:r>
              <a:rPr lang="en-US" sz="1200">
                <a:solidFill>
                  <a:srgbClr val="C00000"/>
                </a:solidFill>
              </a:rPr>
              <a:t>0 from front by X</a:t>
            </a:r>
            <a:r>
              <a:rPr lang="en-US" sz="1200"/>
              <a:t>, then keep moving </a:t>
            </a:r>
            <a:r>
              <a:rPr lang="en-US" sz="1200">
                <a:solidFill>
                  <a:srgbClr val="3333FF"/>
                </a:solidFill>
              </a:rPr>
              <a:t>right</a:t>
            </a:r>
            <a:r>
              <a:rPr lang="en-US" sz="1200"/>
              <a:t> till you find a 1 and replace this </a:t>
            </a:r>
            <a:r>
              <a:rPr lang="en-US" sz="1200">
                <a:solidFill>
                  <a:srgbClr val="C00000"/>
                </a:solidFill>
              </a:rPr>
              <a:t>1 by Y</a:t>
            </a:r>
            <a:r>
              <a:rPr lang="en-US" sz="1200"/>
              <a:t>. </a:t>
            </a:r>
            <a:endParaRPr/>
          </a:p>
          <a:p>
            <a:pPr indent="0" lvl="0" marL="0" rtl="0" algn="l">
              <a:spcBef>
                <a:spcPts val="240"/>
              </a:spcBef>
              <a:spcAft>
                <a:spcPts val="0"/>
              </a:spcAft>
              <a:buSzPts val="1200"/>
              <a:buNone/>
            </a:pPr>
            <a:r>
              <a:rPr lang="en-US" sz="1200"/>
              <a:t>Now keep moving </a:t>
            </a:r>
            <a:r>
              <a:rPr lang="en-US" sz="1200">
                <a:solidFill>
                  <a:srgbClr val="3333FF"/>
                </a:solidFill>
              </a:rPr>
              <a:t>left</a:t>
            </a:r>
            <a:r>
              <a:rPr lang="en-US" sz="1200"/>
              <a:t> till you find a X. When you find it, move a right, then follow the same procedure as above.</a:t>
            </a:r>
            <a:endParaRPr/>
          </a:p>
          <a:p>
            <a:pPr indent="0" lvl="0" marL="0" rtl="0" algn="l">
              <a:spcBef>
                <a:spcPts val="240"/>
              </a:spcBef>
              <a:spcAft>
                <a:spcPts val="0"/>
              </a:spcAft>
              <a:buSzPts val="1200"/>
              <a:buNone/>
            </a:pPr>
            <a:r>
              <a:rPr lang="en-US" sz="1200"/>
              <a:t>A condition comes when you find a X immediately followed by a Y. At this point we keep moving </a:t>
            </a:r>
            <a:r>
              <a:rPr lang="en-US" sz="1200">
                <a:solidFill>
                  <a:srgbClr val="3333FF"/>
                </a:solidFill>
              </a:rPr>
              <a:t>right </a:t>
            </a:r>
            <a:r>
              <a:rPr lang="en-US" sz="1200"/>
              <a:t>and keep on checking that all 1’s have been converted to Y. If not then string is not accepted. If we reach B then string is accepted.</a:t>
            </a:r>
            <a:endParaRPr/>
          </a:p>
          <a:p>
            <a:pPr indent="0" lvl="0" marL="0" rtl="0" algn="l">
              <a:spcBef>
                <a:spcPts val="240"/>
              </a:spcBef>
              <a:spcAft>
                <a:spcPts val="0"/>
              </a:spcAft>
              <a:buSzPts val="1200"/>
              <a:buNone/>
            </a:pPr>
            <a:r>
              <a:t/>
            </a:r>
            <a:endParaRPr sz="1200"/>
          </a:p>
          <a:p>
            <a:pPr indent="0" lvl="0" marL="0" rtl="0" algn="l">
              <a:spcBef>
                <a:spcPts val="240"/>
              </a:spcBef>
              <a:spcAft>
                <a:spcPts val="0"/>
              </a:spcAft>
              <a:buSzPts val="1200"/>
              <a:buNone/>
            </a:pPr>
            <a:r>
              <a:t/>
            </a:r>
            <a:endParaRPr sz="1200"/>
          </a:p>
        </p:txBody>
      </p:sp>
      <p:sp>
        <p:nvSpPr>
          <p:cNvPr id="302" name="Google Shape;302;p20"/>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303" name="Google Shape;303;p20"/>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304" name="Google Shape;304;p20"/>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05" name="Google Shape;305;p20"/>
          <p:cNvGraphicFramePr/>
          <p:nvPr/>
        </p:nvGraphicFramePr>
        <p:xfrm>
          <a:off x="1600204" y="289560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chemeClr val="dk1"/>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06" name="Google Shape;306;p20"/>
          <p:cNvGraphicFramePr/>
          <p:nvPr/>
        </p:nvGraphicFramePr>
        <p:xfrm>
          <a:off x="1600204" y="411480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chemeClr val="dk1"/>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07" name="Google Shape;307;p20"/>
          <p:cNvGraphicFramePr/>
          <p:nvPr/>
        </p:nvGraphicFramePr>
        <p:xfrm>
          <a:off x="1676401" y="548640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152400">
                <a:tc>
                  <a:txBody>
                    <a:bodyPr/>
                    <a:lstStyle/>
                    <a:p>
                      <a:pPr indent="0" lvl="0" marL="0" marR="0" rtl="0" algn="ctr">
                        <a:spcBef>
                          <a:spcPts val="0"/>
                        </a:spcBef>
                        <a:spcAft>
                          <a:spcPts val="0"/>
                        </a:spcAft>
                        <a:buNone/>
                      </a:pPr>
                      <a:r>
                        <a:rPr b="0" lang="en-US" sz="1800">
                          <a:solidFill>
                            <a:schemeClr val="dk1"/>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08" name="Google Shape;308;p20"/>
          <p:cNvSpPr/>
          <p:nvPr/>
        </p:nvSpPr>
        <p:spPr>
          <a:xfrm>
            <a:off x="2514600" y="3276600"/>
            <a:ext cx="152400" cy="228600"/>
          </a:xfrm>
          <a:prstGeom prst="up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1"/>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1800">
                <a:solidFill>
                  <a:srgbClr val="FF0000"/>
                </a:solidFill>
              </a:rPr>
              <a:t>Rough Slide</a:t>
            </a:r>
            <a:r>
              <a:rPr lang="en-US" sz="1800"/>
              <a:t> to Explain “Design Turing Machine for L= {0</a:t>
            </a:r>
            <a:r>
              <a:rPr baseline="30000" lang="en-US" sz="1800"/>
              <a:t>n</a:t>
            </a:r>
            <a:r>
              <a:rPr lang="en-US" sz="1800"/>
              <a:t>1</a:t>
            </a:r>
            <a:r>
              <a:rPr baseline="30000" lang="en-US" sz="1800"/>
              <a:t>n</a:t>
            </a:r>
            <a:r>
              <a:rPr lang="en-US" sz="1800"/>
              <a:t>, n&gt;=1}”</a:t>
            </a:r>
            <a:endParaRPr sz="1800"/>
          </a:p>
        </p:txBody>
      </p:sp>
      <p:sp>
        <p:nvSpPr>
          <p:cNvPr id="314" name="Google Shape;314;p21"/>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b="1" lang="en-US" sz="1200"/>
              <a:t>Approach used –</a:t>
            </a:r>
            <a:br>
              <a:rPr lang="en-US" sz="1200"/>
            </a:br>
            <a:r>
              <a:rPr lang="en-US" sz="1200"/>
              <a:t>First replace a </a:t>
            </a:r>
            <a:r>
              <a:rPr lang="en-US" sz="1200">
                <a:solidFill>
                  <a:srgbClr val="C00000"/>
                </a:solidFill>
              </a:rPr>
              <a:t>0 from front by X</a:t>
            </a:r>
            <a:r>
              <a:rPr lang="en-US" sz="1200"/>
              <a:t>, then keep moving </a:t>
            </a:r>
            <a:r>
              <a:rPr lang="en-US" sz="1200">
                <a:solidFill>
                  <a:srgbClr val="3333FF"/>
                </a:solidFill>
              </a:rPr>
              <a:t>right</a:t>
            </a:r>
            <a:r>
              <a:rPr lang="en-US" sz="1200"/>
              <a:t> till you find a 1 and replace this </a:t>
            </a:r>
            <a:r>
              <a:rPr lang="en-US" sz="1200">
                <a:solidFill>
                  <a:srgbClr val="C00000"/>
                </a:solidFill>
              </a:rPr>
              <a:t>1 by Y</a:t>
            </a:r>
            <a:r>
              <a:rPr lang="en-US" sz="1200"/>
              <a:t>. </a:t>
            </a:r>
            <a:endParaRPr/>
          </a:p>
          <a:p>
            <a:pPr indent="0" lvl="0" marL="0" rtl="0" algn="l">
              <a:spcBef>
                <a:spcPts val="240"/>
              </a:spcBef>
              <a:spcAft>
                <a:spcPts val="0"/>
              </a:spcAft>
              <a:buSzPts val="1200"/>
              <a:buNone/>
            </a:pPr>
            <a:r>
              <a:rPr lang="en-US" sz="1200"/>
              <a:t>Now keep moving </a:t>
            </a:r>
            <a:r>
              <a:rPr lang="en-US" sz="1200">
                <a:solidFill>
                  <a:srgbClr val="3333FF"/>
                </a:solidFill>
              </a:rPr>
              <a:t>left</a:t>
            </a:r>
            <a:r>
              <a:rPr lang="en-US" sz="1200"/>
              <a:t> till you find a X. When you find it, move a right, then follow the same procedure as above.</a:t>
            </a:r>
            <a:endParaRPr/>
          </a:p>
          <a:p>
            <a:pPr indent="0" lvl="0" marL="0" rtl="0" algn="l">
              <a:spcBef>
                <a:spcPts val="240"/>
              </a:spcBef>
              <a:spcAft>
                <a:spcPts val="0"/>
              </a:spcAft>
              <a:buSzPts val="1200"/>
              <a:buNone/>
            </a:pPr>
            <a:r>
              <a:rPr lang="en-US" sz="1200"/>
              <a:t>A condition comes when you find a X immediately followed by a Y. At this point we keep moving </a:t>
            </a:r>
            <a:r>
              <a:rPr lang="en-US" sz="1200">
                <a:solidFill>
                  <a:srgbClr val="3333FF"/>
                </a:solidFill>
              </a:rPr>
              <a:t>right </a:t>
            </a:r>
            <a:r>
              <a:rPr lang="en-US" sz="1200"/>
              <a:t>and keep on checking that all 1’s have been converted to Y. If not then string is not accepted. If we reach B then string is accepted.</a:t>
            </a:r>
            <a:endParaRPr/>
          </a:p>
          <a:p>
            <a:pPr indent="0" lvl="0" marL="0" rtl="0" algn="l">
              <a:spcBef>
                <a:spcPts val="240"/>
              </a:spcBef>
              <a:spcAft>
                <a:spcPts val="0"/>
              </a:spcAft>
              <a:buSzPts val="1200"/>
              <a:buNone/>
            </a:pPr>
            <a:r>
              <a:t/>
            </a:r>
            <a:endParaRPr sz="1200"/>
          </a:p>
          <a:p>
            <a:pPr indent="0" lvl="0" marL="0" rtl="0" algn="l">
              <a:spcBef>
                <a:spcPts val="240"/>
              </a:spcBef>
              <a:spcAft>
                <a:spcPts val="0"/>
              </a:spcAft>
              <a:buSzPts val="1200"/>
              <a:buNone/>
            </a:pPr>
            <a:r>
              <a:t/>
            </a:r>
            <a:endParaRPr sz="1200"/>
          </a:p>
        </p:txBody>
      </p:sp>
      <p:sp>
        <p:nvSpPr>
          <p:cNvPr id="315" name="Google Shape;315;p21"/>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316" name="Google Shape;316;p21"/>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317" name="Google Shape;317;p21"/>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18" name="Google Shape;318;p21"/>
          <p:cNvGraphicFramePr/>
          <p:nvPr/>
        </p:nvGraphicFramePr>
        <p:xfrm>
          <a:off x="1600204" y="289560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19" name="Google Shape;319;p21"/>
          <p:cNvGraphicFramePr/>
          <p:nvPr/>
        </p:nvGraphicFramePr>
        <p:xfrm>
          <a:off x="1600204" y="411480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20" name="Google Shape;320;p21"/>
          <p:cNvGraphicFramePr/>
          <p:nvPr/>
        </p:nvGraphicFramePr>
        <p:xfrm>
          <a:off x="1676401" y="548640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152400">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21" name="Google Shape;321;p21"/>
          <p:cNvSpPr/>
          <p:nvPr/>
        </p:nvSpPr>
        <p:spPr>
          <a:xfrm>
            <a:off x="3200400" y="3276600"/>
            <a:ext cx="152400" cy="228600"/>
          </a:xfrm>
          <a:prstGeom prst="up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2"/>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1800">
                <a:solidFill>
                  <a:srgbClr val="FF0000"/>
                </a:solidFill>
              </a:rPr>
              <a:t>Rough Slide </a:t>
            </a:r>
            <a:r>
              <a:rPr lang="en-US" sz="1800"/>
              <a:t>to Explain “Designing Turing Machine for L= {0</a:t>
            </a:r>
            <a:r>
              <a:rPr baseline="30000" lang="en-US" sz="1800"/>
              <a:t>n</a:t>
            </a:r>
            <a:r>
              <a:rPr lang="en-US" sz="1800"/>
              <a:t>1</a:t>
            </a:r>
            <a:r>
              <a:rPr baseline="30000" lang="en-US" sz="1800"/>
              <a:t>n</a:t>
            </a:r>
            <a:r>
              <a:rPr lang="en-US" sz="1800"/>
              <a:t>, n&gt;=1}”</a:t>
            </a:r>
            <a:endParaRPr sz="1800"/>
          </a:p>
        </p:txBody>
      </p:sp>
      <p:sp>
        <p:nvSpPr>
          <p:cNvPr id="327" name="Google Shape;327;p22"/>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b="1" lang="en-US" sz="1200"/>
              <a:t>Approach used –</a:t>
            </a:r>
            <a:br>
              <a:rPr lang="en-US" sz="1200"/>
            </a:br>
            <a:r>
              <a:rPr lang="en-US" sz="1200"/>
              <a:t>First replace a </a:t>
            </a:r>
            <a:r>
              <a:rPr lang="en-US" sz="1200">
                <a:solidFill>
                  <a:srgbClr val="C00000"/>
                </a:solidFill>
              </a:rPr>
              <a:t>0 from front by X</a:t>
            </a:r>
            <a:r>
              <a:rPr lang="en-US" sz="1200"/>
              <a:t>, then keep moving </a:t>
            </a:r>
            <a:r>
              <a:rPr lang="en-US" sz="1200">
                <a:solidFill>
                  <a:srgbClr val="3333FF"/>
                </a:solidFill>
              </a:rPr>
              <a:t>right</a:t>
            </a:r>
            <a:r>
              <a:rPr lang="en-US" sz="1200"/>
              <a:t> till you find a 1 and replace this </a:t>
            </a:r>
            <a:r>
              <a:rPr lang="en-US" sz="1200">
                <a:solidFill>
                  <a:srgbClr val="C00000"/>
                </a:solidFill>
              </a:rPr>
              <a:t>1 by Y</a:t>
            </a:r>
            <a:r>
              <a:rPr lang="en-US" sz="1200"/>
              <a:t>. </a:t>
            </a:r>
            <a:endParaRPr/>
          </a:p>
          <a:p>
            <a:pPr indent="0" lvl="0" marL="0" rtl="0" algn="l">
              <a:spcBef>
                <a:spcPts val="240"/>
              </a:spcBef>
              <a:spcAft>
                <a:spcPts val="0"/>
              </a:spcAft>
              <a:buSzPts val="1200"/>
              <a:buNone/>
            </a:pPr>
            <a:r>
              <a:rPr lang="en-US" sz="1200"/>
              <a:t>Now keep moving </a:t>
            </a:r>
            <a:r>
              <a:rPr lang="en-US" sz="1200">
                <a:solidFill>
                  <a:srgbClr val="3333FF"/>
                </a:solidFill>
              </a:rPr>
              <a:t>left</a:t>
            </a:r>
            <a:r>
              <a:rPr lang="en-US" sz="1200"/>
              <a:t> till you find a X. When you find it, move a right, then follow the same procedure as above.</a:t>
            </a:r>
            <a:endParaRPr/>
          </a:p>
          <a:p>
            <a:pPr indent="0" lvl="0" marL="0" rtl="0" algn="l">
              <a:spcBef>
                <a:spcPts val="240"/>
              </a:spcBef>
              <a:spcAft>
                <a:spcPts val="0"/>
              </a:spcAft>
              <a:buSzPts val="1200"/>
              <a:buNone/>
            </a:pPr>
            <a:r>
              <a:rPr lang="en-US" sz="1200"/>
              <a:t>A condition comes when you find a X immediately followed by a Y. At this point we keep moving </a:t>
            </a:r>
            <a:r>
              <a:rPr lang="en-US" sz="1200">
                <a:solidFill>
                  <a:srgbClr val="3333FF"/>
                </a:solidFill>
              </a:rPr>
              <a:t>right </a:t>
            </a:r>
            <a:r>
              <a:rPr lang="en-US" sz="1200"/>
              <a:t>and keep on checking that all 1’s have been converted to Y. If not then string is not accepted. If we reach B then string is accepted.</a:t>
            </a:r>
            <a:endParaRPr/>
          </a:p>
          <a:p>
            <a:pPr indent="0" lvl="0" marL="0" rtl="0" algn="l">
              <a:spcBef>
                <a:spcPts val="240"/>
              </a:spcBef>
              <a:spcAft>
                <a:spcPts val="0"/>
              </a:spcAft>
              <a:buSzPts val="1200"/>
              <a:buNone/>
            </a:pPr>
            <a:r>
              <a:t/>
            </a:r>
            <a:endParaRPr sz="1200"/>
          </a:p>
          <a:p>
            <a:pPr indent="0" lvl="0" marL="0" rtl="0" algn="l">
              <a:spcBef>
                <a:spcPts val="240"/>
              </a:spcBef>
              <a:spcAft>
                <a:spcPts val="0"/>
              </a:spcAft>
              <a:buSzPts val="1200"/>
              <a:buNone/>
            </a:pPr>
            <a:r>
              <a:t/>
            </a:r>
            <a:endParaRPr sz="1200"/>
          </a:p>
        </p:txBody>
      </p:sp>
      <p:sp>
        <p:nvSpPr>
          <p:cNvPr id="328" name="Google Shape;328;p22"/>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329" name="Google Shape;329;p22"/>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330" name="Google Shape;330;p22"/>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31" name="Google Shape;331;p22"/>
          <p:cNvGraphicFramePr/>
          <p:nvPr/>
        </p:nvGraphicFramePr>
        <p:xfrm>
          <a:off x="1600204" y="289560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32" name="Google Shape;332;p22"/>
          <p:cNvSpPr/>
          <p:nvPr/>
        </p:nvSpPr>
        <p:spPr>
          <a:xfrm>
            <a:off x="3886200" y="3276600"/>
            <a:ext cx="152400" cy="228600"/>
          </a:xfrm>
          <a:prstGeom prst="up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1800">
                <a:solidFill>
                  <a:srgbClr val="FF0000"/>
                </a:solidFill>
              </a:rPr>
              <a:t>Rough Slide</a:t>
            </a:r>
            <a:r>
              <a:rPr lang="en-US" sz="1800"/>
              <a:t> to Explain “Designing Turing Machine for L= {0</a:t>
            </a:r>
            <a:r>
              <a:rPr baseline="30000" lang="en-US" sz="1800"/>
              <a:t>n</a:t>
            </a:r>
            <a:r>
              <a:rPr lang="en-US" sz="1800"/>
              <a:t>1</a:t>
            </a:r>
            <a:r>
              <a:rPr baseline="30000" lang="en-US" sz="1800"/>
              <a:t>n</a:t>
            </a:r>
            <a:r>
              <a:rPr lang="en-US" sz="1800"/>
              <a:t>, n&gt;=1}”</a:t>
            </a:r>
            <a:endParaRPr sz="1800"/>
          </a:p>
        </p:txBody>
      </p:sp>
      <p:sp>
        <p:nvSpPr>
          <p:cNvPr id="338" name="Google Shape;338;p23"/>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b="1" lang="en-US" sz="1200"/>
              <a:t>Approach used –</a:t>
            </a:r>
            <a:br>
              <a:rPr lang="en-US" sz="1200"/>
            </a:br>
            <a:r>
              <a:rPr lang="en-US" sz="1200"/>
              <a:t>First replace a </a:t>
            </a:r>
            <a:r>
              <a:rPr lang="en-US" sz="1200">
                <a:solidFill>
                  <a:srgbClr val="C00000"/>
                </a:solidFill>
              </a:rPr>
              <a:t>0 from front by X</a:t>
            </a:r>
            <a:r>
              <a:rPr lang="en-US" sz="1200"/>
              <a:t>, then keep moving </a:t>
            </a:r>
            <a:r>
              <a:rPr lang="en-US" sz="1200">
                <a:solidFill>
                  <a:srgbClr val="3333FF"/>
                </a:solidFill>
              </a:rPr>
              <a:t>right</a:t>
            </a:r>
            <a:r>
              <a:rPr lang="en-US" sz="1200"/>
              <a:t> till you find a 1 and replace this </a:t>
            </a:r>
            <a:r>
              <a:rPr lang="en-US" sz="1200">
                <a:solidFill>
                  <a:srgbClr val="C00000"/>
                </a:solidFill>
              </a:rPr>
              <a:t>1 by Y</a:t>
            </a:r>
            <a:r>
              <a:rPr lang="en-US" sz="1200"/>
              <a:t>. </a:t>
            </a:r>
            <a:endParaRPr/>
          </a:p>
          <a:p>
            <a:pPr indent="0" lvl="0" marL="0" rtl="0" algn="l">
              <a:spcBef>
                <a:spcPts val="240"/>
              </a:spcBef>
              <a:spcAft>
                <a:spcPts val="0"/>
              </a:spcAft>
              <a:buSzPts val="1200"/>
              <a:buNone/>
            </a:pPr>
            <a:r>
              <a:rPr lang="en-US" sz="1200"/>
              <a:t>Now keep moving </a:t>
            </a:r>
            <a:r>
              <a:rPr lang="en-US" sz="1200">
                <a:solidFill>
                  <a:srgbClr val="3333FF"/>
                </a:solidFill>
              </a:rPr>
              <a:t>left</a:t>
            </a:r>
            <a:r>
              <a:rPr lang="en-US" sz="1200"/>
              <a:t> till you find a X. When you find it, move a right, then follow the same procedure as above.</a:t>
            </a:r>
            <a:endParaRPr/>
          </a:p>
          <a:p>
            <a:pPr indent="0" lvl="0" marL="0" rtl="0" algn="l">
              <a:spcBef>
                <a:spcPts val="240"/>
              </a:spcBef>
              <a:spcAft>
                <a:spcPts val="0"/>
              </a:spcAft>
              <a:buSzPts val="1200"/>
              <a:buNone/>
            </a:pPr>
            <a:r>
              <a:rPr lang="en-US" sz="1200"/>
              <a:t>A condition comes when you find a X immediately followed by a Y. At this point we keep moving </a:t>
            </a:r>
            <a:r>
              <a:rPr lang="en-US" sz="1200">
                <a:solidFill>
                  <a:srgbClr val="3333FF"/>
                </a:solidFill>
              </a:rPr>
              <a:t>right </a:t>
            </a:r>
            <a:r>
              <a:rPr lang="en-US" sz="1200"/>
              <a:t>and keep on checking that all 1’s have been converted to Y. If not then string is not accepted. If we reach B then string is accepted.</a:t>
            </a:r>
            <a:endParaRPr/>
          </a:p>
          <a:p>
            <a:pPr indent="0" lvl="0" marL="0" rtl="0" algn="l">
              <a:spcBef>
                <a:spcPts val="240"/>
              </a:spcBef>
              <a:spcAft>
                <a:spcPts val="0"/>
              </a:spcAft>
              <a:buSzPts val="1200"/>
              <a:buNone/>
            </a:pPr>
            <a:r>
              <a:t/>
            </a:r>
            <a:endParaRPr sz="1200"/>
          </a:p>
          <a:p>
            <a:pPr indent="0" lvl="0" marL="0" rtl="0" algn="l">
              <a:spcBef>
                <a:spcPts val="240"/>
              </a:spcBef>
              <a:spcAft>
                <a:spcPts val="0"/>
              </a:spcAft>
              <a:buSzPts val="1200"/>
              <a:buNone/>
            </a:pPr>
            <a:r>
              <a:t/>
            </a:r>
            <a:endParaRPr sz="1200"/>
          </a:p>
        </p:txBody>
      </p:sp>
      <p:sp>
        <p:nvSpPr>
          <p:cNvPr id="339" name="Google Shape;339;p23"/>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340" name="Google Shape;340;p23"/>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341" name="Google Shape;341;p23"/>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42" name="Google Shape;342;p23"/>
          <p:cNvGraphicFramePr/>
          <p:nvPr/>
        </p:nvGraphicFramePr>
        <p:xfrm>
          <a:off x="1600204" y="289560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533400"/>
              </a:tblGrid>
              <a:tr h="370850">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43" name="Google Shape;343;p23"/>
          <p:cNvSpPr/>
          <p:nvPr/>
        </p:nvSpPr>
        <p:spPr>
          <a:xfrm>
            <a:off x="1828800" y="3276600"/>
            <a:ext cx="152400" cy="228600"/>
          </a:xfrm>
          <a:prstGeom prst="up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44" name="Google Shape;344;p23"/>
          <p:cNvSpPr txBox="1"/>
          <p:nvPr/>
        </p:nvSpPr>
        <p:spPr>
          <a:xfrm>
            <a:off x="7086601" y="2819400"/>
            <a:ext cx="18609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Invalid String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1800">
                <a:solidFill>
                  <a:srgbClr val="FF0000"/>
                </a:solidFill>
              </a:rPr>
              <a:t>Rough Slide</a:t>
            </a:r>
            <a:r>
              <a:rPr lang="en-US" sz="1800"/>
              <a:t> to Explain “Designing Turing Machine for L= {0</a:t>
            </a:r>
            <a:r>
              <a:rPr baseline="30000" lang="en-US" sz="1800"/>
              <a:t>n</a:t>
            </a:r>
            <a:r>
              <a:rPr lang="en-US" sz="1800"/>
              <a:t>1</a:t>
            </a:r>
            <a:r>
              <a:rPr baseline="30000" lang="en-US" sz="1800"/>
              <a:t>n</a:t>
            </a:r>
            <a:r>
              <a:rPr lang="en-US" sz="1800"/>
              <a:t>, n&gt;=1}”</a:t>
            </a:r>
            <a:endParaRPr sz="1800"/>
          </a:p>
        </p:txBody>
      </p:sp>
      <p:sp>
        <p:nvSpPr>
          <p:cNvPr id="350" name="Google Shape;350;p24"/>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00"/>
              <a:buNone/>
            </a:pPr>
            <a:r>
              <a:rPr b="1" lang="en-US" sz="1200"/>
              <a:t>Approach used –</a:t>
            </a:r>
            <a:br>
              <a:rPr lang="en-US" sz="1200"/>
            </a:br>
            <a:r>
              <a:rPr lang="en-US" sz="1200"/>
              <a:t>First replace a </a:t>
            </a:r>
            <a:r>
              <a:rPr lang="en-US" sz="1200">
                <a:solidFill>
                  <a:srgbClr val="C00000"/>
                </a:solidFill>
              </a:rPr>
              <a:t>0 from front by X</a:t>
            </a:r>
            <a:r>
              <a:rPr lang="en-US" sz="1200"/>
              <a:t>, then keep moving </a:t>
            </a:r>
            <a:r>
              <a:rPr lang="en-US" sz="1200">
                <a:solidFill>
                  <a:srgbClr val="3333FF"/>
                </a:solidFill>
              </a:rPr>
              <a:t>right</a:t>
            </a:r>
            <a:r>
              <a:rPr lang="en-US" sz="1200"/>
              <a:t> till you find a 1 and replace this </a:t>
            </a:r>
            <a:r>
              <a:rPr lang="en-US" sz="1200">
                <a:solidFill>
                  <a:srgbClr val="C00000"/>
                </a:solidFill>
              </a:rPr>
              <a:t>1 by Y</a:t>
            </a:r>
            <a:r>
              <a:rPr lang="en-US" sz="1200"/>
              <a:t>. </a:t>
            </a:r>
            <a:endParaRPr/>
          </a:p>
          <a:p>
            <a:pPr indent="0" lvl="0" marL="0" rtl="0" algn="l">
              <a:spcBef>
                <a:spcPts val="240"/>
              </a:spcBef>
              <a:spcAft>
                <a:spcPts val="0"/>
              </a:spcAft>
              <a:buSzPts val="1200"/>
              <a:buNone/>
            </a:pPr>
            <a:r>
              <a:rPr lang="en-US" sz="1200"/>
              <a:t>Now keep moving </a:t>
            </a:r>
            <a:r>
              <a:rPr lang="en-US" sz="1200">
                <a:solidFill>
                  <a:srgbClr val="3333FF"/>
                </a:solidFill>
              </a:rPr>
              <a:t>left</a:t>
            </a:r>
            <a:r>
              <a:rPr lang="en-US" sz="1200"/>
              <a:t> till you find a X. When you find it, move a right, then follow the same procedure as above.</a:t>
            </a:r>
            <a:endParaRPr/>
          </a:p>
          <a:p>
            <a:pPr indent="0" lvl="0" marL="0" rtl="0" algn="l">
              <a:spcBef>
                <a:spcPts val="240"/>
              </a:spcBef>
              <a:spcAft>
                <a:spcPts val="0"/>
              </a:spcAft>
              <a:buSzPts val="1200"/>
              <a:buNone/>
            </a:pPr>
            <a:r>
              <a:rPr lang="en-US" sz="1200"/>
              <a:t>A condition comes when you find a X immediately followed by a Y. At this point we keep moving </a:t>
            </a:r>
            <a:r>
              <a:rPr lang="en-US" sz="1200">
                <a:solidFill>
                  <a:srgbClr val="3333FF"/>
                </a:solidFill>
              </a:rPr>
              <a:t>right </a:t>
            </a:r>
            <a:r>
              <a:rPr lang="en-US" sz="1200"/>
              <a:t>and keep on checking that all 1’s have been converted to Y. If not then string is not accepted. If we reach B then string is accepted.</a:t>
            </a:r>
            <a:endParaRPr/>
          </a:p>
          <a:p>
            <a:pPr indent="0" lvl="0" marL="0" rtl="0" algn="l">
              <a:spcBef>
                <a:spcPts val="240"/>
              </a:spcBef>
              <a:spcAft>
                <a:spcPts val="0"/>
              </a:spcAft>
              <a:buSzPts val="1200"/>
              <a:buNone/>
            </a:pPr>
            <a:r>
              <a:t/>
            </a:r>
            <a:endParaRPr sz="1200"/>
          </a:p>
          <a:p>
            <a:pPr indent="0" lvl="0" marL="0" rtl="0" algn="l">
              <a:spcBef>
                <a:spcPts val="240"/>
              </a:spcBef>
              <a:spcAft>
                <a:spcPts val="0"/>
              </a:spcAft>
              <a:buSzPts val="1200"/>
              <a:buNone/>
            </a:pPr>
            <a:r>
              <a:t/>
            </a:r>
            <a:endParaRPr sz="1200"/>
          </a:p>
        </p:txBody>
      </p:sp>
      <p:sp>
        <p:nvSpPr>
          <p:cNvPr id="351" name="Google Shape;351;p24"/>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352" name="Google Shape;352;p24"/>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353" name="Google Shape;353;p24"/>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54" name="Google Shape;354;p24"/>
          <p:cNvGraphicFramePr/>
          <p:nvPr/>
        </p:nvGraphicFramePr>
        <p:xfrm>
          <a:off x="1600204" y="289560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533400"/>
              </a:tblGrid>
              <a:tr h="370850">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55" name="Google Shape;355;p24"/>
          <p:cNvSpPr/>
          <p:nvPr/>
        </p:nvSpPr>
        <p:spPr>
          <a:xfrm>
            <a:off x="2438400" y="3276600"/>
            <a:ext cx="152400" cy="228600"/>
          </a:xfrm>
          <a:prstGeom prst="up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56" name="Google Shape;356;p24"/>
          <p:cNvSpPr txBox="1"/>
          <p:nvPr/>
        </p:nvSpPr>
        <p:spPr>
          <a:xfrm>
            <a:off x="7086601" y="2819400"/>
            <a:ext cx="18609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Invalid String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1800"/>
              <a:t>Rough to Explain “Designing Turing Machine for L= {0</a:t>
            </a:r>
            <a:r>
              <a:rPr baseline="30000" lang="en-US" sz="1800"/>
              <a:t>n</a:t>
            </a:r>
            <a:r>
              <a:rPr lang="en-US" sz="1800"/>
              <a:t>1</a:t>
            </a:r>
            <a:r>
              <a:rPr baseline="30000" lang="en-US" sz="1800"/>
              <a:t>n</a:t>
            </a:r>
            <a:r>
              <a:rPr lang="en-US" sz="1800"/>
              <a:t>, n&gt;=1}”</a:t>
            </a:r>
            <a:endParaRPr sz="1800"/>
          </a:p>
        </p:txBody>
      </p:sp>
      <p:sp>
        <p:nvSpPr>
          <p:cNvPr id="362" name="Google Shape;362;p25"/>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b="1" lang="en-US" sz="1400"/>
              <a:t>Approach used –</a:t>
            </a:r>
            <a:br>
              <a:rPr lang="en-US" sz="1400"/>
            </a:br>
            <a:r>
              <a:rPr lang="en-US" sz="1400"/>
              <a:t>First replace a </a:t>
            </a:r>
            <a:r>
              <a:rPr lang="en-US" sz="1400">
                <a:solidFill>
                  <a:srgbClr val="C00000"/>
                </a:solidFill>
              </a:rPr>
              <a:t>0 from front by X</a:t>
            </a:r>
            <a:r>
              <a:rPr lang="en-US" sz="1400"/>
              <a:t>, then keep moving </a:t>
            </a:r>
            <a:r>
              <a:rPr lang="en-US" sz="1400">
                <a:solidFill>
                  <a:srgbClr val="3333FF"/>
                </a:solidFill>
              </a:rPr>
              <a:t>right</a:t>
            </a:r>
            <a:r>
              <a:rPr lang="en-US" sz="1400"/>
              <a:t> till you find a 1 and replace this </a:t>
            </a:r>
            <a:r>
              <a:rPr lang="en-US" sz="1400">
                <a:solidFill>
                  <a:srgbClr val="C00000"/>
                </a:solidFill>
              </a:rPr>
              <a:t>1 by Y</a:t>
            </a:r>
            <a:r>
              <a:rPr lang="en-US" sz="1400"/>
              <a:t>. </a:t>
            </a:r>
            <a:endParaRPr/>
          </a:p>
          <a:p>
            <a:pPr indent="0" lvl="0" marL="0" rtl="0" algn="l">
              <a:spcBef>
                <a:spcPts val="280"/>
              </a:spcBef>
              <a:spcAft>
                <a:spcPts val="0"/>
              </a:spcAft>
              <a:buSzPts val="1400"/>
              <a:buNone/>
            </a:pPr>
            <a:r>
              <a:rPr lang="en-US" sz="1400"/>
              <a:t>Now keep moving </a:t>
            </a:r>
            <a:r>
              <a:rPr lang="en-US" sz="1400">
                <a:solidFill>
                  <a:srgbClr val="3333FF"/>
                </a:solidFill>
              </a:rPr>
              <a:t>left</a:t>
            </a:r>
            <a:r>
              <a:rPr lang="en-US" sz="1400"/>
              <a:t> till you find a X. When you find it, move a right, then follow the same procedure as above.</a:t>
            </a:r>
            <a:endParaRPr/>
          </a:p>
          <a:p>
            <a:pPr indent="0" lvl="0" marL="0" rtl="0" algn="l">
              <a:spcBef>
                <a:spcPts val="280"/>
              </a:spcBef>
              <a:spcAft>
                <a:spcPts val="0"/>
              </a:spcAft>
              <a:buSzPts val="1400"/>
              <a:buNone/>
            </a:pPr>
            <a:r>
              <a:rPr lang="en-US" sz="1400"/>
              <a:t>A condition comes when you find a X immediately followed by a Y. At this point we keep moving </a:t>
            </a:r>
            <a:r>
              <a:rPr lang="en-US" sz="1400">
                <a:solidFill>
                  <a:srgbClr val="3333FF"/>
                </a:solidFill>
              </a:rPr>
              <a:t>right </a:t>
            </a:r>
            <a:r>
              <a:rPr lang="en-US" sz="1400"/>
              <a:t>and keep on checking that all 1’s have been converted to Y. If not then string is not accepted. If we reach B then string is accepted.</a:t>
            </a:r>
            <a:endParaRPr/>
          </a:p>
          <a:p>
            <a:pPr indent="0" lvl="0" marL="0" rtl="0" algn="l">
              <a:spcBef>
                <a:spcPts val="280"/>
              </a:spcBef>
              <a:spcAft>
                <a:spcPts val="0"/>
              </a:spcAft>
              <a:buSzPts val="1400"/>
              <a:buNone/>
            </a:pPr>
            <a:r>
              <a:t/>
            </a:r>
            <a:endParaRPr sz="1400"/>
          </a:p>
          <a:p>
            <a:pPr indent="0" lvl="0" marL="0" rtl="0" algn="l">
              <a:spcBef>
                <a:spcPts val="280"/>
              </a:spcBef>
              <a:spcAft>
                <a:spcPts val="0"/>
              </a:spcAft>
              <a:buSzPts val="1400"/>
              <a:buNone/>
            </a:pPr>
            <a:r>
              <a:t/>
            </a:r>
            <a:endParaRPr sz="1400"/>
          </a:p>
        </p:txBody>
      </p:sp>
      <p:sp>
        <p:nvSpPr>
          <p:cNvPr id="363" name="Google Shape;363;p25"/>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364" name="Google Shape;364;p25"/>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365" name="Google Shape;365;p25"/>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66" name="Google Shape;366;p25"/>
          <p:cNvGraphicFramePr/>
          <p:nvPr/>
        </p:nvGraphicFramePr>
        <p:xfrm>
          <a:off x="1720445" y="358140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533400"/>
              </a:tblGrid>
              <a:tr h="370850">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67" name="Google Shape;367;p25"/>
          <p:cNvSpPr/>
          <p:nvPr/>
        </p:nvSpPr>
        <p:spPr>
          <a:xfrm>
            <a:off x="3352800" y="3962400"/>
            <a:ext cx="152400" cy="228600"/>
          </a:xfrm>
          <a:prstGeom prst="up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68" name="Google Shape;368;p25"/>
          <p:cNvSpPr txBox="1"/>
          <p:nvPr/>
        </p:nvSpPr>
        <p:spPr>
          <a:xfrm>
            <a:off x="7206842" y="3505200"/>
            <a:ext cx="18609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Invalid String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6"/>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400"/>
              <a:t>Design Turing Machine for L= {0</a:t>
            </a:r>
            <a:r>
              <a:rPr baseline="30000" lang="en-US" sz="2400"/>
              <a:t>n</a:t>
            </a:r>
            <a:r>
              <a:rPr lang="en-US" sz="2400"/>
              <a:t>1</a:t>
            </a:r>
            <a:r>
              <a:rPr baseline="30000" lang="en-US" sz="2400"/>
              <a:t>n</a:t>
            </a:r>
            <a:r>
              <a:rPr lang="en-US" sz="2400"/>
              <a:t>, n&gt;=1}</a:t>
            </a:r>
            <a:endParaRPr sz="2400"/>
          </a:p>
        </p:txBody>
      </p:sp>
      <p:sp>
        <p:nvSpPr>
          <p:cNvPr id="374" name="Google Shape;374;p26"/>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375" name="Google Shape;375;p26"/>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376" name="Google Shape;376;p26"/>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77" name="Google Shape;377;p26"/>
          <p:cNvGraphicFramePr/>
          <p:nvPr/>
        </p:nvGraphicFramePr>
        <p:xfrm>
          <a:off x="1676401" y="157480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78" name="Google Shape;378;p26"/>
          <p:cNvSpPr/>
          <p:nvPr/>
        </p:nvSpPr>
        <p:spPr>
          <a:xfrm>
            <a:off x="1904998" y="1996638"/>
            <a:ext cx="152401" cy="304800"/>
          </a:xfrm>
          <a:prstGeom prst="up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79" name="Google Shape;379;p26"/>
          <p:cNvSpPr txBox="1"/>
          <p:nvPr/>
        </p:nvSpPr>
        <p:spPr>
          <a:xfrm>
            <a:off x="1623627" y="1065768"/>
            <a:ext cx="867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Verdana"/>
                <a:ea typeface="Verdana"/>
                <a:cs typeface="Verdana"/>
                <a:sym typeface="Verdana"/>
              </a:rPr>
              <a:t>Logic</a:t>
            </a:r>
            <a:endParaRPr/>
          </a:p>
        </p:txBody>
      </p:sp>
      <p:sp>
        <p:nvSpPr>
          <p:cNvPr id="380" name="Google Shape;380;p26"/>
          <p:cNvSpPr txBox="1"/>
          <p:nvPr/>
        </p:nvSpPr>
        <p:spPr>
          <a:xfrm>
            <a:off x="6400801" y="1461869"/>
            <a:ext cx="389266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Verdana"/>
                <a:ea typeface="Verdana"/>
                <a:cs typeface="Verdana"/>
                <a:sym typeface="Verdana"/>
              </a:rPr>
              <a:t>Step-1: </a:t>
            </a:r>
            <a:r>
              <a:rPr lang="en-US" sz="1400">
                <a:solidFill>
                  <a:schemeClr val="dk1"/>
                </a:solidFill>
                <a:latin typeface="Verdana"/>
                <a:ea typeface="Verdana"/>
                <a:cs typeface="Verdana"/>
                <a:sym typeface="Verdana"/>
              </a:rPr>
              <a:t>Replace 0 by X and move </a:t>
            </a:r>
            <a:r>
              <a:rPr lang="en-US" sz="1400">
                <a:solidFill>
                  <a:srgbClr val="3333FF"/>
                </a:solidFill>
                <a:latin typeface="Verdana"/>
                <a:ea typeface="Verdana"/>
                <a:cs typeface="Verdana"/>
                <a:sym typeface="Verdana"/>
              </a:rPr>
              <a:t>right</a:t>
            </a:r>
            <a:r>
              <a:rPr lang="en-US" sz="1400">
                <a:solidFill>
                  <a:schemeClr val="dk1"/>
                </a:solidFill>
                <a:latin typeface="Verdana"/>
                <a:ea typeface="Verdana"/>
                <a:cs typeface="Verdana"/>
                <a:sym typeface="Verdana"/>
              </a:rPr>
              <a:t>, </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Go to state q1.</a:t>
            </a:r>
            <a:endParaRPr/>
          </a:p>
        </p:txBody>
      </p:sp>
      <p:sp>
        <p:nvSpPr>
          <p:cNvPr id="381" name="Google Shape;381;p26"/>
          <p:cNvSpPr/>
          <p:nvPr/>
        </p:nvSpPr>
        <p:spPr>
          <a:xfrm>
            <a:off x="6611075" y="2197437"/>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382" name="Google Shape;382;p26"/>
          <p:cNvCxnSpPr>
            <a:stCxn id="381" idx="6"/>
          </p:cNvCxnSpPr>
          <p:nvPr/>
        </p:nvCxnSpPr>
        <p:spPr>
          <a:xfrm>
            <a:off x="7373075" y="2540337"/>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383" name="Google Shape;383;p26"/>
          <p:cNvSpPr/>
          <p:nvPr/>
        </p:nvSpPr>
        <p:spPr>
          <a:xfrm>
            <a:off x="8488693" y="2197437"/>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384" name="Google Shape;384;p26"/>
          <p:cNvSpPr txBox="1"/>
          <p:nvPr/>
        </p:nvSpPr>
        <p:spPr>
          <a:xfrm>
            <a:off x="7494846" y="2149039"/>
            <a:ext cx="85792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385" name="Google Shape;385;p26"/>
          <p:cNvCxnSpPr>
            <a:endCxn id="381" idx="2"/>
          </p:cNvCxnSpPr>
          <p:nvPr/>
        </p:nvCxnSpPr>
        <p:spPr>
          <a:xfrm>
            <a:off x="6344375" y="2540337"/>
            <a:ext cx="266700" cy="0"/>
          </a:xfrm>
          <a:prstGeom prst="straightConnector1">
            <a:avLst/>
          </a:prstGeom>
          <a:solidFill>
            <a:schemeClr val="accent1"/>
          </a:solidFill>
          <a:ln cap="flat" cmpd="sng" w="19050">
            <a:solidFill>
              <a:schemeClr val="dk1"/>
            </a:solidFill>
            <a:prstDash val="solid"/>
            <a:round/>
            <a:headEnd len="sm" w="sm"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7"/>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400"/>
              <a:t>Design Turing Machine for L= {0</a:t>
            </a:r>
            <a:r>
              <a:rPr baseline="30000" lang="en-US" sz="2400"/>
              <a:t>n</a:t>
            </a:r>
            <a:r>
              <a:rPr lang="en-US" sz="2400"/>
              <a:t>1</a:t>
            </a:r>
            <a:r>
              <a:rPr baseline="30000" lang="en-US" sz="2400"/>
              <a:t>n</a:t>
            </a:r>
            <a:r>
              <a:rPr lang="en-US" sz="2400"/>
              <a:t>, n&gt;=1}</a:t>
            </a:r>
            <a:endParaRPr sz="2400"/>
          </a:p>
        </p:txBody>
      </p:sp>
      <p:sp>
        <p:nvSpPr>
          <p:cNvPr id="391" name="Google Shape;391;p27"/>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392" name="Google Shape;392;p27"/>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393" name="Google Shape;393;p27"/>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94" name="Google Shape;394;p27"/>
          <p:cNvGraphicFramePr/>
          <p:nvPr/>
        </p:nvGraphicFramePr>
        <p:xfrm>
          <a:off x="1676401" y="157480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95" name="Google Shape;395;p27"/>
          <p:cNvSpPr txBox="1"/>
          <p:nvPr/>
        </p:nvSpPr>
        <p:spPr>
          <a:xfrm>
            <a:off x="1623627" y="1065768"/>
            <a:ext cx="867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Verdana"/>
                <a:ea typeface="Verdana"/>
                <a:cs typeface="Verdana"/>
                <a:sym typeface="Verdana"/>
              </a:rPr>
              <a:t>Logic</a:t>
            </a:r>
            <a:endParaRPr/>
          </a:p>
        </p:txBody>
      </p:sp>
      <p:sp>
        <p:nvSpPr>
          <p:cNvPr id="396" name="Google Shape;396;p27"/>
          <p:cNvSpPr txBox="1"/>
          <p:nvPr/>
        </p:nvSpPr>
        <p:spPr>
          <a:xfrm>
            <a:off x="6400801" y="1461869"/>
            <a:ext cx="389266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Verdana"/>
                <a:ea typeface="Verdana"/>
                <a:cs typeface="Verdana"/>
                <a:sym typeface="Verdana"/>
              </a:rPr>
              <a:t>Step-1: </a:t>
            </a:r>
            <a:r>
              <a:rPr lang="en-US" sz="1400">
                <a:solidFill>
                  <a:schemeClr val="dk1"/>
                </a:solidFill>
                <a:latin typeface="Verdana"/>
                <a:ea typeface="Verdana"/>
                <a:cs typeface="Verdana"/>
                <a:sym typeface="Verdana"/>
              </a:rPr>
              <a:t>Replace 0 by X and move </a:t>
            </a:r>
            <a:r>
              <a:rPr lang="en-US" sz="1400">
                <a:solidFill>
                  <a:srgbClr val="3333FF"/>
                </a:solidFill>
                <a:latin typeface="Verdana"/>
                <a:ea typeface="Verdana"/>
                <a:cs typeface="Verdana"/>
                <a:sym typeface="Verdana"/>
              </a:rPr>
              <a:t>right</a:t>
            </a:r>
            <a:r>
              <a:rPr lang="en-US" sz="1400">
                <a:solidFill>
                  <a:schemeClr val="dk1"/>
                </a:solidFill>
                <a:latin typeface="Verdana"/>
                <a:ea typeface="Verdana"/>
                <a:cs typeface="Verdana"/>
                <a:sym typeface="Verdana"/>
              </a:rPr>
              <a:t>, </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Go to state q1.</a:t>
            </a:r>
            <a:endParaRPr/>
          </a:p>
        </p:txBody>
      </p:sp>
      <p:graphicFrame>
        <p:nvGraphicFramePr>
          <p:cNvPr id="397" name="Google Shape;397;p27"/>
          <p:cNvGraphicFramePr/>
          <p:nvPr/>
        </p:nvGraphicFramePr>
        <p:xfrm>
          <a:off x="1620216" y="331344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98" name="Google Shape;398;p27"/>
          <p:cNvSpPr txBox="1"/>
          <p:nvPr/>
        </p:nvSpPr>
        <p:spPr>
          <a:xfrm>
            <a:off x="6297227" y="3200401"/>
            <a:ext cx="3996243"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Verdana"/>
                <a:ea typeface="Verdana"/>
                <a:cs typeface="Verdana"/>
                <a:sym typeface="Verdana"/>
              </a:rPr>
              <a:t>Step-2: </a:t>
            </a:r>
            <a:r>
              <a:rPr lang="en-US" sz="1400">
                <a:solidFill>
                  <a:schemeClr val="dk1"/>
                </a:solidFill>
                <a:latin typeface="Verdana"/>
                <a:ea typeface="Verdana"/>
                <a:cs typeface="Verdana"/>
                <a:sym typeface="Verdana"/>
              </a:rPr>
              <a:t>Replace 0 by 0 and move right, </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Remain on same state.</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Replace Y by Y and move right,  Remain on same state.</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Replace 1 by Y and move left,  go to state q2.</a:t>
            </a:r>
            <a:endParaRPr/>
          </a:p>
        </p:txBody>
      </p:sp>
      <p:sp>
        <p:nvSpPr>
          <p:cNvPr id="399" name="Google Shape;399;p27"/>
          <p:cNvSpPr/>
          <p:nvPr/>
        </p:nvSpPr>
        <p:spPr>
          <a:xfrm>
            <a:off x="5219700" y="541020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400" name="Google Shape;400;p27"/>
          <p:cNvCxnSpPr>
            <a:stCxn id="399" idx="6"/>
          </p:cNvCxnSpPr>
          <p:nvPr/>
        </p:nvCxnSpPr>
        <p:spPr>
          <a:xfrm>
            <a:off x="5981700" y="5753100"/>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401" name="Google Shape;401;p27"/>
          <p:cNvSpPr/>
          <p:nvPr/>
        </p:nvSpPr>
        <p:spPr>
          <a:xfrm>
            <a:off x="7097318" y="541020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402" name="Google Shape;402;p27"/>
          <p:cNvSpPr/>
          <p:nvPr/>
        </p:nvSpPr>
        <p:spPr>
          <a:xfrm rot="-10645840">
            <a:off x="7253834" y="5109429"/>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03" name="Google Shape;403;p27"/>
          <p:cNvSpPr txBox="1"/>
          <p:nvPr/>
        </p:nvSpPr>
        <p:spPr>
          <a:xfrm>
            <a:off x="6103471" y="5361802"/>
            <a:ext cx="85792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404" name="Google Shape;404;p27"/>
          <p:cNvCxnSpPr/>
          <p:nvPr/>
        </p:nvCxnSpPr>
        <p:spPr>
          <a:xfrm>
            <a:off x="4953000" y="5753100"/>
            <a:ext cx="266700" cy="0"/>
          </a:xfrm>
          <a:prstGeom prst="straightConnector1">
            <a:avLst/>
          </a:prstGeom>
          <a:solidFill>
            <a:schemeClr val="accent1"/>
          </a:solidFill>
          <a:ln cap="flat" cmpd="sng" w="19050">
            <a:solidFill>
              <a:schemeClr val="dk1"/>
            </a:solidFill>
            <a:prstDash val="solid"/>
            <a:round/>
            <a:headEnd len="sm" w="sm" type="none"/>
            <a:tailEnd len="med" w="med" type="stealth"/>
          </a:ln>
        </p:spPr>
      </p:cxnSp>
      <p:sp>
        <p:nvSpPr>
          <p:cNvPr id="405" name="Google Shape;405;p27"/>
          <p:cNvSpPr txBox="1"/>
          <p:nvPr/>
        </p:nvSpPr>
        <p:spPr>
          <a:xfrm>
            <a:off x="7122719" y="4650670"/>
            <a:ext cx="8499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406" name="Google Shape;406;p27"/>
          <p:cNvCxnSpPr/>
          <p:nvPr/>
        </p:nvCxnSpPr>
        <p:spPr>
          <a:xfrm>
            <a:off x="7878058" y="5753100"/>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407" name="Google Shape;407;p27"/>
          <p:cNvSpPr txBox="1"/>
          <p:nvPr/>
        </p:nvSpPr>
        <p:spPr>
          <a:xfrm>
            <a:off x="7999828" y="5361802"/>
            <a:ext cx="80246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a:t>
            </a:r>
            <a:r>
              <a:rPr baseline="-25000" lang="en-US" sz="1800">
                <a:solidFill>
                  <a:srgbClr val="C00000"/>
                </a:solidFill>
                <a:latin typeface="Verdana"/>
                <a:ea typeface="Verdana"/>
                <a:cs typeface="Verdana"/>
                <a:sym typeface="Verdana"/>
              </a:rPr>
              <a:t>Y</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408" name="Google Shape;408;p27"/>
          <p:cNvSpPr/>
          <p:nvPr/>
        </p:nvSpPr>
        <p:spPr>
          <a:xfrm>
            <a:off x="8993676" y="5397423"/>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2</a:t>
            </a:r>
            <a:endParaRPr/>
          </a:p>
        </p:txBody>
      </p:sp>
      <p:sp>
        <p:nvSpPr>
          <p:cNvPr id="409" name="Google Shape;409;p27"/>
          <p:cNvSpPr/>
          <p:nvPr/>
        </p:nvSpPr>
        <p:spPr>
          <a:xfrm>
            <a:off x="6611075" y="2197437"/>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410" name="Google Shape;410;p27"/>
          <p:cNvCxnSpPr>
            <a:stCxn id="409" idx="6"/>
          </p:cNvCxnSpPr>
          <p:nvPr/>
        </p:nvCxnSpPr>
        <p:spPr>
          <a:xfrm>
            <a:off x="7373075" y="2540337"/>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411" name="Google Shape;411;p27"/>
          <p:cNvSpPr/>
          <p:nvPr/>
        </p:nvSpPr>
        <p:spPr>
          <a:xfrm>
            <a:off x="8488693" y="2197437"/>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412" name="Google Shape;412;p27"/>
          <p:cNvSpPr txBox="1"/>
          <p:nvPr/>
        </p:nvSpPr>
        <p:spPr>
          <a:xfrm>
            <a:off x="7494846" y="2149039"/>
            <a:ext cx="85792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8"/>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400"/>
              <a:t>Design Turing Machine for L= {0</a:t>
            </a:r>
            <a:r>
              <a:rPr baseline="30000" lang="en-US" sz="2400"/>
              <a:t>n</a:t>
            </a:r>
            <a:r>
              <a:rPr lang="en-US" sz="2400"/>
              <a:t>1</a:t>
            </a:r>
            <a:r>
              <a:rPr baseline="30000" lang="en-US" sz="2400"/>
              <a:t>n</a:t>
            </a:r>
            <a:r>
              <a:rPr lang="en-US" sz="2400"/>
              <a:t>, n&gt;=1}</a:t>
            </a:r>
            <a:endParaRPr sz="2400"/>
          </a:p>
        </p:txBody>
      </p:sp>
      <p:sp>
        <p:nvSpPr>
          <p:cNvPr id="418" name="Google Shape;418;p28"/>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419" name="Google Shape;419;p28"/>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420" name="Google Shape;420;p28"/>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1" name="Google Shape;421;p28"/>
          <p:cNvSpPr/>
          <p:nvPr/>
        </p:nvSpPr>
        <p:spPr>
          <a:xfrm rot="-10645840">
            <a:off x="9590645" y="3492931"/>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22" name="Google Shape;422;p28"/>
          <p:cNvSpPr txBox="1"/>
          <p:nvPr/>
        </p:nvSpPr>
        <p:spPr>
          <a:xfrm>
            <a:off x="9459530" y="3034172"/>
            <a:ext cx="8274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graphicFrame>
        <p:nvGraphicFramePr>
          <p:cNvPr id="423" name="Google Shape;423;p28"/>
          <p:cNvGraphicFramePr/>
          <p:nvPr/>
        </p:nvGraphicFramePr>
        <p:xfrm>
          <a:off x="1787666" y="1687494"/>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24" name="Google Shape;424;p28"/>
          <p:cNvSpPr/>
          <p:nvPr/>
        </p:nvSpPr>
        <p:spPr>
          <a:xfrm>
            <a:off x="5660153" y="3756862"/>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425" name="Google Shape;425;p28"/>
          <p:cNvCxnSpPr>
            <a:stCxn id="424" idx="6"/>
          </p:cNvCxnSpPr>
          <p:nvPr/>
        </p:nvCxnSpPr>
        <p:spPr>
          <a:xfrm>
            <a:off x="6422153" y="4099762"/>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426" name="Google Shape;426;p28"/>
          <p:cNvSpPr/>
          <p:nvPr/>
        </p:nvSpPr>
        <p:spPr>
          <a:xfrm>
            <a:off x="7537771" y="3756862"/>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427" name="Google Shape;427;p28"/>
          <p:cNvSpPr/>
          <p:nvPr/>
        </p:nvSpPr>
        <p:spPr>
          <a:xfrm rot="-10645840">
            <a:off x="7694287" y="3456091"/>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28" name="Google Shape;428;p28"/>
          <p:cNvSpPr txBox="1"/>
          <p:nvPr/>
        </p:nvSpPr>
        <p:spPr>
          <a:xfrm>
            <a:off x="6543924" y="3708464"/>
            <a:ext cx="85792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429" name="Google Shape;429;p28"/>
          <p:cNvCxnSpPr>
            <a:endCxn id="424" idx="2"/>
          </p:cNvCxnSpPr>
          <p:nvPr/>
        </p:nvCxnSpPr>
        <p:spPr>
          <a:xfrm>
            <a:off x="5393453" y="4099762"/>
            <a:ext cx="266700" cy="0"/>
          </a:xfrm>
          <a:prstGeom prst="straightConnector1">
            <a:avLst/>
          </a:prstGeom>
          <a:solidFill>
            <a:schemeClr val="accent1"/>
          </a:solidFill>
          <a:ln cap="flat" cmpd="sng" w="19050">
            <a:solidFill>
              <a:schemeClr val="dk1"/>
            </a:solidFill>
            <a:prstDash val="solid"/>
            <a:round/>
            <a:headEnd len="sm" w="sm" type="none"/>
            <a:tailEnd len="med" w="med" type="stealth"/>
          </a:ln>
        </p:spPr>
      </p:cxnSp>
      <p:sp>
        <p:nvSpPr>
          <p:cNvPr id="430" name="Google Shape;430;p28"/>
          <p:cNvSpPr txBox="1"/>
          <p:nvPr/>
        </p:nvSpPr>
        <p:spPr>
          <a:xfrm>
            <a:off x="7563172" y="2997332"/>
            <a:ext cx="8499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431" name="Google Shape;431;p28"/>
          <p:cNvCxnSpPr/>
          <p:nvPr/>
        </p:nvCxnSpPr>
        <p:spPr>
          <a:xfrm>
            <a:off x="8318511" y="4099762"/>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432" name="Google Shape;432;p28"/>
          <p:cNvSpPr txBox="1"/>
          <p:nvPr/>
        </p:nvSpPr>
        <p:spPr>
          <a:xfrm>
            <a:off x="8440281" y="3708464"/>
            <a:ext cx="80246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a:t>
            </a:r>
            <a:r>
              <a:rPr baseline="-25000" lang="en-US" sz="1800">
                <a:solidFill>
                  <a:srgbClr val="C00000"/>
                </a:solidFill>
                <a:latin typeface="Verdana"/>
                <a:ea typeface="Verdana"/>
                <a:cs typeface="Verdana"/>
                <a:sym typeface="Verdana"/>
              </a:rPr>
              <a:t>Y</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433" name="Google Shape;433;p28"/>
          <p:cNvSpPr/>
          <p:nvPr/>
        </p:nvSpPr>
        <p:spPr>
          <a:xfrm>
            <a:off x="9434129" y="3744085"/>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2</a:t>
            </a:r>
            <a:endParaRPr/>
          </a:p>
        </p:txBody>
      </p:sp>
      <p:sp>
        <p:nvSpPr>
          <p:cNvPr id="434" name="Google Shape;434;p28"/>
          <p:cNvSpPr txBox="1"/>
          <p:nvPr/>
        </p:nvSpPr>
        <p:spPr>
          <a:xfrm>
            <a:off x="6324600" y="1218962"/>
            <a:ext cx="4194072"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Verdana"/>
                <a:ea typeface="Verdana"/>
                <a:cs typeface="Verdana"/>
                <a:sym typeface="Verdana"/>
              </a:rPr>
              <a:t>Step-3:</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Replace 0 by 0 and move left, Remain on same state</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Replace Y by Y and move left, Remain on same state</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Replace X by X and move right, go to state q0.</a:t>
            </a:r>
            <a:endParaRPr/>
          </a:p>
        </p:txBody>
      </p:sp>
      <p:sp>
        <p:nvSpPr>
          <p:cNvPr id="435" name="Google Shape;435;p28"/>
          <p:cNvSpPr/>
          <p:nvPr/>
        </p:nvSpPr>
        <p:spPr>
          <a:xfrm>
            <a:off x="6213729" y="4395218"/>
            <a:ext cx="3398807" cy="633983"/>
          </a:xfrm>
          <a:custGeom>
            <a:rect b="b" l="l" r="r" t="t"/>
            <a:pathLst>
              <a:path extrusionOk="0" h="633983" w="3398807">
                <a:moveTo>
                  <a:pt x="3398807" y="0"/>
                </a:moveTo>
                <a:cubicBezTo>
                  <a:pt x="3370052" y="11502"/>
                  <a:pt x="3337744" y="16504"/>
                  <a:pt x="3312543" y="34505"/>
                </a:cubicBezTo>
                <a:cubicBezTo>
                  <a:pt x="3175972" y="132055"/>
                  <a:pt x="3378376" y="52817"/>
                  <a:pt x="3226279" y="103517"/>
                </a:cubicBezTo>
                <a:cubicBezTo>
                  <a:pt x="3165536" y="194630"/>
                  <a:pt x="3222627" y="121436"/>
                  <a:pt x="3122762" y="207034"/>
                </a:cubicBezTo>
                <a:cubicBezTo>
                  <a:pt x="3104237" y="222913"/>
                  <a:pt x="3090857" y="244610"/>
                  <a:pt x="3071003" y="258792"/>
                </a:cubicBezTo>
                <a:cubicBezTo>
                  <a:pt x="2950060" y="345180"/>
                  <a:pt x="3051611" y="254230"/>
                  <a:pt x="2950233" y="310551"/>
                </a:cubicBezTo>
                <a:cubicBezTo>
                  <a:pt x="2913981" y="330691"/>
                  <a:pt x="2886059" y="366448"/>
                  <a:pt x="2846717" y="379562"/>
                </a:cubicBezTo>
                <a:lnTo>
                  <a:pt x="2743200" y="414068"/>
                </a:lnTo>
                <a:cubicBezTo>
                  <a:pt x="2725947" y="419819"/>
                  <a:pt x="2708326" y="424566"/>
                  <a:pt x="2691441" y="431320"/>
                </a:cubicBezTo>
                <a:cubicBezTo>
                  <a:pt x="2662686" y="442822"/>
                  <a:pt x="2634777" y="456718"/>
                  <a:pt x="2605177" y="465826"/>
                </a:cubicBezTo>
                <a:cubicBezTo>
                  <a:pt x="2559851" y="479773"/>
                  <a:pt x="2513162" y="488830"/>
                  <a:pt x="2467154" y="500332"/>
                </a:cubicBezTo>
                <a:lnTo>
                  <a:pt x="2398143" y="517585"/>
                </a:lnTo>
                <a:lnTo>
                  <a:pt x="2329132" y="534837"/>
                </a:lnTo>
                <a:cubicBezTo>
                  <a:pt x="2306128" y="540588"/>
                  <a:pt x="2283594" y="548737"/>
                  <a:pt x="2260120" y="552090"/>
                </a:cubicBezTo>
                <a:lnTo>
                  <a:pt x="2018581" y="586596"/>
                </a:lnTo>
                <a:cubicBezTo>
                  <a:pt x="1751691" y="675559"/>
                  <a:pt x="1944890" y="617674"/>
                  <a:pt x="1276709" y="586596"/>
                </a:cubicBezTo>
                <a:cubicBezTo>
                  <a:pt x="1258542" y="585751"/>
                  <a:pt x="1242925" y="572108"/>
                  <a:pt x="1224950" y="569343"/>
                </a:cubicBezTo>
                <a:cubicBezTo>
                  <a:pt x="1167826" y="560555"/>
                  <a:pt x="1109931" y="557841"/>
                  <a:pt x="1052422" y="552090"/>
                </a:cubicBezTo>
                <a:lnTo>
                  <a:pt x="914400" y="517585"/>
                </a:lnTo>
                <a:cubicBezTo>
                  <a:pt x="892287" y="512057"/>
                  <a:pt x="818382" y="495455"/>
                  <a:pt x="793630" y="483079"/>
                </a:cubicBezTo>
                <a:cubicBezTo>
                  <a:pt x="775084" y="473806"/>
                  <a:pt x="760417" y="457846"/>
                  <a:pt x="741871" y="448573"/>
                </a:cubicBezTo>
                <a:cubicBezTo>
                  <a:pt x="717116" y="436195"/>
                  <a:pt x="643218" y="419597"/>
                  <a:pt x="621101" y="414068"/>
                </a:cubicBezTo>
                <a:cubicBezTo>
                  <a:pt x="472771" y="315179"/>
                  <a:pt x="660443" y="433739"/>
                  <a:pt x="517584" y="362309"/>
                </a:cubicBezTo>
                <a:cubicBezTo>
                  <a:pt x="499038" y="353036"/>
                  <a:pt x="484774" y="336224"/>
                  <a:pt x="465826" y="327803"/>
                </a:cubicBezTo>
                <a:cubicBezTo>
                  <a:pt x="411826" y="303803"/>
                  <a:pt x="350649" y="290383"/>
                  <a:pt x="293298" y="276045"/>
                </a:cubicBezTo>
                <a:cubicBezTo>
                  <a:pt x="276045" y="264543"/>
                  <a:pt x="260085" y="250812"/>
                  <a:pt x="241539" y="241539"/>
                </a:cubicBezTo>
                <a:cubicBezTo>
                  <a:pt x="225273" y="233406"/>
                  <a:pt x="205678" y="233119"/>
                  <a:pt x="189781" y="224287"/>
                </a:cubicBezTo>
                <a:cubicBezTo>
                  <a:pt x="153529" y="204147"/>
                  <a:pt x="86264" y="155275"/>
                  <a:pt x="86264" y="155275"/>
                </a:cubicBezTo>
                <a:cubicBezTo>
                  <a:pt x="12741" y="44991"/>
                  <a:pt x="46575" y="81083"/>
                  <a:pt x="0" y="34505"/>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36" name="Google Shape;436;p28"/>
          <p:cNvSpPr txBox="1"/>
          <p:nvPr/>
        </p:nvSpPr>
        <p:spPr>
          <a:xfrm>
            <a:off x="7452569" y="4573709"/>
            <a:ext cx="86594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437" name="Google Shape;437;p28"/>
          <p:cNvSpPr txBox="1"/>
          <p:nvPr/>
        </p:nvSpPr>
        <p:spPr>
          <a:xfrm>
            <a:off x="1895509" y="1244708"/>
            <a:ext cx="7809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Logic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9"/>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400"/>
              <a:t>Design Turing Machine for L= {0</a:t>
            </a:r>
            <a:r>
              <a:rPr baseline="30000" lang="en-US" sz="2400"/>
              <a:t>n</a:t>
            </a:r>
            <a:r>
              <a:rPr lang="en-US" sz="2400"/>
              <a:t>1</a:t>
            </a:r>
            <a:r>
              <a:rPr baseline="30000" lang="en-US" sz="2400"/>
              <a:t>n</a:t>
            </a:r>
            <a:r>
              <a:rPr lang="en-US" sz="2400"/>
              <a:t>, n&gt;=1}</a:t>
            </a:r>
            <a:endParaRPr sz="2400"/>
          </a:p>
        </p:txBody>
      </p:sp>
      <p:sp>
        <p:nvSpPr>
          <p:cNvPr id="443" name="Google Shape;443;p29"/>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444" name="Google Shape;444;p29"/>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445" name="Google Shape;445;p29"/>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6" name="Google Shape;446;p29"/>
          <p:cNvSpPr/>
          <p:nvPr/>
        </p:nvSpPr>
        <p:spPr>
          <a:xfrm rot="-10645840">
            <a:off x="9514445" y="2857800"/>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47" name="Google Shape;447;p29"/>
          <p:cNvSpPr txBox="1"/>
          <p:nvPr/>
        </p:nvSpPr>
        <p:spPr>
          <a:xfrm>
            <a:off x="9383330" y="2399041"/>
            <a:ext cx="8274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graphicFrame>
        <p:nvGraphicFramePr>
          <p:cNvPr id="448" name="Google Shape;448;p29"/>
          <p:cNvGraphicFramePr/>
          <p:nvPr/>
        </p:nvGraphicFramePr>
        <p:xfrm>
          <a:off x="1787666" y="1687494"/>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49" name="Google Shape;449;p29"/>
          <p:cNvSpPr/>
          <p:nvPr/>
        </p:nvSpPr>
        <p:spPr>
          <a:xfrm>
            <a:off x="5583953" y="3121731"/>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450" name="Google Shape;450;p29"/>
          <p:cNvCxnSpPr>
            <a:stCxn id="449" idx="6"/>
          </p:cNvCxnSpPr>
          <p:nvPr/>
        </p:nvCxnSpPr>
        <p:spPr>
          <a:xfrm>
            <a:off x="6345953" y="3464631"/>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451" name="Google Shape;451;p29"/>
          <p:cNvSpPr/>
          <p:nvPr/>
        </p:nvSpPr>
        <p:spPr>
          <a:xfrm>
            <a:off x="7461571" y="3121731"/>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452" name="Google Shape;452;p29"/>
          <p:cNvSpPr/>
          <p:nvPr/>
        </p:nvSpPr>
        <p:spPr>
          <a:xfrm rot="-10645840">
            <a:off x="7618087" y="2820960"/>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53" name="Google Shape;453;p29"/>
          <p:cNvSpPr txBox="1"/>
          <p:nvPr/>
        </p:nvSpPr>
        <p:spPr>
          <a:xfrm>
            <a:off x="6467724" y="3073333"/>
            <a:ext cx="85792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454" name="Google Shape;454;p29"/>
          <p:cNvCxnSpPr>
            <a:endCxn id="449" idx="2"/>
          </p:cNvCxnSpPr>
          <p:nvPr/>
        </p:nvCxnSpPr>
        <p:spPr>
          <a:xfrm>
            <a:off x="5317253" y="3464631"/>
            <a:ext cx="266700" cy="0"/>
          </a:xfrm>
          <a:prstGeom prst="straightConnector1">
            <a:avLst/>
          </a:prstGeom>
          <a:solidFill>
            <a:schemeClr val="accent1"/>
          </a:solidFill>
          <a:ln cap="flat" cmpd="sng" w="19050">
            <a:solidFill>
              <a:schemeClr val="dk1"/>
            </a:solidFill>
            <a:prstDash val="solid"/>
            <a:round/>
            <a:headEnd len="sm" w="sm" type="none"/>
            <a:tailEnd len="med" w="med" type="stealth"/>
          </a:ln>
        </p:spPr>
      </p:cxnSp>
      <p:sp>
        <p:nvSpPr>
          <p:cNvPr id="455" name="Google Shape;455;p29"/>
          <p:cNvSpPr txBox="1"/>
          <p:nvPr/>
        </p:nvSpPr>
        <p:spPr>
          <a:xfrm>
            <a:off x="7486972" y="2362201"/>
            <a:ext cx="8499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456" name="Google Shape;456;p29"/>
          <p:cNvCxnSpPr/>
          <p:nvPr/>
        </p:nvCxnSpPr>
        <p:spPr>
          <a:xfrm>
            <a:off x="8242311" y="3464631"/>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457" name="Google Shape;457;p29"/>
          <p:cNvSpPr txBox="1"/>
          <p:nvPr/>
        </p:nvSpPr>
        <p:spPr>
          <a:xfrm>
            <a:off x="8364081" y="3073333"/>
            <a:ext cx="80246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a:t>
            </a:r>
            <a:r>
              <a:rPr baseline="-25000" lang="en-US" sz="1800">
                <a:solidFill>
                  <a:srgbClr val="C00000"/>
                </a:solidFill>
                <a:latin typeface="Verdana"/>
                <a:ea typeface="Verdana"/>
                <a:cs typeface="Verdana"/>
                <a:sym typeface="Verdana"/>
              </a:rPr>
              <a:t>Y</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458" name="Google Shape;458;p29"/>
          <p:cNvSpPr/>
          <p:nvPr/>
        </p:nvSpPr>
        <p:spPr>
          <a:xfrm>
            <a:off x="9357929" y="3108954"/>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2</a:t>
            </a:r>
            <a:endParaRPr/>
          </a:p>
        </p:txBody>
      </p:sp>
      <p:sp>
        <p:nvSpPr>
          <p:cNvPr id="459" name="Google Shape;459;p29"/>
          <p:cNvSpPr txBox="1"/>
          <p:nvPr/>
        </p:nvSpPr>
        <p:spPr>
          <a:xfrm>
            <a:off x="6318527" y="1422054"/>
            <a:ext cx="419407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Verdana"/>
                <a:ea typeface="Verdana"/>
                <a:cs typeface="Verdana"/>
                <a:sym typeface="Verdana"/>
              </a:rPr>
              <a:t>Step-4:</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If symbol is Y replace it by Y and move right and Go to state q3</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Else go to step 1</a:t>
            </a:r>
            <a:endParaRPr/>
          </a:p>
        </p:txBody>
      </p:sp>
      <p:sp>
        <p:nvSpPr>
          <p:cNvPr id="460" name="Google Shape;460;p29"/>
          <p:cNvSpPr/>
          <p:nvPr/>
        </p:nvSpPr>
        <p:spPr>
          <a:xfrm>
            <a:off x="6137529" y="3760087"/>
            <a:ext cx="3398807" cy="633983"/>
          </a:xfrm>
          <a:custGeom>
            <a:rect b="b" l="l" r="r" t="t"/>
            <a:pathLst>
              <a:path extrusionOk="0" h="633983" w="3398807">
                <a:moveTo>
                  <a:pt x="3398807" y="0"/>
                </a:moveTo>
                <a:cubicBezTo>
                  <a:pt x="3370052" y="11502"/>
                  <a:pt x="3337744" y="16504"/>
                  <a:pt x="3312543" y="34505"/>
                </a:cubicBezTo>
                <a:cubicBezTo>
                  <a:pt x="3175972" y="132055"/>
                  <a:pt x="3378376" y="52817"/>
                  <a:pt x="3226279" y="103517"/>
                </a:cubicBezTo>
                <a:cubicBezTo>
                  <a:pt x="3165536" y="194630"/>
                  <a:pt x="3222627" y="121436"/>
                  <a:pt x="3122762" y="207034"/>
                </a:cubicBezTo>
                <a:cubicBezTo>
                  <a:pt x="3104237" y="222913"/>
                  <a:pt x="3090857" y="244610"/>
                  <a:pt x="3071003" y="258792"/>
                </a:cubicBezTo>
                <a:cubicBezTo>
                  <a:pt x="2950060" y="345180"/>
                  <a:pt x="3051611" y="254230"/>
                  <a:pt x="2950233" y="310551"/>
                </a:cubicBezTo>
                <a:cubicBezTo>
                  <a:pt x="2913981" y="330691"/>
                  <a:pt x="2886059" y="366448"/>
                  <a:pt x="2846717" y="379562"/>
                </a:cubicBezTo>
                <a:lnTo>
                  <a:pt x="2743200" y="414068"/>
                </a:lnTo>
                <a:cubicBezTo>
                  <a:pt x="2725947" y="419819"/>
                  <a:pt x="2708326" y="424566"/>
                  <a:pt x="2691441" y="431320"/>
                </a:cubicBezTo>
                <a:cubicBezTo>
                  <a:pt x="2662686" y="442822"/>
                  <a:pt x="2634777" y="456718"/>
                  <a:pt x="2605177" y="465826"/>
                </a:cubicBezTo>
                <a:cubicBezTo>
                  <a:pt x="2559851" y="479773"/>
                  <a:pt x="2513162" y="488830"/>
                  <a:pt x="2467154" y="500332"/>
                </a:cubicBezTo>
                <a:lnTo>
                  <a:pt x="2398143" y="517585"/>
                </a:lnTo>
                <a:lnTo>
                  <a:pt x="2329132" y="534837"/>
                </a:lnTo>
                <a:cubicBezTo>
                  <a:pt x="2306128" y="540588"/>
                  <a:pt x="2283594" y="548737"/>
                  <a:pt x="2260120" y="552090"/>
                </a:cubicBezTo>
                <a:lnTo>
                  <a:pt x="2018581" y="586596"/>
                </a:lnTo>
                <a:cubicBezTo>
                  <a:pt x="1751691" y="675559"/>
                  <a:pt x="1944890" y="617674"/>
                  <a:pt x="1276709" y="586596"/>
                </a:cubicBezTo>
                <a:cubicBezTo>
                  <a:pt x="1258542" y="585751"/>
                  <a:pt x="1242925" y="572108"/>
                  <a:pt x="1224950" y="569343"/>
                </a:cubicBezTo>
                <a:cubicBezTo>
                  <a:pt x="1167826" y="560555"/>
                  <a:pt x="1109931" y="557841"/>
                  <a:pt x="1052422" y="552090"/>
                </a:cubicBezTo>
                <a:lnTo>
                  <a:pt x="914400" y="517585"/>
                </a:lnTo>
                <a:cubicBezTo>
                  <a:pt x="892287" y="512057"/>
                  <a:pt x="818382" y="495455"/>
                  <a:pt x="793630" y="483079"/>
                </a:cubicBezTo>
                <a:cubicBezTo>
                  <a:pt x="775084" y="473806"/>
                  <a:pt x="760417" y="457846"/>
                  <a:pt x="741871" y="448573"/>
                </a:cubicBezTo>
                <a:cubicBezTo>
                  <a:pt x="717116" y="436195"/>
                  <a:pt x="643218" y="419597"/>
                  <a:pt x="621101" y="414068"/>
                </a:cubicBezTo>
                <a:cubicBezTo>
                  <a:pt x="472771" y="315179"/>
                  <a:pt x="660443" y="433739"/>
                  <a:pt x="517584" y="362309"/>
                </a:cubicBezTo>
                <a:cubicBezTo>
                  <a:pt x="499038" y="353036"/>
                  <a:pt x="484774" y="336224"/>
                  <a:pt x="465826" y="327803"/>
                </a:cubicBezTo>
                <a:cubicBezTo>
                  <a:pt x="411826" y="303803"/>
                  <a:pt x="350649" y="290383"/>
                  <a:pt x="293298" y="276045"/>
                </a:cubicBezTo>
                <a:cubicBezTo>
                  <a:pt x="276045" y="264543"/>
                  <a:pt x="260085" y="250812"/>
                  <a:pt x="241539" y="241539"/>
                </a:cubicBezTo>
                <a:cubicBezTo>
                  <a:pt x="225273" y="233406"/>
                  <a:pt x="205678" y="233119"/>
                  <a:pt x="189781" y="224287"/>
                </a:cubicBezTo>
                <a:cubicBezTo>
                  <a:pt x="153529" y="204147"/>
                  <a:pt x="86264" y="155275"/>
                  <a:pt x="86264" y="155275"/>
                </a:cubicBezTo>
                <a:cubicBezTo>
                  <a:pt x="12741" y="44991"/>
                  <a:pt x="46575" y="81083"/>
                  <a:pt x="0" y="34505"/>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61" name="Google Shape;461;p29"/>
          <p:cNvSpPr txBox="1"/>
          <p:nvPr/>
        </p:nvSpPr>
        <p:spPr>
          <a:xfrm>
            <a:off x="7376369" y="3938578"/>
            <a:ext cx="86594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462" name="Google Shape;462;p29"/>
          <p:cNvCxnSpPr>
            <a:stCxn id="449" idx="4"/>
          </p:cNvCxnSpPr>
          <p:nvPr/>
        </p:nvCxnSpPr>
        <p:spPr>
          <a:xfrm>
            <a:off x="5964953" y="3807531"/>
            <a:ext cx="502800" cy="1297800"/>
          </a:xfrm>
          <a:prstGeom prst="straightConnector1">
            <a:avLst/>
          </a:prstGeom>
          <a:solidFill>
            <a:schemeClr val="accent1"/>
          </a:solidFill>
          <a:ln cap="flat" cmpd="sng" w="9525">
            <a:solidFill>
              <a:schemeClr val="dk1"/>
            </a:solidFill>
            <a:prstDash val="solid"/>
            <a:round/>
            <a:headEnd len="sm" w="sm" type="none"/>
            <a:tailEnd len="med" w="med" type="stealth"/>
          </a:ln>
        </p:spPr>
      </p:cxnSp>
      <p:sp>
        <p:nvSpPr>
          <p:cNvPr id="463" name="Google Shape;463;p29"/>
          <p:cNvSpPr/>
          <p:nvPr/>
        </p:nvSpPr>
        <p:spPr>
          <a:xfrm>
            <a:off x="6368679" y="495300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3</a:t>
            </a:r>
            <a:endParaRPr/>
          </a:p>
        </p:txBody>
      </p:sp>
      <p:sp>
        <p:nvSpPr>
          <p:cNvPr id="464" name="Google Shape;464;p29"/>
          <p:cNvSpPr txBox="1"/>
          <p:nvPr/>
        </p:nvSpPr>
        <p:spPr>
          <a:xfrm>
            <a:off x="5311185" y="4379856"/>
            <a:ext cx="79989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465" name="Google Shape;465;p29"/>
          <p:cNvSpPr/>
          <p:nvPr/>
        </p:nvSpPr>
        <p:spPr>
          <a:xfrm rot="-6713550">
            <a:off x="6970181" y="4955087"/>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66" name="Google Shape;466;p29"/>
          <p:cNvSpPr txBox="1"/>
          <p:nvPr/>
        </p:nvSpPr>
        <p:spPr>
          <a:xfrm>
            <a:off x="7447901" y="4923730"/>
            <a:ext cx="79989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467" name="Google Shape;467;p29"/>
          <p:cNvSpPr txBox="1"/>
          <p:nvPr/>
        </p:nvSpPr>
        <p:spPr>
          <a:xfrm>
            <a:off x="1895509" y="1244708"/>
            <a:ext cx="7809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Logic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Problems That Computers Cannot Solve</a:t>
            </a:r>
            <a:endParaRPr/>
          </a:p>
        </p:txBody>
      </p:sp>
      <p:sp>
        <p:nvSpPr>
          <p:cNvPr id="119" name="Google Shape;119;p3"/>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469900" lvl="0" marL="469900" rtl="0" algn="l">
              <a:spcBef>
                <a:spcPts val="0"/>
              </a:spcBef>
              <a:spcAft>
                <a:spcPts val="0"/>
              </a:spcAft>
              <a:buSzPts val="3000"/>
              <a:buChar char="□"/>
            </a:pPr>
            <a:r>
              <a:rPr lang="en-US"/>
              <a:t>Specific Problems we cannot solve using a computer are called “Undecidable”</a:t>
            </a:r>
            <a:endParaRPr/>
          </a:p>
        </p:txBody>
      </p:sp>
      <p:sp>
        <p:nvSpPr>
          <p:cNvPr id="120" name="Google Shape;120;p3"/>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21" name="Google Shape;121;p3"/>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22" name="Google Shape;122;p3"/>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0"/>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400"/>
              <a:t>Design Turing Machine for L= {0</a:t>
            </a:r>
            <a:r>
              <a:rPr baseline="30000" lang="en-US" sz="2400"/>
              <a:t>n</a:t>
            </a:r>
            <a:r>
              <a:rPr lang="en-US" sz="2400"/>
              <a:t>1</a:t>
            </a:r>
            <a:r>
              <a:rPr baseline="30000" lang="en-US" sz="2400"/>
              <a:t>n</a:t>
            </a:r>
            <a:r>
              <a:rPr lang="en-US" sz="2400"/>
              <a:t>, n&gt;=1}</a:t>
            </a:r>
            <a:endParaRPr sz="2400"/>
          </a:p>
        </p:txBody>
      </p:sp>
      <p:sp>
        <p:nvSpPr>
          <p:cNvPr id="473" name="Google Shape;473;p30"/>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474" name="Google Shape;474;p30"/>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475" name="Google Shape;475;p30"/>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6" name="Google Shape;476;p30"/>
          <p:cNvSpPr/>
          <p:nvPr/>
        </p:nvSpPr>
        <p:spPr>
          <a:xfrm rot="-10645840">
            <a:off x="9514445" y="2857800"/>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77" name="Google Shape;477;p30"/>
          <p:cNvSpPr txBox="1"/>
          <p:nvPr/>
        </p:nvSpPr>
        <p:spPr>
          <a:xfrm>
            <a:off x="9383330" y="2399041"/>
            <a:ext cx="8274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graphicFrame>
        <p:nvGraphicFramePr>
          <p:cNvPr id="478" name="Google Shape;478;p30"/>
          <p:cNvGraphicFramePr/>
          <p:nvPr/>
        </p:nvGraphicFramePr>
        <p:xfrm>
          <a:off x="1787666" y="1687494"/>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79" name="Google Shape;479;p30"/>
          <p:cNvSpPr/>
          <p:nvPr/>
        </p:nvSpPr>
        <p:spPr>
          <a:xfrm>
            <a:off x="5583953" y="3121731"/>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480" name="Google Shape;480;p30"/>
          <p:cNvCxnSpPr>
            <a:stCxn id="479" idx="6"/>
          </p:cNvCxnSpPr>
          <p:nvPr/>
        </p:nvCxnSpPr>
        <p:spPr>
          <a:xfrm>
            <a:off x="6345953" y="3464631"/>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481" name="Google Shape;481;p30"/>
          <p:cNvSpPr/>
          <p:nvPr/>
        </p:nvSpPr>
        <p:spPr>
          <a:xfrm>
            <a:off x="7461571" y="3121731"/>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482" name="Google Shape;482;p30"/>
          <p:cNvSpPr/>
          <p:nvPr/>
        </p:nvSpPr>
        <p:spPr>
          <a:xfrm rot="-10645840">
            <a:off x="7618087" y="2820960"/>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83" name="Google Shape;483;p30"/>
          <p:cNvSpPr txBox="1"/>
          <p:nvPr/>
        </p:nvSpPr>
        <p:spPr>
          <a:xfrm>
            <a:off x="6467724" y="3073333"/>
            <a:ext cx="85792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484" name="Google Shape;484;p30"/>
          <p:cNvCxnSpPr>
            <a:endCxn id="479" idx="2"/>
          </p:cNvCxnSpPr>
          <p:nvPr/>
        </p:nvCxnSpPr>
        <p:spPr>
          <a:xfrm>
            <a:off x="5317253" y="3464631"/>
            <a:ext cx="266700" cy="0"/>
          </a:xfrm>
          <a:prstGeom prst="straightConnector1">
            <a:avLst/>
          </a:prstGeom>
          <a:solidFill>
            <a:schemeClr val="accent1"/>
          </a:solidFill>
          <a:ln cap="flat" cmpd="sng" w="19050">
            <a:solidFill>
              <a:schemeClr val="dk1"/>
            </a:solidFill>
            <a:prstDash val="solid"/>
            <a:round/>
            <a:headEnd len="sm" w="sm" type="none"/>
            <a:tailEnd len="med" w="med" type="stealth"/>
          </a:ln>
        </p:spPr>
      </p:cxnSp>
      <p:sp>
        <p:nvSpPr>
          <p:cNvPr id="485" name="Google Shape;485;p30"/>
          <p:cNvSpPr txBox="1"/>
          <p:nvPr/>
        </p:nvSpPr>
        <p:spPr>
          <a:xfrm>
            <a:off x="7486972" y="2362201"/>
            <a:ext cx="8499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486" name="Google Shape;486;p30"/>
          <p:cNvCxnSpPr/>
          <p:nvPr/>
        </p:nvCxnSpPr>
        <p:spPr>
          <a:xfrm>
            <a:off x="8242311" y="3464631"/>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487" name="Google Shape;487;p30"/>
          <p:cNvSpPr txBox="1"/>
          <p:nvPr/>
        </p:nvSpPr>
        <p:spPr>
          <a:xfrm>
            <a:off x="8364081" y="3073333"/>
            <a:ext cx="80246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a:t>
            </a:r>
            <a:r>
              <a:rPr baseline="-25000" lang="en-US" sz="1800">
                <a:solidFill>
                  <a:srgbClr val="C00000"/>
                </a:solidFill>
                <a:latin typeface="Verdana"/>
                <a:ea typeface="Verdana"/>
                <a:cs typeface="Verdana"/>
                <a:sym typeface="Verdana"/>
              </a:rPr>
              <a:t>Y</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488" name="Google Shape;488;p30"/>
          <p:cNvSpPr/>
          <p:nvPr/>
        </p:nvSpPr>
        <p:spPr>
          <a:xfrm>
            <a:off x="9357929" y="3108954"/>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2</a:t>
            </a:r>
            <a:endParaRPr/>
          </a:p>
        </p:txBody>
      </p:sp>
      <p:sp>
        <p:nvSpPr>
          <p:cNvPr id="489" name="Google Shape;489;p30"/>
          <p:cNvSpPr txBox="1"/>
          <p:nvPr/>
        </p:nvSpPr>
        <p:spPr>
          <a:xfrm>
            <a:off x="6296569" y="995207"/>
            <a:ext cx="419407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Verdana"/>
                <a:ea typeface="Verdana"/>
                <a:cs typeface="Verdana"/>
                <a:sym typeface="Verdana"/>
              </a:rPr>
              <a:t>Step-5:</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Replace Y by Y and move right, remain on same state</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If symbol is B replace it by B and move right STRING IS ACCEPTED, GO TO FINAL STATE q4</a:t>
            </a:r>
            <a:endParaRPr/>
          </a:p>
        </p:txBody>
      </p:sp>
      <p:sp>
        <p:nvSpPr>
          <p:cNvPr id="490" name="Google Shape;490;p30"/>
          <p:cNvSpPr/>
          <p:nvPr/>
        </p:nvSpPr>
        <p:spPr>
          <a:xfrm>
            <a:off x="6137529" y="3760087"/>
            <a:ext cx="3398807" cy="633983"/>
          </a:xfrm>
          <a:custGeom>
            <a:rect b="b" l="l" r="r" t="t"/>
            <a:pathLst>
              <a:path extrusionOk="0" h="633983" w="3398807">
                <a:moveTo>
                  <a:pt x="3398807" y="0"/>
                </a:moveTo>
                <a:cubicBezTo>
                  <a:pt x="3370052" y="11502"/>
                  <a:pt x="3337744" y="16504"/>
                  <a:pt x="3312543" y="34505"/>
                </a:cubicBezTo>
                <a:cubicBezTo>
                  <a:pt x="3175972" y="132055"/>
                  <a:pt x="3378376" y="52817"/>
                  <a:pt x="3226279" y="103517"/>
                </a:cubicBezTo>
                <a:cubicBezTo>
                  <a:pt x="3165536" y="194630"/>
                  <a:pt x="3222627" y="121436"/>
                  <a:pt x="3122762" y="207034"/>
                </a:cubicBezTo>
                <a:cubicBezTo>
                  <a:pt x="3104237" y="222913"/>
                  <a:pt x="3090857" y="244610"/>
                  <a:pt x="3071003" y="258792"/>
                </a:cubicBezTo>
                <a:cubicBezTo>
                  <a:pt x="2950060" y="345180"/>
                  <a:pt x="3051611" y="254230"/>
                  <a:pt x="2950233" y="310551"/>
                </a:cubicBezTo>
                <a:cubicBezTo>
                  <a:pt x="2913981" y="330691"/>
                  <a:pt x="2886059" y="366448"/>
                  <a:pt x="2846717" y="379562"/>
                </a:cubicBezTo>
                <a:lnTo>
                  <a:pt x="2743200" y="414068"/>
                </a:lnTo>
                <a:cubicBezTo>
                  <a:pt x="2725947" y="419819"/>
                  <a:pt x="2708326" y="424566"/>
                  <a:pt x="2691441" y="431320"/>
                </a:cubicBezTo>
                <a:cubicBezTo>
                  <a:pt x="2662686" y="442822"/>
                  <a:pt x="2634777" y="456718"/>
                  <a:pt x="2605177" y="465826"/>
                </a:cubicBezTo>
                <a:cubicBezTo>
                  <a:pt x="2559851" y="479773"/>
                  <a:pt x="2513162" y="488830"/>
                  <a:pt x="2467154" y="500332"/>
                </a:cubicBezTo>
                <a:lnTo>
                  <a:pt x="2398143" y="517585"/>
                </a:lnTo>
                <a:lnTo>
                  <a:pt x="2329132" y="534837"/>
                </a:lnTo>
                <a:cubicBezTo>
                  <a:pt x="2306128" y="540588"/>
                  <a:pt x="2283594" y="548737"/>
                  <a:pt x="2260120" y="552090"/>
                </a:cubicBezTo>
                <a:lnTo>
                  <a:pt x="2018581" y="586596"/>
                </a:lnTo>
                <a:cubicBezTo>
                  <a:pt x="1751691" y="675559"/>
                  <a:pt x="1944890" y="617674"/>
                  <a:pt x="1276709" y="586596"/>
                </a:cubicBezTo>
                <a:cubicBezTo>
                  <a:pt x="1258542" y="585751"/>
                  <a:pt x="1242925" y="572108"/>
                  <a:pt x="1224950" y="569343"/>
                </a:cubicBezTo>
                <a:cubicBezTo>
                  <a:pt x="1167826" y="560555"/>
                  <a:pt x="1109931" y="557841"/>
                  <a:pt x="1052422" y="552090"/>
                </a:cubicBezTo>
                <a:lnTo>
                  <a:pt x="914400" y="517585"/>
                </a:lnTo>
                <a:cubicBezTo>
                  <a:pt x="892287" y="512057"/>
                  <a:pt x="818382" y="495455"/>
                  <a:pt x="793630" y="483079"/>
                </a:cubicBezTo>
                <a:cubicBezTo>
                  <a:pt x="775084" y="473806"/>
                  <a:pt x="760417" y="457846"/>
                  <a:pt x="741871" y="448573"/>
                </a:cubicBezTo>
                <a:cubicBezTo>
                  <a:pt x="717116" y="436195"/>
                  <a:pt x="643218" y="419597"/>
                  <a:pt x="621101" y="414068"/>
                </a:cubicBezTo>
                <a:cubicBezTo>
                  <a:pt x="472771" y="315179"/>
                  <a:pt x="660443" y="433739"/>
                  <a:pt x="517584" y="362309"/>
                </a:cubicBezTo>
                <a:cubicBezTo>
                  <a:pt x="499038" y="353036"/>
                  <a:pt x="484774" y="336224"/>
                  <a:pt x="465826" y="327803"/>
                </a:cubicBezTo>
                <a:cubicBezTo>
                  <a:pt x="411826" y="303803"/>
                  <a:pt x="350649" y="290383"/>
                  <a:pt x="293298" y="276045"/>
                </a:cubicBezTo>
                <a:cubicBezTo>
                  <a:pt x="276045" y="264543"/>
                  <a:pt x="260085" y="250812"/>
                  <a:pt x="241539" y="241539"/>
                </a:cubicBezTo>
                <a:cubicBezTo>
                  <a:pt x="225273" y="233406"/>
                  <a:pt x="205678" y="233119"/>
                  <a:pt x="189781" y="224287"/>
                </a:cubicBezTo>
                <a:cubicBezTo>
                  <a:pt x="153529" y="204147"/>
                  <a:pt x="86264" y="155275"/>
                  <a:pt x="86264" y="155275"/>
                </a:cubicBezTo>
                <a:cubicBezTo>
                  <a:pt x="12741" y="44991"/>
                  <a:pt x="46575" y="81083"/>
                  <a:pt x="0" y="34505"/>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91" name="Google Shape;491;p30"/>
          <p:cNvSpPr txBox="1"/>
          <p:nvPr/>
        </p:nvSpPr>
        <p:spPr>
          <a:xfrm>
            <a:off x="7376369" y="3938578"/>
            <a:ext cx="86594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492" name="Google Shape;492;p30"/>
          <p:cNvCxnSpPr>
            <a:stCxn id="479" idx="4"/>
          </p:cNvCxnSpPr>
          <p:nvPr/>
        </p:nvCxnSpPr>
        <p:spPr>
          <a:xfrm>
            <a:off x="5964953" y="3807531"/>
            <a:ext cx="502800" cy="12978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493" name="Google Shape;493;p30"/>
          <p:cNvSpPr/>
          <p:nvPr/>
        </p:nvSpPr>
        <p:spPr>
          <a:xfrm>
            <a:off x="6368679" y="495300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3</a:t>
            </a:r>
            <a:endParaRPr/>
          </a:p>
        </p:txBody>
      </p:sp>
      <p:sp>
        <p:nvSpPr>
          <p:cNvPr id="494" name="Google Shape;494;p30"/>
          <p:cNvSpPr txBox="1"/>
          <p:nvPr/>
        </p:nvSpPr>
        <p:spPr>
          <a:xfrm>
            <a:off x="5311185" y="4379856"/>
            <a:ext cx="79989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495" name="Google Shape;495;p30"/>
          <p:cNvSpPr/>
          <p:nvPr/>
        </p:nvSpPr>
        <p:spPr>
          <a:xfrm rot="-6713550">
            <a:off x="6970181" y="4955087"/>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96" name="Google Shape;496;p30"/>
          <p:cNvSpPr txBox="1"/>
          <p:nvPr/>
        </p:nvSpPr>
        <p:spPr>
          <a:xfrm>
            <a:off x="7391401" y="4876801"/>
            <a:ext cx="79989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497" name="Google Shape;497;p30"/>
          <p:cNvCxnSpPr/>
          <p:nvPr/>
        </p:nvCxnSpPr>
        <p:spPr>
          <a:xfrm>
            <a:off x="7003212" y="5566913"/>
            <a:ext cx="1634634"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498" name="Google Shape;498;p30"/>
          <p:cNvSpPr txBox="1"/>
          <p:nvPr/>
        </p:nvSpPr>
        <p:spPr>
          <a:xfrm>
            <a:off x="7436982" y="5636913"/>
            <a:ext cx="86299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499" name="Google Shape;499;p30"/>
          <p:cNvSpPr/>
          <p:nvPr/>
        </p:nvSpPr>
        <p:spPr>
          <a:xfrm>
            <a:off x="8671279" y="5222386"/>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4</a:t>
            </a:r>
            <a:endParaRPr/>
          </a:p>
        </p:txBody>
      </p:sp>
      <p:sp>
        <p:nvSpPr>
          <p:cNvPr id="500" name="Google Shape;500;p30"/>
          <p:cNvSpPr/>
          <p:nvPr/>
        </p:nvSpPr>
        <p:spPr>
          <a:xfrm>
            <a:off x="8576095" y="5179203"/>
            <a:ext cx="917863" cy="770652"/>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aseline="-25000" sz="1800">
              <a:solidFill>
                <a:schemeClr val="dk1"/>
              </a:solidFill>
              <a:latin typeface="Verdana"/>
              <a:ea typeface="Verdana"/>
              <a:cs typeface="Verdana"/>
              <a:sym typeface="Verdana"/>
            </a:endParaRPr>
          </a:p>
        </p:txBody>
      </p:sp>
      <p:sp>
        <p:nvSpPr>
          <p:cNvPr id="501" name="Google Shape;501;p30"/>
          <p:cNvSpPr txBox="1"/>
          <p:nvPr/>
        </p:nvSpPr>
        <p:spPr>
          <a:xfrm>
            <a:off x="1895509" y="1244708"/>
            <a:ext cx="7809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Logic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1"/>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400"/>
              <a:t>Design Turing Machine for L= {0</a:t>
            </a:r>
            <a:r>
              <a:rPr baseline="30000" lang="en-US" sz="2400"/>
              <a:t>n</a:t>
            </a:r>
            <a:r>
              <a:rPr lang="en-US" sz="2400"/>
              <a:t>1</a:t>
            </a:r>
            <a:r>
              <a:rPr baseline="30000" lang="en-US" sz="2400"/>
              <a:t>n</a:t>
            </a:r>
            <a:r>
              <a:rPr lang="en-US" sz="2400"/>
              <a:t>, n&gt;=1}</a:t>
            </a:r>
            <a:endParaRPr sz="2400"/>
          </a:p>
        </p:txBody>
      </p:sp>
      <p:sp>
        <p:nvSpPr>
          <p:cNvPr id="507" name="Google Shape;507;p31"/>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508" name="Google Shape;508;p31"/>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509" name="Google Shape;509;p31"/>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0" name="Google Shape;510;p31"/>
          <p:cNvSpPr/>
          <p:nvPr/>
        </p:nvSpPr>
        <p:spPr>
          <a:xfrm rot="-10645840">
            <a:off x="6542645" y="2318145"/>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511" name="Google Shape;511;p31"/>
          <p:cNvSpPr txBox="1"/>
          <p:nvPr/>
        </p:nvSpPr>
        <p:spPr>
          <a:xfrm>
            <a:off x="6411530" y="1859386"/>
            <a:ext cx="8274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512" name="Google Shape;512;p31"/>
          <p:cNvSpPr/>
          <p:nvPr/>
        </p:nvSpPr>
        <p:spPr>
          <a:xfrm>
            <a:off x="2612153" y="2582076"/>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513" name="Google Shape;513;p31"/>
          <p:cNvCxnSpPr>
            <a:stCxn id="512" idx="6"/>
          </p:cNvCxnSpPr>
          <p:nvPr/>
        </p:nvCxnSpPr>
        <p:spPr>
          <a:xfrm>
            <a:off x="3374153" y="2924976"/>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514" name="Google Shape;514;p31"/>
          <p:cNvSpPr/>
          <p:nvPr/>
        </p:nvSpPr>
        <p:spPr>
          <a:xfrm>
            <a:off x="4489771" y="2582076"/>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515" name="Google Shape;515;p31"/>
          <p:cNvSpPr/>
          <p:nvPr/>
        </p:nvSpPr>
        <p:spPr>
          <a:xfrm rot="-10645840">
            <a:off x="4646287" y="2281305"/>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516" name="Google Shape;516;p31"/>
          <p:cNvSpPr txBox="1"/>
          <p:nvPr/>
        </p:nvSpPr>
        <p:spPr>
          <a:xfrm>
            <a:off x="3495924" y="2533678"/>
            <a:ext cx="85792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517" name="Google Shape;517;p31"/>
          <p:cNvCxnSpPr>
            <a:endCxn id="512" idx="2"/>
          </p:cNvCxnSpPr>
          <p:nvPr/>
        </p:nvCxnSpPr>
        <p:spPr>
          <a:xfrm>
            <a:off x="2345453" y="2924976"/>
            <a:ext cx="266700" cy="0"/>
          </a:xfrm>
          <a:prstGeom prst="straightConnector1">
            <a:avLst/>
          </a:prstGeom>
          <a:solidFill>
            <a:schemeClr val="accent1"/>
          </a:solidFill>
          <a:ln cap="flat" cmpd="sng" w="19050">
            <a:solidFill>
              <a:schemeClr val="dk1"/>
            </a:solidFill>
            <a:prstDash val="solid"/>
            <a:round/>
            <a:headEnd len="sm" w="sm" type="none"/>
            <a:tailEnd len="med" w="med" type="stealth"/>
          </a:ln>
        </p:spPr>
      </p:cxnSp>
      <p:sp>
        <p:nvSpPr>
          <p:cNvPr id="518" name="Google Shape;518;p31"/>
          <p:cNvSpPr txBox="1"/>
          <p:nvPr/>
        </p:nvSpPr>
        <p:spPr>
          <a:xfrm>
            <a:off x="4515172" y="1822546"/>
            <a:ext cx="8499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519" name="Google Shape;519;p31"/>
          <p:cNvCxnSpPr/>
          <p:nvPr/>
        </p:nvCxnSpPr>
        <p:spPr>
          <a:xfrm>
            <a:off x="5270511" y="2924976"/>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520" name="Google Shape;520;p31"/>
          <p:cNvSpPr txBox="1"/>
          <p:nvPr/>
        </p:nvSpPr>
        <p:spPr>
          <a:xfrm>
            <a:off x="5392281" y="2533678"/>
            <a:ext cx="80246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a:t>
            </a:r>
            <a:r>
              <a:rPr baseline="-25000" lang="en-US" sz="1800">
                <a:solidFill>
                  <a:srgbClr val="C00000"/>
                </a:solidFill>
                <a:latin typeface="Verdana"/>
                <a:ea typeface="Verdana"/>
                <a:cs typeface="Verdana"/>
                <a:sym typeface="Verdana"/>
              </a:rPr>
              <a:t>Y</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521" name="Google Shape;521;p31"/>
          <p:cNvSpPr/>
          <p:nvPr/>
        </p:nvSpPr>
        <p:spPr>
          <a:xfrm>
            <a:off x="6386129" y="2569299"/>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2</a:t>
            </a:r>
            <a:endParaRPr/>
          </a:p>
        </p:txBody>
      </p:sp>
      <p:sp>
        <p:nvSpPr>
          <p:cNvPr id="522" name="Google Shape;522;p31"/>
          <p:cNvSpPr/>
          <p:nvPr/>
        </p:nvSpPr>
        <p:spPr>
          <a:xfrm>
            <a:off x="3165729" y="3220432"/>
            <a:ext cx="3398807" cy="633983"/>
          </a:xfrm>
          <a:custGeom>
            <a:rect b="b" l="l" r="r" t="t"/>
            <a:pathLst>
              <a:path extrusionOk="0" h="633983" w="3398807">
                <a:moveTo>
                  <a:pt x="3398807" y="0"/>
                </a:moveTo>
                <a:cubicBezTo>
                  <a:pt x="3370052" y="11502"/>
                  <a:pt x="3337744" y="16504"/>
                  <a:pt x="3312543" y="34505"/>
                </a:cubicBezTo>
                <a:cubicBezTo>
                  <a:pt x="3175972" y="132055"/>
                  <a:pt x="3378376" y="52817"/>
                  <a:pt x="3226279" y="103517"/>
                </a:cubicBezTo>
                <a:cubicBezTo>
                  <a:pt x="3165536" y="194630"/>
                  <a:pt x="3222627" y="121436"/>
                  <a:pt x="3122762" y="207034"/>
                </a:cubicBezTo>
                <a:cubicBezTo>
                  <a:pt x="3104237" y="222913"/>
                  <a:pt x="3090857" y="244610"/>
                  <a:pt x="3071003" y="258792"/>
                </a:cubicBezTo>
                <a:cubicBezTo>
                  <a:pt x="2950060" y="345180"/>
                  <a:pt x="3051611" y="254230"/>
                  <a:pt x="2950233" y="310551"/>
                </a:cubicBezTo>
                <a:cubicBezTo>
                  <a:pt x="2913981" y="330691"/>
                  <a:pt x="2886059" y="366448"/>
                  <a:pt x="2846717" y="379562"/>
                </a:cubicBezTo>
                <a:lnTo>
                  <a:pt x="2743200" y="414068"/>
                </a:lnTo>
                <a:cubicBezTo>
                  <a:pt x="2725947" y="419819"/>
                  <a:pt x="2708326" y="424566"/>
                  <a:pt x="2691441" y="431320"/>
                </a:cubicBezTo>
                <a:cubicBezTo>
                  <a:pt x="2662686" y="442822"/>
                  <a:pt x="2634777" y="456718"/>
                  <a:pt x="2605177" y="465826"/>
                </a:cubicBezTo>
                <a:cubicBezTo>
                  <a:pt x="2559851" y="479773"/>
                  <a:pt x="2513162" y="488830"/>
                  <a:pt x="2467154" y="500332"/>
                </a:cubicBezTo>
                <a:lnTo>
                  <a:pt x="2398143" y="517585"/>
                </a:lnTo>
                <a:lnTo>
                  <a:pt x="2329132" y="534837"/>
                </a:lnTo>
                <a:cubicBezTo>
                  <a:pt x="2306128" y="540588"/>
                  <a:pt x="2283594" y="548737"/>
                  <a:pt x="2260120" y="552090"/>
                </a:cubicBezTo>
                <a:lnTo>
                  <a:pt x="2018581" y="586596"/>
                </a:lnTo>
                <a:cubicBezTo>
                  <a:pt x="1751691" y="675559"/>
                  <a:pt x="1944890" y="617674"/>
                  <a:pt x="1276709" y="586596"/>
                </a:cubicBezTo>
                <a:cubicBezTo>
                  <a:pt x="1258542" y="585751"/>
                  <a:pt x="1242925" y="572108"/>
                  <a:pt x="1224950" y="569343"/>
                </a:cubicBezTo>
                <a:cubicBezTo>
                  <a:pt x="1167826" y="560555"/>
                  <a:pt x="1109931" y="557841"/>
                  <a:pt x="1052422" y="552090"/>
                </a:cubicBezTo>
                <a:lnTo>
                  <a:pt x="914400" y="517585"/>
                </a:lnTo>
                <a:cubicBezTo>
                  <a:pt x="892287" y="512057"/>
                  <a:pt x="818382" y="495455"/>
                  <a:pt x="793630" y="483079"/>
                </a:cubicBezTo>
                <a:cubicBezTo>
                  <a:pt x="775084" y="473806"/>
                  <a:pt x="760417" y="457846"/>
                  <a:pt x="741871" y="448573"/>
                </a:cubicBezTo>
                <a:cubicBezTo>
                  <a:pt x="717116" y="436195"/>
                  <a:pt x="643218" y="419597"/>
                  <a:pt x="621101" y="414068"/>
                </a:cubicBezTo>
                <a:cubicBezTo>
                  <a:pt x="472771" y="315179"/>
                  <a:pt x="660443" y="433739"/>
                  <a:pt x="517584" y="362309"/>
                </a:cubicBezTo>
                <a:cubicBezTo>
                  <a:pt x="499038" y="353036"/>
                  <a:pt x="484774" y="336224"/>
                  <a:pt x="465826" y="327803"/>
                </a:cubicBezTo>
                <a:cubicBezTo>
                  <a:pt x="411826" y="303803"/>
                  <a:pt x="350649" y="290383"/>
                  <a:pt x="293298" y="276045"/>
                </a:cubicBezTo>
                <a:cubicBezTo>
                  <a:pt x="276045" y="264543"/>
                  <a:pt x="260085" y="250812"/>
                  <a:pt x="241539" y="241539"/>
                </a:cubicBezTo>
                <a:cubicBezTo>
                  <a:pt x="225273" y="233406"/>
                  <a:pt x="205678" y="233119"/>
                  <a:pt x="189781" y="224287"/>
                </a:cubicBezTo>
                <a:cubicBezTo>
                  <a:pt x="153529" y="204147"/>
                  <a:pt x="86264" y="155275"/>
                  <a:pt x="86264" y="155275"/>
                </a:cubicBezTo>
                <a:cubicBezTo>
                  <a:pt x="12741" y="44991"/>
                  <a:pt x="46575" y="81083"/>
                  <a:pt x="0" y="34505"/>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523" name="Google Shape;523;p31"/>
          <p:cNvSpPr txBox="1"/>
          <p:nvPr/>
        </p:nvSpPr>
        <p:spPr>
          <a:xfrm>
            <a:off x="4404569" y="3398923"/>
            <a:ext cx="86594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524" name="Google Shape;524;p31"/>
          <p:cNvCxnSpPr>
            <a:stCxn id="512" idx="4"/>
          </p:cNvCxnSpPr>
          <p:nvPr/>
        </p:nvCxnSpPr>
        <p:spPr>
          <a:xfrm>
            <a:off x="2993153" y="3267876"/>
            <a:ext cx="502800" cy="12978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525" name="Google Shape;525;p31"/>
          <p:cNvSpPr/>
          <p:nvPr/>
        </p:nvSpPr>
        <p:spPr>
          <a:xfrm>
            <a:off x="3396879" y="4413345"/>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3</a:t>
            </a:r>
            <a:endParaRPr/>
          </a:p>
        </p:txBody>
      </p:sp>
      <p:sp>
        <p:nvSpPr>
          <p:cNvPr id="526" name="Google Shape;526;p31"/>
          <p:cNvSpPr txBox="1"/>
          <p:nvPr/>
        </p:nvSpPr>
        <p:spPr>
          <a:xfrm>
            <a:off x="2339385" y="3840201"/>
            <a:ext cx="79989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527" name="Google Shape;527;p31"/>
          <p:cNvSpPr/>
          <p:nvPr/>
        </p:nvSpPr>
        <p:spPr>
          <a:xfrm rot="-6713550">
            <a:off x="3998381" y="4415432"/>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528" name="Google Shape;528;p31"/>
          <p:cNvSpPr txBox="1"/>
          <p:nvPr/>
        </p:nvSpPr>
        <p:spPr>
          <a:xfrm>
            <a:off x="4419601" y="4337146"/>
            <a:ext cx="79989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529" name="Google Shape;529;p31"/>
          <p:cNvCxnSpPr/>
          <p:nvPr/>
        </p:nvCxnSpPr>
        <p:spPr>
          <a:xfrm>
            <a:off x="4031412" y="5027258"/>
            <a:ext cx="1634634"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530" name="Google Shape;530;p31"/>
          <p:cNvSpPr txBox="1"/>
          <p:nvPr/>
        </p:nvSpPr>
        <p:spPr>
          <a:xfrm>
            <a:off x="4465182" y="5097258"/>
            <a:ext cx="86299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531" name="Google Shape;531;p31"/>
          <p:cNvSpPr/>
          <p:nvPr/>
        </p:nvSpPr>
        <p:spPr>
          <a:xfrm>
            <a:off x="5699479" y="4682731"/>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4</a:t>
            </a:r>
            <a:endParaRPr/>
          </a:p>
        </p:txBody>
      </p:sp>
      <p:sp>
        <p:nvSpPr>
          <p:cNvPr id="532" name="Google Shape;532;p31"/>
          <p:cNvSpPr/>
          <p:nvPr/>
        </p:nvSpPr>
        <p:spPr>
          <a:xfrm>
            <a:off x="5604295" y="4639548"/>
            <a:ext cx="917863" cy="770652"/>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aseline="-25000" sz="1800">
              <a:solidFill>
                <a:schemeClr val="dk1"/>
              </a:solidFill>
              <a:latin typeface="Verdana"/>
              <a:ea typeface="Verdana"/>
              <a:cs typeface="Verdana"/>
              <a:sym typeface="Verdana"/>
            </a:endParaRPr>
          </a:p>
        </p:txBody>
      </p:sp>
      <p:sp>
        <p:nvSpPr>
          <p:cNvPr id="533" name="Google Shape;533;p31"/>
          <p:cNvSpPr txBox="1"/>
          <p:nvPr/>
        </p:nvSpPr>
        <p:spPr>
          <a:xfrm>
            <a:off x="2229027" y="1453213"/>
            <a:ext cx="2335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Transition diagram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2"/>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400"/>
              <a:t>Design Turing Machine for L= {0</a:t>
            </a:r>
            <a:r>
              <a:rPr baseline="30000" lang="en-US" sz="2400"/>
              <a:t>n</a:t>
            </a:r>
            <a:r>
              <a:rPr lang="en-US" sz="2400"/>
              <a:t>1</a:t>
            </a:r>
            <a:r>
              <a:rPr baseline="30000" lang="en-US" sz="2400"/>
              <a:t>n</a:t>
            </a:r>
            <a:r>
              <a:rPr lang="en-US" sz="2400"/>
              <a:t>, n&gt;=1}</a:t>
            </a:r>
            <a:endParaRPr/>
          </a:p>
        </p:txBody>
      </p:sp>
      <p:sp>
        <p:nvSpPr>
          <p:cNvPr id="539" name="Google Shape;539;p32"/>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540" name="Google Shape;540;p32"/>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541" name="Google Shape;541;p32"/>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2" name="Google Shape;542;p32"/>
          <p:cNvSpPr txBox="1"/>
          <p:nvPr/>
        </p:nvSpPr>
        <p:spPr>
          <a:xfrm>
            <a:off x="1800045" y="1151504"/>
            <a:ext cx="3162212"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Formal Definition</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M=(Q, ∑ , Γ , δ , q</a:t>
            </a:r>
            <a:r>
              <a:rPr baseline="-25000" lang="en-US" sz="1800">
                <a:solidFill>
                  <a:schemeClr val="dk1"/>
                </a:solidFill>
                <a:latin typeface="Verdana"/>
                <a:ea typeface="Verdana"/>
                <a:cs typeface="Verdana"/>
                <a:sym typeface="Verdana"/>
              </a:rPr>
              <a:t>0</a:t>
            </a:r>
            <a:r>
              <a:rPr lang="en-US" sz="1800">
                <a:solidFill>
                  <a:schemeClr val="dk1"/>
                </a:solidFill>
                <a:latin typeface="Verdana"/>
                <a:ea typeface="Verdana"/>
                <a:cs typeface="Verdana"/>
                <a:sym typeface="Verdana"/>
              </a:rPr>
              <a:t>, B, F)</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Q = {q</a:t>
            </a:r>
            <a:r>
              <a:rPr baseline="-25000" lang="en-US" sz="1800">
                <a:solidFill>
                  <a:schemeClr val="dk1"/>
                </a:solidFill>
                <a:latin typeface="Verdana"/>
                <a:ea typeface="Verdana"/>
                <a:cs typeface="Verdana"/>
                <a:sym typeface="Verdana"/>
              </a:rPr>
              <a:t>0</a:t>
            </a:r>
            <a:r>
              <a:rPr lang="en-US" sz="1800">
                <a:solidFill>
                  <a:schemeClr val="dk1"/>
                </a:solidFill>
                <a:latin typeface="Verdana"/>
                <a:ea typeface="Verdana"/>
                <a:cs typeface="Verdana"/>
                <a:sym typeface="Verdana"/>
              </a:rPr>
              <a:t>, q</a:t>
            </a:r>
            <a:r>
              <a:rPr baseline="-25000" lang="en-US" sz="1800">
                <a:solidFill>
                  <a:schemeClr val="dk1"/>
                </a:solidFill>
                <a:latin typeface="Verdana"/>
                <a:ea typeface="Verdana"/>
                <a:cs typeface="Verdana"/>
                <a:sym typeface="Verdana"/>
              </a:rPr>
              <a:t>1</a:t>
            </a:r>
            <a:r>
              <a:rPr lang="en-US" sz="1800">
                <a:solidFill>
                  <a:schemeClr val="dk1"/>
                </a:solidFill>
                <a:latin typeface="Verdana"/>
                <a:ea typeface="Verdana"/>
                <a:cs typeface="Verdana"/>
                <a:sym typeface="Verdana"/>
              </a:rPr>
              <a:t>, q</a:t>
            </a:r>
            <a:r>
              <a:rPr baseline="-25000" lang="en-US" sz="1800">
                <a:solidFill>
                  <a:schemeClr val="dk1"/>
                </a:solidFill>
                <a:latin typeface="Verdana"/>
                <a:ea typeface="Verdana"/>
                <a:cs typeface="Verdana"/>
                <a:sym typeface="Verdana"/>
              </a:rPr>
              <a:t>2</a:t>
            </a:r>
            <a:r>
              <a:rPr lang="en-US" sz="1800">
                <a:solidFill>
                  <a:schemeClr val="dk1"/>
                </a:solidFill>
                <a:latin typeface="Verdana"/>
                <a:ea typeface="Verdana"/>
                <a:cs typeface="Verdana"/>
                <a:sym typeface="Verdana"/>
              </a:rPr>
              <a:t>, q</a:t>
            </a:r>
            <a:r>
              <a:rPr baseline="-25000" lang="en-US" sz="1800">
                <a:solidFill>
                  <a:schemeClr val="dk1"/>
                </a:solidFill>
                <a:latin typeface="Verdana"/>
                <a:ea typeface="Verdana"/>
                <a:cs typeface="Verdana"/>
                <a:sym typeface="Verdana"/>
              </a:rPr>
              <a:t>3</a:t>
            </a:r>
            <a:r>
              <a:rPr lang="en-US" sz="1800">
                <a:solidFill>
                  <a:schemeClr val="dk1"/>
                </a:solidFill>
                <a:latin typeface="Verdana"/>
                <a:ea typeface="Verdana"/>
                <a:cs typeface="Verdana"/>
                <a:sym typeface="Verdana"/>
              </a:rPr>
              <a:t>, q</a:t>
            </a:r>
            <a:r>
              <a:rPr baseline="-25000" lang="en-US" sz="1800">
                <a:solidFill>
                  <a:schemeClr val="dk1"/>
                </a:solidFill>
                <a:latin typeface="Verdana"/>
                <a:ea typeface="Verdana"/>
                <a:cs typeface="Verdana"/>
                <a:sym typeface="Verdana"/>
              </a:rPr>
              <a:t>4</a:t>
            </a:r>
            <a:r>
              <a:rPr lang="en-US" sz="1800">
                <a:solidFill>
                  <a:schemeClr val="dk1"/>
                </a:solidFill>
                <a:latin typeface="Verdana"/>
                <a:ea typeface="Verdana"/>
                <a:cs typeface="Verdana"/>
                <a:sym typeface="Verdana"/>
              </a:rPr>
              <a:t>}</a:t>
            </a:r>
            <a:endParaRPr b="1" sz="1800">
              <a:solidFill>
                <a:schemeClr val="dk1"/>
              </a:solidFill>
              <a:latin typeface="Verdana"/>
              <a:ea typeface="Verdana"/>
              <a:cs typeface="Verdana"/>
              <a:sym typeface="Verdana"/>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 {0, 1}</a:t>
            </a:r>
            <a:r>
              <a:rPr b="1" lang="en-US" sz="1800">
                <a:solidFill>
                  <a:schemeClr val="dk1"/>
                </a:solidFill>
                <a:latin typeface="Verdana"/>
                <a:ea typeface="Verdana"/>
                <a:cs typeface="Verdana"/>
                <a:sym typeface="Verdana"/>
              </a:rPr>
              <a:t> </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Γ = {0, 1, X, Y, B}</a:t>
            </a:r>
            <a:endParaRPr b="1" sz="1800">
              <a:solidFill>
                <a:schemeClr val="dk1"/>
              </a:solidFill>
              <a:latin typeface="Verdana"/>
              <a:ea typeface="Verdana"/>
              <a:cs typeface="Verdana"/>
              <a:sym typeface="Verdana"/>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r>
              <a:rPr lang="en-US" sz="1800">
                <a:solidFill>
                  <a:schemeClr val="dk1"/>
                </a:solidFill>
                <a:latin typeface="Verdana"/>
                <a:ea typeface="Verdana"/>
                <a:cs typeface="Verdana"/>
                <a:sym typeface="Verdana"/>
              </a:rPr>
              <a:t> = q</a:t>
            </a:r>
            <a:r>
              <a:rPr baseline="-25000" lang="en-US" sz="1800">
                <a:solidFill>
                  <a:schemeClr val="dk1"/>
                </a:solidFill>
                <a:latin typeface="Verdana"/>
                <a:ea typeface="Verdana"/>
                <a:cs typeface="Verdana"/>
                <a:sym typeface="Verdana"/>
              </a:rPr>
              <a:t>0</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B = B</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F = {q</a:t>
            </a:r>
            <a:r>
              <a:rPr baseline="-25000" lang="en-US" sz="1800">
                <a:solidFill>
                  <a:schemeClr val="dk1"/>
                </a:solidFill>
                <a:latin typeface="Verdana"/>
                <a:ea typeface="Verdana"/>
                <a:cs typeface="Verdana"/>
                <a:sym typeface="Verdana"/>
              </a:rPr>
              <a:t>4</a:t>
            </a:r>
            <a:r>
              <a:rPr lang="en-US" sz="1800">
                <a:solidFill>
                  <a:schemeClr val="dk1"/>
                </a:solidFill>
                <a:latin typeface="Verdana"/>
                <a:ea typeface="Verdana"/>
                <a:cs typeface="Verdana"/>
                <a:sym typeface="Verdana"/>
              </a:rPr>
              <a:t>}</a:t>
            </a:r>
            <a:endParaRPr sz="1800">
              <a:solidFill>
                <a:schemeClr val="dk1"/>
              </a:solidFill>
              <a:latin typeface="Verdana"/>
              <a:ea typeface="Verdana"/>
              <a:cs typeface="Verdana"/>
              <a:sym typeface="Verdana"/>
            </a:endParaRPr>
          </a:p>
        </p:txBody>
      </p:sp>
      <p:sp>
        <p:nvSpPr>
          <p:cNvPr id="543" name="Google Shape;543;p32"/>
          <p:cNvSpPr txBox="1"/>
          <p:nvPr/>
        </p:nvSpPr>
        <p:spPr>
          <a:xfrm>
            <a:off x="3518028" y="3273624"/>
            <a:ext cx="173977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Verdana"/>
                <a:ea typeface="Verdana"/>
                <a:cs typeface="Verdana"/>
                <a:sym typeface="Verdana"/>
              </a:rPr>
              <a:t>δ Transition table</a:t>
            </a:r>
            <a:endParaRPr sz="1400">
              <a:solidFill>
                <a:schemeClr val="dk1"/>
              </a:solidFill>
              <a:latin typeface="Verdana"/>
              <a:ea typeface="Verdana"/>
              <a:cs typeface="Verdana"/>
              <a:sym typeface="Verdana"/>
            </a:endParaRPr>
          </a:p>
        </p:txBody>
      </p:sp>
      <p:graphicFrame>
        <p:nvGraphicFramePr>
          <p:cNvPr id="544" name="Google Shape;544;p32"/>
          <p:cNvGraphicFramePr/>
          <p:nvPr/>
        </p:nvGraphicFramePr>
        <p:xfrm>
          <a:off x="1524001" y="3574045"/>
          <a:ext cx="3000000" cy="3000000"/>
        </p:xfrm>
        <a:graphic>
          <a:graphicData uri="http://schemas.openxmlformats.org/drawingml/2006/table">
            <a:tbl>
              <a:tblPr bandRow="1" firstRow="1">
                <a:noFill/>
                <a:tableStyleId>{1B855437-AB22-4E18-BC42-E29585CEC004}</a:tableStyleId>
              </a:tblPr>
              <a:tblGrid>
                <a:gridCol w="992300"/>
                <a:gridCol w="1522300"/>
                <a:gridCol w="1676400"/>
                <a:gridCol w="1447800"/>
                <a:gridCol w="1587325"/>
                <a:gridCol w="1174975"/>
              </a:tblGrid>
              <a:tr h="370850">
                <a:tc rowSpan="2">
                  <a:txBody>
                    <a:bodyPr/>
                    <a:lstStyle/>
                    <a:p>
                      <a:pPr indent="0" lvl="0" marL="0" marR="0" rtl="0" algn="ctr">
                        <a:spcBef>
                          <a:spcPts val="0"/>
                        </a:spcBef>
                        <a:spcAft>
                          <a:spcPts val="0"/>
                        </a:spcAft>
                        <a:buNone/>
                      </a:pPr>
                      <a:r>
                        <a:t/>
                      </a:r>
                      <a:endParaRPr sz="1800">
                        <a:solidFill>
                          <a:schemeClr val="dk1"/>
                        </a:solidFill>
                      </a:endParaRPr>
                    </a:p>
                    <a:p>
                      <a:pPr indent="0" lvl="0" marL="0" marR="0" rtl="0" algn="ctr">
                        <a:spcBef>
                          <a:spcPts val="0"/>
                        </a:spcBef>
                        <a:spcAft>
                          <a:spcPts val="0"/>
                        </a:spcAft>
                        <a:buNone/>
                      </a:pPr>
                      <a:r>
                        <a:rPr lang="en-US" sz="1800">
                          <a:solidFill>
                            <a:schemeClr val="dk1"/>
                          </a:solidFill>
                        </a:rPr>
                        <a:t>State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5">
                  <a:txBody>
                    <a:bodyPr/>
                    <a:lstStyle/>
                    <a:p>
                      <a:pPr indent="0" lvl="0" marL="0" marR="0" rtl="0" algn="ctr">
                        <a:spcBef>
                          <a:spcPts val="0"/>
                        </a:spcBef>
                        <a:spcAft>
                          <a:spcPts val="0"/>
                        </a:spcAft>
                        <a:buNone/>
                      </a:pPr>
                      <a:r>
                        <a:rPr lang="en-US" sz="1800">
                          <a:solidFill>
                            <a:schemeClr val="dk1"/>
                          </a:solidFill>
                        </a:rPr>
                        <a:t>Input tape Symbols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c hMerge="1"/>
              </a:tr>
              <a:tr h="370850">
                <a:tc vMerge="1"/>
                <a:tc>
                  <a:txBody>
                    <a:bodyPr/>
                    <a:lstStyle/>
                    <a:p>
                      <a:pPr indent="0" lvl="0" marL="0" marR="0" rtl="0" algn="ctr">
                        <a:spcBef>
                          <a:spcPts val="0"/>
                        </a:spcBef>
                        <a:spcAft>
                          <a:spcPts val="0"/>
                        </a:spcAft>
                        <a:buNone/>
                      </a:pPr>
                      <a:r>
                        <a:rPr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solidFill>
                            <a:schemeClr val="dk1"/>
                          </a:solidFill>
                        </a:rPr>
                        <a:t>q</a:t>
                      </a:r>
                      <a:r>
                        <a:rPr baseline="-2500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(q</a:t>
                      </a:r>
                      <a:r>
                        <a:rPr baseline="-25000" lang="en-US" sz="1800">
                          <a:solidFill>
                            <a:schemeClr val="dk1"/>
                          </a:solidFill>
                        </a:rPr>
                        <a:t>1</a:t>
                      </a:r>
                      <a:r>
                        <a:rPr lang="en-US" sz="1800">
                          <a:solidFill>
                            <a:schemeClr val="dk1"/>
                          </a:solidFill>
                        </a:rPr>
                        <a:t>, X , 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lang="en-US" sz="1800">
                          <a:solidFill>
                            <a:schemeClr val="dk1"/>
                          </a:solidFill>
                        </a:rPr>
                        <a:t>(q</a:t>
                      </a:r>
                      <a:r>
                        <a:rPr baseline="-25000" lang="en-US" sz="1800">
                          <a:solidFill>
                            <a:schemeClr val="dk1"/>
                          </a:solidFill>
                        </a:rPr>
                        <a:t>3</a:t>
                      </a:r>
                      <a:r>
                        <a:rPr lang="en-US" sz="1800">
                          <a:solidFill>
                            <a:schemeClr val="dk1"/>
                          </a:solidFill>
                        </a:rPr>
                        <a:t>, Y , 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solidFill>
                            <a:schemeClr val="dk1"/>
                          </a:solidFill>
                        </a:rPr>
                        <a:t>q</a:t>
                      </a:r>
                      <a:r>
                        <a:rPr baseline="-2500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lang="en-US" sz="1800">
                          <a:solidFill>
                            <a:schemeClr val="dk1"/>
                          </a:solidFill>
                        </a:rPr>
                        <a:t>(q</a:t>
                      </a:r>
                      <a:r>
                        <a:rPr baseline="-25000" lang="en-US" sz="1800">
                          <a:solidFill>
                            <a:schemeClr val="dk1"/>
                          </a:solidFill>
                        </a:rPr>
                        <a:t>1</a:t>
                      </a:r>
                      <a:r>
                        <a:rPr lang="en-US" sz="1800">
                          <a:solidFill>
                            <a:schemeClr val="dk1"/>
                          </a:solidFill>
                        </a:rPr>
                        <a:t>, 0 , 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lang="en-US" sz="1800">
                          <a:solidFill>
                            <a:schemeClr val="dk1"/>
                          </a:solidFill>
                        </a:rPr>
                        <a:t>(q</a:t>
                      </a:r>
                      <a:r>
                        <a:rPr baseline="-25000" lang="en-US" sz="1800">
                          <a:solidFill>
                            <a:schemeClr val="dk1"/>
                          </a:solidFill>
                        </a:rPr>
                        <a:t>2</a:t>
                      </a:r>
                      <a:r>
                        <a:rPr lang="en-US" sz="1800">
                          <a:solidFill>
                            <a:schemeClr val="dk1"/>
                          </a:solidFill>
                        </a:rPr>
                        <a:t>, Y, 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lang="en-US" sz="1800">
                          <a:solidFill>
                            <a:schemeClr val="dk1"/>
                          </a:solidFill>
                        </a:rPr>
                        <a:t>(q</a:t>
                      </a:r>
                      <a:r>
                        <a:rPr baseline="-25000" lang="en-US" sz="1800">
                          <a:solidFill>
                            <a:schemeClr val="dk1"/>
                          </a:solidFill>
                        </a:rPr>
                        <a:t>1</a:t>
                      </a:r>
                      <a:r>
                        <a:rPr lang="en-US" sz="1800">
                          <a:solidFill>
                            <a:schemeClr val="dk1"/>
                          </a:solidFill>
                        </a:rPr>
                        <a:t>, Y , 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solidFill>
                            <a:schemeClr val="dk1"/>
                          </a:solidFill>
                        </a:rPr>
                        <a:t>q</a:t>
                      </a:r>
                      <a:r>
                        <a:rPr baseline="-25000" lang="en-US" sz="1800">
                          <a:solidFill>
                            <a:schemeClr val="dk1"/>
                          </a:solidFil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lang="en-US" sz="1800">
                          <a:solidFill>
                            <a:schemeClr val="dk1"/>
                          </a:solidFill>
                        </a:rPr>
                        <a:t>(q</a:t>
                      </a:r>
                      <a:r>
                        <a:rPr baseline="-25000" lang="en-US" sz="1800">
                          <a:solidFill>
                            <a:schemeClr val="dk1"/>
                          </a:solidFill>
                        </a:rPr>
                        <a:t>2</a:t>
                      </a:r>
                      <a:r>
                        <a:rPr lang="en-US" sz="1800">
                          <a:solidFill>
                            <a:schemeClr val="dk1"/>
                          </a:solidFill>
                        </a:rPr>
                        <a:t>, 0 , 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lang="en-US" sz="1800">
                          <a:solidFill>
                            <a:schemeClr val="dk1"/>
                          </a:solidFill>
                        </a:rPr>
                        <a:t>(q</a:t>
                      </a:r>
                      <a:r>
                        <a:rPr baseline="-25000" lang="en-US" sz="1800">
                          <a:solidFill>
                            <a:schemeClr val="dk1"/>
                          </a:solidFill>
                        </a:rPr>
                        <a:t>0</a:t>
                      </a:r>
                      <a:r>
                        <a:rPr lang="en-US" sz="1800">
                          <a:solidFill>
                            <a:schemeClr val="dk1"/>
                          </a:solidFill>
                        </a:rPr>
                        <a:t>, X,R)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lang="en-US" sz="1800">
                          <a:solidFill>
                            <a:schemeClr val="dk1"/>
                          </a:solidFill>
                        </a:rPr>
                        <a:t>(q</a:t>
                      </a:r>
                      <a:r>
                        <a:rPr baseline="-25000" lang="en-US" sz="1800">
                          <a:solidFill>
                            <a:schemeClr val="dk1"/>
                          </a:solidFill>
                        </a:rPr>
                        <a:t>2</a:t>
                      </a:r>
                      <a:r>
                        <a:rPr lang="en-US" sz="1800">
                          <a:solidFill>
                            <a:schemeClr val="dk1"/>
                          </a:solidFill>
                        </a:rPr>
                        <a:t>, Y,L)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solidFill>
                            <a:schemeClr val="dk1"/>
                          </a:solidFill>
                        </a:rPr>
                        <a:t>q</a:t>
                      </a:r>
                      <a:r>
                        <a:rPr baseline="-25000" lang="en-US" sz="1800">
                          <a:solidFill>
                            <a:schemeClr val="dk1"/>
                          </a:solidFill>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lang="en-US" sz="1800">
                          <a:solidFill>
                            <a:schemeClr val="dk1"/>
                          </a:solidFill>
                        </a:rPr>
                        <a:t>(q</a:t>
                      </a:r>
                      <a:r>
                        <a:rPr baseline="-25000" lang="en-US" sz="1800">
                          <a:solidFill>
                            <a:schemeClr val="dk1"/>
                          </a:solidFill>
                        </a:rPr>
                        <a:t>3</a:t>
                      </a:r>
                      <a:r>
                        <a:rPr lang="en-US" sz="1800">
                          <a:solidFill>
                            <a:schemeClr val="dk1"/>
                          </a:solidFill>
                        </a:rPr>
                        <a:t>, Y , 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Verdana"/>
                        <a:buNone/>
                      </a:pPr>
                      <a:r>
                        <a:rPr lang="en-US" sz="1800">
                          <a:solidFill>
                            <a:schemeClr val="dk1"/>
                          </a:solidFill>
                        </a:rPr>
                        <a:t>(q</a:t>
                      </a:r>
                      <a:r>
                        <a:rPr baseline="-25000" lang="en-US" sz="1800">
                          <a:solidFill>
                            <a:schemeClr val="dk1"/>
                          </a:solidFill>
                        </a:rPr>
                        <a:t>4</a:t>
                      </a:r>
                      <a:r>
                        <a:rPr lang="en-US" sz="1800">
                          <a:solidFill>
                            <a:schemeClr val="dk1"/>
                          </a:solidFill>
                        </a:rPr>
                        <a:t>,B,R)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solidFill>
                            <a:schemeClr val="dk1"/>
                          </a:solidFill>
                        </a:rPr>
                        <a:t>q</a:t>
                      </a:r>
                      <a:r>
                        <a:rPr baseline="-25000" lang="en-US" sz="1800">
                          <a:solidFill>
                            <a:schemeClr val="dk1"/>
                          </a:solidFil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545" name="Google Shape;545;p32"/>
          <p:cNvPicPr preferRelativeResize="0"/>
          <p:nvPr/>
        </p:nvPicPr>
        <p:blipFill rotWithShape="1">
          <a:blip r:embed="rId3">
            <a:alphaModFix/>
          </a:blip>
          <a:srcRect b="0" l="0" r="0" t="0"/>
          <a:stretch/>
        </p:blipFill>
        <p:spPr>
          <a:xfrm>
            <a:off x="5257801" y="997783"/>
            <a:ext cx="3019697" cy="2244211"/>
          </a:xfrm>
          <a:prstGeom prst="rect">
            <a:avLst/>
          </a:prstGeom>
          <a:noFill/>
          <a:ln>
            <a:noFill/>
          </a:ln>
        </p:spPr>
      </p:pic>
      <p:sp>
        <p:nvSpPr>
          <p:cNvPr id="546" name="Google Shape;546;p32"/>
          <p:cNvSpPr txBox="1"/>
          <p:nvPr/>
        </p:nvSpPr>
        <p:spPr>
          <a:xfrm>
            <a:off x="8277497" y="1600201"/>
            <a:ext cx="18841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Verdana"/>
                <a:ea typeface="Verdana"/>
                <a:cs typeface="Verdana"/>
                <a:sym typeface="Verdana"/>
              </a:rPr>
              <a:t>Transition Diagram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3"/>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400"/>
              <a:t>TM for L= {0</a:t>
            </a:r>
            <a:r>
              <a:rPr baseline="30000" lang="en-US" sz="2400"/>
              <a:t>n</a:t>
            </a:r>
            <a:r>
              <a:rPr lang="en-US" sz="2400"/>
              <a:t>1</a:t>
            </a:r>
            <a:r>
              <a:rPr baseline="30000" lang="en-US" sz="2400"/>
              <a:t>n</a:t>
            </a:r>
            <a:r>
              <a:rPr lang="en-US" sz="2400"/>
              <a:t>, n&gt;=1} (Contd….)</a:t>
            </a:r>
            <a:br>
              <a:rPr lang="en-US" sz="2400"/>
            </a:br>
            <a:r>
              <a:rPr lang="en-US" sz="2400">
                <a:solidFill>
                  <a:srgbClr val="FF0000"/>
                </a:solidFill>
              </a:rPr>
              <a:t>Rough Slide</a:t>
            </a:r>
            <a:endParaRPr/>
          </a:p>
        </p:txBody>
      </p:sp>
      <p:sp>
        <p:nvSpPr>
          <p:cNvPr id="552" name="Google Shape;552;p33"/>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553" name="Google Shape;553;p33"/>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554" name="Google Shape;554;p33"/>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5" name="Google Shape;555;p33"/>
          <p:cNvSpPr txBox="1"/>
          <p:nvPr/>
        </p:nvSpPr>
        <p:spPr>
          <a:xfrm>
            <a:off x="720318" y="1168408"/>
            <a:ext cx="54681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Instantaneous description for the string 0011</a:t>
            </a:r>
            <a:endParaRPr/>
          </a:p>
        </p:txBody>
      </p:sp>
      <p:pic>
        <p:nvPicPr>
          <p:cNvPr id="556" name="Google Shape;556;p33"/>
          <p:cNvPicPr preferRelativeResize="0"/>
          <p:nvPr/>
        </p:nvPicPr>
        <p:blipFill rotWithShape="1">
          <a:blip r:embed="rId3">
            <a:alphaModFix/>
          </a:blip>
          <a:srcRect b="0" l="0" r="0" t="0"/>
          <a:stretch/>
        </p:blipFill>
        <p:spPr>
          <a:xfrm>
            <a:off x="7566839" y="2667000"/>
            <a:ext cx="3019697" cy="2244211"/>
          </a:xfrm>
          <a:prstGeom prst="rect">
            <a:avLst/>
          </a:prstGeom>
          <a:noFill/>
          <a:ln>
            <a:noFill/>
          </a:ln>
        </p:spPr>
      </p:pic>
      <p:sp>
        <p:nvSpPr>
          <p:cNvPr id="557" name="Google Shape;557;p33"/>
          <p:cNvSpPr txBox="1"/>
          <p:nvPr/>
        </p:nvSpPr>
        <p:spPr>
          <a:xfrm flipH="1">
            <a:off x="690501" y="1905000"/>
            <a:ext cx="140208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Verdana"/>
                <a:ea typeface="Verdana"/>
                <a:cs typeface="Verdana"/>
                <a:sym typeface="Verdana"/>
              </a:rPr>
              <a:t>q</a:t>
            </a:r>
            <a:r>
              <a:rPr baseline="-25000" lang="en-US" sz="2000">
                <a:solidFill>
                  <a:schemeClr val="dk1"/>
                </a:solidFill>
                <a:latin typeface="Verdana"/>
                <a:ea typeface="Verdana"/>
                <a:cs typeface="Verdana"/>
                <a:sym typeface="Verdana"/>
              </a:rPr>
              <a:t>0</a:t>
            </a:r>
            <a:r>
              <a:rPr lang="en-US" sz="2000">
                <a:solidFill>
                  <a:schemeClr val="dk1"/>
                </a:solidFill>
                <a:latin typeface="Verdana"/>
                <a:ea typeface="Verdana"/>
                <a:cs typeface="Verdana"/>
                <a:sym typeface="Verdana"/>
              </a:rPr>
              <a:t>0011B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4"/>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TM for L= {0</a:t>
            </a:r>
            <a:r>
              <a:rPr baseline="30000" lang="en-US"/>
              <a:t>n</a:t>
            </a:r>
            <a:r>
              <a:rPr lang="en-US"/>
              <a:t>1</a:t>
            </a:r>
            <a:r>
              <a:rPr baseline="30000" lang="en-US"/>
              <a:t>n</a:t>
            </a:r>
            <a:r>
              <a:rPr lang="en-US"/>
              <a:t>, n&gt;=1} (Contd….)</a:t>
            </a:r>
            <a:endParaRPr/>
          </a:p>
        </p:txBody>
      </p:sp>
      <p:pic>
        <p:nvPicPr>
          <p:cNvPr id="563" name="Google Shape;563;p34"/>
          <p:cNvPicPr preferRelativeResize="0"/>
          <p:nvPr>
            <p:ph idx="1" type="body"/>
          </p:nvPr>
        </p:nvPicPr>
        <p:blipFill rotWithShape="1">
          <a:blip r:embed="rId3">
            <a:alphaModFix/>
          </a:blip>
          <a:srcRect b="4546" l="0" r="27652" t="15151"/>
          <a:stretch/>
        </p:blipFill>
        <p:spPr>
          <a:xfrm>
            <a:off x="2286000" y="1654237"/>
            <a:ext cx="4114800" cy="4623599"/>
          </a:xfrm>
          <a:prstGeom prst="rect">
            <a:avLst/>
          </a:prstGeom>
          <a:noFill/>
          <a:ln>
            <a:noFill/>
          </a:ln>
        </p:spPr>
      </p:pic>
      <p:sp>
        <p:nvSpPr>
          <p:cNvPr id="564" name="Google Shape;564;p34"/>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565" name="Google Shape;565;p34"/>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566" name="Google Shape;566;p34"/>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7" name="Google Shape;567;p34"/>
          <p:cNvSpPr txBox="1"/>
          <p:nvPr/>
        </p:nvSpPr>
        <p:spPr>
          <a:xfrm>
            <a:off x="2098675" y="1263134"/>
            <a:ext cx="54681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Instantaneous description for the string 0011</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5"/>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Question</a:t>
            </a:r>
            <a:endParaRPr/>
          </a:p>
        </p:txBody>
      </p:sp>
      <p:sp>
        <p:nvSpPr>
          <p:cNvPr id="573" name="Google Shape;573;p35"/>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sz="1400"/>
              <a:t>Design Turing Machine for L= {0</a:t>
            </a:r>
            <a:r>
              <a:rPr baseline="30000" lang="en-US" sz="1400"/>
              <a:t>n</a:t>
            </a:r>
            <a:r>
              <a:rPr lang="en-US" sz="1400"/>
              <a:t>1</a:t>
            </a:r>
            <a:r>
              <a:rPr baseline="30000" lang="en-US" sz="1400"/>
              <a:t>n</a:t>
            </a:r>
            <a:r>
              <a:rPr lang="en-US" sz="1400"/>
              <a:t>2</a:t>
            </a:r>
            <a:r>
              <a:rPr baseline="30000" lang="en-US" sz="1400"/>
              <a:t>n</a:t>
            </a:r>
            <a:r>
              <a:rPr lang="en-US" sz="1400"/>
              <a:t>, n&gt;=1}</a:t>
            </a:r>
            <a:endParaRPr/>
          </a:p>
          <a:p>
            <a:pPr indent="0" lvl="0" marL="0" rtl="0" algn="l">
              <a:spcBef>
                <a:spcPts val="280"/>
              </a:spcBef>
              <a:spcAft>
                <a:spcPts val="0"/>
              </a:spcAft>
              <a:buSzPts val="1400"/>
              <a:buNone/>
            </a:pPr>
            <a:r>
              <a:rPr lang="en-US" sz="1400"/>
              <a:t>Example:</a:t>
            </a:r>
            <a:endParaRPr/>
          </a:p>
          <a:p>
            <a:pPr indent="0" lvl="0" marL="0" rtl="0" algn="l">
              <a:spcBef>
                <a:spcPts val="280"/>
              </a:spcBef>
              <a:spcAft>
                <a:spcPts val="0"/>
              </a:spcAft>
              <a:buSzPts val="1400"/>
              <a:buNone/>
            </a:pPr>
            <a:r>
              <a:rPr lang="en-US" sz="1400"/>
              <a:t>Valid String: 000111222</a:t>
            </a:r>
            <a:endParaRPr/>
          </a:p>
          <a:p>
            <a:pPr indent="0" lvl="0" marL="0" rtl="0" algn="l">
              <a:spcBef>
                <a:spcPts val="280"/>
              </a:spcBef>
              <a:spcAft>
                <a:spcPts val="0"/>
              </a:spcAft>
              <a:buSzPts val="1400"/>
              <a:buNone/>
            </a:pPr>
            <a:r>
              <a:rPr lang="en-US" sz="1400"/>
              <a:t>Invalid String:00111222</a:t>
            </a:r>
            <a:endParaRPr/>
          </a:p>
          <a:p>
            <a:pPr indent="0" lvl="0" marL="0" rtl="0" algn="l">
              <a:spcBef>
                <a:spcPts val="280"/>
              </a:spcBef>
              <a:spcAft>
                <a:spcPts val="0"/>
              </a:spcAft>
              <a:buSzPts val="1400"/>
              <a:buNone/>
            </a:pPr>
            <a:r>
              <a:t/>
            </a:r>
            <a:endParaRPr sz="1400"/>
          </a:p>
          <a:p>
            <a:pPr indent="0" lvl="0" marL="0" rtl="0" algn="l">
              <a:spcBef>
                <a:spcPts val="280"/>
              </a:spcBef>
              <a:spcAft>
                <a:spcPts val="0"/>
              </a:spcAft>
              <a:buSzPts val="1400"/>
              <a:buNone/>
            </a:pPr>
            <a:r>
              <a:t/>
            </a:r>
            <a:endParaRPr sz="1400"/>
          </a:p>
          <a:p>
            <a:pPr indent="0" lvl="0" marL="0" rtl="0" algn="l">
              <a:spcBef>
                <a:spcPts val="280"/>
              </a:spcBef>
              <a:spcAft>
                <a:spcPts val="0"/>
              </a:spcAft>
              <a:buSzPts val="1400"/>
              <a:buNone/>
            </a:pPr>
            <a:r>
              <a:t/>
            </a:r>
            <a:endParaRPr sz="1400"/>
          </a:p>
          <a:p>
            <a:pPr indent="0" lvl="0" marL="0" rtl="0" algn="l">
              <a:spcBef>
                <a:spcPts val="280"/>
              </a:spcBef>
              <a:spcAft>
                <a:spcPts val="0"/>
              </a:spcAft>
              <a:buSzPts val="1400"/>
              <a:buNone/>
            </a:pPr>
            <a:r>
              <a:t/>
            </a:r>
            <a:endParaRPr sz="1400"/>
          </a:p>
          <a:p>
            <a:pPr indent="0" lvl="0" marL="0" rtl="0" algn="l">
              <a:spcBef>
                <a:spcPts val="280"/>
              </a:spcBef>
              <a:spcAft>
                <a:spcPts val="0"/>
              </a:spcAft>
              <a:buSzPts val="1400"/>
              <a:buNone/>
            </a:pPr>
            <a:r>
              <a:t/>
            </a:r>
            <a:endParaRPr b="1" sz="1400"/>
          </a:p>
          <a:p>
            <a:pPr indent="0" lvl="0" marL="0" rtl="0" algn="l">
              <a:spcBef>
                <a:spcPts val="280"/>
              </a:spcBef>
              <a:spcAft>
                <a:spcPts val="0"/>
              </a:spcAft>
              <a:buSzPts val="1400"/>
              <a:buNone/>
            </a:pPr>
            <a:r>
              <a:rPr b="1" lang="en-US" sz="1400"/>
              <a:t>Assumption:</a:t>
            </a:r>
            <a:r>
              <a:rPr lang="en-US" sz="1400"/>
              <a:t> We will replace 0 by </a:t>
            </a:r>
            <a:r>
              <a:rPr lang="en-US" sz="1400">
                <a:solidFill>
                  <a:srgbClr val="C00000"/>
                </a:solidFill>
              </a:rPr>
              <a:t>X</a:t>
            </a:r>
            <a:r>
              <a:rPr lang="en-US" sz="1400"/>
              <a:t>, 1 by </a:t>
            </a:r>
            <a:r>
              <a:rPr lang="en-US" sz="1400">
                <a:solidFill>
                  <a:srgbClr val="C00000"/>
                </a:solidFill>
              </a:rPr>
              <a:t>Y</a:t>
            </a:r>
            <a:r>
              <a:rPr lang="en-US" sz="1400"/>
              <a:t> and 2 by </a:t>
            </a:r>
            <a:r>
              <a:rPr lang="en-US" sz="1400">
                <a:solidFill>
                  <a:srgbClr val="C00000"/>
                </a:solidFill>
              </a:rPr>
              <a:t>Z</a:t>
            </a:r>
            <a:br>
              <a:rPr lang="en-US" sz="1400"/>
            </a:br>
            <a:r>
              <a:rPr b="1" lang="en-US" sz="1400"/>
              <a:t>Approach used –</a:t>
            </a:r>
            <a:br>
              <a:rPr lang="en-US" sz="1400"/>
            </a:br>
            <a:r>
              <a:rPr lang="en-US" sz="1400"/>
              <a:t>- First replace a 0 from front by </a:t>
            </a:r>
            <a:r>
              <a:rPr lang="en-US" sz="1400">
                <a:solidFill>
                  <a:srgbClr val="C00000"/>
                </a:solidFill>
              </a:rPr>
              <a:t>X</a:t>
            </a:r>
            <a:r>
              <a:rPr lang="en-US" sz="1400"/>
              <a:t>, then keep moving </a:t>
            </a:r>
            <a:r>
              <a:rPr lang="en-US" sz="1400">
                <a:solidFill>
                  <a:srgbClr val="3333FF"/>
                </a:solidFill>
              </a:rPr>
              <a:t>righ</a:t>
            </a:r>
            <a:r>
              <a:rPr lang="en-US" sz="1400"/>
              <a:t>t till you find a 1 and replace this 1 by </a:t>
            </a:r>
            <a:r>
              <a:rPr lang="en-US" sz="1400">
                <a:solidFill>
                  <a:srgbClr val="C00000"/>
                </a:solidFill>
              </a:rPr>
              <a:t>Y</a:t>
            </a:r>
            <a:r>
              <a:rPr lang="en-US" sz="1400"/>
              <a:t>. Again, keep moving </a:t>
            </a:r>
            <a:r>
              <a:rPr lang="en-US" sz="1400">
                <a:solidFill>
                  <a:srgbClr val="3333FF"/>
                </a:solidFill>
              </a:rPr>
              <a:t>right</a:t>
            </a:r>
            <a:r>
              <a:rPr lang="en-US" sz="1400"/>
              <a:t> till you find a 2, replace it by </a:t>
            </a:r>
            <a:r>
              <a:rPr lang="en-US" sz="1400">
                <a:solidFill>
                  <a:srgbClr val="C00000"/>
                </a:solidFill>
              </a:rPr>
              <a:t>Z</a:t>
            </a:r>
            <a:r>
              <a:rPr lang="en-US" sz="1400"/>
              <a:t> and move </a:t>
            </a:r>
            <a:r>
              <a:rPr lang="en-US" sz="1400">
                <a:solidFill>
                  <a:srgbClr val="3333FF"/>
                </a:solidFill>
              </a:rPr>
              <a:t>left</a:t>
            </a:r>
            <a:r>
              <a:rPr lang="en-US" sz="1400"/>
              <a:t>. Now keep moving </a:t>
            </a:r>
            <a:r>
              <a:rPr lang="en-US" sz="1400">
                <a:solidFill>
                  <a:srgbClr val="3333FF"/>
                </a:solidFill>
              </a:rPr>
              <a:t>left</a:t>
            </a:r>
            <a:r>
              <a:rPr lang="en-US" sz="1400"/>
              <a:t> till you find a X. When you find it, move a </a:t>
            </a:r>
            <a:r>
              <a:rPr lang="en-US" sz="1400">
                <a:solidFill>
                  <a:srgbClr val="3333FF"/>
                </a:solidFill>
              </a:rPr>
              <a:t>right</a:t>
            </a:r>
            <a:r>
              <a:rPr lang="en-US" sz="1400"/>
              <a:t>, then follow the same procedure as above.</a:t>
            </a:r>
            <a:endParaRPr/>
          </a:p>
          <a:p>
            <a:pPr indent="0" lvl="0" marL="0" rtl="0" algn="l">
              <a:spcBef>
                <a:spcPts val="280"/>
              </a:spcBef>
              <a:spcAft>
                <a:spcPts val="0"/>
              </a:spcAft>
              <a:buSzPts val="1400"/>
              <a:buNone/>
            </a:pPr>
            <a:r>
              <a:rPr lang="en-US" sz="1400"/>
              <a:t>- A condition comes when you find a X immediately followed by a Y. At this point we keep moving </a:t>
            </a:r>
            <a:r>
              <a:rPr lang="en-US" sz="1400">
                <a:solidFill>
                  <a:srgbClr val="3333FF"/>
                </a:solidFill>
              </a:rPr>
              <a:t>right</a:t>
            </a:r>
            <a:r>
              <a:rPr lang="en-US" sz="1400"/>
              <a:t> and keep on checking that all 1’s and 2’s have been converted to Y and Z. If not then string is not accepted. If we reach </a:t>
            </a:r>
            <a:r>
              <a:rPr b="1" lang="en-US" sz="1400"/>
              <a:t>B</a:t>
            </a:r>
            <a:r>
              <a:rPr lang="en-US" sz="1400"/>
              <a:t> and final state  then string is accepted.</a:t>
            </a:r>
            <a:endParaRPr/>
          </a:p>
          <a:p>
            <a:pPr indent="0" lvl="0" marL="0" rtl="0" algn="l">
              <a:spcBef>
                <a:spcPts val="280"/>
              </a:spcBef>
              <a:spcAft>
                <a:spcPts val="0"/>
              </a:spcAft>
              <a:buSzPts val="1400"/>
              <a:buNone/>
            </a:pPr>
            <a:r>
              <a:t/>
            </a:r>
            <a:endParaRPr sz="1400"/>
          </a:p>
          <a:p>
            <a:pPr indent="0" lvl="0" marL="0" rtl="0" algn="l">
              <a:spcBef>
                <a:spcPts val="280"/>
              </a:spcBef>
              <a:spcAft>
                <a:spcPts val="0"/>
              </a:spcAft>
              <a:buSzPts val="1400"/>
              <a:buNone/>
            </a:pPr>
            <a:r>
              <a:t/>
            </a:r>
            <a:endParaRPr sz="1400"/>
          </a:p>
          <a:p>
            <a:pPr indent="0" lvl="0" marL="0" rtl="0" algn="l">
              <a:spcBef>
                <a:spcPts val="280"/>
              </a:spcBef>
              <a:spcAft>
                <a:spcPts val="0"/>
              </a:spcAft>
              <a:buSzPts val="1400"/>
              <a:buNone/>
            </a:pPr>
            <a:br>
              <a:rPr lang="en-US" sz="1400"/>
            </a:br>
            <a:endParaRPr sz="1400"/>
          </a:p>
          <a:p>
            <a:pPr indent="0" lvl="0" marL="0" rtl="0" algn="l">
              <a:spcBef>
                <a:spcPts val="280"/>
              </a:spcBef>
              <a:spcAft>
                <a:spcPts val="0"/>
              </a:spcAft>
              <a:buSzPts val="1400"/>
              <a:buNone/>
            </a:pPr>
            <a:r>
              <a:t/>
            </a:r>
            <a:endParaRPr sz="1400"/>
          </a:p>
        </p:txBody>
      </p:sp>
      <p:sp>
        <p:nvSpPr>
          <p:cNvPr id="574" name="Google Shape;574;p35"/>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575" name="Google Shape;575;p35"/>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576" name="Google Shape;576;p35"/>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77" name="Google Shape;577;p35"/>
          <p:cNvGraphicFramePr/>
          <p:nvPr/>
        </p:nvGraphicFramePr>
        <p:xfrm>
          <a:off x="3124200" y="2540000"/>
          <a:ext cx="3000000" cy="3000000"/>
        </p:xfrm>
        <a:graphic>
          <a:graphicData uri="http://schemas.openxmlformats.org/drawingml/2006/table">
            <a:tbl>
              <a:tblPr bandRow="1" firstRow="1">
                <a:noFill/>
                <a:tableStyleId>{1B855437-AB22-4E18-BC42-E29585CEC004}</a:tableStyleId>
              </a:tblPr>
              <a:tblGrid>
                <a:gridCol w="449575"/>
                <a:gridCol w="561975"/>
                <a:gridCol w="505775"/>
                <a:gridCol w="505775"/>
                <a:gridCol w="449575"/>
                <a:gridCol w="449575"/>
                <a:gridCol w="393375"/>
                <a:gridCol w="393375"/>
                <a:gridCol w="393375"/>
                <a:gridCol w="393375"/>
              </a:tblGrid>
              <a:tr h="370850">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78" name="Google Shape;578;p35"/>
          <p:cNvSpPr/>
          <p:nvPr/>
        </p:nvSpPr>
        <p:spPr>
          <a:xfrm>
            <a:off x="3352798" y="2971800"/>
            <a:ext cx="152401" cy="304800"/>
          </a:xfrm>
          <a:prstGeom prst="up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579" name="Google Shape;579;p35"/>
          <p:cNvSpPr txBox="1"/>
          <p:nvPr/>
        </p:nvSpPr>
        <p:spPr>
          <a:xfrm>
            <a:off x="2232610" y="2362201"/>
            <a:ext cx="8915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Input </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tape</a:t>
            </a:r>
            <a:endParaRPr/>
          </a:p>
        </p:txBody>
      </p:sp>
      <p:sp>
        <p:nvSpPr>
          <p:cNvPr id="580" name="Google Shape;580;p35"/>
          <p:cNvSpPr txBox="1"/>
          <p:nvPr/>
        </p:nvSpPr>
        <p:spPr>
          <a:xfrm>
            <a:off x="2232610" y="342900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6"/>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400"/>
              <a:t>Design Turing Machine for L= {0</a:t>
            </a:r>
            <a:r>
              <a:rPr baseline="30000" lang="en-US" sz="2400"/>
              <a:t>n</a:t>
            </a:r>
            <a:r>
              <a:rPr lang="en-US" sz="2400"/>
              <a:t>1</a:t>
            </a:r>
            <a:r>
              <a:rPr baseline="30000" lang="en-US" sz="2400"/>
              <a:t>n</a:t>
            </a:r>
            <a:r>
              <a:rPr lang="en-US" sz="2400"/>
              <a:t>2</a:t>
            </a:r>
            <a:r>
              <a:rPr baseline="30000" lang="en-US" sz="2400"/>
              <a:t>n</a:t>
            </a:r>
            <a:r>
              <a:rPr lang="en-US" sz="2400"/>
              <a:t>, n&gt;=1}</a:t>
            </a:r>
            <a:endParaRPr sz="2400"/>
          </a:p>
        </p:txBody>
      </p:sp>
      <p:sp>
        <p:nvSpPr>
          <p:cNvPr id="586" name="Google Shape;586;p36"/>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587" name="Google Shape;587;p36"/>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588" name="Google Shape;588;p36"/>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89" name="Google Shape;589;p36"/>
          <p:cNvGraphicFramePr/>
          <p:nvPr/>
        </p:nvGraphicFramePr>
        <p:xfrm>
          <a:off x="1676401" y="157480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90" name="Google Shape;590;p36"/>
          <p:cNvSpPr txBox="1"/>
          <p:nvPr/>
        </p:nvSpPr>
        <p:spPr>
          <a:xfrm>
            <a:off x="1623627" y="1065768"/>
            <a:ext cx="867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Verdana"/>
                <a:ea typeface="Verdana"/>
                <a:cs typeface="Verdana"/>
                <a:sym typeface="Verdana"/>
              </a:rPr>
              <a:t>Logic</a:t>
            </a:r>
            <a:endParaRPr/>
          </a:p>
        </p:txBody>
      </p:sp>
      <p:sp>
        <p:nvSpPr>
          <p:cNvPr id="591" name="Google Shape;591;p36"/>
          <p:cNvSpPr txBox="1"/>
          <p:nvPr/>
        </p:nvSpPr>
        <p:spPr>
          <a:xfrm>
            <a:off x="6400801" y="1461869"/>
            <a:ext cx="389266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Verdana"/>
                <a:ea typeface="Verdana"/>
                <a:cs typeface="Verdana"/>
                <a:sym typeface="Verdana"/>
              </a:rPr>
              <a:t>Step-1: </a:t>
            </a:r>
            <a:r>
              <a:rPr lang="en-US" sz="1400">
                <a:solidFill>
                  <a:schemeClr val="dk1"/>
                </a:solidFill>
                <a:latin typeface="Verdana"/>
                <a:ea typeface="Verdana"/>
                <a:cs typeface="Verdana"/>
                <a:sym typeface="Verdana"/>
              </a:rPr>
              <a:t>Replace 0 by X and move </a:t>
            </a:r>
            <a:r>
              <a:rPr lang="en-US" sz="1400">
                <a:solidFill>
                  <a:srgbClr val="3333FF"/>
                </a:solidFill>
                <a:latin typeface="Verdana"/>
                <a:ea typeface="Verdana"/>
                <a:cs typeface="Verdana"/>
                <a:sym typeface="Verdana"/>
              </a:rPr>
              <a:t>right</a:t>
            </a:r>
            <a:r>
              <a:rPr lang="en-US" sz="1400">
                <a:solidFill>
                  <a:schemeClr val="dk1"/>
                </a:solidFill>
                <a:latin typeface="Verdana"/>
                <a:ea typeface="Verdana"/>
                <a:cs typeface="Verdana"/>
                <a:sym typeface="Verdana"/>
              </a:rPr>
              <a:t>, </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Go to state q1.</a:t>
            </a:r>
            <a:endParaRPr/>
          </a:p>
        </p:txBody>
      </p:sp>
      <p:graphicFrame>
        <p:nvGraphicFramePr>
          <p:cNvPr id="592" name="Google Shape;592;p36"/>
          <p:cNvGraphicFramePr/>
          <p:nvPr/>
        </p:nvGraphicFramePr>
        <p:xfrm>
          <a:off x="1620216" y="3313440"/>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93" name="Google Shape;593;p36"/>
          <p:cNvSpPr txBox="1"/>
          <p:nvPr/>
        </p:nvSpPr>
        <p:spPr>
          <a:xfrm>
            <a:off x="6297227" y="3200401"/>
            <a:ext cx="3996243"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Verdana"/>
                <a:ea typeface="Verdana"/>
                <a:cs typeface="Verdana"/>
                <a:sym typeface="Verdana"/>
              </a:rPr>
              <a:t>Step-2: </a:t>
            </a:r>
            <a:r>
              <a:rPr lang="en-US" sz="1400">
                <a:solidFill>
                  <a:schemeClr val="dk1"/>
                </a:solidFill>
                <a:latin typeface="Verdana"/>
                <a:ea typeface="Verdana"/>
                <a:cs typeface="Verdana"/>
                <a:sym typeface="Verdana"/>
              </a:rPr>
              <a:t>Replace 0 by 0 and move right, Remain on same state</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Replace Y by Y and move right, Remain on same state</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Replace 1 by Y and move right, go to state q2.</a:t>
            </a:r>
            <a:endParaRPr/>
          </a:p>
        </p:txBody>
      </p:sp>
      <p:sp>
        <p:nvSpPr>
          <p:cNvPr id="594" name="Google Shape;594;p36"/>
          <p:cNvSpPr/>
          <p:nvPr/>
        </p:nvSpPr>
        <p:spPr>
          <a:xfrm>
            <a:off x="4610100" y="5483931"/>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595" name="Google Shape;595;p36"/>
          <p:cNvCxnSpPr>
            <a:stCxn id="594" idx="6"/>
          </p:cNvCxnSpPr>
          <p:nvPr/>
        </p:nvCxnSpPr>
        <p:spPr>
          <a:xfrm>
            <a:off x="5372100" y="5826831"/>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596" name="Google Shape;596;p36"/>
          <p:cNvSpPr/>
          <p:nvPr/>
        </p:nvSpPr>
        <p:spPr>
          <a:xfrm>
            <a:off x="6487718" y="5483931"/>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597" name="Google Shape;597;p36"/>
          <p:cNvSpPr/>
          <p:nvPr/>
        </p:nvSpPr>
        <p:spPr>
          <a:xfrm rot="-10645840">
            <a:off x="6644234" y="5183160"/>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598" name="Google Shape;598;p36"/>
          <p:cNvSpPr txBox="1"/>
          <p:nvPr/>
        </p:nvSpPr>
        <p:spPr>
          <a:xfrm>
            <a:off x="5493871" y="5435533"/>
            <a:ext cx="85792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599" name="Google Shape;599;p36"/>
          <p:cNvCxnSpPr/>
          <p:nvPr/>
        </p:nvCxnSpPr>
        <p:spPr>
          <a:xfrm>
            <a:off x="4343400" y="5826831"/>
            <a:ext cx="266700" cy="0"/>
          </a:xfrm>
          <a:prstGeom prst="straightConnector1">
            <a:avLst/>
          </a:prstGeom>
          <a:solidFill>
            <a:schemeClr val="accent1"/>
          </a:solidFill>
          <a:ln cap="flat" cmpd="sng" w="19050">
            <a:solidFill>
              <a:schemeClr val="dk1"/>
            </a:solidFill>
            <a:prstDash val="solid"/>
            <a:round/>
            <a:headEnd len="sm" w="sm" type="none"/>
            <a:tailEnd len="med" w="med" type="stealth"/>
          </a:ln>
        </p:spPr>
      </p:cxnSp>
      <p:sp>
        <p:nvSpPr>
          <p:cNvPr id="600" name="Google Shape;600;p36"/>
          <p:cNvSpPr txBox="1"/>
          <p:nvPr/>
        </p:nvSpPr>
        <p:spPr>
          <a:xfrm>
            <a:off x="6513119" y="4724401"/>
            <a:ext cx="8499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601" name="Google Shape;601;p36"/>
          <p:cNvCxnSpPr/>
          <p:nvPr/>
        </p:nvCxnSpPr>
        <p:spPr>
          <a:xfrm>
            <a:off x="7268458" y="5826831"/>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602" name="Google Shape;602;p36"/>
          <p:cNvSpPr txBox="1"/>
          <p:nvPr/>
        </p:nvSpPr>
        <p:spPr>
          <a:xfrm>
            <a:off x="7390228" y="5435533"/>
            <a:ext cx="82490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a:t>
            </a:r>
            <a:r>
              <a:rPr baseline="-25000" lang="en-US" sz="1800">
                <a:solidFill>
                  <a:srgbClr val="C00000"/>
                </a:solidFill>
                <a:latin typeface="Verdana"/>
                <a:ea typeface="Verdana"/>
                <a:cs typeface="Verdana"/>
                <a:sym typeface="Verdana"/>
              </a:rPr>
              <a:t>Y</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603" name="Google Shape;603;p36"/>
          <p:cNvSpPr/>
          <p:nvPr/>
        </p:nvSpPr>
        <p:spPr>
          <a:xfrm>
            <a:off x="8384076" y="5471154"/>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2</a:t>
            </a:r>
            <a:endParaRPr/>
          </a:p>
        </p:txBody>
      </p:sp>
      <p:sp>
        <p:nvSpPr>
          <p:cNvPr id="604" name="Google Shape;604;p36"/>
          <p:cNvSpPr/>
          <p:nvPr/>
        </p:nvSpPr>
        <p:spPr>
          <a:xfrm>
            <a:off x="6611075" y="2197437"/>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605" name="Google Shape;605;p36"/>
          <p:cNvCxnSpPr>
            <a:stCxn id="604" idx="6"/>
          </p:cNvCxnSpPr>
          <p:nvPr/>
        </p:nvCxnSpPr>
        <p:spPr>
          <a:xfrm>
            <a:off x="7373075" y="2540337"/>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606" name="Google Shape;606;p36"/>
          <p:cNvSpPr/>
          <p:nvPr/>
        </p:nvSpPr>
        <p:spPr>
          <a:xfrm>
            <a:off x="8488693" y="2197437"/>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607" name="Google Shape;607;p36"/>
          <p:cNvSpPr txBox="1"/>
          <p:nvPr/>
        </p:nvSpPr>
        <p:spPr>
          <a:xfrm>
            <a:off x="7494846" y="2149039"/>
            <a:ext cx="85792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608" name="Google Shape;608;p36"/>
          <p:cNvCxnSpPr/>
          <p:nvPr/>
        </p:nvCxnSpPr>
        <p:spPr>
          <a:xfrm>
            <a:off x="6369219" y="2512906"/>
            <a:ext cx="266700" cy="0"/>
          </a:xfrm>
          <a:prstGeom prst="straightConnector1">
            <a:avLst/>
          </a:prstGeom>
          <a:solidFill>
            <a:schemeClr val="accent1"/>
          </a:solidFill>
          <a:ln cap="flat" cmpd="sng" w="19050">
            <a:solidFill>
              <a:schemeClr val="dk1"/>
            </a:solidFill>
            <a:prstDash val="solid"/>
            <a:round/>
            <a:headEnd len="sm" w="sm" type="none"/>
            <a:tailEnd len="med" w="med" type="stealth"/>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37"/>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400"/>
              <a:t>Design Turing Machine for L= {0</a:t>
            </a:r>
            <a:r>
              <a:rPr baseline="30000" lang="en-US" sz="2400"/>
              <a:t>n</a:t>
            </a:r>
            <a:r>
              <a:rPr lang="en-US" sz="2400"/>
              <a:t>1</a:t>
            </a:r>
            <a:r>
              <a:rPr baseline="30000" lang="en-US" sz="2400"/>
              <a:t>n</a:t>
            </a:r>
            <a:r>
              <a:rPr lang="en-US" sz="2400"/>
              <a:t>2</a:t>
            </a:r>
            <a:r>
              <a:rPr baseline="30000" lang="en-US" sz="2400"/>
              <a:t>n</a:t>
            </a:r>
            <a:r>
              <a:rPr lang="en-US" sz="2400"/>
              <a:t>, n&gt;=1}</a:t>
            </a:r>
            <a:endParaRPr sz="2400"/>
          </a:p>
        </p:txBody>
      </p:sp>
      <p:sp>
        <p:nvSpPr>
          <p:cNvPr id="614" name="Google Shape;614;p37"/>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615" name="Google Shape;615;p37"/>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616" name="Google Shape;616;p37"/>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7" name="Google Shape;617;p37"/>
          <p:cNvSpPr txBox="1"/>
          <p:nvPr/>
        </p:nvSpPr>
        <p:spPr>
          <a:xfrm>
            <a:off x="1623627" y="1065768"/>
            <a:ext cx="867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Verdana"/>
                <a:ea typeface="Verdana"/>
                <a:cs typeface="Verdana"/>
                <a:sym typeface="Verdana"/>
              </a:rPr>
              <a:t>Logic</a:t>
            </a:r>
            <a:endParaRPr/>
          </a:p>
        </p:txBody>
      </p:sp>
      <p:sp>
        <p:nvSpPr>
          <p:cNvPr id="618" name="Google Shape;618;p37"/>
          <p:cNvSpPr txBox="1"/>
          <p:nvPr/>
        </p:nvSpPr>
        <p:spPr>
          <a:xfrm>
            <a:off x="6540861" y="1222256"/>
            <a:ext cx="3996243"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Verdana"/>
                <a:ea typeface="Verdana"/>
                <a:cs typeface="Verdana"/>
                <a:sym typeface="Verdana"/>
              </a:rPr>
              <a:t>Step-3:</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Replace 1 by 1 and move right, Remain on same state</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Replace Z by Z and move right, Remain on same state</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Replace 2 by Z and move left, go to state q3.</a:t>
            </a:r>
            <a:endParaRPr/>
          </a:p>
        </p:txBody>
      </p:sp>
      <p:sp>
        <p:nvSpPr>
          <p:cNvPr id="619" name="Google Shape;619;p37"/>
          <p:cNvSpPr/>
          <p:nvPr/>
        </p:nvSpPr>
        <p:spPr>
          <a:xfrm>
            <a:off x="3625866" y="4162504"/>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620" name="Google Shape;620;p37"/>
          <p:cNvCxnSpPr>
            <a:stCxn id="619" idx="6"/>
          </p:cNvCxnSpPr>
          <p:nvPr/>
        </p:nvCxnSpPr>
        <p:spPr>
          <a:xfrm>
            <a:off x="4387866" y="4505404"/>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621" name="Google Shape;621;p37"/>
          <p:cNvSpPr/>
          <p:nvPr/>
        </p:nvSpPr>
        <p:spPr>
          <a:xfrm>
            <a:off x="5503484" y="4162504"/>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622" name="Google Shape;622;p37"/>
          <p:cNvSpPr/>
          <p:nvPr/>
        </p:nvSpPr>
        <p:spPr>
          <a:xfrm rot="-10645840">
            <a:off x="5660000" y="3861733"/>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23" name="Google Shape;623;p37"/>
          <p:cNvSpPr txBox="1"/>
          <p:nvPr/>
        </p:nvSpPr>
        <p:spPr>
          <a:xfrm>
            <a:off x="4509637" y="4114106"/>
            <a:ext cx="85792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624" name="Google Shape;624;p37"/>
          <p:cNvCxnSpPr/>
          <p:nvPr/>
        </p:nvCxnSpPr>
        <p:spPr>
          <a:xfrm>
            <a:off x="3359166" y="4505404"/>
            <a:ext cx="266700" cy="0"/>
          </a:xfrm>
          <a:prstGeom prst="straightConnector1">
            <a:avLst/>
          </a:prstGeom>
          <a:solidFill>
            <a:schemeClr val="accent1"/>
          </a:solidFill>
          <a:ln cap="flat" cmpd="sng" w="19050">
            <a:solidFill>
              <a:schemeClr val="dk1"/>
            </a:solidFill>
            <a:prstDash val="solid"/>
            <a:round/>
            <a:headEnd len="sm" w="sm" type="none"/>
            <a:tailEnd len="med" w="med" type="stealth"/>
          </a:ln>
        </p:spPr>
      </p:cxnSp>
      <p:sp>
        <p:nvSpPr>
          <p:cNvPr id="625" name="Google Shape;625;p37"/>
          <p:cNvSpPr txBox="1"/>
          <p:nvPr/>
        </p:nvSpPr>
        <p:spPr>
          <a:xfrm>
            <a:off x="5528885" y="3402974"/>
            <a:ext cx="8499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626" name="Google Shape;626;p37"/>
          <p:cNvCxnSpPr/>
          <p:nvPr/>
        </p:nvCxnSpPr>
        <p:spPr>
          <a:xfrm>
            <a:off x="6284224" y="4505404"/>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627" name="Google Shape;627;p37"/>
          <p:cNvSpPr txBox="1"/>
          <p:nvPr/>
        </p:nvSpPr>
        <p:spPr>
          <a:xfrm>
            <a:off x="6405994" y="4114106"/>
            <a:ext cx="82490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a:t>
            </a:r>
            <a:r>
              <a:rPr baseline="-25000" lang="en-US" sz="1800">
                <a:solidFill>
                  <a:srgbClr val="C00000"/>
                </a:solidFill>
                <a:latin typeface="Verdana"/>
                <a:ea typeface="Verdana"/>
                <a:cs typeface="Verdana"/>
                <a:sym typeface="Verdana"/>
              </a:rPr>
              <a:t>Y</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628" name="Google Shape;628;p37"/>
          <p:cNvSpPr/>
          <p:nvPr/>
        </p:nvSpPr>
        <p:spPr>
          <a:xfrm>
            <a:off x="7399842" y="4149727"/>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2</a:t>
            </a:r>
            <a:endParaRPr/>
          </a:p>
        </p:txBody>
      </p:sp>
      <p:graphicFrame>
        <p:nvGraphicFramePr>
          <p:cNvPr id="629" name="Google Shape;629;p37"/>
          <p:cNvGraphicFramePr/>
          <p:nvPr/>
        </p:nvGraphicFramePr>
        <p:xfrm>
          <a:off x="1623627" y="1599405"/>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30" name="Google Shape;630;p37"/>
          <p:cNvSpPr/>
          <p:nvPr/>
        </p:nvSpPr>
        <p:spPr>
          <a:xfrm>
            <a:off x="9341853" y="4086304"/>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q3</a:t>
            </a:r>
            <a:endParaRPr baseline="-25000" sz="1800">
              <a:solidFill>
                <a:schemeClr val="dk1"/>
              </a:solidFill>
              <a:latin typeface="Verdana"/>
              <a:ea typeface="Verdana"/>
              <a:cs typeface="Verdana"/>
              <a:sym typeface="Verdana"/>
            </a:endParaRPr>
          </a:p>
        </p:txBody>
      </p:sp>
      <p:sp>
        <p:nvSpPr>
          <p:cNvPr id="631" name="Google Shape;631;p37"/>
          <p:cNvSpPr txBox="1"/>
          <p:nvPr/>
        </p:nvSpPr>
        <p:spPr>
          <a:xfrm>
            <a:off x="7399843" y="3646947"/>
            <a:ext cx="9044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(Z, Z,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 </a:t>
            </a:r>
            <a:endParaRPr/>
          </a:p>
        </p:txBody>
      </p:sp>
      <p:cxnSp>
        <p:nvCxnSpPr>
          <p:cNvPr id="632" name="Google Shape;632;p37"/>
          <p:cNvCxnSpPr/>
          <p:nvPr/>
        </p:nvCxnSpPr>
        <p:spPr>
          <a:xfrm>
            <a:off x="8195488" y="4467282"/>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633" name="Google Shape;633;p37"/>
          <p:cNvSpPr txBox="1"/>
          <p:nvPr/>
        </p:nvSpPr>
        <p:spPr>
          <a:xfrm>
            <a:off x="8317259" y="4052234"/>
            <a:ext cx="83548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(2, </a:t>
            </a:r>
            <a:r>
              <a:rPr baseline="-25000" lang="en-US" sz="1800">
                <a:solidFill>
                  <a:srgbClr val="C00000"/>
                </a:solidFill>
                <a:latin typeface="Verdana"/>
                <a:ea typeface="Verdana"/>
                <a:cs typeface="Verdana"/>
                <a:sym typeface="Verdana"/>
              </a:rPr>
              <a:t>Z</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8"/>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400"/>
              <a:t>Design Turing Machine for L= {0</a:t>
            </a:r>
            <a:r>
              <a:rPr baseline="30000" lang="en-US" sz="2400"/>
              <a:t>n</a:t>
            </a:r>
            <a:r>
              <a:rPr lang="en-US" sz="2400"/>
              <a:t>1</a:t>
            </a:r>
            <a:r>
              <a:rPr baseline="30000" lang="en-US" sz="2400"/>
              <a:t>n</a:t>
            </a:r>
            <a:r>
              <a:rPr lang="en-US" sz="2400"/>
              <a:t>2</a:t>
            </a:r>
            <a:r>
              <a:rPr baseline="30000" lang="en-US" sz="2400"/>
              <a:t>n</a:t>
            </a:r>
            <a:r>
              <a:rPr lang="en-US" sz="2400"/>
              <a:t>, n&gt;=1}</a:t>
            </a:r>
            <a:endParaRPr sz="2400"/>
          </a:p>
        </p:txBody>
      </p:sp>
      <p:sp>
        <p:nvSpPr>
          <p:cNvPr id="640" name="Google Shape;640;p38"/>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641" name="Google Shape;641;p38"/>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642" name="Google Shape;642;p38"/>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3" name="Google Shape;643;p38"/>
          <p:cNvSpPr txBox="1"/>
          <p:nvPr/>
        </p:nvSpPr>
        <p:spPr>
          <a:xfrm>
            <a:off x="1623627" y="1065768"/>
            <a:ext cx="867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Verdana"/>
                <a:ea typeface="Verdana"/>
                <a:cs typeface="Verdana"/>
                <a:sym typeface="Verdana"/>
              </a:rPr>
              <a:t>Logic</a:t>
            </a:r>
            <a:endParaRPr/>
          </a:p>
        </p:txBody>
      </p:sp>
      <p:sp>
        <p:nvSpPr>
          <p:cNvPr id="644" name="Google Shape;644;p38"/>
          <p:cNvSpPr txBox="1"/>
          <p:nvPr/>
        </p:nvSpPr>
        <p:spPr>
          <a:xfrm>
            <a:off x="6409953" y="1100493"/>
            <a:ext cx="3996243" cy="246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Verdana"/>
                <a:ea typeface="Verdana"/>
                <a:cs typeface="Verdana"/>
                <a:sym typeface="Verdana"/>
              </a:rPr>
              <a:t>Step-4:</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Replace Z by Z and move left, Remain on same state</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Replace 1 by 1 and move left, Remain on same state</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Replace Y by Y and move left, Remain on same state</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Replace 0 by 0 and move left, Remain on same state</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Replace X by X and move right, go to state q0.</a:t>
            </a:r>
            <a:endParaRPr/>
          </a:p>
        </p:txBody>
      </p:sp>
      <p:sp>
        <p:nvSpPr>
          <p:cNvPr id="645" name="Google Shape;645;p38"/>
          <p:cNvSpPr/>
          <p:nvPr/>
        </p:nvSpPr>
        <p:spPr>
          <a:xfrm>
            <a:off x="3238500" y="4619704"/>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646" name="Google Shape;646;p38"/>
          <p:cNvCxnSpPr>
            <a:stCxn id="645" idx="6"/>
          </p:cNvCxnSpPr>
          <p:nvPr/>
        </p:nvCxnSpPr>
        <p:spPr>
          <a:xfrm>
            <a:off x="4000500" y="4962604"/>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647" name="Google Shape;647;p38"/>
          <p:cNvSpPr/>
          <p:nvPr/>
        </p:nvSpPr>
        <p:spPr>
          <a:xfrm>
            <a:off x="5116118" y="4619704"/>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648" name="Google Shape;648;p38"/>
          <p:cNvSpPr/>
          <p:nvPr/>
        </p:nvSpPr>
        <p:spPr>
          <a:xfrm rot="-10645840">
            <a:off x="5272634" y="4318933"/>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49" name="Google Shape;649;p38"/>
          <p:cNvSpPr txBox="1"/>
          <p:nvPr/>
        </p:nvSpPr>
        <p:spPr>
          <a:xfrm>
            <a:off x="4122271" y="4571306"/>
            <a:ext cx="85792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650" name="Google Shape;650;p38"/>
          <p:cNvCxnSpPr/>
          <p:nvPr/>
        </p:nvCxnSpPr>
        <p:spPr>
          <a:xfrm>
            <a:off x="2971800" y="4962604"/>
            <a:ext cx="266700" cy="0"/>
          </a:xfrm>
          <a:prstGeom prst="straightConnector1">
            <a:avLst/>
          </a:prstGeom>
          <a:solidFill>
            <a:schemeClr val="accent1"/>
          </a:solidFill>
          <a:ln cap="flat" cmpd="sng" w="19050">
            <a:solidFill>
              <a:schemeClr val="dk1"/>
            </a:solidFill>
            <a:prstDash val="solid"/>
            <a:round/>
            <a:headEnd len="sm" w="sm" type="none"/>
            <a:tailEnd len="med" w="med" type="stealth"/>
          </a:ln>
        </p:spPr>
      </p:cxnSp>
      <p:sp>
        <p:nvSpPr>
          <p:cNvPr id="651" name="Google Shape;651;p38"/>
          <p:cNvSpPr txBox="1"/>
          <p:nvPr/>
        </p:nvSpPr>
        <p:spPr>
          <a:xfrm>
            <a:off x="5141519" y="3860174"/>
            <a:ext cx="8499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652" name="Google Shape;652;p38"/>
          <p:cNvCxnSpPr/>
          <p:nvPr/>
        </p:nvCxnSpPr>
        <p:spPr>
          <a:xfrm>
            <a:off x="5896858" y="4962604"/>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653" name="Google Shape;653;p38"/>
          <p:cNvSpPr txBox="1"/>
          <p:nvPr/>
        </p:nvSpPr>
        <p:spPr>
          <a:xfrm>
            <a:off x="6018628" y="4571306"/>
            <a:ext cx="82490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a:t>
            </a:r>
            <a:r>
              <a:rPr baseline="-25000" lang="en-US" sz="1800">
                <a:solidFill>
                  <a:srgbClr val="C00000"/>
                </a:solidFill>
                <a:latin typeface="Verdana"/>
                <a:ea typeface="Verdana"/>
                <a:cs typeface="Verdana"/>
                <a:sym typeface="Verdana"/>
              </a:rPr>
              <a:t>Y</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654" name="Google Shape;654;p38"/>
          <p:cNvSpPr/>
          <p:nvPr/>
        </p:nvSpPr>
        <p:spPr>
          <a:xfrm>
            <a:off x="7012476" y="4606927"/>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2</a:t>
            </a:r>
            <a:endParaRPr/>
          </a:p>
        </p:txBody>
      </p:sp>
      <p:graphicFrame>
        <p:nvGraphicFramePr>
          <p:cNvPr id="655" name="Google Shape;655;p38"/>
          <p:cNvGraphicFramePr/>
          <p:nvPr/>
        </p:nvGraphicFramePr>
        <p:xfrm>
          <a:off x="1623627" y="1599405"/>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Z</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56" name="Google Shape;656;p38"/>
          <p:cNvSpPr/>
          <p:nvPr/>
        </p:nvSpPr>
        <p:spPr>
          <a:xfrm>
            <a:off x="8954487" y="4543504"/>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q3</a:t>
            </a:r>
            <a:endParaRPr baseline="-25000" sz="1800">
              <a:solidFill>
                <a:schemeClr val="dk1"/>
              </a:solidFill>
              <a:latin typeface="Verdana"/>
              <a:ea typeface="Verdana"/>
              <a:cs typeface="Verdana"/>
              <a:sym typeface="Verdana"/>
            </a:endParaRPr>
          </a:p>
        </p:txBody>
      </p:sp>
      <p:sp>
        <p:nvSpPr>
          <p:cNvPr id="657" name="Google Shape;657;p38"/>
          <p:cNvSpPr/>
          <p:nvPr/>
        </p:nvSpPr>
        <p:spPr>
          <a:xfrm rot="-10645840">
            <a:off x="9111003" y="4242733"/>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58" name="Google Shape;658;p38"/>
          <p:cNvSpPr txBox="1"/>
          <p:nvPr/>
        </p:nvSpPr>
        <p:spPr>
          <a:xfrm>
            <a:off x="7012477" y="4104147"/>
            <a:ext cx="9044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(Z, Z,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 </a:t>
            </a:r>
            <a:endParaRPr/>
          </a:p>
        </p:txBody>
      </p:sp>
      <p:cxnSp>
        <p:nvCxnSpPr>
          <p:cNvPr id="659" name="Google Shape;659;p38"/>
          <p:cNvCxnSpPr/>
          <p:nvPr/>
        </p:nvCxnSpPr>
        <p:spPr>
          <a:xfrm>
            <a:off x="7808122" y="4924482"/>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660" name="Google Shape;660;p38"/>
          <p:cNvSpPr txBox="1"/>
          <p:nvPr/>
        </p:nvSpPr>
        <p:spPr>
          <a:xfrm>
            <a:off x="7929893" y="4509434"/>
            <a:ext cx="83548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(2, </a:t>
            </a:r>
            <a:r>
              <a:rPr baseline="-25000" lang="en-US" sz="1800">
                <a:solidFill>
                  <a:srgbClr val="C00000"/>
                </a:solidFill>
                <a:latin typeface="Verdana"/>
                <a:ea typeface="Verdana"/>
                <a:cs typeface="Verdana"/>
                <a:sym typeface="Verdana"/>
              </a:rPr>
              <a:t>Z</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661" name="Google Shape;661;p38"/>
          <p:cNvSpPr txBox="1"/>
          <p:nvPr/>
        </p:nvSpPr>
        <p:spPr>
          <a:xfrm>
            <a:off x="8915401" y="3376551"/>
            <a:ext cx="84350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(Z, Z,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 (Y, Y,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662" name="Google Shape;662;p38"/>
          <p:cNvSpPr/>
          <p:nvPr/>
        </p:nvSpPr>
        <p:spPr>
          <a:xfrm>
            <a:off x="3810000" y="5229305"/>
            <a:ext cx="5410200" cy="393191"/>
          </a:xfrm>
          <a:custGeom>
            <a:rect b="b" l="l" r="r" t="t"/>
            <a:pathLst>
              <a:path extrusionOk="0" h="633983" w="3398807">
                <a:moveTo>
                  <a:pt x="3398807" y="0"/>
                </a:moveTo>
                <a:cubicBezTo>
                  <a:pt x="3370052" y="11502"/>
                  <a:pt x="3337744" y="16504"/>
                  <a:pt x="3312543" y="34505"/>
                </a:cubicBezTo>
                <a:cubicBezTo>
                  <a:pt x="3175972" y="132055"/>
                  <a:pt x="3378376" y="52817"/>
                  <a:pt x="3226279" y="103517"/>
                </a:cubicBezTo>
                <a:cubicBezTo>
                  <a:pt x="3165536" y="194630"/>
                  <a:pt x="3222627" y="121436"/>
                  <a:pt x="3122762" y="207034"/>
                </a:cubicBezTo>
                <a:cubicBezTo>
                  <a:pt x="3104237" y="222913"/>
                  <a:pt x="3090857" y="244610"/>
                  <a:pt x="3071003" y="258792"/>
                </a:cubicBezTo>
                <a:cubicBezTo>
                  <a:pt x="2950060" y="345180"/>
                  <a:pt x="3051611" y="254230"/>
                  <a:pt x="2950233" y="310551"/>
                </a:cubicBezTo>
                <a:cubicBezTo>
                  <a:pt x="2913981" y="330691"/>
                  <a:pt x="2886059" y="366448"/>
                  <a:pt x="2846717" y="379562"/>
                </a:cubicBezTo>
                <a:lnTo>
                  <a:pt x="2743200" y="414068"/>
                </a:lnTo>
                <a:cubicBezTo>
                  <a:pt x="2725947" y="419819"/>
                  <a:pt x="2708326" y="424566"/>
                  <a:pt x="2691441" y="431320"/>
                </a:cubicBezTo>
                <a:cubicBezTo>
                  <a:pt x="2662686" y="442822"/>
                  <a:pt x="2634777" y="456718"/>
                  <a:pt x="2605177" y="465826"/>
                </a:cubicBezTo>
                <a:cubicBezTo>
                  <a:pt x="2559851" y="479773"/>
                  <a:pt x="2513162" y="488830"/>
                  <a:pt x="2467154" y="500332"/>
                </a:cubicBezTo>
                <a:lnTo>
                  <a:pt x="2398143" y="517585"/>
                </a:lnTo>
                <a:lnTo>
                  <a:pt x="2329132" y="534837"/>
                </a:lnTo>
                <a:cubicBezTo>
                  <a:pt x="2306128" y="540588"/>
                  <a:pt x="2283594" y="548737"/>
                  <a:pt x="2260120" y="552090"/>
                </a:cubicBezTo>
                <a:lnTo>
                  <a:pt x="2018581" y="586596"/>
                </a:lnTo>
                <a:cubicBezTo>
                  <a:pt x="1751691" y="675559"/>
                  <a:pt x="1944890" y="617674"/>
                  <a:pt x="1276709" y="586596"/>
                </a:cubicBezTo>
                <a:cubicBezTo>
                  <a:pt x="1258542" y="585751"/>
                  <a:pt x="1242925" y="572108"/>
                  <a:pt x="1224950" y="569343"/>
                </a:cubicBezTo>
                <a:cubicBezTo>
                  <a:pt x="1167826" y="560555"/>
                  <a:pt x="1109931" y="557841"/>
                  <a:pt x="1052422" y="552090"/>
                </a:cubicBezTo>
                <a:lnTo>
                  <a:pt x="914400" y="517585"/>
                </a:lnTo>
                <a:cubicBezTo>
                  <a:pt x="892287" y="512057"/>
                  <a:pt x="818382" y="495455"/>
                  <a:pt x="793630" y="483079"/>
                </a:cubicBezTo>
                <a:cubicBezTo>
                  <a:pt x="775084" y="473806"/>
                  <a:pt x="760417" y="457846"/>
                  <a:pt x="741871" y="448573"/>
                </a:cubicBezTo>
                <a:cubicBezTo>
                  <a:pt x="717116" y="436195"/>
                  <a:pt x="643218" y="419597"/>
                  <a:pt x="621101" y="414068"/>
                </a:cubicBezTo>
                <a:cubicBezTo>
                  <a:pt x="472771" y="315179"/>
                  <a:pt x="660443" y="433739"/>
                  <a:pt x="517584" y="362309"/>
                </a:cubicBezTo>
                <a:cubicBezTo>
                  <a:pt x="499038" y="353036"/>
                  <a:pt x="484774" y="336224"/>
                  <a:pt x="465826" y="327803"/>
                </a:cubicBezTo>
                <a:cubicBezTo>
                  <a:pt x="411826" y="303803"/>
                  <a:pt x="350649" y="290383"/>
                  <a:pt x="293298" y="276045"/>
                </a:cubicBezTo>
                <a:cubicBezTo>
                  <a:pt x="276045" y="264543"/>
                  <a:pt x="260085" y="250812"/>
                  <a:pt x="241539" y="241539"/>
                </a:cubicBezTo>
                <a:cubicBezTo>
                  <a:pt x="225273" y="233406"/>
                  <a:pt x="205678" y="233119"/>
                  <a:pt x="189781" y="224287"/>
                </a:cubicBezTo>
                <a:cubicBezTo>
                  <a:pt x="153529" y="204147"/>
                  <a:pt x="86264" y="155275"/>
                  <a:pt x="86264" y="155275"/>
                </a:cubicBezTo>
                <a:cubicBezTo>
                  <a:pt x="12741" y="44991"/>
                  <a:pt x="46575" y="81083"/>
                  <a:pt x="0" y="34505"/>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63" name="Google Shape;663;p38"/>
          <p:cNvSpPr txBox="1"/>
          <p:nvPr/>
        </p:nvSpPr>
        <p:spPr>
          <a:xfrm>
            <a:off x="6082129" y="5263650"/>
            <a:ext cx="86594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39"/>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400"/>
              <a:t>Design Turing Machine for L= {0</a:t>
            </a:r>
            <a:r>
              <a:rPr baseline="30000" lang="en-US" sz="2400"/>
              <a:t>n</a:t>
            </a:r>
            <a:r>
              <a:rPr lang="en-US" sz="2400"/>
              <a:t>1</a:t>
            </a:r>
            <a:r>
              <a:rPr baseline="30000" lang="en-US" sz="2400"/>
              <a:t>n</a:t>
            </a:r>
            <a:r>
              <a:rPr lang="en-US" sz="2400"/>
              <a:t>2</a:t>
            </a:r>
            <a:r>
              <a:rPr baseline="30000" lang="en-US" sz="2400"/>
              <a:t>n</a:t>
            </a:r>
            <a:r>
              <a:rPr lang="en-US" sz="2400"/>
              <a:t>, n&gt;=1}</a:t>
            </a:r>
            <a:endParaRPr sz="2400"/>
          </a:p>
        </p:txBody>
      </p:sp>
      <p:sp>
        <p:nvSpPr>
          <p:cNvPr id="670" name="Google Shape;670;p39"/>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671" name="Google Shape;671;p39"/>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672" name="Google Shape;672;p39"/>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3" name="Google Shape;673;p39"/>
          <p:cNvSpPr txBox="1"/>
          <p:nvPr/>
        </p:nvSpPr>
        <p:spPr>
          <a:xfrm>
            <a:off x="1623627" y="1065768"/>
            <a:ext cx="867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Verdana"/>
                <a:ea typeface="Verdana"/>
                <a:cs typeface="Verdana"/>
                <a:sym typeface="Verdana"/>
              </a:rPr>
              <a:t>Logic</a:t>
            </a:r>
            <a:endParaRPr/>
          </a:p>
        </p:txBody>
      </p:sp>
      <p:sp>
        <p:nvSpPr>
          <p:cNvPr id="674" name="Google Shape;674;p39"/>
          <p:cNvSpPr txBox="1"/>
          <p:nvPr/>
        </p:nvSpPr>
        <p:spPr>
          <a:xfrm>
            <a:off x="6409953" y="1100493"/>
            <a:ext cx="399624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Verdana"/>
                <a:ea typeface="Verdana"/>
                <a:cs typeface="Verdana"/>
                <a:sym typeface="Verdana"/>
              </a:rPr>
              <a:t>Step-5:</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If symbol is Y replace it by Y and move right and Go to state q4</a:t>
            </a:r>
            <a:br>
              <a:rPr lang="en-US" sz="1400">
                <a:solidFill>
                  <a:schemeClr val="dk1"/>
                </a:solidFill>
                <a:latin typeface="Verdana"/>
                <a:ea typeface="Verdana"/>
                <a:cs typeface="Verdana"/>
                <a:sym typeface="Verdana"/>
              </a:rPr>
            </a:br>
            <a:r>
              <a:rPr lang="en-US" sz="1400">
                <a:solidFill>
                  <a:schemeClr val="dk1"/>
                </a:solidFill>
                <a:latin typeface="Verdana"/>
                <a:ea typeface="Verdana"/>
                <a:cs typeface="Verdana"/>
                <a:sym typeface="Verdana"/>
              </a:rPr>
              <a:t>Else go to </a:t>
            </a:r>
            <a:r>
              <a:rPr b="1" lang="en-US" sz="1400">
                <a:solidFill>
                  <a:schemeClr val="dk1"/>
                </a:solidFill>
                <a:latin typeface="Verdana"/>
                <a:ea typeface="Verdana"/>
                <a:cs typeface="Verdana"/>
                <a:sym typeface="Verdana"/>
              </a:rPr>
              <a:t>Step-1</a:t>
            </a:r>
            <a:endParaRPr/>
          </a:p>
        </p:txBody>
      </p:sp>
      <p:sp>
        <p:nvSpPr>
          <p:cNvPr id="675" name="Google Shape;675;p39"/>
          <p:cNvSpPr/>
          <p:nvPr/>
        </p:nvSpPr>
        <p:spPr>
          <a:xfrm>
            <a:off x="3329197" y="344301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676" name="Google Shape;676;p39"/>
          <p:cNvCxnSpPr>
            <a:stCxn id="675" idx="6"/>
          </p:cNvCxnSpPr>
          <p:nvPr/>
        </p:nvCxnSpPr>
        <p:spPr>
          <a:xfrm>
            <a:off x="4091197" y="3785910"/>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677" name="Google Shape;677;p39"/>
          <p:cNvSpPr/>
          <p:nvPr/>
        </p:nvSpPr>
        <p:spPr>
          <a:xfrm>
            <a:off x="5206815" y="344301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678" name="Google Shape;678;p39"/>
          <p:cNvSpPr/>
          <p:nvPr/>
        </p:nvSpPr>
        <p:spPr>
          <a:xfrm rot="-10645840">
            <a:off x="5363331" y="3142239"/>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79" name="Google Shape;679;p39"/>
          <p:cNvSpPr txBox="1"/>
          <p:nvPr/>
        </p:nvSpPr>
        <p:spPr>
          <a:xfrm>
            <a:off x="4212968" y="3394612"/>
            <a:ext cx="85792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680" name="Google Shape;680;p39"/>
          <p:cNvCxnSpPr/>
          <p:nvPr/>
        </p:nvCxnSpPr>
        <p:spPr>
          <a:xfrm>
            <a:off x="3062497" y="3785910"/>
            <a:ext cx="266700" cy="0"/>
          </a:xfrm>
          <a:prstGeom prst="straightConnector1">
            <a:avLst/>
          </a:prstGeom>
          <a:solidFill>
            <a:schemeClr val="accent1"/>
          </a:solidFill>
          <a:ln cap="flat" cmpd="sng" w="19050">
            <a:solidFill>
              <a:schemeClr val="dk1"/>
            </a:solidFill>
            <a:prstDash val="solid"/>
            <a:round/>
            <a:headEnd len="sm" w="sm" type="none"/>
            <a:tailEnd len="med" w="med" type="stealth"/>
          </a:ln>
        </p:spPr>
      </p:cxnSp>
      <p:sp>
        <p:nvSpPr>
          <p:cNvPr id="681" name="Google Shape;681;p39"/>
          <p:cNvSpPr txBox="1"/>
          <p:nvPr/>
        </p:nvSpPr>
        <p:spPr>
          <a:xfrm>
            <a:off x="5232216" y="2683480"/>
            <a:ext cx="8499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682" name="Google Shape;682;p39"/>
          <p:cNvCxnSpPr/>
          <p:nvPr/>
        </p:nvCxnSpPr>
        <p:spPr>
          <a:xfrm>
            <a:off x="5987555" y="3785910"/>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683" name="Google Shape;683;p39"/>
          <p:cNvSpPr txBox="1"/>
          <p:nvPr/>
        </p:nvSpPr>
        <p:spPr>
          <a:xfrm>
            <a:off x="6109325" y="3394612"/>
            <a:ext cx="82490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a:t>
            </a:r>
            <a:r>
              <a:rPr baseline="-25000" lang="en-US" sz="1800">
                <a:solidFill>
                  <a:srgbClr val="C00000"/>
                </a:solidFill>
                <a:latin typeface="Verdana"/>
                <a:ea typeface="Verdana"/>
                <a:cs typeface="Verdana"/>
                <a:sym typeface="Verdana"/>
              </a:rPr>
              <a:t>Y</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684" name="Google Shape;684;p39"/>
          <p:cNvSpPr/>
          <p:nvPr/>
        </p:nvSpPr>
        <p:spPr>
          <a:xfrm>
            <a:off x="7103173" y="3430233"/>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2</a:t>
            </a:r>
            <a:endParaRPr/>
          </a:p>
        </p:txBody>
      </p:sp>
      <p:graphicFrame>
        <p:nvGraphicFramePr>
          <p:cNvPr id="685" name="Google Shape;685;p39"/>
          <p:cNvGraphicFramePr/>
          <p:nvPr/>
        </p:nvGraphicFramePr>
        <p:xfrm>
          <a:off x="1623627" y="1599405"/>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Z</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Z</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86" name="Google Shape;686;p39"/>
          <p:cNvSpPr/>
          <p:nvPr/>
        </p:nvSpPr>
        <p:spPr>
          <a:xfrm>
            <a:off x="9045184" y="336681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q3</a:t>
            </a:r>
            <a:endParaRPr baseline="-25000" sz="1800">
              <a:solidFill>
                <a:schemeClr val="dk1"/>
              </a:solidFill>
              <a:latin typeface="Verdana"/>
              <a:ea typeface="Verdana"/>
              <a:cs typeface="Verdana"/>
              <a:sym typeface="Verdana"/>
            </a:endParaRPr>
          </a:p>
        </p:txBody>
      </p:sp>
      <p:sp>
        <p:nvSpPr>
          <p:cNvPr id="687" name="Google Shape;687;p39"/>
          <p:cNvSpPr/>
          <p:nvPr/>
        </p:nvSpPr>
        <p:spPr>
          <a:xfrm rot="-10645840">
            <a:off x="9201700" y="3066039"/>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88" name="Google Shape;688;p39"/>
          <p:cNvSpPr txBox="1"/>
          <p:nvPr/>
        </p:nvSpPr>
        <p:spPr>
          <a:xfrm>
            <a:off x="7103174" y="2927453"/>
            <a:ext cx="9044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(Z, Z,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 </a:t>
            </a:r>
            <a:endParaRPr/>
          </a:p>
        </p:txBody>
      </p:sp>
      <p:cxnSp>
        <p:nvCxnSpPr>
          <p:cNvPr id="689" name="Google Shape;689;p39"/>
          <p:cNvCxnSpPr/>
          <p:nvPr/>
        </p:nvCxnSpPr>
        <p:spPr>
          <a:xfrm>
            <a:off x="7898819" y="3747788"/>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690" name="Google Shape;690;p39"/>
          <p:cNvSpPr txBox="1"/>
          <p:nvPr/>
        </p:nvSpPr>
        <p:spPr>
          <a:xfrm>
            <a:off x="8020590" y="3332740"/>
            <a:ext cx="83548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(2, </a:t>
            </a:r>
            <a:r>
              <a:rPr baseline="-25000" lang="en-US" sz="1800">
                <a:solidFill>
                  <a:srgbClr val="C00000"/>
                </a:solidFill>
                <a:latin typeface="Verdana"/>
                <a:ea typeface="Verdana"/>
                <a:cs typeface="Verdana"/>
                <a:sym typeface="Verdana"/>
              </a:rPr>
              <a:t>Z</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691" name="Google Shape;691;p39"/>
          <p:cNvSpPr txBox="1"/>
          <p:nvPr/>
        </p:nvSpPr>
        <p:spPr>
          <a:xfrm>
            <a:off x="9006098" y="2199857"/>
            <a:ext cx="84350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(Z, Z,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 (Y, Y,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692" name="Google Shape;692;p39"/>
          <p:cNvSpPr/>
          <p:nvPr/>
        </p:nvSpPr>
        <p:spPr>
          <a:xfrm>
            <a:off x="3900697" y="4052611"/>
            <a:ext cx="5410200" cy="393191"/>
          </a:xfrm>
          <a:custGeom>
            <a:rect b="b" l="l" r="r" t="t"/>
            <a:pathLst>
              <a:path extrusionOk="0" h="633983" w="3398807">
                <a:moveTo>
                  <a:pt x="3398807" y="0"/>
                </a:moveTo>
                <a:cubicBezTo>
                  <a:pt x="3370052" y="11502"/>
                  <a:pt x="3337744" y="16504"/>
                  <a:pt x="3312543" y="34505"/>
                </a:cubicBezTo>
                <a:cubicBezTo>
                  <a:pt x="3175972" y="132055"/>
                  <a:pt x="3378376" y="52817"/>
                  <a:pt x="3226279" y="103517"/>
                </a:cubicBezTo>
                <a:cubicBezTo>
                  <a:pt x="3165536" y="194630"/>
                  <a:pt x="3222627" y="121436"/>
                  <a:pt x="3122762" y="207034"/>
                </a:cubicBezTo>
                <a:cubicBezTo>
                  <a:pt x="3104237" y="222913"/>
                  <a:pt x="3090857" y="244610"/>
                  <a:pt x="3071003" y="258792"/>
                </a:cubicBezTo>
                <a:cubicBezTo>
                  <a:pt x="2950060" y="345180"/>
                  <a:pt x="3051611" y="254230"/>
                  <a:pt x="2950233" y="310551"/>
                </a:cubicBezTo>
                <a:cubicBezTo>
                  <a:pt x="2913981" y="330691"/>
                  <a:pt x="2886059" y="366448"/>
                  <a:pt x="2846717" y="379562"/>
                </a:cubicBezTo>
                <a:lnTo>
                  <a:pt x="2743200" y="414068"/>
                </a:lnTo>
                <a:cubicBezTo>
                  <a:pt x="2725947" y="419819"/>
                  <a:pt x="2708326" y="424566"/>
                  <a:pt x="2691441" y="431320"/>
                </a:cubicBezTo>
                <a:cubicBezTo>
                  <a:pt x="2662686" y="442822"/>
                  <a:pt x="2634777" y="456718"/>
                  <a:pt x="2605177" y="465826"/>
                </a:cubicBezTo>
                <a:cubicBezTo>
                  <a:pt x="2559851" y="479773"/>
                  <a:pt x="2513162" y="488830"/>
                  <a:pt x="2467154" y="500332"/>
                </a:cubicBezTo>
                <a:lnTo>
                  <a:pt x="2398143" y="517585"/>
                </a:lnTo>
                <a:lnTo>
                  <a:pt x="2329132" y="534837"/>
                </a:lnTo>
                <a:cubicBezTo>
                  <a:pt x="2306128" y="540588"/>
                  <a:pt x="2283594" y="548737"/>
                  <a:pt x="2260120" y="552090"/>
                </a:cubicBezTo>
                <a:lnTo>
                  <a:pt x="2018581" y="586596"/>
                </a:lnTo>
                <a:cubicBezTo>
                  <a:pt x="1751691" y="675559"/>
                  <a:pt x="1944890" y="617674"/>
                  <a:pt x="1276709" y="586596"/>
                </a:cubicBezTo>
                <a:cubicBezTo>
                  <a:pt x="1258542" y="585751"/>
                  <a:pt x="1242925" y="572108"/>
                  <a:pt x="1224950" y="569343"/>
                </a:cubicBezTo>
                <a:cubicBezTo>
                  <a:pt x="1167826" y="560555"/>
                  <a:pt x="1109931" y="557841"/>
                  <a:pt x="1052422" y="552090"/>
                </a:cubicBezTo>
                <a:lnTo>
                  <a:pt x="914400" y="517585"/>
                </a:lnTo>
                <a:cubicBezTo>
                  <a:pt x="892287" y="512057"/>
                  <a:pt x="818382" y="495455"/>
                  <a:pt x="793630" y="483079"/>
                </a:cubicBezTo>
                <a:cubicBezTo>
                  <a:pt x="775084" y="473806"/>
                  <a:pt x="760417" y="457846"/>
                  <a:pt x="741871" y="448573"/>
                </a:cubicBezTo>
                <a:cubicBezTo>
                  <a:pt x="717116" y="436195"/>
                  <a:pt x="643218" y="419597"/>
                  <a:pt x="621101" y="414068"/>
                </a:cubicBezTo>
                <a:cubicBezTo>
                  <a:pt x="472771" y="315179"/>
                  <a:pt x="660443" y="433739"/>
                  <a:pt x="517584" y="362309"/>
                </a:cubicBezTo>
                <a:cubicBezTo>
                  <a:pt x="499038" y="353036"/>
                  <a:pt x="484774" y="336224"/>
                  <a:pt x="465826" y="327803"/>
                </a:cubicBezTo>
                <a:cubicBezTo>
                  <a:pt x="411826" y="303803"/>
                  <a:pt x="350649" y="290383"/>
                  <a:pt x="293298" y="276045"/>
                </a:cubicBezTo>
                <a:cubicBezTo>
                  <a:pt x="276045" y="264543"/>
                  <a:pt x="260085" y="250812"/>
                  <a:pt x="241539" y="241539"/>
                </a:cubicBezTo>
                <a:cubicBezTo>
                  <a:pt x="225273" y="233406"/>
                  <a:pt x="205678" y="233119"/>
                  <a:pt x="189781" y="224287"/>
                </a:cubicBezTo>
                <a:cubicBezTo>
                  <a:pt x="153529" y="204147"/>
                  <a:pt x="86264" y="155275"/>
                  <a:pt x="86264" y="155275"/>
                </a:cubicBezTo>
                <a:cubicBezTo>
                  <a:pt x="12741" y="44991"/>
                  <a:pt x="46575" y="81083"/>
                  <a:pt x="0" y="34505"/>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693" name="Google Shape;693;p39"/>
          <p:cNvSpPr txBox="1"/>
          <p:nvPr/>
        </p:nvSpPr>
        <p:spPr>
          <a:xfrm>
            <a:off x="6172826" y="4086956"/>
            <a:ext cx="86594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694" name="Google Shape;694;p39"/>
          <p:cNvCxnSpPr/>
          <p:nvPr/>
        </p:nvCxnSpPr>
        <p:spPr>
          <a:xfrm>
            <a:off x="3862396" y="4106077"/>
            <a:ext cx="502770" cy="1297869"/>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695" name="Google Shape;695;p39"/>
          <p:cNvSpPr/>
          <p:nvPr/>
        </p:nvSpPr>
        <p:spPr>
          <a:xfrm>
            <a:off x="4266122" y="5251545"/>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q4</a:t>
            </a:r>
            <a:endParaRPr baseline="-25000" sz="1800">
              <a:solidFill>
                <a:schemeClr val="dk1"/>
              </a:solidFill>
              <a:latin typeface="Verdana"/>
              <a:ea typeface="Verdana"/>
              <a:cs typeface="Verdana"/>
              <a:sym typeface="Verdana"/>
            </a:endParaRPr>
          </a:p>
        </p:txBody>
      </p:sp>
      <p:sp>
        <p:nvSpPr>
          <p:cNvPr id="696" name="Google Shape;696;p39"/>
          <p:cNvSpPr txBox="1"/>
          <p:nvPr/>
        </p:nvSpPr>
        <p:spPr>
          <a:xfrm>
            <a:off x="3208628" y="4678401"/>
            <a:ext cx="79989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Example</a:t>
            </a:r>
            <a:endParaRPr/>
          </a:p>
        </p:txBody>
      </p:sp>
      <p:sp>
        <p:nvSpPr>
          <p:cNvPr id="128" name="Google Shape;128;p4"/>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29" name="Google Shape;129;p4"/>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30" name="Google Shape;130;p4"/>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31" name="Google Shape;131;p4"/>
          <p:cNvGraphicFramePr/>
          <p:nvPr/>
        </p:nvGraphicFramePr>
        <p:xfrm>
          <a:off x="429868" y="1083266"/>
          <a:ext cx="3000000" cy="3000000"/>
        </p:xfrm>
        <a:graphic>
          <a:graphicData uri="http://schemas.openxmlformats.org/drawingml/2006/table">
            <a:tbl>
              <a:tblPr bandRow="1" firstRow="1">
                <a:noFill/>
                <a:tableStyleId>{1B855437-AB22-4E18-BC42-E29585CEC004}</a:tableStyleId>
              </a:tblPr>
              <a:tblGrid>
                <a:gridCol w="3640525"/>
                <a:gridCol w="4768800"/>
              </a:tblGrid>
              <a:tr h="670650">
                <a:tc>
                  <a:txBody>
                    <a:bodyPr/>
                    <a:lstStyle/>
                    <a:p>
                      <a:pPr indent="0" lvl="0" marL="0" marR="0" rtl="0" algn="l">
                        <a:spcBef>
                          <a:spcPts val="0"/>
                        </a:spcBef>
                        <a:spcAft>
                          <a:spcPts val="0"/>
                        </a:spcAft>
                        <a:buNone/>
                      </a:pPr>
                      <a:r>
                        <a:rPr b="0" lang="en-US" sz="1800" u="none" cap="none" strike="noStrike">
                          <a:solidFill>
                            <a:schemeClr val="dk1"/>
                          </a:solidFill>
                        </a:rPr>
                        <a:t>Program to print “Hello World”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0" lang="en-US" sz="1800">
                          <a:solidFill>
                            <a:schemeClr val="dk1"/>
                          </a:solidFill>
                        </a:rPr>
                        <a:t>Fermat’s last theorem expressed as a hello world program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96550">
                <a:tc>
                  <a:txBody>
                    <a:bodyPr/>
                    <a:lstStyle/>
                    <a:p>
                      <a:pPr indent="0" lvl="0" marL="0" marR="0" rtl="0" algn="l">
                        <a:spcBef>
                          <a:spcPts val="0"/>
                        </a:spcBef>
                        <a:spcAft>
                          <a:spcPts val="0"/>
                        </a:spcAft>
                        <a:buNone/>
                      </a:pPr>
                      <a:r>
                        <a:t/>
                      </a:r>
                      <a:endParaRPr b="1"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b="1"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132" name="Google Shape;132;p4"/>
          <p:cNvPicPr preferRelativeResize="0"/>
          <p:nvPr/>
        </p:nvPicPr>
        <p:blipFill rotWithShape="1">
          <a:blip r:embed="rId3">
            <a:alphaModFix/>
          </a:blip>
          <a:srcRect b="0" l="0" r="0" t="0"/>
          <a:stretch/>
        </p:blipFill>
        <p:spPr>
          <a:xfrm>
            <a:off x="4165600" y="1729673"/>
            <a:ext cx="4341467" cy="3705225"/>
          </a:xfrm>
          <a:prstGeom prst="rect">
            <a:avLst/>
          </a:prstGeom>
          <a:noFill/>
          <a:ln>
            <a:noFill/>
          </a:ln>
        </p:spPr>
      </p:pic>
      <p:pic>
        <p:nvPicPr>
          <p:cNvPr id="133" name="Google Shape;133;p4"/>
          <p:cNvPicPr preferRelativeResize="0"/>
          <p:nvPr/>
        </p:nvPicPr>
        <p:blipFill rotWithShape="1">
          <a:blip r:embed="rId4">
            <a:alphaModFix/>
          </a:blip>
          <a:srcRect b="0" l="0" r="0" t="0"/>
          <a:stretch/>
        </p:blipFill>
        <p:spPr>
          <a:xfrm>
            <a:off x="745158" y="1814207"/>
            <a:ext cx="3179419" cy="1192282"/>
          </a:xfrm>
          <a:prstGeom prst="rect">
            <a:avLst/>
          </a:prstGeom>
          <a:noFill/>
          <a:ln>
            <a:noFill/>
          </a:ln>
        </p:spPr>
      </p:pic>
      <p:sp>
        <p:nvSpPr>
          <p:cNvPr id="134" name="Google Shape;134;p4"/>
          <p:cNvSpPr txBox="1"/>
          <p:nvPr/>
        </p:nvSpPr>
        <p:spPr>
          <a:xfrm>
            <a:off x="8382000" y="5581375"/>
            <a:ext cx="403312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Verdana"/>
                <a:ea typeface="Verdana"/>
                <a:cs typeface="Verdana"/>
                <a:sym typeface="Verdana"/>
              </a:rPr>
              <a:t>Note: In number theory, </a:t>
            </a:r>
            <a:r>
              <a:rPr b="1" lang="en-US" sz="1200">
                <a:solidFill>
                  <a:schemeClr val="dk1"/>
                </a:solidFill>
                <a:latin typeface="Verdana"/>
                <a:ea typeface="Verdana"/>
                <a:cs typeface="Verdana"/>
                <a:sym typeface="Verdana"/>
              </a:rPr>
              <a:t>Fermat's Last Theorem</a:t>
            </a:r>
            <a:r>
              <a:rPr lang="en-US" sz="1200">
                <a:solidFill>
                  <a:schemeClr val="dk1"/>
                </a:solidFill>
                <a:latin typeface="Verdana"/>
                <a:ea typeface="Verdana"/>
                <a:cs typeface="Verdana"/>
                <a:sym typeface="Verdana"/>
              </a:rPr>
              <a:t> states that no three positive integers a, b, and c satisfy the equation a</a:t>
            </a:r>
            <a:r>
              <a:rPr baseline="30000" lang="en-US" sz="1200">
                <a:solidFill>
                  <a:schemeClr val="dk1"/>
                </a:solidFill>
                <a:latin typeface="Verdana"/>
                <a:ea typeface="Verdana"/>
                <a:cs typeface="Verdana"/>
                <a:sym typeface="Verdana"/>
              </a:rPr>
              <a:t>n</a:t>
            </a:r>
            <a:r>
              <a:rPr lang="en-US" sz="1200">
                <a:solidFill>
                  <a:schemeClr val="dk1"/>
                </a:solidFill>
                <a:latin typeface="Verdana"/>
                <a:ea typeface="Verdana"/>
                <a:cs typeface="Verdana"/>
                <a:sym typeface="Verdana"/>
              </a:rPr>
              <a:t> + b</a:t>
            </a:r>
            <a:r>
              <a:rPr baseline="30000" lang="en-US" sz="1200">
                <a:solidFill>
                  <a:schemeClr val="dk1"/>
                </a:solidFill>
                <a:latin typeface="Verdana"/>
                <a:ea typeface="Verdana"/>
                <a:cs typeface="Verdana"/>
                <a:sym typeface="Verdana"/>
              </a:rPr>
              <a:t>n</a:t>
            </a:r>
            <a:r>
              <a:rPr lang="en-US" sz="1200">
                <a:solidFill>
                  <a:schemeClr val="dk1"/>
                </a:solidFill>
                <a:latin typeface="Verdana"/>
                <a:ea typeface="Verdana"/>
                <a:cs typeface="Verdana"/>
                <a:sym typeface="Verdana"/>
              </a:rPr>
              <a:t> = c</a:t>
            </a:r>
            <a:r>
              <a:rPr baseline="30000" lang="en-US" sz="1200">
                <a:solidFill>
                  <a:schemeClr val="dk1"/>
                </a:solidFill>
                <a:latin typeface="Verdana"/>
                <a:ea typeface="Verdana"/>
                <a:cs typeface="Verdana"/>
                <a:sym typeface="Verdana"/>
              </a:rPr>
              <a:t>n</a:t>
            </a:r>
            <a:r>
              <a:rPr lang="en-US" sz="1200">
                <a:solidFill>
                  <a:schemeClr val="dk1"/>
                </a:solidFill>
                <a:latin typeface="Verdana"/>
                <a:ea typeface="Verdana"/>
                <a:cs typeface="Verdana"/>
                <a:sym typeface="Verdana"/>
              </a:rPr>
              <a:t> for any integer value of n greater than 2.</a:t>
            </a:r>
            <a:endParaRPr/>
          </a:p>
        </p:txBody>
      </p:sp>
      <p:sp>
        <p:nvSpPr>
          <p:cNvPr id="135" name="Google Shape;135;p4"/>
          <p:cNvSpPr txBox="1"/>
          <p:nvPr/>
        </p:nvSpPr>
        <p:spPr>
          <a:xfrm>
            <a:off x="8844887" y="2843622"/>
            <a:ext cx="3230436"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Verdana"/>
                <a:ea typeface="Verdana"/>
                <a:cs typeface="Verdana"/>
                <a:sym typeface="Verdana"/>
              </a:rPr>
              <a:t>Hello World Problem: Determine </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whether a given C program, with </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given input, prints “Hello World”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40"/>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400"/>
              <a:t>Design Turing Machine for L= {0</a:t>
            </a:r>
            <a:r>
              <a:rPr baseline="30000" lang="en-US" sz="2400"/>
              <a:t>n</a:t>
            </a:r>
            <a:r>
              <a:rPr lang="en-US" sz="2400"/>
              <a:t>1</a:t>
            </a:r>
            <a:r>
              <a:rPr baseline="30000" lang="en-US" sz="2400"/>
              <a:t>n</a:t>
            </a:r>
            <a:r>
              <a:rPr lang="en-US" sz="2400"/>
              <a:t>2</a:t>
            </a:r>
            <a:r>
              <a:rPr baseline="30000" lang="en-US" sz="2400"/>
              <a:t>n</a:t>
            </a:r>
            <a:r>
              <a:rPr lang="en-US" sz="2400"/>
              <a:t>, n&gt;=1}</a:t>
            </a:r>
            <a:endParaRPr sz="2400"/>
          </a:p>
        </p:txBody>
      </p:sp>
      <p:sp>
        <p:nvSpPr>
          <p:cNvPr id="703" name="Google Shape;703;p40"/>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704" name="Google Shape;704;p40"/>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705" name="Google Shape;705;p40"/>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6" name="Google Shape;706;p40"/>
          <p:cNvSpPr txBox="1"/>
          <p:nvPr/>
        </p:nvSpPr>
        <p:spPr>
          <a:xfrm>
            <a:off x="1623627" y="1065768"/>
            <a:ext cx="867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Verdana"/>
                <a:ea typeface="Verdana"/>
                <a:cs typeface="Verdana"/>
                <a:sym typeface="Verdana"/>
              </a:rPr>
              <a:t>Logic</a:t>
            </a:r>
            <a:endParaRPr/>
          </a:p>
        </p:txBody>
      </p:sp>
      <p:sp>
        <p:nvSpPr>
          <p:cNvPr id="707" name="Google Shape;707;p40"/>
          <p:cNvSpPr txBox="1"/>
          <p:nvPr/>
        </p:nvSpPr>
        <p:spPr>
          <a:xfrm>
            <a:off x="6270874" y="989494"/>
            <a:ext cx="4397126"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dk1"/>
                </a:solidFill>
                <a:latin typeface="Verdana"/>
                <a:ea typeface="Verdana"/>
                <a:cs typeface="Verdana"/>
                <a:sym typeface="Verdana"/>
              </a:rPr>
              <a:t>Step-6:</a:t>
            </a:r>
            <a:br>
              <a:rPr lang="en-US" sz="1100">
                <a:solidFill>
                  <a:schemeClr val="dk1"/>
                </a:solidFill>
                <a:latin typeface="Verdana"/>
                <a:ea typeface="Verdana"/>
                <a:cs typeface="Verdana"/>
                <a:sym typeface="Verdana"/>
              </a:rPr>
            </a:br>
            <a:r>
              <a:rPr lang="en-US" sz="1100">
                <a:solidFill>
                  <a:schemeClr val="dk1"/>
                </a:solidFill>
                <a:latin typeface="Verdana"/>
                <a:ea typeface="Verdana"/>
                <a:cs typeface="Verdana"/>
                <a:sym typeface="Verdana"/>
              </a:rPr>
              <a:t>Replace Y by Y and move right, Remain on same state</a:t>
            </a:r>
            <a:endParaRPr/>
          </a:p>
          <a:p>
            <a:pPr indent="0" lvl="0" marL="0" marR="0" rtl="0" algn="l">
              <a:spcBef>
                <a:spcPts val="0"/>
              </a:spcBef>
              <a:spcAft>
                <a:spcPts val="0"/>
              </a:spcAft>
              <a:buNone/>
            </a:pPr>
            <a:r>
              <a:rPr lang="en-US" sz="1100">
                <a:solidFill>
                  <a:schemeClr val="dk1"/>
                </a:solidFill>
                <a:latin typeface="Verdana"/>
                <a:ea typeface="Verdana"/>
                <a:cs typeface="Verdana"/>
                <a:sym typeface="Verdana"/>
              </a:rPr>
              <a:t>If the symbol is Z, replace it by Z and move right and go to the state q5</a:t>
            </a:r>
            <a:endParaRPr/>
          </a:p>
          <a:p>
            <a:pPr indent="0" lvl="0" marL="0" marR="0" rtl="0" algn="l">
              <a:spcBef>
                <a:spcPts val="0"/>
              </a:spcBef>
              <a:spcAft>
                <a:spcPts val="0"/>
              </a:spcAft>
              <a:buNone/>
            </a:pPr>
            <a:r>
              <a:rPr b="1" lang="en-US" sz="1100">
                <a:solidFill>
                  <a:schemeClr val="dk1"/>
                </a:solidFill>
                <a:latin typeface="Verdana"/>
                <a:ea typeface="Verdana"/>
                <a:cs typeface="Verdana"/>
                <a:sym typeface="Verdana"/>
              </a:rPr>
              <a:t>Step-7:</a:t>
            </a:r>
            <a:endParaRPr/>
          </a:p>
          <a:p>
            <a:pPr indent="0" lvl="0" marL="0" marR="0" rtl="0" algn="l">
              <a:spcBef>
                <a:spcPts val="0"/>
              </a:spcBef>
              <a:spcAft>
                <a:spcPts val="0"/>
              </a:spcAft>
              <a:buNone/>
            </a:pPr>
            <a:r>
              <a:rPr lang="en-US" sz="1100">
                <a:solidFill>
                  <a:schemeClr val="dk1"/>
                </a:solidFill>
                <a:latin typeface="Verdana"/>
                <a:ea typeface="Verdana"/>
                <a:cs typeface="Verdana"/>
                <a:sym typeface="Verdana"/>
              </a:rPr>
              <a:t>Replace Z by Z and move right, Remain on same state</a:t>
            </a:r>
            <a:br>
              <a:rPr lang="en-US" sz="1100">
                <a:solidFill>
                  <a:schemeClr val="dk1"/>
                </a:solidFill>
                <a:latin typeface="Verdana"/>
                <a:ea typeface="Verdana"/>
                <a:cs typeface="Verdana"/>
                <a:sym typeface="Verdana"/>
              </a:rPr>
            </a:br>
            <a:r>
              <a:rPr lang="en-US" sz="1100">
                <a:solidFill>
                  <a:schemeClr val="dk1"/>
                </a:solidFill>
                <a:latin typeface="Verdana"/>
                <a:ea typeface="Verdana"/>
                <a:cs typeface="Verdana"/>
                <a:sym typeface="Verdana"/>
              </a:rPr>
              <a:t>If symbol is B replace it by B and move  right, STRING IS ACCEPTED, GO TO FINAL STATE q6</a:t>
            </a:r>
            <a:endParaRPr b="1" sz="1100">
              <a:solidFill>
                <a:schemeClr val="dk1"/>
              </a:solidFill>
              <a:latin typeface="Verdana"/>
              <a:ea typeface="Verdana"/>
              <a:cs typeface="Verdana"/>
              <a:sym typeface="Verdana"/>
            </a:endParaRPr>
          </a:p>
        </p:txBody>
      </p:sp>
      <p:sp>
        <p:nvSpPr>
          <p:cNvPr id="708" name="Google Shape;708;p40"/>
          <p:cNvSpPr/>
          <p:nvPr/>
        </p:nvSpPr>
        <p:spPr>
          <a:xfrm>
            <a:off x="2558970" y="359541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709" name="Google Shape;709;p40"/>
          <p:cNvCxnSpPr>
            <a:stCxn id="708" idx="6"/>
          </p:cNvCxnSpPr>
          <p:nvPr/>
        </p:nvCxnSpPr>
        <p:spPr>
          <a:xfrm>
            <a:off x="3320970" y="3938310"/>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710" name="Google Shape;710;p40"/>
          <p:cNvSpPr/>
          <p:nvPr/>
        </p:nvSpPr>
        <p:spPr>
          <a:xfrm>
            <a:off x="4436588" y="359541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711" name="Google Shape;711;p40"/>
          <p:cNvSpPr/>
          <p:nvPr/>
        </p:nvSpPr>
        <p:spPr>
          <a:xfrm rot="-10645840">
            <a:off x="4593104" y="3294639"/>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712" name="Google Shape;712;p40"/>
          <p:cNvSpPr txBox="1"/>
          <p:nvPr/>
        </p:nvSpPr>
        <p:spPr>
          <a:xfrm>
            <a:off x="3442741" y="3547012"/>
            <a:ext cx="85792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713" name="Google Shape;713;p40"/>
          <p:cNvCxnSpPr/>
          <p:nvPr/>
        </p:nvCxnSpPr>
        <p:spPr>
          <a:xfrm>
            <a:off x="2292270" y="3956261"/>
            <a:ext cx="2667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714" name="Google Shape;714;p40"/>
          <p:cNvSpPr txBox="1"/>
          <p:nvPr/>
        </p:nvSpPr>
        <p:spPr>
          <a:xfrm>
            <a:off x="4461989" y="2835880"/>
            <a:ext cx="8499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715" name="Google Shape;715;p40"/>
          <p:cNvCxnSpPr/>
          <p:nvPr/>
        </p:nvCxnSpPr>
        <p:spPr>
          <a:xfrm>
            <a:off x="5217328" y="3938310"/>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716" name="Google Shape;716;p40"/>
          <p:cNvSpPr txBox="1"/>
          <p:nvPr/>
        </p:nvSpPr>
        <p:spPr>
          <a:xfrm>
            <a:off x="5339098" y="3547012"/>
            <a:ext cx="82490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a:t>
            </a:r>
            <a:r>
              <a:rPr baseline="-25000" lang="en-US" sz="1800">
                <a:solidFill>
                  <a:srgbClr val="C00000"/>
                </a:solidFill>
                <a:latin typeface="Verdana"/>
                <a:ea typeface="Verdana"/>
                <a:cs typeface="Verdana"/>
                <a:sym typeface="Verdana"/>
              </a:rPr>
              <a:t>Y</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717" name="Google Shape;717;p40"/>
          <p:cNvSpPr/>
          <p:nvPr/>
        </p:nvSpPr>
        <p:spPr>
          <a:xfrm>
            <a:off x="6332946" y="3582633"/>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2</a:t>
            </a:r>
            <a:endParaRPr/>
          </a:p>
        </p:txBody>
      </p:sp>
      <p:graphicFrame>
        <p:nvGraphicFramePr>
          <p:cNvPr id="718" name="Google Shape;718;p40"/>
          <p:cNvGraphicFramePr/>
          <p:nvPr/>
        </p:nvGraphicFramePr>
        <p:xfrm>
          <a:off x="1623627" y="1599405"/>
          <a:ext cx="3000000" cy="3000000"/>
        </p:xfrm>
        <a:graphic>
          <a:graphicData uri="http://schemas.openxmlformats.org/drawingml/2006/table">
            <a:tbl>
              <a:tblPr bandRow="1" firstRow="1">
                <a:noFill/>
                <a:tableStyleId>{1B855437-AB22-4E18-BC42-E29585CEC004}</a:tableStyleId>
              </a:tblPr>
              <a:tblGrid>
                <a:gridCol w="609600"/>
                <a:gridCol w="762000"/>
                <a:gridCol w="685800"/>
                <a:gridCol w="685800"/>
                <a:gridCol w="609600"/>
                <a:gridCol w="609600"/>
                <a:gridCol w="533400"/>
              </a:tblGrid>
              <a:tr h="370850">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Z</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Z</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19" name="Google Shape;719;p40"/>
          <p:cNvSpPr/>
          <p:nvPr/>
        </p:nvSpPr>
        <p:spPr>
          <a:xfrm>
            <a:off x="8274957" y="351921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q3</a:t>
            </a:r>
            <a:endParaRPr baseline="-25000" sz="1800">
              <a:solidFill>
                <a:schemeClr val="dk1"/>
              </a:solidFill>
              <a:latin typeface="Verdana"/>
              <a:ea typeface="Verdana"/>
              <a:cs typeface="Verdana"/>
              <a:sym typeface="Verdana"/>
            </a:endParaRPr>
          </a:p>
        </p:txBody>
      </p:sp>
      <p:sp>
        <p:nvSpPr>
          <p:cNvPr id="720" name="Google Shape;720;p40"/>
          <p:cNvSpPr/>
          <p:nvPr/>
        </p:nvSpPr>
        <p:spPr>
          <a:xfrm rot="-10645840">
            <a:off x="8431473" y="3218439"/>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721" name="Google Shape;721;p40"/>
          <p:cNvSpPr txBox="1"/>
          <p:nvPr/>
        </p:nvSpPr>
        <p:spPr>
          <a:xfrm>
            <a:off x="6332947" y="3079853"/>
            <a:ext cx="9044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(Z, Z,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 </a:t>
            </a:r>
            <a:endParaRPr/>
          </a:p>
        </p:txBody>
      </p:sp>
      <p:cxnSp>
        <p:nvCxnSpPr>
          <p:cNvPr id="722" name="Google Shape;722;p40"/>
          <p:cNvCxnSpPr/>
          <p:nvPr/>
        </p:nvCxnSpPr>
        <p:spPr>
          <a:xfrm>
            <a:off x="7128592" y="3900188"/>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723" name="Google Shape;723;p40"/>
          <p:cNvSpPr txBox="1"/>
          <p:nvPr/>
        </p:nvSpPr>
        <p:spPr>
          <a:xfrm>
            <a:off x="7250363" y="3485140"/>
            <a:ext cx="83548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(2, </a:t>
            </a:r>
            <a:r>
              <a:rPr baseline="-25000" lang="en-US" sz="1800">
                <a:solidFill>
                  <a:srgbClr val="C00000"/>
                </a:solidFill>
                <a:latin typeface="Verdana"/>
                <a:ea typeface="Verdana"/>
                <a:cs typeface="Verdana"/>
                <a:sym typeface="Verdana"/>
              </a:rPr>
              <a:t>Z</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724" name="Google Shape;724;p40"/>
          <p:cNvSpPr txBox="1"/>
          <p:nvPr/>
        </p:nvSpPr>
        <p:spPr>
          <a:xfrm>
            <a:off x="8478881" y="2396631"/>
            <a:ext cx="84350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(Z, Z,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 (Y, Y,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725" name="Google Shape;725;p40"/>
          <p:cNvSpPr/>
          <p:nvPr/>
        </p:nvSpPr>
        <p:spPr>
          <a:xfrm>
            <a:off x="3130470" y="4205011"/>
            <a:ext cx="5410200" cy="393191"/>
          </a:xfrm>
          <a:custGeom>
            <a:rect b="b" l="l" r="r" t="t"/>
            <a:pathLst>
              <a:path extrusionOk="0" h="633983" w="3398807">
                <a:moveTo>
                  <a:pt x="3398807" y="0"/>
                </a:moveTo>
                <a:cubicBezTo>
                  <a:pt x="3370052" y="11502"/>
                  <a:pt x="3337744" y="16504"/>
                  <a:pt x="3312543" y="34505"/>
                </a:cubicBezTo>
                <a:cubicBezTo>
                  <a:pt x="3175972" y="132055"/>
                  <a:pt x="3378376" y="52817"/>
                  <a:pt x="3226279" y="103517"/>
                </a:cubicBezTo>
                <a:cubicBezTo>
                  <a:pt x="3165536" y="194630"/>
                  <a:pt x="3222627" y="121436"/>
                  <a:pt x="3122762" y="207034"/>
                </a:cubicBezTo>
                <a:cubicBezTo>
                  <a:pt x="3104237" y="222913"/>
                  <a:pt x="3090857" y="244610"/>
                  <a:pt x="3071003" y="258792"/>
                </a:cubicBezTo>
                <a:cubicBezTo>
                  <a:pt x="2950060" y="345180"/>
                  <a:pt x="3051611" y="254230"/>
                  <a:pt x="2950233" y="310551"/>
                </a:cubicBezTo>
                <a:cubicBezTo>
                  <a:pt x="2913981" y="330691"/>
                  <a:pt x="2886059" y="366448"/>
                  <a:pt x="2846717" y="379562"/>
                </a:cubicBezTo>
                <a:lnTo>
                  <a:pt x="2743200" y="414068"/>
                </a:lnTo>
                <a:cubicBezTo>
                  <a:pt x="2725947" y="419819"/>
                  <a:pt x="2708326" y="424566"/>
                  <a:pt x="2691441" y="431320"/>
                </a:cubicBezTo>
                <a:cubicBezTo>
                  <a:pt x="2662686" y="442822"/>
                  <a:pt x="2634777" y="456718"/>
                  <a:pt x="2605177" y="465826"/>
                </a:cubicBezTo>
                <a:cubicBezTo>
                  <a:pt x="2559851" y="479773"/>
                  <a:pt x="2513162" y="488830"/>
                  <a:pt x="2467154" y="500332"/>
                </a:cubicBezTo>
                <a:lnTo>
                  <a:pt x="2398143" y="517585"/>
                </a:lnTo>
                <a:lnTo>
                  <a:pt x="2329132" y="534837"/>
                </a:lnTo>
                <a:cubicBezTo>
                  <a:pt x="2306128" y="540588"/>
                  <a:pt x="2283594" y="548737"/>
                  <a:pt x="2260120" y="552090"/>
                </a:cubicBezTo>
                <a:lnTo>
                  <a:pt x="2018581" y="586596"/>
                </a:lnTo>
                <a:cubicBezTo>
                  <a:pt x="1751691" y="675559"/>
                  <a:pt x="1944890" y="617674"/>
                  <a:pt x="1276709" y="586596"/>
                </a:cubicBezTo>
                <a:cubicBezTo>
                  <a:pt x="1258542" y="585751"/>
                  <a:pt x="1242925" y="572108"/>
                  <a:pt x="1224950" y="569343"/>
                </a:cubicBezTo>
                <a:cubicBezTo>
                  <a:pt x="1167826" y="560555"/>
                  <a:pt x="1109931" y="557841"/>
                  <a:pt x="1052422" y="552090"/>
                </a:cubicBezTo>
                <a:lnTo>
                  <a:pt x="914400" y="517585"/>
                </a:lnTo>
                <a:cubicBezTo>
                  <a:pt x="892287" y="512057"/>
                  <a:pt x="818382" y="495455"/>
                  <a:pt x="793630" y="483079"/>
                </a:cubicBezTo>
                <a:cubicBezTo>
                  <a:pt x="775084" y="473806"/>
                  <a:pt x="760417" y="457846"/>
                  <a:pt x="741871" y="448573"/>
                </a:cubicBezTo>
                <a:cubicBezTo>
                  <a:pt x="717116" y="436195"/>
                  <a:pt x="643218" y="419597"/>
                  <a:pt x="621101" y="414068"/>
                </a:cubicBezTo>
                <a:cubicBezTo>
                  <a:pt x="472771" y="315179"/>
                  <a:pt x="660443" y="433739"/>
                  <a:pt x="517584" y="362309"/>
                </a:cubicBezTo>
                <a:cubicBezTo>
                  <a:pt x="499038" y="353036"/>
                  <a:pt x="484774" y="336224"/>
                  <a:pt x="465826" y="327803"/>
                </a:cubicBezTo>
                <a:cubicBezTo>
                  <a:pt x="411826" y="303803"/>
                  <a:pt x="350649" y="290383"/>
                  <a:pt x="293298" y="276045"/>
                </a:cubicBezTo>
                <a:cubicBezTo>
                  <a:pt x="276045" y="264543"/>
                  <a:pt x="260085" y="250812"/>
                  <a:pt x="241539" y="241539"/>
                </a:cubicBezTo>
                <a:cubicBezTo>
                  <a:pt x="225273" y="233406"/>
                  <a:pt x="205678" y="233119"/>
                  <a:pt x="189781" y="224287"/>
                </a:cubicBezTo>
                <a:cubicBezTo>
                  <a:pt x="153529" y="204147"/>
                  <a:pt x="86264" y="155275"/>
                  <a:pt x="86264" y="155275"/>
                </a:cubicBezTo>
                <a:cubicBezTo>
                  <a:pt x="12741" y="44991"/>
                  <a:pt x="46575" y="81083"/>
                  <a:pt x="0" y="34505"/>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726" name="Google Shape;726;p40"/>
          <p:cNvSpPr txBox="1"/>
          <p:nvPr/>
        </p:nvSpPr>
        <p:spPr>
          <a:xfrm>
            <a:off x="5402599" y="4239356"/>
            <a:ext cx="86594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727" name="Google Shape;727;p40"/>
          <p:cNvCxnSpPr/>
          <p:nvPr/>
        </p:nvCxnSpPr>
        <p:spPr>
          <a:xfrm>
            <a:off x="3092169" y="4258477"/>
            <a:ext cx="502770" cy="1297869"/>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728" name="Google Shape;728;p40"/>
          <p:cNvSpPr/>
          <p:nvPr/>
        </p:nvSpPr>
        <p:spPr>
          <a:xfrm>
            <a:off x="3495895" y="5403945"/>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q4</a:t>
            </a:r>
            <a:endParaRPr baseline="-25000" sz="1800">
              <a:solidFill>
                <a:schemeClr val="dk1"/>
              </a:solidFill>
              <a:latin typeface="Verdana"/>
              <a:ea typeface="Verdana"/>
              <a:cs typeface="Verdana"/>
              <a:sym typeface="Verdana"/>
            </a:endParaRPr>
          </a:p>
        </p:txBody>
      </p:sp>
      <p:sp>
        <p:nvSpPr>
          <p:cNvPr id="729" name="Google Shape;729;p40"/>
          <p:cNvSpPr txBox="1"/>
          <p:nvPr/>
        </p:nvSpPr>
        <p:spPr>
          <a:xfrm>
            <a:off x="2438401" y="4830801"/>
            <a:ext cx="79989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730" name="Google Shape;730;p40"/>
          <p:cNvSpPr/>
          <p:nvPr/>
        </p:nvSpPr>
        <p:spPr>
          <a:xfrm rot="-7163786">
            <a:off x="4078824" y="5329802"/>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731" name="Google Shape;731;p40"/>
          <p:cNvSpPr txBox="1"/>
          <p:nvPr/>
        </p:nvSpPr>
        <p:spPr>
          <a:xfrm>
            <a:off x="4378098" y="5126947"/>
            <a:ext cx="79989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732" name="Google Shape;732;p40"/>
          <p:cNvSpPr/>
          <p:nvPr/>
        </p:nvSpPr>
        <p:spPr>
          <a:xfrm>
            <a:off x="3495895" y="5403945"/>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q4</a:t>
            </a:r>
            <a:endParaRPr baseline="-25000" sz="1800">
              <a:solidFill>
                <a:schemeClr val="dk1"/>
              </a:solidFill>
              <a:latin typeface="Verdana"/>
              <a:ea typeface="Verdana"/>
              <a:cs typeface="Verdana"/>
              <a:sym typeface="Verdana"/>
            </a:endParaRPr>
          </a:p>
        </p:txBody>
      </p:sp>
      <p:sp>
        <p:nvSpPr>
          <p:cNvPr id="733" name="Google Shape;733;p40"/>
          <p:cNvSpPr/>
          <p:nvPr/>
        </p:nvSpPr>
        <p:spPr>
          <a:xfrm rot="-7163786">
            <a:off x="4078824" y="5329802"/>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734" name="Google Shape;734;p40"/>
          <p:cNvCxnSpPr/>
          <p:nvPr/>
        </p:nvCxnSpPr>
        <p:spPr>
          <a:xfrm>
            <a:off x="6645028" y="5886520"/>
            <a:ext cx="1634634"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735" name="Google Shape;735;p40"/>
          <p:cNvSpPr txBox="1"/>
          <p:nvPr/>
        </p:nvSpPr>
        <p:spPr>
          <a:xfrm>
            <a:off x="6925974" y="5855526"/>
            <a:ext cx="86299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736" name="Google Shape;736;p40"/>
          <p:cNvSpPr/>
          <p:nvPr/>
        </p:nvSpPr>
        <p:spPr>
          <a:xfrm>
            <a:off x="8313095" y="5673331"/>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q6</a:t>
            </a:r>
            <a:endParaRPr baseline="-25000" sz="1800">
              <a:solidFill>
                <a:schemeClr val="dk1"/>
              </a:solidFill>
              <a:latin typeface="Verdana"/>
              <a:ea typeface="Verdana"/>
              <a:cs typeface="Verdana"/>
              <a:sym typeface="Verdana"/>
            </a:endParaRPr>
          </a:p>
        </p:txBody>
      </p:sp>
      <p:sp>
        <p:nvSpPr>
          <p:cNvPr id="737" name="Google Shape;737;p40"/>
          <p:cNvSpPr/>
          <p:nvPr/>
        </p:nvSpPr>
        <p:spPr>
          <a:xfrm>
            <a:off x="8229786" y="5630148"/>
            <a:ext cx="917863" cy="770652"/>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aseline="-25000" sz="1800">
              <a:solidFill>
                <a:schemeClr val="dk1"/>
              </a:solidFill>
              <a:latin typeface="Verdana"/>
              <a:ea typeface="Verdana"/>
              <a:cs typeface="Verdana"/>
              <a:sym typeface="Verdana"/>
            </a:endParaRPr>
          </a:p>
        </p:txBody>
      </p:sp>
      <p:sp>
        <p:nvSpPr>
          <p:cNvPr id="738" name="Google Shape;738;p40"/>
          <p:cNvSpPr/>
          <p:nvPr/>
        </p:nvSpPr>
        <p:spPr>
          <a:xfrm>
            <a:off x="5889153" y="5604744"/>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5</a:t>
            </a:r>
            <a:endParaRPr/>
          </a:p>
        </p:txBody>
      </p:sp>
      <p:cxnSp>
        <p:nvCxnSpPr>
          <p:cNvPr id="739" name="Google Shape;739;p40"/>
          <p:cNvCxnSpPr>
            <a:endCxn id="738" idx="2"/>
          </p:cNvCxnSpPr>
          <p:nvPr/>
        </p:nvCxnSpPr>
        <p:spPr>
          <a:xfrm>
            <a:off x="4201053" y="5928744"/>
            <a:ext cx="1688100" cy="189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740" name="Google Shape;740;p40"/>
          <p:cNvSpPr txBox="1"/>
          <p:nvPr/>
        </p:nvSpPr>
        <p:spPr>
          <a:xfrm>
            <a:off x="4634705" y="5867401"/>
            <a:ext cx="86594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(Z, Z,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741" name="Google Shape;741;p40"/>
          <p:cNvSpPr/>
          <p:nvPr/>
        </p:nvSpPr>
        <p:spPr>
          <a:xfrm rot="-8853643">
            <a:off x="6310027" y="5348489"/>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742" name="Google Shape;742;p40"/>
          <p:cNvSpPr txBox="1"/>
          <p:nvPr/>
        </p:nvSpPr>
        <p:spPr>
          <a:xfrm>
            <a:off x="6621174" y="5157851"/>
            <a:ext cx="86594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(Z, Z,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41"/>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000"/>
              <a:t>Complete design of Turing Machine for L= {0</a:t>
            </a:r>
            <a:r>
              <a:rPr baseline="30000" lang="en-US" sz="2000"/>
              <a:t>n</a:t>
            </a:r>
            <a:r>
              <a:rPr lang="en-US" sz="2000"/>
              <a:t>1</a:t>
            </a:r>
            <a:r>
              <a:rPr baseline="30000" lang="en-US" sz="2000"/>
              <a:t>n</a:t>
            </a:r>
            <a:r>
              <a:rPr lang="en-US" sz="2000"/>
              <a:t>2</a:t>
            </a:r>
            <a:r>
              <a:rPr baseline="30000" lang="en-US" sz="2000"/>
              <a:t>n</a:t>
            </a:r>
            <a:r>
              <a:rPr lang="en-US" sz="2000"/>
              <a:t>, n&gt;=1}</a:t>
            </a:r>
            <a:endParaRPr/>
          </a:p>
        </p:txBody>
      </p:sp>
      <p:sp>
        <p:nvSpPr>
          <p:cNvPr id="748" name="Google Shape;748;p41"/>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749" name="Google Shape;749;p41"/>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750" name="Google Shape;750;p41"/>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51" name="Google Shape;751;p41"/>
          <p:cNvSpPr txBox="1"/>
          <p:nvPr/>
        </p:nvSpPr>
        <p:spPr>
          <a:xfrm>
            <a:off x="1800045" y="1151504"/>
            <a:ext cx="24978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Verdana"/>
                <a:ea typeface="Verdana"/>
                <a:cs typeface="Verdana"/>
                <a:sym typeface="Verdana"/>
              </a:rPr>
              <a:t>Formal Definition</a:t>
            </a:r>
            <a:endParaRPr/>
          </a:p>
          <a:p>
            <a:pPr indent="0" lvl="0" marL="0" marR="0" rtl="0" algn="l">
              <a:spcBef>
                <a:spcPts val="0"/>
              </a:spcBef>
              <a:spcAft>
                <a:spcPts val="0"/>
              </a:spcAft>
              <a:buNone/>
            </a:pPr>
            <a:r>
              <a:rPr lang="en-US" sz="1200">
                <a:solidFill>
                  <a:schemeClr val="dk1"/>
                </a:solidFill>
                <a:latin typeface="Verdana"/>
                <a:ea typeface="Verdana"/>
                <a:cs typeface="Verdana"/>
                <a:sym typeface="Verdana"/>
              </a:rPr>
              <a:t>M=(Q, ∑ , Γ , δ , q</a:t>
            </a:r>
            <a:r>
              <a:rPr baseline="-25000" lang="en-US" sz="1200">
                <a:solidFill>
                  <a:schemeClr val="dk1"/>
                </a:solidFill>
                <a:latin typeface="Verdana"/>
                <a:ea typeface="Verdana"/>
                <a:cs typeface="Verdana"/>
                <a:sym typeface="Verdana"/>
              </a:rPr>
              <a:t>0</a:t>
            </a:r>
            <a:r>
              <a:rPr lang="en-US" sz="1200">
                <a:solidFill>
                  <a:schemeClr val="dk1"/>
                </a:solidFill>
                <a:latin typeface="Verdana"/>
                <a:ea typeface="Verdana"/>
                <a:cs typeface="Verdana"/>
                <a:sym typeface="Verdana"/>
              </a:rPr>
              <a:t>, B, F)</a:t>
            </a:r>
            <a:endParaRPr/>
          </a:p>
          <a:p>
            <a:pPr indent="0" lvl="0" marL="0" marR="0" rtl="0" algn="l">
              <a:spcBef>
                <a:spcPts val="0"/>
              </a:spcBef>
              <a:spcAft>
                <a:spcPts val="0"/>
              </a:spcAft>
              <a:buNone/>
            </a:pPr>
            <a:r>
              <a:rPr lang="en-US" sz="1200">
                <a:solidFill>
                  <a:schemeClr val="dk1"/>
                </a:solidFill>
                <a:latin typeface="Verdana"/>
                <a:ea typeface="Verdana"/>
                <a:cs typeface="Verdana"/>
                <a:sym typeface="Verdana"/>
              </a:rPr>
              <a:t>Q = {q</a:t>
            </a:r>
            <a:r>
              <a:rPr baseline="-25000" lang="en-US" sz="1200">
                <a:solidFill>
                  <a:schemeClr val="dk1"/>
                </a:solidFill>
                <a:latin typeface="Verdana"/>
                <a:ea typeface="Verdana"/>
                <a:cs typeface="Verdana"/>
                <a:sym typeface="Verdana"/>
              </a:rPr>
              <a:t>0</a:t>
            </a:r>
            <a:r>
              <a:rPr lang="en-US" sz="1200">
                <a:solidFill>
                  <a:schemeClr val="dk1"/>
                </a:solidFill>
                <a:latin typeface="Verdana"/>
                <a:ea typeface="Verdana"/>
                <a:cs typeface="Verdana"/>
                <a:sym typeface="Verdana"/>
              </a:rPr>
              <a:t>, q</a:t>
            </a:r>
            <a:r>
              <a:rPr baseline="-25000" lang="en-US" sz="1200">
                <a:solidFill>
                  <a:schemeClr val="dk1"/>
                </a:solidFill>
                <a:latin typeface="Verdana"/>
                <a:ea typeface="Verdana"/>
                <a:cs typeface="Verdana"/>
                <a:sym typeface="Verdana"/>
              </a:rPr>
              <a:t>1</a:t>
            </a:r>
            <a:r>
              <a:rPr lang="en-US" sz="1200">
                <a:solidFill>
                  <a:schemeClr val="dk1"/>
                </a:solidFill>
                <a:latin typeface="Verdana"/>
                <a:ea typeface="Verdana"/>
                <a:cs typeface="Verdana"/>
                <a:sym typeface="Verdana"/>
              </a:rPr>
              <a:t>, q</a:t>
            </a:r>
            <a:r>
              <a:rPr baseline="-25000" lang="en-US" sz="1200">
                <a:solidFill>
                  <a:schemeClr val="dk1"/>
                </a:solidFill>
                <a:latin typeface="Verdana"/>
                <a:ea typeface="Verdana"/>
                <a:cs typeface="Verdana"/>
                <a:sym typeface="Verdana"/>
              </a:rPr>
              <a:t>2</a:t>
            </a:r>
            <a:r>
              <a:rPr lang="en-US" sz="1200">
                <a:solidFill>
                  <a:schemeClr val="dk1"/>
                </a:solidFill>
                <a:latin typeface="Verdana"/>
                <a:ea typeface="Verdana"/>
                <a:cs typeface="Verdana"/>
                <a:sym typeface="Verdana"/>
              </a:rPr>
              <a:t>, q</a:t>
            </a:r>
            <a:r>
              <a:rPr baseline="-25000" lang="en-US" sz="1200">
                <a:solidFill>
                  <a:schemeClr val="dk1"/>
                </a:solidFill>
                <a:latin typeface="Verdana"/>
                <a:ea typeface="Verdana"/>
                <a:cs typeface="Verdana"/>
                <a:sym typeface="Verdana"/>
              </a:rPr>
              <a:t>3</a:t>
            </a:r>
            <a:r>
              <a:rPr lang="en-US" sz="1200">
                <a:solidFill>
                  <a:schemeClr val="dk1"/>
                </a:solidFill>
                <a:latin typeface="Verdana"/>
                <a:ea typeface="Verdana"/>
                <a:cs typeface="Verdana"/>
                <a:sym typeface="Verdana"/>
              </a:rPr>
              <a:t>, q</a:t>
            </a:r>
            <a:r>
              <a:rPr baseline="-25000" lang="en-US" sz="1200">
                <a:solidFill>
                  <a:schemeClr val="dk1"/>
                </a:solidFill>
                <a:latin typeface="Verdana"/>
                <a:ea typeface="Verdana"/>
                <a:cs typeface="Verdana"/>
                <a:sym typeface="Verdana"/>
              </a:rPr>
              <a:t>4, </a:t>
            </a:r>
            <a:r>
              <a:rPr lang="en-US" sz="1200">
                <a:solidFill>
                  <a:schemeClr val="dk1"/>
                </a:solidFill>
                <a:latin typeface="Verdana"/>
                <a:ea typeface="Verdana"/>
                <a:cs typeface="Verdana"/>
                <a:sym typeface="Verdana"/>
              </a:rPr>
              <a:t>q</a:t>
            </a:r>
            <a:r>
              <a:rPr baseline="-25000" lang="en-US" sz="1200">
                <a:solidFill>
                  <a:schemeClr val="dk1"/>
                </a:solidFill>
                <a:latin typeface="Verdana"/>
                <a:ea typeface="Verdana"/>
                <a:cs typeface="Verdana"/>
                <a:sym typeface="Verdana"/>
              </a:rPr>
              <a:t>5 , </a:t>
            </a:r>
            <a:r>
              <a:rPr lang="en-US" sz="1200">
                <a:solidFill>
                  <a:schemeClr val="dk1"/>
                </a:solidFill>
                <a:latin typeface="Verdana"/>
                <a:ea typeface="Verdana"/>
                <a:cs typeface="Verdana"/>
                <a:sym typeface="Verdana"/>
              </a:rPr>
              <a:t>q</a:t>
            </a:r>
            <a:r>
              <a:rPr baseline="-25000" lang="en-US" sz="1200">
                <a:solidFill>
                  <a:schemeClr val="dk1"/>
                </a:solidFill>
                <a:latin typeface="Verdana"/>
                <a:ea typeface="Verdana"/>
                <a:cs typeface="Verdana"/>
                <a:sym typeface="Verdana"/>
              </a:rPr>
              <a:t>6</a:t>
            </a:r>
            <a:r>
              <a:rPr lang="en-US" sz="1200">
                <a:solidFill>
                  <a:schemeClr val="dk1"/>
                </a:solidFill>
                <a:latin typeface="Verdana"/>
                <a:ea typeface="Verdana"/>
                <a:cs typeface="Verdana"/>
                <a:sym typeface="Verdana"/>
              </a:rPr>
              <a:t>}</a:t>
            </a:r>
            <a:endParaRPr b="1" sz="1200">
              <a:solidFill>
                <a:schemeClr val="dk1"/>
              </a:solidFill>
              <a:latin typeface="Verdana"/>
              <a:ea typeface="Verdana"/>
              <a:cs typeface="Verdana"/>
              <a:sym typeface="Verdana"/>
            </a:endParaRPr>
          </a:p>
          <a:p>
            <a:pPr indent="0" lvl="0" marL="0" marR="0" rtl="0" algn="l">
              <a:spcBef>
                <a:spcPts val="0"/>
              </a:spcBef>
              <a:spcAft>
                <a:spcPts val="0"/>
              </a:spcAft>
              <a:buNone/>
            </a:pPr>
            <a:r>
              <a:rPr lang="en-US" sz="1200">
                <a:solidFill>
                  <a:schemeClr val="dk1"/>
                </a:solidFill>
                <a:latin typeface="Verdana"/>
                <a:ea typeface="Verdana"/>
                <a:cs typeface="Verdana"/>
                <a:sym typeface="Verdana"/>
              </a:rPr>
              <a:t>∑ = {0, 1,2}</a:t>
            </a:r>
            <a:r>
              <a:rPr b="1" lang="en-US" sz="1200">
                <a:solidFill>
                  <a:schemeClr val="dk1"/>
                </a:solidFill>
                <a:latin typeface="Verdana"/>
                <a:ea typeface="Verdana"/>
                <a:cs typeface="Verdana"/>
                <a:sym typeface="Verdana"/>
              </a:rPr>
              <a:t> </a:t>
            </a:r>
            <a:endParaRPr/>
          </a:p>
          <a:p>
            <a:pPr indent="0" lvl="0" marL="0" marR="0" rtl="0" algn="l">
              <a:spcBef>
                <a:spcPts val="0"/>
              </a:spcBef>
              <a:spcAft>
                <a:spcPts val="0"/>
              </a:spcAft>
              <a:buNone/>
            </a:pPr>
            <a:r>
              <a:rPr lang="en-US" sz="1200">
                <a:solidFill>
                  <a:schemeClr val="dk1"/>
                </a:solidFill>
                <a:latin typeface="Verdana"/>
                <a:ea typeface="Verdana"/>
                <a:cs typeface="Verdana"/>
                <a:sym typeface="Verdana"/>
              </a:rPr>
              <a:t>Γ = {0, 1, 2, X, Y, Z, B}</a:t>
            </a:r>
            <a:endParaRPr b="1" sz="1200">
              <a:solidFill>
                <a:schemeClr val="dk1"/>
              </a:solidFill>
              <a:latin typeface="Verdana"/>
              <a:ea typeface="Verdana"/>
              <a:cs typeface="Verdana"/>
              <a:sym typeface="Verdana"/>
            </a:endParaRPr>
          </a:p>
          <a:p>
            <a:pPr indent="0" lvl="0" marL="0" marR="0" rtl="0" algn="l">
              <a:spcBef>
                <a:spcPts val="0"/>
              </a:spcBef>
              <a:spcAft>
                <a:spcPts val="0"/>
              </a:spcAft>
              <a:buNone/>
            </a:pPr>
            <a:r>
              <a:rPr lang="en-US" sz="1200">
                <a:solidFill>
                  <a:schemeClr val="dk1"/>
                </a:solidFill>
                <a:latin typeface="Verdana"/>
                <a:ea typeface="Verdana"/>
                <a:cs typeface="Verdana"/>
                <a:sym typeface="Verdana"/>
              </a:rPr>
              <a:t>q</a:t>
            </a:r>
            <a:r>
              <a:rPr baseline="-25000" lang="en-US" sz="1200">
                <a:solidFill>
                  <a:schemeClr val="dk1"/>
                </a:solidFill>
                <a:latin typeface="Verdana"/>
                <a:ea typeface="Verdana"/>
                <a:cs typeface="Verdana"/>
                <a:sym typeface="Verdana"/>
              </a:rPr>
              <a:t>0</a:t>
            </a:r>
            <a:r>
              <a:rPr lang="en-US" sz="1200">
                <a:solidFill>
                  <a:schemeClr val="dk1"/>
                </a:solidFill>
                <a:latin typeface="Verdana"/>
                <a:ea typeface="Verdana"/>
                <a:cs typeface="Verdana"/>
                <a:sym typeface="Verdana"/>
              </a:rPr>
              <a:t> = q</a:t>
            </a:r>
            <a:r>
              <a:rPr baseline="-25000" lang="en-US" sz="1200">
                <a:solidFill>
                  <a:schemeClr val="dk1"/>
                </a:solidFill>
                <a:latin typeface="Verdana"/>
                <a:ea typeface="Verdana"/>
                <a:cs typeface="Verdana"/>
                <a:sym typeface="Verdana"/>
              </a:rPr>
              <a:t>0</a:t>
            </a:r>
            <a:endParaRPr/>
          </a:p>
          <a:p>
            <a:pPr indent="0" lvl="0" marL="0" marR="0" rtl="0" algn="l">
              <a:spcBef>
                <a:spcPts val="0"/>
              </a:spcBef>
              <a:spcAft>
                <a:spcPts val="0"/>
              </a:spcAft>
              <a:buNone/>
            </a:pPr>
            <a:r>
              <a:rPr lang="en-US" sz="1200">
                <a:solidFill>
                  <a:schemeClr val="dk1"/>
                </a:solidFill>
                <a:latin typeface="Verdana"/>
                <a:ea typeface="Verdana"/>
                <a:cs typeface="Verdana"/>
                <a:sym typeface="Verdana"/>
              </a:rPr>
              <a:t>B = B</a:t>
            </a:r>
            <a:endParaRPr/>
          </a:p>
          <a:p>
            <a:pPr indent="0" lvl="0" marL="0" marR="0" rtl="0" algn="l">
              <a:spcBef>
                <a:spcPts val="0"/>
              </a:spcBef>
              <a:spcAft>
                <a:spcPts val="0"/>
              </a:spcAft>
              <a:buNone/>
            </a:pPr>
            <a:r>
              <a:rPr lang="en-US" sz="1200">
                <a:solidFill>
                  <a:schemeClr val="dk1"/>
                </a:solidFill>
                <a:latin typeface="Verdana"/>
                <a:ea typeface="Verdana"/>
                <a:cs typeface="Verdana"/>
                <a:sym typeface="Verdana"/>
              </a:rPr>
              <a:t>F = {q</a:t>
            </a:r>
            <a:r>
              <a:rPr baseline="-25000" lang="en-US" sz="1200">
                <a:solidFill>
                  <a:schemeClr val="dk1"/>
                </a:solidFill>
                <a:latin typeface="Verdana"/>
                <a:ea typeface="Verdana"/>
                <a:cs typeface="Verdana"/>
                <a:sym typeface="Verdana"/>
              </a:rPr>
              <a:t>6</a:t>
            </a:r>
            <a:r>
              <a:rPr lang="en-US" sz="1200">
                <a:solidFill>
                  <a:schemeClr val="dk1"/>
                </a:solidFill>
                <a:latin typeface="Verdana"/>
                <a:ea typeface="Verdana"/>
                <a:cs typeface="Verdana"/>
                <a:sym typeface="Verdana"/>
              </a:rPr>
              <a:t>}</a:t>
            </a:r>
            <a:endParaRPr sz="1200">
              <a:solidFill>
                <a:schemeClr val="dk1"/>
              </a:solidFill>
              <a:latin typeface="Verdana"/>
              <a:ea typeface="Verdana"/>
              <a:cs typeface="Verdana"/>
              <a:sym typeface="Verdana"/>
            </a:endParaRPr>
          </a:p>
        </p:txBody>
      </p:sp>
      <p:sp>
        <p:nvSpPr>
          <p:cNvPr id="752" name="Google Shape;752;p41"/>
          <p:cNvSpPr txBox="1"/>
          <p:nvPr/>
        </p:nvSpPr>
        <p:spPr>
          <a:xfrm>
            <a:off x="3200400" y="2721165"/>
            <a:ext cx="173977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Verdana"/>
                <a:ea typeface="Verdana"/>
                <a:cs typeface="Verdana"/>
                <a:sym typeface="Verdana"/>
              </a:rPr>
              <a:t>δ Transition table</a:t>
            </a:r>
            <a:endParaRPr sz="1400">
              <a:solidFill>
                <a:schemeClr val="dk1"/>
              </a:solidFill>
              <a:latin typeface="Verdana"/>
              <a:ea typeface="Verdana"/>
              <a:cs typeface="Verdana"/>
              <a:sym typeface="Verdana"/>
            </a:endParaRPr>
          </a:p>
        </p:txBody>
      </p:sp>
      <p:graphicFrame>
        <p:nvGraphicFramePr>
          <p:cNvPr id="753" name="Google Shape;753;p41"/>
          <p:cNvGraphicFramePr/>
          <p:nvPr/>
        </p:nvGraphicFramePr>
        <p:xfrm>
          <a:off x="1905000" y="3028941"/>
          <a:ext cx="3000000" cy="3000000"/>
        </p:xfrm>
        <a:graphic>
          <a:graphicData uri="http://schemas.openxmlformats.org/drawingml/2006/table">
            <a:tbl>
              <a:tblPr bandRow="1" firstRow="1">
                <a:noFill/>
                <a:tableStyleId>{1B855437-AB22-4E18-BC42-E29585CEC004}</a:tableStyleId>
              </a:tblPr>
              <a:tblGrid>
                <a:gridCol w="457200"/>
                <a:gridCol w="1109625"/>
                <a:gridCol w="1100175"/>
                <a:gridCol w="1066800"/>
                <a:gridCol w="1295400"/>
                <a:gridCol w="1295400"/>
                <a:gridCol w="1066800"/>
                <a:gridCol w="1192100"/>
              </a:tblGrid>
              <a:tr h="370175">
                <a:tc rowSpan="2">
                  <a:txBody>
                    <a:bodyPr/>
                    <a:lstStyle/>
                    <a:p>
                      <a:pPr indent="0" lvl="0" marL="0" marR="0" rtl="0" algn="ctr">
                        <a:spcBef>
                          <a:spcPts val="0"/>
                        </a:spcBef>
                        <a:spcAft>
                          <a:spcPts val="0"/>
                        </a:spcAft>
                        <a:buNone/>
                      </a:pPr>
                      <a:r>
                        <a:t/>
                      </a:r>
                      <a:endParaRPr sz="1200">
                        <a:solidFill>
                          <a:schemeClr val="dk1"/>
                        </a:solidFill>
                      </a:endParaRPr>
                    </a:p>
                    <a:p>
                      <a:pPr indent="0" lvl="0" marL="0" marR="0" rtl="0" algn="ctr">
                        <a:spcBef>
                          <a:spcPts val="0"/>
                        </a:spcBef>
                        <a:spcAft>
                          <a:spcPts val="0"/>
                        </a:spcAft>
                        <a:buNone/>
                      </a:pPr>
                      <a:r>
                        <a:rPr lang="en-US" sz="1200">
                          <a:solidFill>
                            <a:schemeClr val="dk1"/>
                          </a:solidFill>
                        </a:rPr>
                        <a:t>State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5">
                  <a:txBody>
                    <a:bodyPr/>
                    <a:lstStyle/>
                    <a:p>
                      <a:pPr indent="0" lvl="0" marL="0" marR="0" rtl="0" algn="ctr">
                        <a:spcBef>
                          <a:spcPts val="0"/>
                        </a:spcBef>
                        <a:spcAft>
                          <a:spcPts val="0"/>
                        </a:spcAft>
                        <a:buNone/>
                      </a:pPr>
                      <a:r>
                        <a:rPr lang="en-US" sz="1200">
                          <a:solidFill>
                            <a:schemeClr val="dk1"/>
                          </a:solidFill>
                        </a:rPr>
                        <a:t>Input tape Symbols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c hMerge="1"/>
                <a:tc>
                  <a:txBody>
                    <a:bodyPr/>
                    <a:lstStyle/>
                    <a:p>
                      <a:pPr indent="0" lvl="0" marL="0" marR="0" rtl="0" algn="ctr">
                        <a:spcBef>
                          <a:spcPts val="0"/>
                        </a:spcBef>
                        <a:spcAft>
                          <a:spcPts val="0"/>
                        </a:spcAft>
                        <a:buNone/>
                      </a:pPr>
                      <a:r>
                        <a:t/>
                      </a:r>
                      <a:endParaRPr sz="12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vMerge="1"/>
                <a:tc>
                  <a:txBody>
                    <a:bodyPr/>
                    <a:lstStyle/>
                    <a:p>
                      <a:pPr indent="0" lvl="0" marL="0" marR="0" rtl="0" algn="ctr">
                        <a:spcBef>
                          <a:spcPts val="0"/>
                        </a:spcBef>
                        <a:spcAft>
                          <a:spcPts val="0"/>
                        </a:spcAft>
                        <a:buNone/>
                      </a:pPr>
                      <a:r>
                        <a:rPr lang="en-US" sz="12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Z</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200">
                          <a:solidFill>
                            <a:schemeClr val="dk1"/>
                          </a:solidFill>
                        </a:rPr>
                        <a:t>q</a:t>
                      </a:r>
                      <a:r>
                        <a:rPr baseline="-25000" lang="en-US" sz="12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(q</a:t>
                      </a:r>
                      <a:r>
                        <a:rPr baseline="-25000" lang="en-US" sz="1200">
                          <a:solidFill>
                            <a:schemeClr val="dk1"/>
                          </a:solidFill>
                        </a:rPr>
                        <a:t>1</a:t>
                      </a:r>
                      <a:r>
                        <a:rPr lang="en-US" sz="1200">
                          <a:solidFill>
                            <a:schemeClr val="dk1"/>
                          </a:solidFill>
                        </a:rPr>
                        <a:t>, X , 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(q4, Y , 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200">
                          <a:solidFill>
                            <a:schemeClr val="dk1"/>
                          </a:solidFill>
                        </a:rPr>
                        <a:t>q</a:t>
                      </a:r>
                      <a:r>
                        <a:rPr baseline="-25000" lang="en-US" sz="12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(q</a:t>
                      </a:r>
                      <a:r>
                        <a:rPr baseline="-25000" lang="en-US" sz="1200">
                          <a:solidFill>
                            <a:schemeClr val="dk1"/>
                          </a:solidFill>
                        </a:rPr>
                        <a:t>1</a:t>
                      </a:r>
                      <a:r>
                        <a:rPr lang="en-US" sz="1200">
                          <a:solidFill>
                            <a:schemeClr val="dk1"/>
                          </a:solidFill>
                        </a:rPr>
                        <a:t>, 0 , 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(q</a:t>
                      </a:r>
                      <a:r>
                        <a:rPr baseline="-25000" lang="en-US" sz="1200">
                          <a:solidFill>
                            <a:schemeClr val="dk1"/>
                          </a:solidFill>
                        </a:rPr>
                        <a:t>2</a:t>
                      </a:r>
                      <a:r>
                        <a:rPr lang="en-US" sz="1200">
                          <a:solidFill>
                            <a:schemeClr val="dk1"/>
                          </a:solidFill>
                        </a:rPr>
                        <a:t>, Y, 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(q</a:t>
                      </a:r>
                      <a:r>
                        <a:rPr baseline="-25000" lang="en-US" sz="1200">
                          <a:solidFill>
                            <a:schemeClr val="dk1"/>
                          </a:solidFill>
                        </a:rPr>
                        <a:t>1</a:t>
                      </a:r>
                      <a:r>
                        <a:rPr lang="en-US" sz="1200">
                          <a:solidFill>
                            <a:schemeClr val="dk1"/>
                          </a:solidFill>
                        </a:rPr>
                        <a:t>, Y , 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200">
                          <a:solidFill>
                            <a:schemeClr val="dk1"/>
                          </a:solidFill>
                        </a:rPr>
                        <a:t>q</a:t>
                      </a:r>
                      <a:r>
                        <a:rPr baseline="-25000" lang="en-US" sz="1200">
                          <a:solidFill>
                            <a:schemeClr val="dk1"/>
                          </a:solidFil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(q</a:t>
                      </a:r>
                      <a:r>
                        <a:rPr baseline="-25000" lang="en-US" sz="1200">
                          <a:solidFill>
                            <a:schemeClr val="dk1"/>
                          </a:solidFill>
                        </a:rPr>
                        <a:t>2</a:t>
                      </a:r>
                      <a:r>
                        <a:rPr lang="en-US" sz="1200">
                          <a:solidFill>
                            <a:schemeClr val="dk1"/>
                          </a:solidFill>
                        </a:rPr>
                        <a:t>, 1, 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(q</a:t>
                      </a:r>
                      <a:r>
                        <a:rPr baseline="-25000" lang="en-US" sz="1200"/>
                        <a:t>3</a:t>
                      </a:r>
                      <a:r>
                        <a:rPr lang="en-US" sz="1200"/>
                        <a:t>, Z, 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(q</a:t>
                      </a:r>
                      <a:r>
                        <a:rPr baseline="-25000" lang="en-US" sz="1200">
                          <a:solidFill>
                            <a:schemeClr val="dk1"/>
                          </a:solidFill>
                        </a:rPr>
                        <a:t>2</a:t>
                      </a:r>
                      <a:r>
                        <a:rPr lang="en-US" sz="1200">
                          <a:solidFill>
                            <a:schemeClr val="dk1"/>
                          </a:solidFill>
                        </a:rPr>
                        <a:t>, Z,R)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200">
                          <a:solidFill>
                            <a:schemeClr val="dk1"/>
                          </a:solidFill>
                        </a:rPr>
                        <a:t>q</a:t>
                      </a:r>
                      <a:r>
                        <a:rPr baseline="-25000" lang="en-US" sz="1200">
                          <a:solidFill>
                            <a:schemeClr val="dk1"/>
                          </a:solidFill>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(q</a:t>
                      </a:r>
                      <a:r>
                        <a:rPr baseline="-25000" lang="en-US" sz="1200">
                          <a:solidFill>
                            <a:schemeClr val="dk1"/>
                          </a:solidFill>
                        </a:rPr>
                        <a:t>3</a:t>
                      </a:r>
                      <a:r>
                        <a:rPr lang="en-US" sz="1200">
                          <a:solidFill>
                            <a:schemeClr val="dk1"/>
                          </a:solidFill>
                        </a:rPr>
                        <a:t>, 0 , 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(q</a:t>
                      </a:r>
                      <a:r>
                        <a:rPr baseline="-25000" lang="en-US" sz="1200">
                          <a:solidFill>
                            <a:schemeClr val="dk1"/>
                          </a:solidFill>
                        </a:rPr>
                        <a:t>3</a:t>
                      </a:r>
                      <a:r>
                        <a:rPr lang="en-US" sz="1200">
                          <a:solidFill>
                            <a:schemeClr val="dk1"/>
                          </a:solidFill>
                        </a:rPr>
                        <a:t>, 1, 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(q</a:t>
                      </a:r>
                      <a:r>
                        <a:rPr baseline="-25000" lang="en-US" sz="1200">
                          <a:solidFill>
                            <a:schemeClr val="dk1"/>
                          </a:solidFill>
                        </a:rPr>
                        <a:t>0</a:t>
                      </a:r>
                      <a:r>
                        <a:rPr lang="en-US" sz="1200">
                          <a:solidFill>
                            <a:schemeClr val="dk1"/>
                          </a:solidFill>
                        </a:rPr>
                        <a:t>,X,R)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(q</a:t>
                      </a:r>
                      <a:r>
                        <a:rPr baseline="-25000" lang="en-US" sz="1200">
                          <a:solidFill>
                            <a:schemeClr val="dk1"/>
                          </a:solidFill>
                        </a:rPr>
                        <a:t>3</a:t>
                      </a:r>
                      <a:r>
                        <a:rPr lang="en-US" sz="1200">
                          <a:solidFill>
                            <a:schemeClr val="dk1"/>
                          </a:solidFill>
                        </a:rPr>
                        <a:t>, Y,L)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(q</a:t>
                      </a:r>
                      <a:r>
                        <a:rPr baseline="-25000" lang="en-US" sz="1200">
                          <a:solidFill>
                            <a:schemeClr val="dk1"/>
                          </a:solidFill>
                        </a:rPr>
                        <a:t>3</a:t>
                      </a:r>
                      <a:r>
                        <a:rPr lang="en-US" sz="1200">
                          <a:solidFill>
                            <a:schemeClr val="dk1"/>
                          </a:solidFill>
                        </a:rPr>
                        <a:t>, Z,L)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200">
                          <a:solidFill>
                            <a:schemeClr val="dk1"/>
                          </a:solidFill>
                        </a:rPr>
                        <a:t>q</a:t>
                      </a:r>
                      <a:r>
                        <a:rPr baseline="-25000" lang="en-US" sz="1200">
                          <a:solidFill>
                            <a:schemeClr val="dk1"/>
                          </a:solidFil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(q</a:t>
                      </a:r>
                      <a:r>
                        <a:rPr baseline="-25000" lang="en-US" sz="1200">
                          <a:solidFill>
                            <a:schemeClr val="dk1"/>
                          </a:solidFill>
                        </a:rPr>
                        <a:t>4</a:t>
                      </a:r>
                      <a:r>
                        <a:rPr lang="en-US" sz="1200">
                          <a:solidFill>
                            <a:schemeClr val="dk1"/>
                          </a:solidFill>
                        </a:rPr>
                        <a:t>, Y , 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(q</a:t>
                      </a:r>
                      <a:r>
                        <a:rPr baseline="-25000" lang="en-US" sz="1200">
                          <a:solidFill>
                            <a:schemeClr val="dk1"/>
                          </a:solidFill>
                        </a:rPr>
                        <a:t>5</a:t>
                      </a:r>
                      <a:r>
                        <a:rPr lang="en-US" sz="1200">
                          <a:solidFill>
                            <a:schemeClr val="dk1"/>
                          </a:solidFill>
                        </a:rPr>
                        <a:t>, Z , 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q</a:t>
                      </a:r>
                      <a:r>
                        <a:rPr baseline="-25000" lang="en-US" sz="1200">
                          <a:solidFill>
                            <a:schemeClr val="dk1"/>
                          </a:solidFill>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(q</a:t>
                      </a:r>
                      <a:r>
                        <a:rPr baseline="-25000" lang="en-US" sz="1200">
                          <a:solidFill>
                            <a:schemeClr val="dk1"/>
                          </a:solidFill>
                        </a:rPr>
                        <a:t>5</a:t>
                      </a:r>
                      <a:r>
                        <a:rPr lang="en-US" sz="1200">
                          <a:solidFill>
                            <a:schemeClr val="dk1"/>
                          </a:solidFill>
                        </a:rPr>
                        <a:t>, Z , 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(q</a:t>
                      </a:r>
                      <a:r>
                        <a:rPr baseline="-25000" lang="en-US" sz="1200">
                          <a:solidFill>
                            <a:schemeClr val="dk1"/>
                          </a:solidFill>
                        </a:rPr>
                        <a:t>6</a:t>
                      </a:r>
                      <a:r>
                        <a:rPr lang="en-US" sz="1200">
                          <a:solidFill>
                            <a:schemeClr val="dk1"/>
                          </a:solidFill>
                        </a:rPr>
                        <a:t>,B,R)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q</a:t>
                      </a:r>
                      <a:r>
                        <a:rPr baseline="-25000" lang="en-US" sz="1200">
                          <a:solidFill>
                            <a:schemeClr val="dk1"/>
                          </a:solidFill>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Verdana"/>
                        <a:buNone/>
                      </a:pPr>
                      <a:r>
                        <a:rPr lang="en-US" sz="1200">
                          <a:solidFill>
                            <a:schemeClr val="dk1"/>
                          </a:solidFil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54" name="Google Shape;754;p41"/>
          <p:cNvSpPr txBox="1"/>
          <p:nvPr/>
        </p:nvSpPr>
        <p:spPr>
          <a:xfrm>
            <a:off x="9546988" y="1454194"/>
            <a:ext cx="112101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Verdana"/>
                <a:ea typeface="Verdana"/>
                <a:cs typeface="Verdana"/>
                <a:sym typeface="Verdana"/>
              </a:rPr>
              <a:t>Transition </a:t>
            </a:r>
            <a:endParaRPr/>
          </a:p>
          <a:p>
            <a:pPr indent="0" lvl="0" marL="0" marR="0" rtl="0" algn="l">
              <a:spcBef>
                <a:spcPts val="0"/>
              </a:spcBef>
              <a:spcAft>
                <a:spcPts val="0"/>
              </a:spcAft>
              <a:buNone/>
            </a:pPr>
            <a:r>
              <a:rPr lang="en-US" sz="1400">
                <a:solidFill>
                  <a:schemeClr val="dk1"/>
                </a:solidFill>
                <a:latin typeface="Verdana"/>
                <a:ea typeface="Verdana"/>
                <a:cs typeface="Verdana"/>
                <a:sym typeface="Verdana"/>
              </a:rPr>
              <a:t>Diagram</a:t>
            </a:r>
            <a:endParaRPr/>
          </a:p>
        </p:txBody>
      </p:sp>
      <p:pic>
        <p:nvPicPr>
          <p:cNvPr id="755" name="Google Shape;755;p41"/>
          <p:cNvPicPr preferRelativeResize="0"/>
          <p:nvPr/>
        </p:nvPicPr>
        <p:blipFill rotWithShape="1">
          <a:blip r:embed="rId3">
            <a:alphaModFix/>
          </a:blip>
          <a:srcRect b="0" l="0" r="0" t="0"/>
          <a:stretch/>
        </p:blipFill>
        <p:spPr>
          <a:xfrm>
            <a:off x="5410200" y="999359"/>
            <a:ext cx="4136788" cy="195611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42"/>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Question </a:t>
            </a:r>
            <a:endParaRPr/>
          </a:p>
        </p:txBody>
      </p:sp>
      <p:sp>
        <p:nvSpPr>
          <p:cNvPr id="761" name="Google Shape;761;p42"/>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3000"/>
              <a:buNone/>
            </a:pPr>
            <a:r>
              <a:rPr lang="en-US"/>
              <a:t>Design TM for L={wcw</a:t>
            </a:r>
            <a:r>
              <a:rPr baseline="30000" lang="en-US"/>
              <a:t>r</a:t>
            </a:r>
            <a:r>
              <a:rPr lang="en-US"/>
              <a:t>, w ∈ (0+1)*}</a:t>
            </a:r>
            <a:endParaRPr/>
          </a:p>
          <a:p>
            <a:pPr indent="0" lvl="0" marL="0" rtl="0" algn="l">
              <a:spcBef>
                <a:spcPts val="600"/>
              </a:spcBef>
              <a:spcAft>
                <a:spcPts val="0"/>
              </a:spcAft>
              <a:buSzPts val="3000"/>
              <a:buNone/>
            </a:pPr>
            <a:r>
              <a:rPr lang="en-US"/>
              <a:t>Valid string: 110c011</a:t>
            </a:r>
            <a:endParaRPr/>
          </a:p>
          <a:p>
            <a:pPr indent="-279400" lvl="0" marL="469900" rtl="0" algn="l">
              <a:spcBef>
                <a:spcPts val="600"/>
              </a:spcBef>
              <a:spcAft>
                <a:spcPts val="0"/>
              </a:spcAft>
              <a:buSzPts val="3000"/>
              <a:buNone/>
            </a:pPr>
            <a:r>
              <a:t/>
            </a:r>
            <a:endParaRPr/>
          </a:p>
        </p:txBody>
      </p:sp>
      <p:sp>
        <p:nvSpPr>
          <p:cNvPr id="762" name="Google Shape;762;p42"/>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763" name="Google Shape;763;p42"/>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764" name="Google Shape;764;p42"/>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765" name="Google Shape;765;p42"/>
          <p:cNvGraphicFramePr/>
          <p:nvPr/>
        </p:nvGraphicFramePr>
        <p:xfrm>
          <a:off x="2514601" y="2819400"/>
          <a:ext cx="3000000" cy="3000000"/>
        </p:xfrm>
        <a:graphic>
          <a:graphicData uri="http://schemas.openxmlformats.org/drawingml/2006/table">
            <a:tbl>
              <a:tblPr bandRow="1" firstRow="1">
                <a:noFill/>
                <a:tableStyleId>{1B855437-AB22-4E18-BC42-E29585CEC004}</a:tableStyleId>
              </a:tblPr>
              <a:tblGrid>
                <a:gridCol w="716975"/>
                <a:gridCol w="579475"/>
                <a:gridCol w="648225"/>
                <a:gridCol w="648225"/>
                <a:gridCol w="576200"/>
                <a:gridCol w="488525"/>
                <a:gridCol w="591850"/>
                <a:gridCol w="504175"/>
              </a:tblGrid>
              <a:tr h="137150">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43"/>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TM for L={wcw</a:t>
            </a:r>
            <a:r>
              <a:rPr baseline="30000" lang="en-US"/>
              <a:t>r</a:t>
            </a:r>
            <a:r>
              <a:rPr lang="en-US"/>
              <a:t>, w ∈ (0+1)*}</a:t>
            </a:r>
            <a:endParaRPr/>
          </a:p>
        </p:txBody>
      </p:sp>
      <p:sp>
        <p:nvSpPr>
          <p:cNvPr id="772" name="Google Shape;772;p43"/>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773" name="Google Shape;773;p43"/>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774" name="Google Shape;774;p43"/>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75" name="Google Shape;775;p43"/>
          <p:cNvSpPr/>
          <p:nvPr/>
        </p:nvSpPr>
        <p:spPr>
          <a:xfrm>
            <a:off x="3231841" y="1936508"/>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776" name="Google Shape;776;p43"/>
          <p:cNvCxnSpPr>
            <a:stCxn id="775" idx="6"/>
          </p:cNvCxnSpPr>
          <p:nvPr/>
        </p:nvCxnSpPr>
        <p:spPr>
          <a:xfrm>
            <a:off x="3993841" y="2279408"/>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777" name="Google Shape;777;p43"/>
          <p:cNvSpPr/>
          <p:nvPr/>
        </p:nvSpPr>
        <p:spPr>
          <a:xfrm>
            <a:off x="5109459" y="1936508"/>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778" name="Google Shape;778;p43"/>
          <p:cNvSpPr/>
          <p:nvPr/>
        </p:nvSpPr>
        <p:spPr>
          <a:xfrm rot="-10645840">
            <a:off x="5265975" y="1635737"/>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779" name="Google Shape;779;p43"/>
          <p:cNvSpPr txBox="1"/>
          <p:nvPr/>
        </p:nvSpPr>
        <p:spPr>
          <a:xfrm>
            <a:off x="4115612" y="1888110"/>
            <a:ext cx="85792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780" name="Google Shape;780;p43"/>
          <p:cNvCxnSpPr/>
          <p:nvPr/>
        </p:nvCxnSpPr>
        <p:spPr>
          <a:xfrm>
            <a:off x="2965141" y="2260538"/>
            <a:ext cx="266700" cy="0"/>
          </a:xfrm>
          <a:prstGeom prst="straightConnector1">
            <a:avLst/>
          </a:prstGeom>
          <a:solidFill>
            <a:schemeClr val="accent1"/>
          </a:solidFill>
          <a:ln cap="flat" cmpd="sng" w="19050">
            <a:solidFill>
              <a:schemeClr val="dk1"/>
            </a:solidFill>
            <a:prstDash val="solid"/>
            <a:round/>
            <a:headEnd len="sm" w="sm" type="none"/>
            <a:tailEnd len="med" w="med" type="stealth"/>
          </a:ln>
        </p:spPr>
      </p:cxnSp>
      <p:sp>
        <p:nvSpPr>
          <p:cNvPr id="781" name="Google Shape;781;p43"/>
          <p:cNvSpPr txBox="1"/>
          <p:nvPr/>
        </p:nvSpPr>
        <p:spPr>
          <a:xfrm>
            <a:off x="5029201" y="1030070"/>
            <a:ext cx="84991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(c, c,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782" name="Google Shape;782;p43"/>
          <p:cNvCxnSpPr/>
          <p:nvPr/>
        </p:nvCxnSpPr>
        <p:spPr>
          <a:xfrm>
            <a:off x="5890199" y="2279408"/>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783" name="Google Shape;783;p43"/>
          <p:cNvSpPr txBox="1"/>
          <p:nvPr/>
        </p:nvSpPr>
        <p:spPr>
          <a:xfrm>
            <a:off x="6038958" y="1627244"/>
            <a:ext cx="8435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784" name="Google Shape;784;p43"/>
          <p:cNvSpPr/>
          <p:nvPr/>
        </p:nvSpPr>
        <p:spPr>
          <a:xfrm>
            <a:off x="7005817" y="1923731"/>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2</a:t>
            </a:r>
            <a:endParaRPr/>
          </a:p>
        </p:txBody>
      </p:sp>
      <p:sp>
        <p:nvSpPr>
          <p:cNvPr id="785" name="Google Shape;785;p43"/>
          <p:cNvSpPr/>
          <p:nvPr/>
        </p:nvSpPr>
        <p:spPr>
          <a:xfrm>
            <a:off x="8947828" y="1860308"/>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q3</a:t>
            </a:r>
            <a:endParaRPr baseline="-25000" sz="1800">
              <a:solidFill>
                <a:schemeClr val="dk1"/>
              </a:solidFill>
              <a:latin typeface="Verdana"/>
              <a:ea typeface="Verdana"/>
              <a:cs typeface="Verdana"/>
              <a:sym typeface="Verdana"/>
            </a:endParaRPr>
          </a:p>
        </p:txBody>
      </p:sp>
      <p:sp>
        <p:nvSpPr>
          <p:cNvPr id="786" name="Google Shape;786;p43"/>
          <p:cNvSpPr/>
          <p:nvPr/>
        </p:nvSpPr>
        <p:spPr>
          <a:xfrm rot="-10645840">
            <a:off x="9104344" y="1559537"/>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787" name="Google Shape;787;p43"/>
          <p:cNvCxnSpPr/>
          <p:nvPr/>
        </p:nvCxnSpPr>
        <p:spPr>
          <a:xfrm>
            <a:off x="7801463" y="2241286"/>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788" name="Google Shape;788;p43"/>
          <p:cNvSpPr txBox="1"/>
          <p:nvPr/>
        </p:nvSpPr>
        <p:spPr>
          <a:xfrm>
            <a:off x="7923234" y="1935601"/>
            <a:ext cx="83548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789" name="Google Shape;789;p43"/>
          <p:cNvSpPr/>
          <p:nvPr/>
        </p:nvSpPr>
        <p:spPr>
          <a:xfrm>
            <a:off x="3803341" y="2546109"/>
            <a:ext cx="5410200" cy="393191"/>
          </a:xfrm>
          <a:custGeom>
            <a:rect b="b" l="l" r="r" t="t"/>
            <a:pathLst>
              <a:path extrusionOk="0" h="633983" w="3398807">
                <a:moveTo>
                  <a:pt x="3398807" y="0"/>
                </a:moveTo>
                <a:cubicBezTo>
                  <a:pt x="3370052" y="11502"/>
                  <a:pt x="3337744" y="16504"/>
                  <a:pt x="3312543" y="34505"/>
                </a:cubicBezTo>
                <a:cubicBezTo>
                  <a:pt x="3175972" y="132055"/>
                  <a:pt x="3378376" y="52817"/>
                  <a:pt x="3226279" y="103517"/>
                </a:cubicBezTo>
                <a:cubicBezTo>
                  <a:pt x="3165536" y="194630"/>
                  <a:pt x="3222627" y="121436"/>
                  <a:pt x="3122762" y="207034"/>
                </a:cubicBezTo>
                <a:cubicBezTo>
                  <a:pt x="3104237" y="222913"/>
                  <a:pt x="3090857" y="244610"/>
                  <a:pt x="3071003" y="258792"/>
                </a:cubicBezTo>
                <a:cubicBezTo>
                  <a:pt x="2950060" y="345180"/>
                  <a:pt x="3051611" y="254230"/>
                  <a:pt x="2950233" y="310551"/>
                </a:cubicBezTo>
                <a:cubicBezTo>
                  <a:pt x="2913981" y="330691"/>
                  <a:pt x="2886059" y="366448"/>
                  <a:pt x="2846717" y="379562"/>
                </a:cubicBezTo>
                <a:lnTo>
                  <a:pt x="2743200" y="414068"/>
                </a:lnTo>
                <a:cubicBezTo>
                  <a:pt x="2725947" y="419819"/>
                  <a:pt x="2708326" y="424566"/>
                  <a:pt x="2691441" y="431320"/>
                </a:cubicBezTo>
                <a:cubicBezTo>
                  <a:pt x="2662686" y="442822"/>
                  <a:pt x="2634777" y="456718"/>
                  <a:pt x="2605177" y="465826"/>
                </a:cubicBezTo>
                <a:cubicBezTo>
                  <a:pt x="2559851" y="479773"/>
                  <a:pt x="2513162" y="488830"/>
                  <a:pt x="2467154" y="500332"/>
                </a:cubicBezTo>
                <a:lnTo>
                  <a:pt x="2398143" y="517585"/>
                </a:lnTo>
                <a:lnTo>
                  <a:pt x="2329132" y="534837"/>
                </a:lnTo>
                <a:cubicBezTo>
                  <a:pt x="2306128" y="540588"/>
                  <a:pt x="2283594" y="548737"/>
                  <a:pt x="2260120" y="552090"/>
                </a:cubicBezTo>
                <a:lnTo>
                  <a:pt x="2018581" y="586596"/>
                </a:lnTo>
                <a:cubicBezTo>
                  <a:pt x="1751691" y="675559"/>
                  <a:pt x="1944890" y="617674"/>
                  <a:pt x="1276709" y="586596"/>
                </a:cubicBezTo>
                <a:cubicBezTo>
                  <a:pt x="1258542" y="585751"/>
                  <a:pt x="1242925" y="572108"/>
                  <a:pt x="1224950" y="569343"/>
                </a:cubicBezTo>
                <a:cubicBezTo>
                  <a:pt x="1167826" y="560555"/>
                  <a:pt x="1109931" y="557841"/>
                  <a:pt x="1052422" y="552090"/>
                </a:cubicBezTo>
                <a:lnTo>
                  <a:pt x="914400" y="517585"/>
                </a:lnTo>
                <a:cubicBezTo>
                  <a:pt x="892287" y="512057"/>
                  <a:pt x="818382" y="495455"/>
                  <a:pt x="793630" y="483079"/>
                </a:cubicBezTo>
                <a:cubicBezTo>
                  <a:pt x="775084" y="473806"/>
                  <a:pt x="760417" y="457846"/>
                  <a:pt x="741871" y="448573"/>
                </a:cubicBezTo>
                <a:cubicBezTo>
                  <a:pt x="717116" y="436195"/>
                  <a:pt x="643218" y="419597"/>
                  <a:pt x="621101" y="414068"/>
                </a:cubicBezTo>
                <a:cubicBezTo>
                  <a:pt x="472771" y="315179"/>
                  <a:pt x="660443" y="433739"/>
                  <a:pt x="517584" y="362309"/>
                </a:cubicBezTo>
                <a:cubicBezTo>
                  <a:pt x="499038" y="353036"/>
                  <a:pt x="484774" y="336224"/>
                  <a:pt x="465826" y="327803"/>
                </a:cubicBezTo>
                <a:cubicBezTo>
                  <a:pt x="411826" y="303803"/>
                  <a:pt x="350649" y="290383"/>
                  <a:pt x="293298" y="276045"/>
                </a:cubicBezTo>
                <a:cubicBezTo>
                  <a:pt x="276045" y="264543"/>
                  <a:pt x="260085" y="250812"/>
                  <a:pt x="241539" y="241539"/>
                </a:cubicBezTo>
                <a:cubicBezTo>
                  <a:pt x="225273" y="233406"/>
                  <a:pt x="205678" y="233119"/>
                  <a:pt x="189781" y="224287"/>
                </a:cubicBezTo>
                <a:cubicBezTo>
                  <a:pt x="153529" y="204147"/>
                  <a:pt x="86264" y="155275"/>
                  <a:pt x="86264" y="155275"/>
                </a:cubicBezTo>
                <a:cubicBezTo>
                  <a:pt x="12741" y="44991"/>
                  <a:pt x="46575" y="81083"/>
                  <a:pt x="0" y="34505"/>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790" name="Google Shape;790;p43"/>
          <p:cNvSpPr txBox="1"/>
          <p:nvPr/>
        </p:nvSpPr>
        <p:spPr>
          <a:xfrm>
            <a:off x="6058849" y="2546109"/>
            <a:ext cx="86594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t/>
            </a:r>
            <a:endParaRPr baseline="-25000" sz="1800">
              <a:solidFill>
                <a:schemeClr val="dk1"/>
              </a:solidFill>
              <a:latin typeface="Verdana"/>
              <a:ea typeface="Verdana"/>
              <a:cs typeface="Verdana"/>
              <a:sym typeface="Verdana"/>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791" name="Google Shape;791;p43"/>
          <p:cNvSpPr txBox="1"/>
          <p:nvPr/>
        </p:nvSpPr>
        <p:spPr>
          <a:xfrm>
            <a:off x="8972614" y="832998"/>
            <a:ext cx="8274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(c, c,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44"/>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TM for L={wcw</a:t>
            </a:r>
            <a:r>
              <a:rPr baseline="30000" lang="en-US"/>
              <a:t>r</a:t>
            </a:r>
            <a:r>
              <a:rPr lang="en-US"/>
              <a:t>, w ∈ (0+1)*}</a:t>
            </a:r>
            <a:endParaRPr/>
          </a:p>
        </p:txBody>
      </p:sp>
      <p:sp>
        <p:nvSpPr>
          <p:cNvPr id="798" name="Google Shape;798;p44"/>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799" name="Google Shape;799;p44"/>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800" name="Google Shape;800;p44"/>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01" name="Google Shape;801;p44"/>
          <p:cNvSpPr/>
          <p:nvPr/>
        </p:nvSpPr>
        <p:spPr>
          <a:xfrm>
            <a:off x="3231841" y="1936508"/>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802" name="Google Shape;802;p44"/>
          <p:cNvCxnSpPr>
            <a:stCxn id="801" idx="6"/>
          </p:cNvCxnSpPr>
          <p:nvPr/>
        </p:nvCxnSpPr>
        <p:spPr>
          <a:xfrm>
            <a:off x="3993841" y="2279408"/>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803" name="Google Shape;803;p44"/>
          <p:cNvSpPr/>
          <p:nvPr/>
        </p:nvSpPr>
        <p:spPr>
          <a:xfrm>
            <a:off x="5109459" y="1936508"/>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804" name="Google Shape;804;p44"/>
          <p:cNvSpPr/>
          <p:nvPr/>
        </p:nvSpPr>
        <p:spPr>
          <a:xfrm rot="-10645840">
            <a:off x="5265975" y="1635737"/>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05" name="Google Shape;805;p44"/>
          <p:cNvSpPr txBox="1"/>
          <p:nvPr/>
        </p:nvSpPr>
        <p:spPr>
          <a:xfrm>
            <a:off x="4115612" y="1888110"/>
            <a:ext cx="85792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806" name="Google Shape;806;p44"/>
          <p:cNvCxnSpPr/>
          <p:nvPr/>
        </p:nvCxnSpPr>
        <p:spPr>
          <a:xfrm>
            <a:off x="2965141" y="2260538"/>
            <a:ext cx="266700" cy="0"/>
          </a:xfrm>
          <a:prstGeom prst="straightConnector1">
            <a:avLst/>
          </a:prstGeom>
          <a:solidFill>
            <a:schemeClr val="accent1"/>
          </a:solidFill>
          <a:ln cap="flat" cmpd="sng" w="19050">
            <a:solidFill>
              <a:schemeClr val="dk1"/>
            </a:solidFill>
            <a:prstDash val="solid"/>
            <a:round/>
            <a:headEnd len="sm" w="sm" type="none"/>
            <a:tailEnd len="med" w="med" type="stealth"/>
          </a:ln>
        </p:spPr>
      </p:cxnSp>
      <p:sp>
        <p:nvSpPr>
          <p:cNvPr id="807" name="Google Shape;807;p44"/>
          <p:cNvSpPr txBox="1"/>
          <p:nvPr/>
        </p:nvSpPr>
        <p:spPr>
          <a:xfrm>
            <a:off x="5029201" y="1030070"/>
            <a:ext cx="84991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(c, c,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808" name="Google Shape;808;p44"/>
          <p:cNvCxnSpPr/>
          <p:nvPr/>
        </p:nvCxnSpPr>
        <p:spPr>
          <a:xfrm>
            <a:off x="5890199" y="2279408"/>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809" name="Google Shape;809;p44"/>
          <p:cNvSpPr txBox="1"/>
          <p:nvPr/>
        </p:nvSpPr>
        <p:spPr>
          <a:xfrm>
            <a:off x="6038958" y="1627244"/>
            <a:ext cx="8435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810" name="Google Shape;810;p44"/>
          <p:cNvSpPr/>
          <p:nvPr/>
        </p:nvSpPr>
        <p:spPr>
          <a:xfrm>
            <a:off x="7005817" y="1923731"/>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2</a:t>
            </a:r>
            <a:endParaRPr/>
          </a:p>
        </p:txBody>
      </p:sp>
      <p:sp>
        <p:nvSpPr>
          <p:cNvPr id="811" name="Google Shape;811;p44"/>
          <p:cNvSpPr/>
          <p:nvPr/>
        </p:nvSpPr>
        <p:spPr>
          <a:xfrm>
            <a:off x="8947828" y="1860308"/>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q3</a:t>
            </a:r>
            <a:endParaRPr baseline="-25000" sz="1800">
              <a:solidFill>
                <a:schemeClr val="dk1"/>
              </a:solidFill>
              <a:latin typeface="Verdana"/>
              <a:ea typeface="Verdana"/>
              <a:cs typeface="Verdana"/>
              <a:sym typeface="Verdana"/>
            </a:endParaRPr>
          </a:p>
        </p:txBody>
      </p:sp>
      <p:sp>
        <p:nvSpPr>
          <p:cNvPr id="812" name="Google Shape;812;p44"/>
          <p:cNvSpPr/>
          <p:nvPr/>
        </p:nvSpPr>
        <p:spPr>
          <a:xfrm rot="-10645840">
            <a:off x="9104344" y="1559537"/>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813" name="Google Shape;813;p44"/>
          <p:cNvCxnSpPr/>
          <p:nvPr/>
        </p:nvCxnSpPr>
        <p:spPr>
          <a:xfrm>
            <a:off x="7801463" y="2241286"/>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814" name="Google Shape;814;p44"/>
          <p:cNvSpPr txBox="1"/>
          <p:nvPr/>
        </p:nvSpPr>
        <p:spPr>
          <a:xfrm>
            <a:off x="7923234" y="1935601"/>
            <a:ext cx="83548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815" name="Google Shape;815;p44"/>
          <p:cNvSpPr/>
          <p:nvPr/>
        </p:nvSpPr>
        <p:spPr>
          <a:xfrm>
            <a:off x="3803341" y="2546109"/>
            <a:ext cx="5410200" cy="393191"/>
          </a:xfrm>
          <a:custGeom>
            <a:rect b="b" l="l" r="r" t="t"/>
            <a:pathLst>
              <a:path extrusionOk="0" h="633983" w="3398807">
                <a:moveTo>
                  <a:pt x="3398807" y="0"/>
                </a:moveTo>
                <a:cubicBezTo>
                  <a:pt x="3370052" y="11502"/>
                  <a:pt x="3337744" y="16504"/>
                  <a:pt x="3312543" y="34505"/>
                </a:cubicBezTo>
                <a:cubicBezTo>
                  <a:pt x="3175972" y="132055"/>
                  <a:pt x="3378376" y="52817"/>
                  <a:pt x="3226279" y="103517"/>
                </a:cubicBezTo>
                <a:cubicBezTo>
                  <a:pt x="3165536" y="194630"/>
                  <a:pt x="3222627" y="121436"/>
                  <a:pt x="3122762" y="207034"/>
                </a:cubicBezTo>
                <a:cubicBezTo>
                  <a:pt x="3104237" y="222913"/>
                  <a:pt x="3090857" y="244610"/>
                  <a:pt x="3071003" y="258792"/>
                </a:cubicBezTo>
                <a:cubicBezTo>
                  <a:pt x="2950060" y="345180"/>
                  <a:pt x="3051611" y="254230"/>
                  <a:pt x="2950233" y="310551"/>
                </a:cubicBezTo>
                <a:cubicBezTo>
                  <a:pt x="2913981" y="330691"/>
                  <a:pt x="2886059" y="366448"/>
                  <a:pt x="2846717" y="379562"/>
                </a:cubicBezTo>
                <a:lnTo>
                  <a:pt x="2743200" y="414068"/>
                </a:lnTo>
                <a:cubicBezTo>
                  <a:pt x="2725947" y="419819"/>
                  <a:pt x="2708326" y="424566"/>
                  <a:pt x="2691441" y="431320"/>
                </a:cubicBezTo>
                <a:cubicBezTo>
                  <a:pt x="2662686" y="442822"/>
                  <a:pt x="2634777" y="456718"/>
                  <a:pt x="2605177" y="465826"/>
                </a:cubicBezTo>
                <a:cubicBezTo>
                  <a:pt x="2559851" y="479773"/>
                  <a:pt x="2513162" y="488830"/>
                  <a:pt x="2467154" y="500332"/>
                </a:cubicBezTo>
                <a:lnTo>
                  <a:pt x="2398143" y="517585"/>
                </a:lnTo>
                <a:lnTo>
                  <a:pt x="2329132" y="534837"/>
                </a:lnTo>
                <a:cubicBezTo>
                  <a:pt x="2306128" y="540588"/>
                  <a:pt x="2283594" y="548737"/>
                  <a:pt x="2260120" y="552090"/>
                </a:cubicBezTo>
                <a:lnTo>
                  <a:pt x="2018581" y="586596"/>
                </a:lnTo>
                <a:cubicBezTo>
                  <a:pt x="1751691" y="675559"/>
                  <a:pt x="1944890" y="617674"/>
                  <a:pt x="1276709" y="586596"/>
                </a:cubicBezTo>
                <a:cubicBezTo>
                  <a:pt x="1258542" y="585751"/>
                  <a:pt x="1242925" y="572108"/>
                  <a:pt x="1224950" y="569343"/>
                </a:cubicBezTo>
                <a:cubicBezTo>
                  <a:pt x="1167826" y="560555"/>
                  <a:pt x="1109931" y="557841"/>
                  <a:pt x="1052422" y="552090"/>
                </a:cubicBezTo>
                <a:lnTo>
                  <a:pt x="914400" y="517585"/>
                </a:lnTo>
                <a:cubicBezTo>
                  <a:pt x="892287" y="512057"/>
                  <a:pt x="818382" y="495455"/>
                  <a:pt x="793630" y="483079"/>
                </a:cubicBezTo>
                <a:cubicBezTo>
                  <a:pt x="775084" y="473806"/>
                  <a:pt x="760417" y="457846"/>
                  <a:pt x="741871" y="448573"/>
                </a:cubicBezTo>
                <a:cubicBezTo>
                  <a:pt x="717116" y="436195"/>
                  <a:pt x="643218" y="419597"/>
                  <a:pt x="621101" y="414068"/>
                </a:cubicBezTo>
                <a:cubicBezTo>
                  <a:pt x="472771" y="315179"/>
                  <a:pt x="660443" y="433739"/>
                  <a:pt x="517584" y="362309"/>
                </a:cubicBezTo>
                <a:cubicBezTo>
                  <a:pt x="499038" y="353036"/>
                  <a:pt x="484774" y="336224"/>
                  <a:pt x="465826" y="327803"/>
                </a:cubicBezTo>
                <a:cubicBezTo>
                  <a:pt x="411826" y="303803"/>
                  <a:pt x="350649" y="290383"/>
                  <a:pt x="293298" y="276045"/>
                </a:cubicBezTo>
                <a:cubicBezTo>
                  <a:pt x="276045" y="264543"/>
                  <a:pt x="260085" y="250812"/>
                  <a:pt x="241539" y="241539"/>
                </a:cubicBezTo>
                <a:cubicBezTo>
                  <a:pt x="225273" y="233406"/>
                  <a:pt x="205678" y="233119"/>
                  <a:pt x="189781" y="224287"/>
                </a:cubicBezTo>
                <a:cubicBezTo>
                  <a:pt x="153529" y="204147"/>
                  <a:pt x="86264" y="155275"/>
                  <a:pt x="86264" y="155275"/>
                </a:cubicBezTo>
                <a:cubicBezTo>
                  <a:pt x="12741" y="44991"/>
                  <a:pt x="46575" y="81083"/>
                  <a:pt x="0" y="34505"/>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16" name="Google Shape;816;p44"/>
          <p:cNvSpPr txBox="1"/>
          <p:nvPr/>
        </p:nvSpPr>
        <p:spPr>
          <a:xfrm>
            <a:off x="6058849" y="2546109"/>
            <a:ext cx="86594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t/>
            </a:r>
            <a:endParaRPr baseline="-25000" sz="1800">
              <a:solidFill>
                <a:schemeClr val="dk1"/>
              </a:solidFill>
              <a:latin typeface="Verdana"/>
              <a:ea typeface="Verdana"/>
              <a:cs typeface="Verdana"/>
              <a:sym typeface="Verdana"/>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817" name="Google Shape;817;p44"/>
          <p:cNvSpPr/>
          <p:nvPr/>
        </p:nvSpPr>
        <p:spPr>
          <a:xfrm>
            <a:off x="8319165" y="4262004"/>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5</a:t>
            </a:r>
            <a:endParaRPr/>
          </a:p>
        </p:txBody>
      </p:sp>
      <p:cxnSp>
        <p:nvCxnSpPr>
          <p:cNvPr id="818" name="Google Shape;818;p44"/>
          <p:cNvCxnSpPr>
            <a:endCxn id="819" idx="2"/>
          </p:cNvCxnSpPr>
          <p:nvPr/>
        </p:nvCxnSpPr>
        <p:spPr>
          <a:xfrm>
            <a:off x="3724391" y="2622300"/>
            <a:ext cx="2438400" cy="20946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820" name="Google Shape;820;p44"/>
          <p:cNvSpPr txBox="1"/>
          <p:nvPr/>
        </p:nvSpPr>
        <p:spPr>
          <a:xfrm>
            <a:off x="8972614" y="832998"/>
            <a:ext cx="8274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(c, c,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cxnSp>
        <p:nvCxnSpPr>
          <p:cNvPr id="821" name="Google Shape;821;p44"/>
          <p:cNvCxnSpPr>
            <a:stCxn id="819" idx="6"/>
          </p:cNvCxnSpPr>
          <p:nvPr/>
        </p:nvCxnSpPr>
        <p:spPr>
          <a:xfrm>
            <a:off x="6924791" y="4716900"/>
            <a:ext cx="1394400" cy="24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819" name="Google Shape;819;p44"/>
          <p:cNvSpPr/>
          <p:nvPr/>
        </p:nvSpPr>
        <p:spPr>
          <a:xfrm>
            <a:off x="6162791" y="437400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4</a:t>
            </a:r>
            <a:endParaRPr/>
          </a:p>
        </p:txBody>
      </p:sp>
      <p:cxnSp>
        <p:nvCxnSpPr>
          <p:cNvPr id="822" name="Google Shape;822;p44"/>
          <p:cNvCxnSpPr/>
          <p:nvPr/>
        </p:nvCxnSpPr>
        <p:spPr>
          <a:xfrm flipH="1" rot="10800000">
            <a:off x="8829919" y="2546110"/>
            <a:ext cx="609600" cy="1715895"/>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823" name="Google Shape;823;p44"/>
          <p:cNvSpPr txBox="1"/>
          <p:nvPr/>
        </p:nvSpPr>
        <p:spPr>
          <a:xfrm>
            <a:off x="7189007" y="4326586"/>
            <a:ext cx="84350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t/>
            </a:r>
            <a:endParaRPr baseline="-25000" sz="1800">
              <a:solidFill>
                <a:schemeClr val="dk1"/>
              </a:solidFill>
              <a:latin typeface="Verdana"/>
              <a:ea typeface="Verdana"/>
              <a:cs typeface="Verdana"/>
              <a:sym typeface="Verdana"/>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824" name="Google Shape;824;p44"/>
          <p:cNvSpPr txBox="1"/>
          <p:nvPr/>
        </p:nvSpPr>
        <p:spPr>
          <a:xfrm>
            <a:off x="8296519" y="3335002"/>
            <a:ext cx="80246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a:t>
            </a:r>
            <a:r>
              <a:rPr baseline="-25000" lang="en-US" sz="1800">
                <a:solidFill>
                  <a:srgbClr val="C00000"/>
                </a:solidFill>
                <a:latin typeface="Verdana"/>
                <a:ea typeface="Verdana"/>
                <a:cs typeface="Verdana"/>
                <a:sym typeface="Verdana"/>
              </a:rPr>
              <a:t>Y</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825" name="Google Shape;825;p44"/>
          <p:cNvSpPr/>
          <p:nvPr/>
        </p:nvSpPr>
        <p:spPr>
          <a:xfrm rot="-10645840">
            <a:off x="6333221" y="4097428"/>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26" name="Google Shape;826;p44"/>
          <p:cNvSpPr txBox="1"/>
          <p:nvPr/>
        </p:nvSpPr>
        <p:spPr>
          <a:xfrm>
            <a:off x="6162920" y="3406692"/>
            <a:ext cx="84991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(c, c,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827" name="Google Shape;827;p44"/>
          <p:cNvSpPr txBox="1"/>
          <p:nvPr/>
        </p:nvSpPr>
        <p:spPr>
          <a:xfrm>
            <a:off x="4695723" y="3268192"/>
            <a:ext cx="82490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a:t>
            </a:r>
            <a:r>
              <a:rPr baseline="-25000" lang="en-US" sz="1800">
                <a:solidFill>
                  <a:srgbClr val="C00000"/>
                </a:solidFill>
                <a:latin typeface="Verdana"/>
                <a:ea typeface="Verdana"/>
                <a:cs typeface="Verdana"/>
                <a:sym typeface="Verdana"/>
              </a:rPr>
              <a:t>Y</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45"/>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800"/>
              <a:t>Complete TM for L={wcw</a:t>
            </a:r>
            <a:r>
              <a:rPr baseline="30000" lang="en-US" sz="2800"/>
              <a:t>r</a:t>
            </a:r>
            <a:r>
              <a:rPr lang="en-US" sz="2800"/>
              <a:t>, w ∈ (0+1)*}</a:t>
            </a:r>
            <a:endParaRPr/>
          </a:p>
        </p:txBody>
      </p:sp>
      <p:sp>
        <p:nvSpPr>
          <p:cNvPr id="834" name="Google Shape;834;p45"/>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835" name="Google Shape;835;p45"/>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836" name="Google Shape;836;p45"/>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37" name="Google Shape;837;p45"/>
          <p:cNvSpPr/>
          <p:nvPr/>
        </p:nvSpPr>
        <p:spPr>
          <a:xfrm>
            <a:off x="3231841" y="1936508"/>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838" name="Google Shape;838;p45"/>
          <p:cNvCxnSpPr>
            <a:stCxn id="837" idx="6"/>
          </p:cNvCxnSpPr>
          <p:nvPr/>
        </p:nvCxnSpPr>
        <p:spPr>
          <a:xfrm>
            <a:off x="3993841" y="2279408"/>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839" name="Google Shape;839;p45"/>
          <p:cNvSpPr/>
          <p:nvPr/>
        </p:nvSpPr>
        <p:spPr>
          <a:xfrm>
            <a:off x="5109459" y="1936508"/>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840" name="Google Shape;840;p45"/>
          <p:cNvSpPr/>
          <p:nvPr/>
        </p:nvSpPr>
        <p:spPr>
          <a:xfrm rot="-10645840">
            <a:off x="5265975" y="1635737"/>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41" name="Google Shape;841;p45"/>
          <p:cNvSpPr txBox="1"/>
          <p:nvPr/>
        </p:nvSpPr>
        <p:spPr>
          <a:xfrm>
            <a:off x="4115612" y="1888110"/>
            <a:ext cx="85792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842" name="Google Shape;842;p45"/>
          <p:cNvCxnSpPr/>
          <p:nvPr/>
        </p:nvCxnSpPr>
        <p:spPr>
          <a:xfrm>
            <a:off x="2965141" y="2260538"/>
            <a:ext cx="266700" cy="0"/>
          </a:xfrm>
          <a:prstGeom prst="straightConnector1">
            <a:avLst/>
          </a:prstGeom>
          <a:solidFill>
            <a:schemeClr val="accent1"/>
          </a:solidFill>
          <a:ln cap="flat" cmpd="sng" w="19050">
            <a:solidFill>
              <a:schemeClr val="dk1"/>
            </a:solidFill>
            <a:prstDash val="solid"/>
            <a:round/>
            <a:headEnd len="sm" w="sm" type="none"/>
            <a:tailEnd len="med" w="med" type="stealth"/>
          </a:ln>
        </p:spPr>
      </p:cxnSp>
      <p:sp>
        <p:nvSpPr>
          <p:cNvPr id="843" name="Google Shape;843;p45"/>
          <p:cNvSpPr txBox="1"/>
          <p:nvPr/>
        </p:nvSpPr>
        <p:spPr>
          <a:xfrm>
            <a:off x="5029201" y="1030070"/>
            <a:ext cx="84991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(c, c,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844" name="Google Shape;844;p45"/>
          <p:cNvCxnSpPr/>
          <p:nvPr/>
        </p:nvCxnSpPr>
        <p:spPr>
          <a:xfrm>
            <a:off x="5890199" y="2279408"/>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845" name="Google Shape;845;p45"/>
          <p:cNvSpPr txBox="1"/>
          <p:nvPr/>
        </p:nvSpPr>
        <p:spPr>
          <a:xfrm>
            <a:off x="6038958" y="1627244"/>
            <a:ext cx="8435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846" name="Google Shape;846;p45"/>
          <p:cNvSpPr/>
          <p:nvPr/>
        </p:nvSpPr>
        <p:spPr>
          <a:xfrm>
            <a:off x="7005817" y="1923731"/>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2</a:t>
            </a:r>
            <a:endParaRPr/>
          </a:p>
        </p:txBody>
      </p:sp>
      <p:sp>
        <p:nvSpPr>
          <p:cNvPr id="847" name="Google Shape;847;p45"/>
          <p:cNvSpPr/>
          <p:nvPr/>
        </p:nvSpPr>
        <p:spPr>
          <a:xfrm>
            <a:off x="8947828" y="1860308"/>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q3</a:t>
            </a:r>
            <a:endParaRPr baseline="-25000" sz="1800">
              <a:solidFill>
                <a:schemeClr val="dk1"/>
              </a:solidFill>
              <a:latin typeface="Verdana"/>
              <a:ea typeface="Verdana"/>
              <a:cs typeface="Verdana"/>
              <a:sym typeface="Verdana"/>
            </a:endParaRPr>
          </a:p>
        </p:txBody>
      </p:sp>
      <p:sp>
        <p:nvSpPr>
          <p:cNvPr id="848" name="Google Shape;848;p45"/>
          <p:cNvSpPr/>
          <p:nvPr/>
        </p:nvSpPr>
        <p:spPr>
          <a:xfrm rot="-10645840">
            <a:off x="9104344" y="1559537"/>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849" name="Google Shape;849;p45"/>
          <p:cNvCxnSpPr/>
          <p:nvPr/>
        </p:nvCxnSpPr>
        <p:spPr>
          <a:xfrm>
            <a:off x="7801463" y="2241286"/>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850" name="Google Shape;850;p45"/>
          <p:cNvSpPr txBox="1"/>
          <p:nvPr/>
        </p:nvSpPr>
        <p:spPr>
          <a:xfrm>
            <a:off x="7923234" y="1935601"/>
            <a:ext cx="83548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851" name="Google Shape;851;p45"/>
          <p:cNvSpPr/>
          <p:nvPr/>
        </p:nvSpPr>
        <p:spPr>
          <a:xfrm>
            <a:off x="3803341" y="2546109"/>
            <a:ext cx="5410200" cy="393191"/>
          </a:xfrm>
          <a:custGeom>
            <a:rect b="b" l="l" r="r" t="t"/>
            <a:pathLst>
              <a:path extrusionOk="0" h="633983" w="3398807">
                <a:moveTo>
                  <a:pt x="3398807" y="0"/>
                </a:moveTo>
                <a:cubicBezTo>
                  <a:pt x="3370052" y="11502"/>
                  <a:pt x="3337744" y="16504"/>
                  <a:pt x="3312543" y="34505"/>
                </a:cubicBezTo>
                <a:cubicBezTo>
                  <a:pt x="3175972" y="132055"/>
                  <a:pt x="3378376" y="52817"/>
                  <a:pt x="3226279" y="103517"/>
                </a:cubicBezTo>
                <a:cubicBezTo>
                  <a:pt x="3165536" y="194630"/>
                  <a:pt x="3222627" y="121436"/>
                  <a:pt x="3122762" y="207034"/>
                </a:cubicBezTo>
                <a:cubicBezTo>
                  <a:pt x="3104237" y="222913"/>
                  <a:pt x="3090857" y="244610"/>
                  <a:pt x="3071003" y="258792"/>
                </a:cubicBezTo>
                <a:cubicBezTo>
                  <a:pt x="2950060" y="345180"/>
                  <a:pt x="3051611" y="254230"/>
                  <a:pt x="2950233" y="310551"/>
                </a:cubicBezTo>
                <a:cubicBezTo>
                  <a:pt x="2913981" y="330691"/>
                  <a:pt x="2886059" y="366448"/>
                  <a:pt x="2846717" y="379562"/>
                </a:cubicBezTo>
                <a:lnTo>
                  <a:pt x="2743200" y="414068"/>
                </a:lnTo>
                <a:cubicBezTo>
                  <a:pt x="2725947" y="419819"/>
                  <a:pt x="2708326" y="424566"/>
                  <a:pt x="2691441" y="431320"/>
                </a:cubicBezTo>
                <a:cubicBezTo>
                  <a:pt x="2662686" y="442822"/>
                  <a:pt x="2634777" y="456718"/>
                  <a:pt x="2605177" y="465826"/>
                </a:cubicBezTo>
                <a:cubicBezTo>
                  <a:pt x="2559851" y="479773"/>
                  <a:pt x="2513162" y="488830"/>
                  <a:pt x="2467154" y="500332"/>
                </a:cubicBezTo>
                <a:lnTo>
                  <a:pt x="2398143" y="517585"/>
                </a:lnTo>
                <a:lnTo>
                  <a:pt x="2329132" y="534837"/>
                </a:lnTo>
                <a:cubicBezTo>
                  <a:pt x="2306128" y="540588"/>
                  <a:pt x="2283594" y="548737"/>
                  <a:pt x="2260120" y="552090"/>
                </a:cubicBezTo>
                <a:lnTo>
                  <a:pt x="2018581" y="586596"/>
                </a:lnTo>
                <a:cubicBezTo>
                  <a:pt x="1751691" y="675559"/>
                  <a:pt x="1944890" y="617674"/>
                  <a:pt x="1276709" y="586596"/>
                </a:cubicBezTo>
                <a:cubicBezTo>
                  <a:pt x="1258542" y="585751"/>
                  <a:pt x="1242925" y="572108"/>
                  <a:pt x="1224950" y="569343"/>
                </a:cubicBezTo>
                <a:cubicBezTo>
                  <a:pt x="1167826" y="560555"/>
                  <a:pt x="1109931" y="557841"/>
                  <a:pt x="1052422" y="552090"/>
                </a:cubicBezTo>
                <a:lnTo>
                  <a:pt x="914400" y="517585"/>
                </a:lnTo>
                <a:cubicBezTo>
                  <a:pt x="892287" y="512057"/>
                  <a:pt x="818382" y="495455"/>
                  <a:pt x="793630" y="483079"/>
                </a:cubicBezTo>
                <a:cubicBezTo>
                  <a:pt x="775084" y="473806"/>
                  <a:pt x="760417" y="457846"/>
                  <a:pt x="741871" y="448573"/>
                </a:cubicBezTo>
                <a:cubicBezTo>
                  <a:pt x="717116" y="436195"/>
                  <a:pt x="643218" y="419597"/>
                  <a:pt x="621101" y="414068"/>
                </a:cubicBezTo>
                <a:cubicBezTo>
                  <a:pt x="472771" y="315179"/>
                  <a:pt x="660443" y="433739"/>
                  <a:pt x="517584" y="362309"/>
                </a:cubicBezTo>
                <a:cubicBezTo>
                  <a:pt x="499038" y="353036"/>
                  <a:pt x="484774" y="336224"/>
                  <a:pt x="465826" y="327803"/>
                </a:cubicBezTo>
                <a:cubicBezTo>
                  <a:pt x="411826" y="303803"/>
                  <a:pt x="350649" y="290383"/>
                  <a:pt x="293298" y="276045"/>
                </a:cubicBezTo>
                <a:cubicBezTo>
                  <a:pt x="276045" y="264543"/>
                  <a:pt x="260085" y="250812"/>
                  <a:pt x="241539" y="241539"/>
                </a:cubicBezTo>
                <a:cubicBezTo>
                  <a:pt x="225273" y="233406"/>
                  <a:pt x="205678" y="233119"/>
                  <a:pt x="189781" y="224287"/>
                </a:cubicBezTo>
                <a:cubicBezTo>
                  <a:pt x="153529" y="204147"/>
                  <a:pt x="86264" y="155275"/>
                  <a:pt x="86264" y="155275"/>
                </a:cubicBezTo>
                <a:cubicBezTo>
                  <a:pt x="12741" y="44991"/>
                  <a:pt x="46575" y="81083"/>
                  <a:pt x="0" y="34505"/>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52" name="Google Shape;852;p45"/>
          <p:cNvSpPr txBox="1"/>
          <p:nvPr/>
        </p:nvSpPr>
        <p:spPr>
          <a:xfrm>
            <a:off x="6058849" y="2546109"/>
            <a:ext cx="86594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t/>
            </a:r>
            <a:endParaRPr baseline="-25000" sz="1800">
              <a:solidFill>
                <a:schemeClr val="dk1"/>
              </a:solidFill>
              <a:latin typeface="Verdana"/>
              <a:ea typeface="Verdana"/>
              <a:cs typeface="Verdana"/>
              <a:sym typeface="Verdana"/>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853" name="Google Shape;853;p45"/>
          <p:cNvCxnSpPr/>
          <p:nvPr/>
        </p:nvCxnSpPr>
        <p:spPr>
          <a:xfrm flipH="1">
            <a:off x="1895721" y="2622308"/>
            <a:ext cx="1530887" cy="1523914"/>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854" name="Google Shape;854;p45"/>
          <p:cNvSpPr txBox="1"/>
          <p:nvPr/>
        </p:nvSpPr>
        <p:spPr>
          <a:xfrm>
            <a:off x="1676767" y="3346166"/>
            <a:ext cx="81464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(c, c,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855" name="Google Shape;855;p45"/>
          <p:cNvSpPr/>
          <p:nvPr/>
        </p:nvSpPr>
        <p:spPr>
          <a:xfrm rot="-6347423">
            <a:off x="2180443" y="4146552"/>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56" name="Google Shape;856;p45"/>
          <p:cNvSpPr txBox="1"/>
          <p:nvPr/>
        </p:nvSpPr>
        <p:spPr>
          <a:xfrm>
            <a:off x="2575093" y="3992223"/>
            <a:ext cx="8515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857" name="Google Shape;857;p45"/>
          <p:cNvSpPr/>
          <p:nvPr/>
        </p:nvSpPr>
        <p:spPr>
          <a:xfrm>
            <a:off x="1600200" y="4130722"/>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6</a:t>
            </a:r>
            <a:endParaRPr/>
          </a:p>
        </p:txBody>
      </p:sp>
      <p:sp>
        <p:nvSpPr>
          <p:cNvPr id="858" name="Google Shape;858;p45"/>
          <p:cNvSpPr/>
          <p:nvPr/>
        </p:nvSpPr>
        <p:spPr>
          <a:xfrm rot="-6347423">
            <a:off x="2180443" y="4146552"/>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859" name="Google Shape;859;p45"/>
          <p:cNvCxnSpPr/>
          <p:nvPr/>
        </p:nvCxnSpPr>
        <p:spPr>
          <a:xfrm>
            <a:off x="2216186" y="4748580"/>
            <a:ext cx="1634634"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860" name="Google Shape;860;p45"/>
          <p:cNvSpPr txBox="1"/>
          <p:nvPr/>
        </p:nvSpPr>
        <p:spPr>
          <a:xfrm>
            <a:off x="2404928" y="4816523"/>
            <a:ext cx="86299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861" name="Google Shape;861;p45"/>
          <p:cNvSpPr/>
          <p:nvPr/>
        </p:nvSpPr>
        <p:spPr>
          <a:xfrm>
            <a:off x="3956766" y="4454131"/>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7</a:t>
            </a:r>
            <a:endParaRPr/>
          </a:p>
        </p:txBody>
      </p:sp>
      <p:sp>
        <p:nvSpPr>
          <p:cNvPr id="862" name="Google Shape;862;p45"/>
          <p:cNvSpPr/>
          <p:nvPr/>
        </p:nvSpPr>
        <p:spPr>
          <a:xfrm>
            <a:off x="3873457" y="4410948"/>
            <a:ext cx="917863" cy="770652"/>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aseline="-25000" sz="1800">
              <a:solidFill>
                <a:schemeClr val="dk1"/>
              </a:solidFill>
              <a:latin typeface="Verdana"/>
              <a:ea typeface="Verdana"/>
              <a:cs typeface="Verdana"/>
              <a:sym typeface="Verdana"/>
            </a:endParaRPr>
          </a:p>
        </p:txBody>
      </p:sp>
      <p:sp>
        <p:nvSpPr>
          <p:cNvPr id="863" name="Google Shape;863;p45"/>
          <p:cNvSpPr/>
          <p:nvPr/>
        </p:nvSpPr>
        <p:spPr>
          <a:xfrm>
            <a:off x="8319165" y="4262004"/>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5</a:t>
            </a:r>
            <a:endParaRPr/>
          </a:p>
        </p:txBody>
      </p:sp>
      <p:cxnSp>
        <p:nvCxnSpPr>
          <p:cNvPr id="864" name="Google Shape;864;p45"/>
          <p:cNvCxnSpPr>
            <a:endCxn id="865" idx="2"/>
          </p:cNvCxnSpPr>
          <p:nvPr/>
        </p:nvCxnSpPr>
        <p:spPr>
          <a:xfrm>
            <a:off x="3724391" y="2622300"/>
            <a:ext cx="2438400" cy="20946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866" name="Google Shape;866;p45"/>
          <p:cNvSpPr txBox="1"/>
          <p:nvPr/>
        </p:nvSpPr>
        <p:spPr>
          <a:xfrm>
            <a:off x="8972614" y="832998"/>
            <a:ext cx="8274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(c, c,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cxnSp>
        <p:nvCxnSpPr>
          <p:cNvPr id="867" name="Google Shape;867;p45"/>
          <p:cNvCxnSpPr>
            <a:stCxn id="865" idx="6"/>
          </p:cNvCxnSpPr>
          <p:nvPr/>
        </p:nvCxnSpPr>
        <p:spPr>
          <a:xfrm>
            <a:off x="6924791" y="4716900"/>
            <a:ext cx="1394400" cy="24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865" name="Google Shape;865;p45"/>
          <p:cNvSpPr/>
          <p:nvPr/>
        </p:nvSpPr>
        <p:spPr>
          <a:xfrm>
            <a:off x="6162791" y="437400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4</a:t>
            </a:r>
            <a:endParaRPr/>
          </a:p>
        </p:txBody>
      </p:sp>
      <p:sp>
        <p:nvSpPr>
          <p:cNvPr id="868" name="Google Shape;868;p45"/>
          <p:cNvSpPr txBox="1"/>
          <p:nvPr/>
        </p:nvSpPr>
        <p:spPr>
          <a:xfrm>
            <a:off x="4695723" y="3268192"/>
            <a:ext cx="82490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a:t>
            </a:r>
            <a:r>
              <a:rPr baseline="-25000" lang="en-US" sz="1800">
                <a:solidFill>
                  <a:srgbClr val="C00000"/>
                </a:solidFill>
                <a:latin typeface="Verdana"/>
                <a:ea typeface="Verdana"/>
                <a:cs typeface="Verdana"/>
                <a:sym typeface="Verdana"/>
              </a:rPr>
              <a:t>Y</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869" name="Google Shape;869;p45"/>
          <p:cNvCxnSpPr/>
          <p:nvPr/>
        </p:nvCxnSpPr>
        <p:spPr>
          <a:xfrm flipH="1" rot="10800000">
            <a:off x="8829919" y="2546110"/>
            <a:ext cx="609600" cy="1715895"/>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870" name="Google Shape;870;p45"/>
          <p:cNvSpPr txBox="1"/>
          <p:nvPr/>
        </p:nvSpPr>
        <p:spPr>
          <a:xfrm>
            <a:off x="7189007" y="4326586"/>
            <a:ext cx="84350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t/>
            </a:r>
            <a:endParaRPr baseline="-25000" sz="1800">
              <a:solidFill>
                <a:schemeClr val="dk1"/>
              </a:solidFill>
              <a:latin typeface="Verdana"/>
              <a:ea typeface="Verdana"/>
              <a:cs typeface="Verdana"/>
              <a:sym typeface="Verdana"/>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871" name="Google Shape;871;p45"/>
          <p:cNvSpPr txBox="1"/>
          <p:nvPr/>
        </p:nvSpPr>
        <p:spPr>
          <a:xfrm>
            <a:off x="8296519" y="3335002"/>
            <a:ext cx="80246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a:t>
            </a:r>
            <a:r>
              <a:rPr baseline="-25000" lang="en-US" sz="1800">
                <a:solidFill>
                  <a:srgbClr val="C00000"/>
                </a:solidFill>
                <a:latin typeface="Verdana"/>
                <a:ea typeface="Verdana"/>
                <a:cs typeface="Verdana"/>
                <a:sym typeface="Verdana"/>
              </a:rPr>
              <a:t>Y</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872" name="Google Shape;872;p45"/>
          <p:cNvSpPr/>
          <p:nvPr/>
        </p:nvSpPr>
        <p:spPr>
          <a:xfrm rot="-10645840">
            <a:off x="6333221" y="4097428"/>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73" name="Google Shape;873;p45"/>
          <p:cNvSpPr txBox="1"/>
          <p:nvPr/>
        </p:nvSpPr>
        <p:spPr>
          <a:xfrm>
            <a:off x="6162920" y="3406692"/>
            <a:ext cx="84991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(c, c,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46"/>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Question </a:t>
            </a:r>
            <a:endParaRPr/>
          </a:p>
        </p:txBody>
      </p:sp>
      <p:sp>
        <p:nvSpPr>
          <p:cNvPr id="879" name="Google Shape;879;p46"/>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sz="1800"/>
              <a:t>Design TM which accepts the set of all palindromes over {0, 1}</a:t>
            </a:r>
            <a:endParaRPr/>
          </a:p>
          <a:p>
            <a:pPr indent="0" lvl="0" marL="0" rtl="0" algn="l">
              <a:spcBef>
                <a:spcPts val="360"/>
              </a:spcBef>
              <a:spcAft>
                <a:spcPts val="0"/>
              </a:spcAft>
              <a:buSzPts val="1800"/>
              <a:buNone/>
            </a:pPr>
            <a:r>
              <a:rPr lang="en-US" sz="1800"/>
              <a:t>Example:</a:t>
            </a:r>
            <a:endParaRPr/>
          </a:p>
          <a:p>
            <a:pPr indent="0" lvl="0" marL="0" rtl="0" algn="l">
              <a:spcBef>
                <a:spcPts val="360"/>
              </a:spcBef>
              <a:spcAft>
                <a:spcPts val="0"/>
              </a:spcAft>
              <a:buSzPts val="1800"/>
              <a:buNone/>
            </a:pPr>
            <a:r>
              <a:rPr lang="en-US" sz="1800"/>
              <a:t>Valid Strings: </a:t>
            </a:r>
            <a:endParaRPr/>
          </a:p>
          <a:p>
            <a:pPr indent="0" lvl="0" marL="0" rtl="0" algn="l">
              <a:spcBef>
                <a:spcPts val="360"/>
              </a:spcBef>
              <a:spcAft>
                <a:spcPts val="0"/>
              </a:spcAft>
              <a:buSzPts val="1800"/>
              <a:buNone/>
            </a:pPr>
            <a:r>
              <a:rPr lang="en-US" sz="1800"/>
              <a:t>010</a:t>
            </a:r>
            <a:endParaRPr/>
          </a:p>
          <a:p>
            <a:pPr indent="0" lvl="0" marL="0" rtl="0" algn="l">
              <a:spcBef>
                <a:spcPts val="360"/>
              </a:spcBef>
              <a:spcAft>
                <a:spcPts val="0"/>
              </a:spcAft>
              <a:buSzPts val="1800"/>
              <a:buNone/>
            </a:pPr>
            <a:r>
              <a:rPr lang="en-US" sz="1800"/>
              <a:t>0110</a:t>
            </a:r>
            <a:endParaRPr/>
          </a:p>
          <a:p>
            <a:pPr indent="0" lvl="0" marL="0" rtl="0" algn="l">
              <a:spcBef>
                <a:spcPts val="360"/>
              </a:spcBef>
              <a:spcAft>
                <a:spcPts val="0"/>
              </a:spcAft>
              <a:buSzPts val="1800"/>
              <a:buNone/>
            </a:pPr>
            <a:r>
              <a:t/>
            </a:r>
            <a:endParaRPr sz="1800"/>
          </a:p>
          <a:p>
            <a:pPr indent="0" lvl="0" marL="0" rtl="0" algn="l">
              <a:spcBef>
                <a:spcPts val="360"/>
              </a:spcBef>
              <a:spcAft>
                <a:spcPts val="0"/>
              </a:spcAft>
              <a:buSzPts val="1800"/>
              <a:buNone/>
            </a:pPr>
            <a:r>
              <a:rPr lang="en-US" sz="1800"/>
              <a:t>Invalid Strings:</a:t>
            </a:r>
            <a:endParaRPr/>
          </a:p>
          <a:p>
            <a:pPr indent="0" lvl="0" marL="0" rtl="0" algn="l">
              <a:spcBef>
                <a:spcPts val="360"/>
              </a:spcBef>
              <a:spcAft>
                <a:spcPts val="0"/>
              </a:spcAft>
              <a:buSzPts val="1800"/>
              <a:buNone/>
            </a:pPr>
            <a:r>
              <a:rPr lang="en-US" sz="1800"/>
              <a:t>1010</a:t>
            </a:r>
            <a:endParaRPr/>
          </a:p>
          <a:p>
            <a:pPr indent="0" lvl="0" marL="0" rtl="0" algn="l">
              <a:spcBef>
                <a:spcPts val="360"/>
              </a:spcBef>
              <a:spcAft>
                <a:spcPts val="0"/>
              </a:spcAft>
              <a:buSzPts val="1800"/>
              <a:buNone/>
            </a:pPr>
            <a:r>
              <a:rPr lang="en-US" sz="1800"/>
              <a:t>110</a:t>
            </a:r>
            <a:endParaRPr/>
          </a:p>
        </p:txBody>
      </p:sp>
      <p:sp>
        <p:nvSpPr>
          <p:cNvPr id="880" name="Google Shape;880;p46"/>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881" name="Google Shape;881;p46"/>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882" name="Google Shape;882;p46"/>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47"/>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1600"/>
              <a:t>Complete design of TM which accepts the set of all palindromes over {0, 1}</a:t>
            </a:r>
            <a:endParaRPr/>
          </a:p>
        </p:txBody>
      </p:sp>
      <p:sp>
        <p:nvSpPr>
          <p:cNvPr id="889" name="Google Shape;889;p47"/>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890" name="Google Shape;890;p47"/>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891" name="Google Shape;891;p47"/>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2" name="Google Shape;892;p47"/>
          <p:cNvSpPr/>
          <p:nvPr/>
        </p:nvSpPr>
        <p:spPr>
          <a:xfrm>
            <a:off x="2488842" y="3489819"/>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893" name="Google Shape;893;p47"/>
          <p:cNvCxnSpPr/>
          <p:nvPr/>
        </p:nvCxnSpPr>
        <p:spPr>
          <a:xfrm flipH="1" rot="10800000">
            <a:off x="2762928" y="2524683"/>
            <a:ext cx="1" cy="984007"/>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894" name="Google Shape;894;p47"/>
          <p:cNvSpPr/>
          <p:nvPr/>
        </p:nvSpPr>
        <p:spPr>
          <a:xfrm>
            <a:off x="2413563" y="1855845"/>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895" name="Google Shape;895;p47"/>
          <p:cNvSpPr/>
          <p:nvPr/>
        </p:nvSpPr>
        <p:spPr>
          <a:xfrm rot="-10645840">
            <a:off x="2570079" y="1555074"/>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896" name="Google Shape;896;p47"/>
          <p:cNvSpPr txBox="1"/>
          <p:nvPr/>
        </p:nvSpPr>
        <p:spPr>
          <a:xfrm>
            <a:off x="1905001" y="2875194"/>
            <a:ext cx="85792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897" name="Google Shape;897;p47"/>
          <p:cNvCxnSpPr/>
          <p:nvPr/>
        </p:nvCxnSpPr>
        <p:spPr>
          <a:xfrm>
            <a:off x="1676401" y="3832719"/>
            <a:ext cx="845167"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898" name="Google Shape;898;p47"/>
          <p:cNvSpPr txBox="1"/>
          <p:nvPr/>
        </p:nvSpPr>
        <p:spPr>
          <a:xfrm>
            <a:off x="2394171" y="1097607"/>
            <a:ext cx="8499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899" name="Google Shape;899;p47"/>
          <p:cNvCxnSpPr>
            <a:stCxn id="894" idx="6"/>
          </p:cNvCxnSpPr>
          <p:nvPr/>
        </p:nvCxnSpPr>
        <p:spPr>
          <a:xfrm flipH="1" rot="10800000">
            <a:off x="3175563" y="2130645"/>
            <a:ext cx="1197900" cy="681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900" name="Google Shape;900;p47"/>
          <p:cNvSpPr txBox="1"/>
          <p:nvPr/>
        </p:nvSpPr>
        <p:spPr>
          <a:xfrm>
            <a:off x="3381129" y="1478607"/>
            <a:ext cx="8435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901" name="Google Shape;901;p47"/>
          <p:cNvSpPr/>
          <p:nvPr/>
        </p:nvSpPr>
        <p:spPr>
          <a:xfrm>
            <a:off x="4347988" y="1775094"/>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2</a:t>
            </a:r>
            <a:endParaRPr/>
          </a:p>
        </p:txBody>
      </p:sp>
      <p:sp>
        <p:nvSpPr>
          <p:cNvPr id="902" name="Google Shape;902;p47"/>
          <p:cNvSpPr/>
          <p:nvPr/>
        </p:nvSpPr>
        <p:spPr>
          <a:xfrm>
            <a:off x="7118570" y="3016465"/>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q3</a:t>
            </a:r>
            <a:endParaRPr baseline="-25000" sz="1800">
              <a:solidFill>
                <a:schemeClr val="dk1"/>
              </a:solidFill>
              <a:latin typeface="Verdana"/>
              <a:ea typeface="Verdana"/>
              <a:cs typeface="Verdana"/>
              <a:sym typeface="Verdana"/>
            </a:endParaRPr>
          </a:p>
        </p:txBody>
      </p:sp>
      <p:sp>
        <p:nvSpPr>
          <p:cNvPr id="903" name="Google Shape;903;p47"/>
          <p:cNvSpPr/>
          <p:nvPr/>
        </p:nvSpPr>
        <p:spPr>
          <a:xfrm rot="-10645840">
            <a:off x="7275086" y="2715694"/>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904" name="Google Shape;904;p47"/>
          <p:cNvCxnSpPr/>
          <p:nvPr/>
        </p:nvCxnSpPr>
        <p:spPr>
          <a:xfrm>
            <a:off x="5109988" y="2231134"/>
            <a:ext cx="2077672" cy="924618"/>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905" name="Google Shape;905;p47"/>
          <p:cNvSpPr txBox="1"/>
          <p:nvPr/>
        </p:nvSpPr>
        <p:spPr>
          <a:xfrm>
            <a:off x="5881553" y="2264647"/>
            <a:ext cx="83548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906" name="Google Shape;906;p47"/>
          <p:cNvSpPr txBox="1"/>
          <p:nvPr/>
        </p:nvSpPr>
        <p:spPr>
          <a:xfrm>
            <a:off x="3292207" y="3277857"/>
            <a:ext cx="8659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907" name="Google Shape;907;p47"/>
          <p:cNvSpPr/>
          <p:nvPr/>
        </p:nvSpPr>
        <p:spPr>
          <a:xfrm>
            <a:off x="4431298" y="3426789"/>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6</a:t>
            </a:r>
            <a:endParaRPr/>
          </a:p>
        </p:txBody>
      </p:sp>
      <p:sp>
        <p:nvSpPr>
          <p:cNvPr id="908" name="Google Shape;908;p47"/>
          <p:cNvSpPr/>
          <p:nvPr/>
        </p:nvSpPr>
        <p:spPr>
          <a:xfrm>
            <a:off x="4347989" y="3383606"/>
            <a:ext cx="917863" cy="770652"/>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aseline="-25000" sz="1800">
              <a:solidFill>
                <a:schemeClr val="dk1"/>
              </a:solidFill>
              <a:latin typeface="Verdana"/>
              <a:ea typeface="Verdana"/>
              <a:cs typeface="Verdana"/>
              <a:sym typeface="Verdana"/>
            </a:endParaRPr>
          </a:p>
        </p:txBody>
      </p:sp>
      <p:sp>
        <p:nvSpPr>
          <p:cNvPr id="909" name="Google Shape;909;p47"/>
          <p:cNvSpPr/>
          <p:nvPr/>
        </p:nvSpPr>
        <p:spPr>
          <a:xfrm>
            <a:off x="5500552" y="5145804"/>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5</a:t>
            </a:r>
            <a:endParaRPr/>
          </a:p>
        </p:txBody>
      </p:sp>
      <p:cxnSp>
        <p:nvCxnSpPr>
          <p:cNvPr id="910" name="Google Shape;910;p47"/>
          <p:cNvCxnSpPr/>
          <p:nvPr/>
        </p:nvCxnSpPr>
        <p:spPr>
          <a:xfrm>
            <a:off x="2833607" y="4200971"/>
            <a:ext cx="605538" cy="1223762"/>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911" name="Google Shape;911;p47"/>
          <p:cNvSpPr txBox="1"/>
          <p:nvPr/>
        </p:nvSpPr>
        <p:spPr>
          <a:xfrm>
            <a:off x="7318634" y="2264647"/>
            <a:ext cx="8274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cxnSp>
        <p:nvCxnSpPr>
          <p:cNvPr id="912" name="Google Shape;912;p47"/>
          <p:cNvCxnSpPr>
            <a:stCxn id="913" idx="6"/>
          </p:cNvCxnSpPr>
          <p:nvPr/>
        </p:nvCxnSpPr>
        <p:spPr>
          <a:xfrm>
            <a:off x="4106178" y="5600700"/>
            <a:ext cx="1394400" cy="24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913" name="Google Shape;913;p47"/>
          <p:cNvSpPr/>
          <p:nvPr/>
        </p:nvSpPr>
        <p:spPr>
          <a:xfrm>
            <a:off x="3344178" y="525780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4</a:t>
            </a:r>
            <a:endParaRPr/>
          </a:p>
        </p:txBody>
      </p:sp>
      <p:sp>
        <p:nvSpPr>
          <p:cNvPr id="914" name="Google Shape;914;p47"/>
          <p:cNvSpPr txBox="1"/>
          <p:nvPr/>
        </p:nvSpPr>
        <p:spPr>
          <a:xfrm>
            <a:off x="2869022" y="4191001"/>
            <a:ext cx="82490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a:t>
            </a:r>
            <a:r>
              <a:rPr baseline="-25000" lang="en-US" sz="1800">
                <a:solidFill>
                  <a:srgbClr val="C00000"/>
                </a:solidFill>
                <a:latin typeface="Verdana"/>
                <a:ea typeface="Verdana"/>
                <a:cs typeface="Verdana"/>
                <a:sym typeface="Verdana"/>
              </a:rPr>
              <a:t>Y</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915" name="Google Shape;915;p47"/>
          <p:cNvCxnSpPr>
            <a:stCxn id="909" idx="7"/>
          </p:cNvCxnSpPr>
          <p:nvPr/>
        </p:nvCxnSpPr>
        <p:spPr>
          <a:xfrm flipH="1" rot="10800000">
            <a:off x="6150960" y="3640937"/>
            <a:ext cx="1189800" cy="16053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916" name="Google Shape;916;p47"/>
          <p:cNvSpPr txBox="1"/>
          <p:nvPr/>
        </p:nvSpPr>
        <p:spPr>
          <a:xfrm>
            <a:off x="4370394" y="4953001"/>
            <a:ext cx="8435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917" name="Google Shape;917;p47"/>
          <p:cNvSpPr txBox="1"/>
          <p:nvPr/>
        </p:nvSpPr>
        <p:spPr>
          <a:xfrm>
            <a:off x="6538247" y="4551299"/>
            <a:ext cx="80246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a:t>
            </a:r>
            <a:r>
              <a:rPr baseline="-25000" lang="en-US" sz="1800">
                <a:solidFill>
                  <a:srgbClr val="C00000"/>
                </a:solidFill>
                <a:latin typeface="Verdana"/>
                <a:ea typeface="Verdana"/>
                <a:cs typeface="Verdana"/>
                <a:sym typeface="Verdana"/>
              </a:rPr>
              <a:t>Y</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918" name="Google Shape;918;p47"/>
          <p:cNvSpPr/>
          <p:nvPr/>
        </p:nvSpPr>
        <p:spPr>
          <a:xfrm rot="-10645840">
            <a:off x="3514608" y="4981228"/>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919" name="Google Shape;919;p47"/>
          <p:cNvSpPr txBox="1"/>
          <p:nvPr/>
        </p:nvSpPr>
        <p:spPr>
          <a:xfrm>
            <a:off x="3410807" y="4526607"/>
            <a:ext cx="8499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920" name="Google Shape;920;p47"/>
          <p:cNvCxnSpPr>
            <a:endCxn id="908" idx="2"/>
          </p:cNvCxnSpPr>
          <p:nvPr/>
        </p:nvCxnSpPr>
        <p:spPr>
          <a:xfrm flipH="1" rot="10800000">
            <a:off x="3256589" y="3768932"/>
            <a:ext cx="1091400" cy="339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921" name="Google Shape;921;p47"/>
          <p:cNvSpPr txBox="1"/>
          <p:nvPr/>
        </p:nvSpPr>
        <p:spPr>
          <a:xfrm>
            <a:off x="4826034" y="2623839"/>
            <a:ext cx="8659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922" name="Google Shape;922;p47"/>
          <p:cNvCxnSpPr>
            <a:stCxn id="909" idx="1"/>
            <a:endCxn id="908" idx="4"/>
          </p:cNvCxnSpPr>
          <p:nvPr/>
        </p:nvCxnSpPr>
        <p:spPr>
          <a:xfrm rot="10800000">
            <a:off x="4806944" y="4154237"/>
            <a:ext cx="805200" cy="10920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923" name="Google Shape;923;p47"/>
          <p:cNvSpPr txBox="1"/>
          <p:nvPr/>
        </p:nvSpPr>
        <p:spPr>
          <a:xfrm>
            <a:off x="5262028" y="4468242"/>
            <a:ext cx="8659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924" name="Google Shape;924;p47"/>
          <p:cNvCxnSpPr>
            <a:stCxn id="901" idx="4"/>
          </p:cNvCxnSpPr>
          <p:nvPr/>
        </p:nvCxnSpPr>
        <p:spPr>
          <a:xfrm>
            <a:off x="4728988" y="2460894"/>
            <a:ext cx="0" cy="898500"/>
          </a:xfrm>
          <a:prstGeom prst="straightConnector1">
            <a:avLst/>
          </a:prstGeom>
          <a:solidFill>
            <a:schemeClr val="accent1"/>
          </a:solidFill>
          <a:ln cap="flat" cmpd="sng" w="28575">
            <a:solidFill>
              <a:schemeClr val="dk1"/>
            </a:solidFill>
            <a:prstDash val="solid"/>
            <a:round/>
            <a:headEnd len="sm" w="sm" type="none"/>
            <a:tailEnd len="med" w="med" type="stealth"/>
          </a:ln>
        </p:spPr>
      </p:cxnSp>
      <p:cxnSp>
        <p:nvCxnSpPr>
          <p:cNvPr id="925" name="Google Shape;925;p47"/>
          <p:cNvCxnSpPr>
            <a:stCxn id="902" idx="5"/>
          </p:cNvCxnSpPr>
          <p:nvPr/>
        </p:nvCxnSpPr>
        <p:spPr>
          <a:xfrm flipH="1">
            <a:off x="7318678" y="3601832"/>
            <a:ext cx="450300" cy="2494200"/>
          </a:xfrm>
          <a:prstGeom prst="straightConnector1">
            <a:avLst/>
          </a:prstGeom>
          <a:solidFill>
            <a:schemeClr val="accent1"/>
          </a:solidFill>
          <a:ln cap="flat" cmpd="sng" w="28575">
            <a:solidFill>
              <a:schemeClr val="dk1"/>
            </a:solidFill>
            <a:prstDash val="solid"/>
            <a:round/>
            <a:headEnd len="sm" w="sm" type="none"/>
            <a:tailEnd len="sm" w="sm" type="none"/>
          </a:ln>
        </p:spPr>
      </p:cxnSp>
      <p:cxnSp>
        <p:nvCxnSpPr>
          <p:cNvPr id="926" name="Google Shape;926;p47"/>
          <p:cNvCxnSpPr/>
          <p:nvPr/>
        </p:nvCxnSpPr>
        <p:spPr>
          <a:xfrm>
            <a:off x="1676401" y="6096000"/>
            <a:ext cx="5664311" cy="0"/>
          </a:xfrm>
          <a:prstGeom prst="straightConnector1">
            <a:avLst/>
          </a:prstGeom>
          <a:solidFill>
            <a:schemeClr val="accent1"/>
          </a:solidFill>
          <a:ln cap="flat" cmpd="sng" w="28575">
            <a:solidFill>
              <a:schemeClr val="dk1"/>
            </a:solidFill>
            <a:prstDash val="solid"/>
            <a:round/>
            <a:headEnd len="sm" w="sm" type="none"/>
            <a:tailEnd len="sm" w="sm" type="none"/>
          </a:ln>
        </p:spPr>
      </p:cxnSp>
      <p:cxnSp>
        <p:nvCxnSpPr>
          <p:cNvPr id="927" name="Google Shape;927;p47"/>
          <p:cNvCxnSpPr/>
          <p:nvPr/>
        </p:nvCxnSpPr>
        <p:spPr>
          <a:xfrm flipH="1" rot="10800000">
            <a:off x="1676400" y="4059342"/>
            <a:ext cx="924034" cy="2020814"/>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928" name="Google Shape;928;p47"/>
          <p:cNvSpPr txBox="1"/>
          <p:nvPr/>
        </p:nvSpPr>
        <p:spPr>
          <a:xfrm>
            <a:off x="7389307" y="5278254"/>
            <a:ext cx="8659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48"/>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Question</a:t>
            </a:r>
            <a:endParaRPr/>
          </a:p>
        </p:txBody>
      </p:sp>
      <p:sp>
        <p:nvSpPr>
          <p:cNvPr id="934" name="Google Shape;934;p48"/>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2000"/>
              <a:buNone/>
            </a:pPr>
            <a:r>
              <a:rPr lang="en-US" sz="2000"/>
              <a:t>Design Turing Machine to compute the function, which is called monus or proper subtraction and is defined by </a:t>
            </a:r>
            <a:endParaRPr/>
          </a:p>
          <a:p>
            <a:pPr indent="0" lvl="0" marL="0" rtl="0" algn="just">
              <a:spcBef>
                <a:spcPts val="400"/>
              </a:spcBef>
              <a:spcAft>
                <a:spcPts val="0"/>
              </a:spcAft>
              <a:buSzPts val="2000"/>
              <a:buNone/>
            </a:pPr>
            <a:r>
              <a:rPr lang="en-US" sz="2000"/>
              <a:t>(m-n) = max (m-n, 0)</a:t>
            </a:r>
            <a:endParaRPr/>
          </a:p>
          <a:p>
            <a:pPr indent="0" lvl="0" marL="0" rtl="0" algn="just">
              <a:spcBef>
                <a:spcPts val="400"/>
              </a:spcBef>
              <a:spcAft>
                <a:spcPts val="0"/>
              </a:spcAft>
              <a:buSzPts val="2000"/>
              <a:buNone/>
            </a:pPr>
            <a:r>
              <a:rPr lang="en-US" sz="2000"/>
              <a:t>Note:</a:t>
            </a:r>
            <a:endParaRPr/>
          </a:p>
          <a:p>
            <a:pPr indent="0" lvl="0" marL="0" rtl="0" algn="just">
              <a:spcBef>
                <a:spcPts val="400"/>
              </a:spcBef>
              <a:spcAft>
                <a:spcPts val="0"/>
              </a:spcAft>
              <a:buSzPts val="2000"/>
              <a:buNone/>
            </a:pPr>
            <a:r>
              <a:rPr lang="en-US" sz="2000"/>
              <a:t>The monus operation is defined as</a:t>
            </a:r>
            <a:endParaRPr/>
          </a:p>
          <a:p>
            <a:pPr indent="0" lvl="0" marL="0" rtl="0" algn="just">
              <a:spcBef>
                <a:spcPts val="400"/>
              </a:spcBef>
              <a:spcAft>
                <a:spcPts val="0"/>
              </a:spcAft>
              <a:buSzPts val="2000"/>
              <a:buNone/>
            </a:pPr>
            <a:r>
              <a:rPr lang="en-US" sz="2000"/>
              <a:t>(m-n) = (m-n) if m </a:t>
            </a:r>
            <a:r>
              <a:rPr b="1" lang="en-US" sz="2000"/>
              <a:t>≥</a:t>
            </a:r>
            <a:r>
              <a:rPr lang="en-US" sz="2000"/>
              <a:t> n</a:t>
            </a:r>
            <a:endParaRPr/>
          </a:p>
          <a:p>
            <a:pPr indent="0" lvl="0" marL="0" rtl="0" algn="just">
              <a:spcBef>
                <a:spcPts val="400"/>
              </a:spcBef>
              <a:spcAft>
                <a:spcPts val="0"/>
              </a:spcAft>
              <a:buSzPts val="2000"/>
              <a:buNone/>
            </a:pPr>
            <a:r>
              <a:rPr lang="en-US" sz="2000"/>
              <a:t>(m-n) = 0 if  m </a:t>
            </a:r>
            <a:r>
              <a:rPr b="1" lang="en-US" sz="2000"/>
              <a:t>&lt;</a:t>
            </a:r>
            <a:r>
              <a:rPr lang="en-US" sz="2000"/>
              <a:t> n</a:t>
            </a:r>
            <a:endParaRPr/>
          </a:p>
          <a:p>
            <a:pPr indent="0" lvl="0" marL="0" rtl="0" algn="just">
              <a:spcBef>
                <a:spcPts val="400"/>
              </a:spcBef>
              <a:spcAft>
                <a:spcPts val="0"/>
              </a:spcAft>
              <a:buSzPts val="2000"/>
              <a:buNone/>
            </a:pPr>
            <a:r>
              <a:t/>
            </a:r>
            <a:endParaRPr sz="2000"/>
          </a:p>
          <a:p>
            <a:pPr indent="0" lvl="0" marL="0" rtl="0" algn="just">
              <a:spcBef>
                <a:spcPts val="400"/>
              </a:spcBef>
              <a:spcAft>
                <a:spcPts val="0"/>
              </a:spcAft>
              <a:buSzPts val="2000"/>
              <a:buNone/>
            </a:pPr>
            <a:r>
              <a:rPr lang="en-US" sz="2000"/>
              <a:t>Example:</a:t>
            </a:r>
            <a:endParaRPr/>
          </a:p>
          <a:p>
            <a:pPr indent="0" lvl="0" marL="0" rtl="0" algn="just">
              <a:spcBef>
                <a:spcPts val="400"/>
              </a:spcBef>
              <a:spcAft>
                <a:spcPts val="0"/>
              </a:spcAft>
              <a:buSzPts val="2000"/>
              <a:buNone/>
            </a:pPr>
            <a:r>
              <a:rPr lang="en-US" sz="2000"/>
              <a:t>If m = 5 , n =2  </a:t>
            </a:r>
            <a:r>
              <a:rPr b="1" lang="en-US" sz="2000"/>
              <a:t>then</a:t>
            </a:r>
            <a:r>
              <a:rPr lang="en-US" sz="2000"/>
              <a:t> (m-n) = (5-2) = </a:t>
            </a:r>
            <a:r>
              <a:rPr b="1" lang="en-US" sz="2000">
                <a:solidFill>
                  <a:srgbClr val="C00000"/>
                </a:solidFill>
              </a:rPr>
              <a:t>3</a:t>
            </a:r>
            <a:endParaRPr/>
          </a:p>
          <a:p>
            <a:pPr indent="0" lvl="0" marL="0" rtl="0" algn="just">
              <a:spcBef>
                <a:spcPts val="400"/>
              </a:spcBef>
              <a:spcAft>
                <a:spcPts val="0"/>
              </a:spcAft>
              <a:buSzPts val="2000"/>
              <a:buNone/>
            </a:pPr>
            <a:r>
              <a:rPr lang="en-US" sz="2000"/>
              <a:t>If m = 2 , n =5  </a:t>
            </a:r>
            <a:r>
              <a:rPr b="1" lang="en-US" sz="2000"/>
              <a:t>then</a:t>
            </a:r>
            <a:r>
              <a:rPr lang="en-US" sz="2000"/>
              <a:t> (m-n) = (2-5) = </a:t>
            </a:r>
            <a:r>
              <a:rPr b="1" lang="en-US" sz="2000">
                <a:solidFill>
                  <a:srgbClr val="C00000"/>
                </a:solidFill>
              </a:rPr>
              <a:t>0</a:t>
            </a:r>
            <a:endParaRPr/>
          </a:p>
          <a:p>
            <a:pPr indent="0" lvl="0" marL="0" rtl="0" algn="just">
              <a:spcBef>
                <a:spcPts val="400"/>
              </a:spcBef>
              <a:spcAft>
                <a:spcPts val="0"/>
              </a:spcAft>
              <a:buSzPts val="2000"/>
              <a:buNone/>
            </a:pPr>
            <a:r>
              <a:t/>
            </a:r>
            <a:endParaRPr sz="2000"/>
          </a:p>
          <a:p>
            <a:pPr indent="0" lvl="0" marL="0" rtl="0" algn="just">
              <a:spcBef>
                <a:spcPts val="400"/>
              </a:spcBef>
              <a:spcAft>
                <a:spcPts val="0"/>
              </a:spcAft>
              <a:buSzPts val="2000"/>
              <a:buNone/>
            </a:pPr>
            <a:r>
              <a:t/>
            </a:r>
            <a:endParaRPr sz="2000"/>
          </a:p>
        </p:txBody>
      </p:sp>
      <p:sp>
        <p:nvSpPr>
          <p:cNvPr id="935" name="Google Shape;935;p48"/>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936" name="Google Shape;936;p48"/>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937" name="Google Shape;937;p48"/>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49"/>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1600"/>
              <a:t>Design TM to compute the function, which is called monus or proper subtraction and is defined by (m-n) = max (m-n, 0)</a:t>
            </a:r>
            <a:endParaRPr/>
          </a:p>
        </p:txBody>
      </p:sp>
      <p:sp>
        <p:nvSpPr>
          <p:cNvPr id="943" name="Google Shape;943;p49"/>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00"/>
              <a:buNone/>
            </a:pPr>
            <a:r>
              <a:rPr lang="en-US" sz="1600"/>
              <a:t>To start with the tape consists of 0</a:t>
            </a:r>
            <a:r>
              <a:rPr baseline="30000" lang="en-US" sz="1600"/>
              <a:t>m</a:t>
            </a:r>
            <a:r>
              <a:rPr lang="en-US" sz="1600"/>
              <a:t>10</a:t>
            </a:r>
            <a:r>
              <a:rPr baseline="30000" lang="en-US" sz="1600"/>
              <a:t>n</a:t>
            </a:r>
            <a:r>
              <a:rPr lang="en-US" sz="1600"/>
              <a:t> which is terminated by blank symbol.</a:t>
            </a:r>
            <a:endParaRPr/>
          </a:p>
          <a:p>
            <a:pPr indent="0" lvl="0" marL="0" rtl="0" algn="just">
              <a:spcBef>
                <a:spcPts val="320"/>
              </a:spcBef>
              <a:spcAft>
                <a:spcPts val="0"/>
              </a:spcAft>
              <a:buSzPts val="1600"/>
              <a:buNone/>
            </a:pPr>
            <a:r>
              <a:rPr lang="en-US" sz="1600"/>
              <a:t>Example: </a:t>
            </a:r>
            <a:endParaRPr/>
          </a:p>
          <a:p>
            <a:pPr indent="0" lvl="0" marL="0" rtl="0" algn="just">
              <a:spcBef>
                <a:spcPts val="320"/>
              </a:spcBef>
              <a:spcAft>
                <a:spcPts val="0"/>
              </a:spcAft>
              <a:buSzPts val="1600"/>
              <a:buNone/>
            </a:pPr>
            <a:r>
              <a:rPr lang="en-US" sz="1600"/>
              <a:t>m=5 , n=2</a:t>
            </a:r>
            <a:endParaRPr/>
          </a:p>
          <a:p>
            <a:pPr indent="0" lvl="0" marL="0" rtl="0" algn="just">
              <a:spcBef>
                <a:spcPts val="320"/>
              </a:spcBef>
              <a:spcAft>
                <a:spcPts val="0"/>
              </a:spcAft>
              <a:buSzPts val="1600"/>
              <a:buNone/>
            </a:pPr>
            <a:r>
              <a:rPr lang="en-US" sz="1600">
                <a:solidFill>
                  <a:srgbClr val="3333FF"/>
                </a:solidFill>
              </a:rPr>
              <a:t>Input tape</a:t>
            </a:r>
            <a:endParaRPr/>
          </a:p>
          <a:p>
            <a:pPr indent="0" lvl="0" marL="0" rtl="0" algn="just">
              <a:spcBef>
                <a:spcPts val="320"/>
              </a:spcBef>
              <a:spcAft>
                <a:spcPts val="0"/>
              </a:spcAft>
              <a:buSzPts val="1600"/>
              <a:buNone/>
            </a:pPr>
            <a:r>
              <a:t/>
            </a:r>
            <a:endParaRPr sz="1600"/>
          </a:p>
          <a:p>
            <a:pPr indent="0" lvl="0" marL="0" rtl="0" algn="just">
              <a:spcBef>
                <a:spcPts val="320"/>
              </a:spcBef>
              <a:spcAft>
                <a:spcPts val="0"/>
              </a:spcAft>
              <a:buSzPts val="1600"/>
              <a:buNone/>
            </a:pPr>
            <a:r>
              <a:t/>
            </a:r>
            <a:endParaRPr sz="1600">
              <a:solidFill>
                <a:srgbClr val="3333FF"/>
              </a:solidFill>
            </a:endParaRPr>
          </a:p>
          <a:p>
            <a:pPr indent="0" lvl="0" marL="0" rtl="0" algn="just">
              <a:spcBef>
                <a:spcPts val="320"/>
              </a:spcBef>
              <a:spcAft>
                <a:spcPts val="0"/>
              </a:spcAft>
              <a:buSzPts val="1600"/>
              <a:buNone/>
            </a:pPr>
            <a:r>
              <a:rPr lang="en-US" sz="1600">
                <a:solidFill>
                  <a:srgbClr val="3333FF"/>
                </a:solidFill>
              </a:rPr>
              <a:t>Output Tape</a:t>
            </a:r>
            <a:endParaRPr/>
          </a:p>
          <a:p>
            <a:pPr indent="0" lvl="0" marL="0" rtl="0" algn="just">
              <a:spcBef>
                <a:spcPts val="320"/>
              </a:spcBef>
              <a:spcAft>
                <a:spcPts val="0"/>
              </a:spcAft>
              <a:buSzPts val="1600"/>
              <a:buNone/>
            </a:pPr>
            <a:r>
              <a:t/>
            </a:r>
            <a:endParaRPr sz="1600"/>
          </a:p>
          <a:p>
            <a:pPr indent="0" lvl="0" marL="0" rtl="0" algn="just">
              <a:spcBef>
                <a:spcPts val="320"/>
              </a:spcBef>
              <a:spcAft>
                <a:spcPts val="0"/>
              </a:spcAft>
              <a:buSzPts val="1600"/>
              <a:buNone/>
            </a:pPr>
            <a:r>
              <a:t/>
            </a:r>
            <a:endParaRPr sz="1600"/>
          </a:p>
          <a:p>
            <a:pPr indent="0" lvl="0" marL="0" rtl="0" algn="just">
              <a:spcBef>
                <a:spcPts val="320"/>
              </a:spcBef>
              <a:spcAft>
                <a:spcPts val="0"/>
              </a:spcAft>
              <a:buSzPts val="1600"/>
              <a:buNone/>
            </a:pPr>
            <a:r>
              <a:t/>
            </a:r>
            <a:endParaRPr sz="1600"/>
          </a:p>
          <a:p>
            <a:pPr indent="0" lvl="0" marL="0" rtl="0" algn="just">
              <a:spcBef>
                <a:spcPts val="320"/>
              </a:spcBef>
              <a:spcAft>
                <a:spcPts val="0"/>
              </a:spcAft>
              <a:buSzPts val="1600"/>
              <a:buNone/>
            </a:pPr>
            <a:r>
              <a:rPr lang="en-US" sz="1600"/>
              <a:t>m=2 , n=5</a:t>
            </a:r>
            <a:endParaRPr/>
          </a:p>
          <a:p>
            <a:pPr indent="0" lvl="0" marL="0" rtl="0" algn="just">
              <a:spcBef>
                <a:spcPts val="320"/>
              </a:spcBef>
              <a:spcAft>
                <a:spcPts val="0"/>
              </a:spcAft>
              <a:buSzPts val="1600"/>
              <a:buNone/>
            </a:pPr>
            <a:r>
              <a:rPr lang="en-US" sz="1600">
                <a:solidFill>
                  <a:srgbClr val="3333FF"/>
                </a:solidFill>
              </a:rPr>
              <a:t>Input tape</a:t>
            </a:r>
            <a:endParaRPr/>
          </a:p>
          <a:p>
            <a:pPr indent="0" lvl="0" marL="0" rtl="0" algn="just">
              <a:spcBef>
                <a:spcPts val="320"/>
              </a:spcBef>
              <a:spcAft>
                <a:spcPts val="0"/>
              </a:spcAft>
              <a:buSzPts val="1600"/>
              <a:buNone/>
            </a:pPr>
            <a:r>
              <a:t/>
            </a:r>
            <a:endParaRPr sz="1600"/>
          </a:p>
          <a:p>
            <a:pPr indent="0" lvl="0" marL="0" rtl="0" algn="just">
              <a:spcBef>
                <a:spcPts val="320"/>
              </a:spcBef>
              <a:spcAft>
                <a:spcPts val="0"/>
              </a:spcAft>
              <a:buSzPts val="1600"/>
              <a:buNone/>
            </a:pPr>
            <a:r>
              <a:t/>
            </a:r>
            <a:endParaRPr sz="1600"/>
          </a:p>
          <a:p>
            <a:pPr indent="0" lvl="0" marL="0" rtl="0" algn="just">
              <a:spcBef>
                <a:spcPts val="320"/>
              </a:spcBef>
              <a:spcAft>
                <a:spcPts val="0"/>
              </a:spcAft>
              <a:buSzPts val="1600"/>
              <a:buNone/>
            </a:pPr>
            <a:r>
              <a:rPr lang="en-US" sz="1600">
                <a:solidFill>
                  <a:srgbClr val="3333FF"/>
                </a:solidFill>
              </a:rPr>
              <a:t>Output Tape</a:t>
            </a:r>
            <a:endParaRPr/>
          </a:p>
          <a:p>
            <a:pPr indent="0" lvl="0" marL="0" rtl="0" algn="just">
              <a:spcBef>
                <a:spcPts val="320"/>
              </a:spcBef>
              <a:spcAft>
                <a:spcPts val="0"/>
              </a:spcAft>
              <a:buSzPts val="1600"/>
              <a:buNone/>
            </a:pPr>
            <a:r>
              <a:t/>
            </a:r>
            <a:endParaRPr sz="1600"/>
          </a:p>
          <a:p>
            <a:pPr indent="0" lvl="0" marL="0" rtl="0" algn="just">
              <a:spcBef>
                <a:spcPts val="320"/>
              </a:spcBef>
              <a:spcAft>
                <a:spcPts val="0"/>
              </a:spcAft>
              <a:buSzPts val="1600"/>
              <a:buNone/>
            </a:pPr>
            <a:r>
              <a:t/>
            </a:r>
            <a:endParaRPr sz="1600"/>
          </a:p>
          <a:p>
            <a:pPr indent="-368300" lvl="0" marL="469900" rtl="0" algn="l">
              <a:spcBef>
                <a:spcPts val="320"/>
              </a:spcBef>
              <a:spcAft>
                <a:spcPts val="0"/>
              </a:spcAft>
              <a:buSzPts val="1600"/>
              <a:buNone/>
            </a:pPr>
            <a:r>
              <a:t/>
            </a:r>
            <a:endParaRPr sz="1600"/>
          </a:p>
        </p:txBody>
      </p:sp>
      <p:sp>
        <p:nvSpPr>
          <p:cNvPr id="944" name="Google Shape;944;p49"/>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945" name="Google Shape;945;p49"/>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946" name="Google Shape;946;p49"/>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947" name="Google Shape;947;p49"/>
          <p:cNvGraphicFramePr/>
          <p:nvPr/>
        </p:nvGraphicFramePr>
        <p:xfrm>
          <a:off x="2064885" y="2470537"/>
          <a:ext cx="3000000" cy="3000000"/>
        </p:xfrm>
        <a:graphic>
          <a:graphicData uri="http://schemas.openxmlformats.org/drawingml/2006/table">
            <a:tbl>
              <a:tblPr bandRow="1" firstRow="1">
                <a:noFill/>
                <a:tableStyleId>{1B855437-AB22-4E18-BC42-E29585CEC004}</a:tableStyleId>
              </a:tblPr>
              <a:tblGrid>
                <a:gridCol w="404125"/>
                <a:gridCol w="505150"/>
                <a:gridCol w="505150"/>
                <a:gridCol w="505150"/>
                <a:gridCol w="505150"/>
                <a:gridCol w="454625"/>
                <a:gridCol w="454625"/>
                <a:gridCol w="404125"/>
                <a:gridCol w="353600"/>
              </a:tblGrid>
              <a:tr h="142250">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948" name="Google Shape;948;p49"/>
          <p:cNvGraphicFramePr/>
          <p:nvPr/>
        </p:nvGraphicFramePr>
        <p:xfrm>
          <a:off x="1997969" y="3368040"/>
          <a:ext cx="3000000" cy="3000000"/>
        </p:xfrm>
        <a:graphic>
          <a:graphicData uri="http://schemas.openxmlformats.org/drawingml/2006/table">
            <a:tbl>
              <a:tblPr bandRow="1" firstRow="1">
                <a:noFill/>
                <a:tableStyleId>{1B855437-AB22-4E18-BC42-E29585CEC004}</a:tableStyleId>
              </a:tblPr>
              <a:tblGrid>
                <a:gridCol w="404125"/>
                <a:gridCol w="505150"/>
                <a:gridCol w="505150"/>
                <a:gridCol w="505150"/>
                <a:gridCol w="505150"/>
                <a:gridCol w="454625"/>
                <a:gridCol w="454625"/>
                <a:gridCol w="404125"/>
                <a:gridCol w="353600"/>
              </a:tblGrid>
              <a:tr h="142250">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949" name="Google Shape;949;p49"/>
          <p:cNvGraphicFramePr/>
          <p:nvPr/>
        </p:nvGraphicFramePr>
        <p:xfrm>
          <a:off x="2044148" y="4800600"/>
          <a:ext cx="3000000" cy="3000000"/>
        </p:xfrm>
        <a:graphic>
          <a:graphicData uri="http://schemas.openxmlformats.org/drawingml/2006/table">
            <a:tbl>
              <a:tblPr bandRow="1" firstRow="1">
                <a:noFill/>
                <a:tableStyleId>{1B855437-AB22-4E18-BC42-E29585CEC004}</a:tableStyleId>
              </a:tblPr>
              <a:tblGrid>
                <a:gridCol w="404125"/>
                <a:gridCol w="505150"/>
                <a:gridCol w="505150"/>
                <a:gridCol w="505150"/>
                <a:gridCol w="505150"/>
                <a:gridCol w="454625"/>
                <a:gridCol w="454625"/>
                <a:gridCol w="404125"/>
                <a:gridCol w="353600"/>
              </a:tblGrid>
              <a:tr h="142250">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C0C0C"/>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950" name="Google Shape;950;p49"/>
          <p:cNvGraphicFramePr/>
          <p:nvPr/>
        </p:nvGraphicFramePr>
        <p:xfrm>
          <a:off x="2044148" y="5715000"/>
          <a:ext cx="3000000" cy="3000000"/>
        </p:xfrm>
        <a:graphic>
          <a:graphicData uri="http://schemas.openxmlformats.org/drawingml/2006/table">
            <a:tbl>
              <a:tblPr bandRow="1" firstRow="1">
                <a:noFill/>
                <a:tableStyleId>{1B855437-AB22-4E18-BC42-E29585CEC004}</a:tableStyleId>
              </a:tblPr>
              <a:tblGrid>
                <a:gridCol w="404125"/>
                <a:gridCol w="505150"/>
                <a:gridCol w="505150"/>
                <a:gridCol w="505150"/>
                <a:gridCol w="505150"/>
                <a:gridCol w="454625"/>
                <a:gridCol w="454625"/>
                <a:gridCol w="404125"/>
                <a:gridCol w="353600"/>
              </a:tblGrid>
              <a:tr h="142250">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C0C0C"/>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951" name="Google Shape;951;p49"/>
          <p:cNvSpPr txBox="1"/>
          <p:nvPr/>
        </p:nvSpPr>
        <p:spPr>
          <a:xfrm>
            <a:off x="6214424" y="3352800"/>
            <a:ext cx="11288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(5-2)=3</a:t>
            </a:r>
            <a:endParaRPr/>
          </a:p>
        </p:txBody>
      </p:sp>
      <p:sp>
        <p:nvSpPr>
          <p:cNvPr id="952" name="Google Shape;952;p49"/>
          <p:cNvSpPr txBox="1"/>
          <p:nvPr/>
        </p:nvSpPr>
        <p:spPr>
          <a:xfrm>
            <a:off x="6158949" y="5711428"/>
            <a:ext cx="11288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(2-5)=0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Example</a:t>
            </a:r>
            <a:endParaRPr/>
          </a:p>
        </p:txBody>
      </p:sp>
      <p:sp>
        <p:nvSpPr>
          <p:cNvPr id="141" name="Google Shape;141;p5"/>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279400" lvl="0" marL="469900" rtl="0" algn="l">
              <a:spcBef>
                <a:spcPts val="0"/>
              </a:spcBef>
              <a:spcAft>
                <a:spcPts val="0"/>
              </a:spcAft>
              <a:buSzPts val="3000"/>
              <a:buNone/>
            </a:pPr>
            <a:r>
              <a:t/>
            </a:r>
            <a:endParaRPr/>
          </a:p>
        </p:txBody>
      </p:sp>
      <p:sp>
        <p:nvSpPr>
          <p:cNvPr id="142" name="Google Shape;142;p5"/>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43" name="Google Shape;143;p5"/>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44" name="Google Shape;144;p5"/>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5" name="Google Shape;145;p5"/>
          <p:cNvPicPr preferRelativeResize="0"/>
          <p:nvPr/>
        </p:nvPicPr>
        <p:blipFill rotWithShape="1">
          <a:blip r:embed="rId3">
            <a:alphaModFix/>
          </a:blip>
          <a:srcRect b="0" l="0" r="0" t="0"/>
          <a:stretch/>
        </p:blipFill>
        <p:spPr>
          <a:xfrm>
            <a:off x="-3313" y="1101654"/>
            <a:ext cx="7736878" cy="3657600"/>
          </a:xfrm>
          <a:prstGeom prst="rect">
            <a:avLst/>
          </a:prstGeom>
          <a:noFill/>
          <a:ln>
            <a:noFill/>
          </a:ln>
        </p:spPr>
      </p:pic>
      <p:pic>
        <p:nvPicPr>
          <p:cNvPr id="146" name="Google Shape;146;p5"/>
          <p:cNvPicPr preferRelativeResize="0"/>
          <p:nvPr/>
        </p:nvPicPr>
        <p:blipFill rotWithShape="1">
          <a:blip r:embed="rId4">
            <a:alphaModFix/>
          </a:blip>
          <a:srcRect b="0" l="0" r="0" t="0"/>
          <a:stretch/>
        </p:blipFill>
        <p:spPr>
          <a:xfrm>
            <a:off x="7887666" y="1101654"/>
            <a:ext cx="4341467" cy="37052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50"/>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1600"/>
              <a:t>Design TM to compute the function, which is called monus or proper subtraction and is defined by (m-n) = max (m-n, 0)</a:t>
            </a:r>
            <a:br>
              <a:rPr lang="en-US" sz="1600"/>
            </a:br>
            <a:r>
              <a:rPr lang="en-US" sz="1600">
                <a:solidFill>
                  <a:srgbClr val="FF0000"/>
                </a:solidFill>
              </a:rPr>
              <a:t>Rough Slide</a:t>
            </a:r>
            <a:endParaRPr/>
          </a:p>
        </p:txBody>
      </p:sp>
      <p:sp>
        <p:nvSpPr>
          <p:cNvPr id="958" name="Google Shape;958;p50"/>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00"/>
              <a:buNone/>
            </a:pPr>
            <a:r>
              <a:rPr lang="en-US" sz="1600"/>
              <a:t>To start with the tape consists of 0</a:t>
            </a:r>
            <a:r>
              <a:rPr baseline="30000" lang="en-US" sz="1600"/>
              <a:t>m</a:t>
            </a:r>
            <a:r>
              <a:rPr lang="en-US" sz="1600"/>
              <a:t>10</a:t>
            </a:r>
            <a:r>
              <a:rPr baseline="30000" lang="en-US" sz="1600"/>
              <a:t>n</a:t>
            </a:r>
            <a:r>
              <a:rPr lang="en-US" sz="1600"/>
              <a:t> which is terminated by blank symbol.</a:t>
            </a:r>
            <a:endParaRPr/>
          </a:p>
          <a:p>
            <a:pPr indent="0" lvl="0" marL="0" rtl="0" algn="just">
              <a:spcBef>
                <a:spcPts val="320"/>
              </a:spcBef>
              <a:spcAft>
                <a:spcPts val="0"/>
              </a:spcAft>
              <a:buSzPts val="1600"/>
              <a:buNone/>
            </a:pPr>
            <a:r>
              <a:rPr lang="en-US" sz="1600"/>
              <a:t>Example: </a:t>
            </a:r>
            <a:endParaRPr/>
          </a:p>
          <a:p>
            <a:pPr indent="0" lvl="0" marL="0" rtl="0" algn="just">
              <a:spcBef>
                <a:spcPts val="320"/>
              </a:spcBef>
              <a:spcAft>
                <a:spcPts val="0"/>
              </a:spcAft>
              <a:buSzPts val="1600"/>
              <a:buNone/>
            </a:pPr>
            <a:r>
              <a:rPr lang="en-US" sz="1600"/>
              <a:t>m=2 , n=5 </a:t>
            </a:r>
            <a:endParaRPr/>
          </a:p>
          <a:p>
            <a:pPr indent="0" lvl="0" marL="0" rtl="0" algn="just">
              <a:spcBef>
                <a:spcPts val="320"/>
              </a:spcBef>
              <a:spcAft>
                <a:spcPts val="0"/>
              </a:spcAft>
              <a:buSzPts val="1600"/>
              <a:buNone/>
            </a:pPr>
            <a:r>
              <a:rPr lang="en-US" sz="1600">
                <a:solidFill>
                  <a:srgbClr val="3333FF"/>
                </a:solidFill>
              </a:rPr>
              <a:t>Input tape</a:t>
            </a:r>
            <a:endParaRPr/>
          </a:p>
          <a:p>
            <a:pPr indent="0" lvl="0" marL="0" rtl="0" algn="just">
              <a:spcBef>
                <a:spcPts val="320"/>
              </a:spcBef>
              <a:spcAft>
                <a:spcPts val="0"/>
              </a:spcAft>
              <a:buSzPts val="1600"/>
              <a:buNone/>
            </a:pPr>
            <a:r>
              <a:t/>
            </a:r>
            <a:endParaRPr sz="1600"/>
          </a:p>
          <a:p>
            <a:pPr indent="0" lvl="0" marL="0" rtl="0" algn="just">
              <a:spcBef>
                <a:spcPts val="320"/>
              </a:spcBef>
              <a:spcAft>
                <a:spcPts val="0"/>
              </a:spcAft>
              <a:buSzPts val="1600"/>
              <a:buNone/>
            </a:pPr>
            <a:r>
              <a:t/>
            </a:r>
            <a:endParaRPr sz="1600">
              <a:solidFill>
                <a:srgbClr val="3333FF"/>
              </a:solidFill>
            </a:endParaRPr>
          </a:p>
          <a:p>
            <a:pPr indent="0" lvl="0" marL="0" rtl="0" algn="just">
              <a:spcBef>
                <a:spcPts val="320"/>
              </a:spcBef>
              <a:spcAft>
                <a:spcPts val="0"/>
              </a:spcAft>
              <a:buSzPts val="1600"/>
              <a:buNone/>
            </a:pPr>
            <a:r>
              <a:t/>
            </a:r>
            <a:endParaRPr sz="1600"/>
          </a:p>
          <a:p>
            <a:pPr indent="0" lvl="0" marL="0" rtl="0" algn="just">
              <a:spcBef>
                <a:spcPts val="320"/>
              </a:spcBef>
              <a:spcAft>
                <a:spcPts val="0"/>
              </a:spcAft>
              <a:buSzPts val="1600"/>
              <a:buNone/>
            </a:pPr>
            <a:r>
              <a:t/>
            </a:r>
            <a:endParaRPr sz="1600"/>
          </a:p>
          <a:p>
            <a:pPr indent="0" lvl="0" marL="0" rtl="0" algn="just">
              <a:spcBef>
                <a:spcPts val="320"/>
              </a:spcBef>
              <a:spcAft>
                <a:spcPts val="0"/>
              </a:spcAft>
              <a:buSzPts val="1600"/>
              <a:buNone/>
            </a:pPr>
            <a:r>
              <a:t/>
            </a:r>
            <a:endParaRPr sz="1600"/>
          </a:p>
          <a:p>
            <a:pPr indent="0" lvl="0" marL="0" rtl="0" algn="just">
              <a:spcBef>
                <a:spcPts val="320"/>
              </a:spcBef>
              <a:spcAft>
                <a:spcPts val="0"/>
              </a:spcAft>
              <a:buSzPts val="1600"/>
              <a:buNone/>
            </a:pPr>
            <a:r>
              <a:t/>
            </a:r>
            <a:endParaRPr sz="1600"/>
          </a:p>
          <a:p>
            <a:pPr indent="0" lvl="0" marL="0" rtl="0" algn="just">
              <a:spcBef>
                <a:spcPts val="320"/>
              </a:spcBef>
              <a:spcAft>
                <a:spcPts val="0"/>
              </a:spcAft>
              <a:buSzPts val="1600"/>
              <a:buNone/>
            </a:pPr>
            <a:r>
              <a:t/>
            </a:r>
            <a:endParaRPr sz="1600"/>
          </a:p>
          <a:p>
            <a:pPr indent="-368300" lvl="0" marL="469900" rtl="0" algn="l">
              <a:spcBef>
                <a:spcPts val="320"/>
              </a:spcBef>
              <a:spcAft>
                <a:spcPts val="0"/>
              </a:spcAft>
              <a:buSzPts val="1600"/>
              <a:buNone/>
            </a:pPr>
            <a:r>
              <a:t/>
            </a:r>
            <a:endParaRPr sz="1600"/>
          </a:p>
        </p:txBody>
      </p:sp>
      <p:sp>
        <p:nvSpPr>
          <p:cNvPr id="959" name="Google Shape;959;p50"/>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960" name="Google Shape;960;p50"/>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961" name="Google Shape;961;p50"/>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962" name="Google Shape;962;p50"/>
          <p:cNvGraphicFramePr/>
          <p:nvPr/>
        </p:nvGraphicFramePr>
        <p:xfrm>
          <a:off x="1408559" y="2477163"/>
          <a:ext cx="3000000" cy="3000000"/>
        </p:xfrm>
        <a:graphic>
          <a:graphicData uri="http://schemas.openxmlformats.org/drawingml/2006/table">
            <a:tbl>
              <a:tblPr bandRow="1" firstRow="1">
                <a:noFill/>
                <a:tableStyleId>{1B855437-AB22-4E18-BC42-E29585CEC004}</a:tableStyleId>
              </a:tblPr>
              <a:tblGrid>
                <a:gridCol w="404125"/>
                <a:gridCol w="505150"/>
                <a:gridCol w="505150"/>
                <a:gridCol w="505150"/>
                <a:gridCol w="505150"/>
                <a:gridCol w="454625"/>
                <a:gridCol w="454625"/>
                <a:gridCol w="404125"/>
                <a:gridCol w="353600"/>
              </a:tblGrid>
              <a:tr h="142250">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C0C0C"/>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963" name="Google Shape;963;p50"/>
          <p:cNvGraphicFramePr/>
          <p:nvPr/>
        </p:nvGraphicFramePr>
        <p:xfrm>
          <a:off x="6934200" y="2616312"/>
          <a:ext cx="3000000" cy="3000000"/>
        </p:xfrm>
        <a:graphic>
          <a:graphicData uri="http://schemas.openxmlformats.org/drawingml/2006/table">
            <a:tbl>
              <a:tblPr bandRow="1" firstRow="1">
                <a:noFill/>
                <a:tableStyleId>{1B855437-AB22-4E18-BC42-E29585CEC004}</a:tableStyleId>
              </a:tblPr>
              <a:tblGrid>
                <a:gridCol w="404125"/>
                <a:gridCol w="505150"/>
                <a:gridCol w="505150"/>
                <a:gridCol w="505150"/>
                <a:gridCol w="505150"/>
                <a:gridCol w="454625"/>
                <a:gridCol w="454625"/>
                <a:gridCol w="404125"/>
                <a:gridCol w="353600"/>
              </a:tblGrid>
              <a:tr h="304800">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C0C0C"/>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964" name="Google Shape;964;p50"/>
          <p:cNvSpPr txBox="1"/>
          <p:nvPr/>
        </p:nvSpPr>
        <p:spPr>
          <a:xfrm>
            <a:off x="11114372" y="2616312"/>
            <a:ext cx="11288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(2-5)=0</a:t>
            </a:r>
            <a:endParaRPr/>
          </a:p>
        </p:txBody>
      </p:sp>
      <p:sp>
        <p:nvSpPr>
          <p:cNvPr id="965" name="Google Shape;965;p50"/>
          <p:cNvSpPr txBox="1"/>
          <p:nvPr/>
        </p:nvSpPr>
        <p:spPr>
          <a:xfrm>
            <a:off x="6778841" y="1817580"/>
            <a:ext cx="1371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333FF"/>
                </a:solidFill>
                <a:latin typeface="Verdana"/>
                <a:ea typeface="Verdana"/>
                <a:cs typeface="Verdana"/>
                <a:sym typeface="Verdana"/>
              </a:rPr>
              <a:t>Output Tape</a:t>
            </a:r>
            <a:endParaRPr sz="1800">
              <a:solidFill>
                <a:schemeClr val="dk1"/>
              </a:solidFill>
              <a:latin typeface="Verdana"/>
              <a:ea typeface="Verdana"/>
              <a:cs typeface="Verdana"/>
              <a:sym typeface="Verdan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51"/>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1600"/>
              <a:t>Design TM to compute the function, which is called monus or proper subtraction and is defined by (m-n) = max (m-n, 0)</a:t>
            </a:r>
            <a:br>
              <a:rPr lang="en-US" sz="1600"/>
            </a:br>
            <a:r>
              <a:rPr lang="en-US" sz="1600">
                <a:solidFill>
                  <a:srgbClr val="FF0000"/>
                </a:solidFill>
              </a:rPr>
              <a:t>Rough Slide</a:t>
            </a:r>
            <a:endParaRPr/>
          </a:p>
        </p:txBody>
      </p:sp>
      <p:sp>
        <p:nvSpPr>
          <p:cNvPr id="971" name="Google Shape;971;p51"/>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00"/>
              <a:buNone/>
            </a:pPr>
            <a:r>
              <a:rPr lang="en-US" sz="1600"/>
              <a:t>To start with the tape consists of 0</a:t>
            </a:r>
            <a:r>
              <a:rPr baseline="30000" lang="en-US" sz="1600"/>
              <a:t>m</a:t>
            </a:r>
            <a:r>
              <a:rPr lang="en-US" sz="1600"/>
              <a:t>10</a:t>
            </a:r>
            <a:r>
              <a:rPr baseline="30000" lang="en-US" sz="1600"/>
              <a:t>n</a:t>
            </a:r>
            <a:r>
              <a:rPr lang="en-US" sz="1600"/>
              <a:t> which is terminated by blank symbol.</a:t>
            </a:r>
            <a:endParaRPr/>
          </a:p>
          <a:p>
            <a:pPr indent="0" lvl="0" marL="0" rtl="0" algn="just">
              <a:spcBef>
                <a:spcPts val="320"/>
              </a:spcBef>
              <a:spcAft>
                <a:spcPts val="0"/>
              </a:spcAft>
              <a:buSzPts val="1600"/>
              <a:buNone/>
            </a:pPr>
            <a:r>
              <a:rPr lang="en-US" sz="1600"/>
              <a:t>Example: </a:t>
            </a:r>
            <a:endParaRPr/>
          </a:p>
          <a:p>
            <a:pPr indent="0" lvl="0" marL="0" rtl="0" algn="just">
              <a:spcBef>
                <a:spcPts val="320"/>
              </a:spcBef>
              <a:spcAft>
                <a:spcPts val="0"/>
              </a:spcAft>
              <a:buSzPts val="1600"/>
              <a:buNone/>
            </a:pPr>
            <a:r>
              <a:rPr lang="en-US" sz="1600"/>
              <a:t>m=5 , n=2</a:t>
            </a:r>
            <a:endParaRPr/>
          </a:p>
          <a:p>
            <a:pPr indent="0" lvl="0" marL="0" rtl="0" algn="just">
              <a:spcBef>
                <a:spcPts val="320"/>
              </a:spcBef>
              <a:spcAft>
                <a:spcPts val="0"/>
              </a:spcAft>
              <a:buSzPts val="1600"/>
              <a:buNone/>
            </a:pPr>
            <a:r>
              <a:rPr lang="en-US" sz="1600">
                <a:solidFill>
                  <a:srgbClr val="3333FF"/>
                </a:solidFill>
              </a:rPr>
              <a:t>Input tape</a:t>
            </a:r>
            <a:endParaRPr/>
          </a:p>
          <a:p>
            <a:pPr indent="0" lvl="0" marL="0" rtl="0" algn="just">
              <a:spcBef>
                <a:spcPts val="320"/>
              </a:spcBef>
              <a:spcAft>
                <a:spcPts val="0"/>
              </a:spcAft>
              <a:buSzPts val="1600"/>
              <a:buNone/>
            </a:pPr>
            <a:r>
              <a:t/>
            </a:r>
            <a:endParaRPr sz="1600"/>
          </a:p>
          <a:p>
            <a:pPr indent="0" lvl="0" marL="0" rtl="0" algn="just">
              <a:spcBef>
                <a:spcPts val="320"/>
              </a:spcBef>
              <a:spcAft>
                <a:spcPts val="0"/>
              </a:spcAft>
              <a:buSzPts val="1600"/>
              <a:buNone/>
            </a:pPr>
            <a:r>
              <a:t/>
            </a:r>
            <a:endParaRPr sz="1600">
              <a:solidFill>
                <a:srgbClr val="3333FF"/>
              </a:solidFill>
            </a:endParaRPr>
          </a:p>
          <a:p>
            <a:pPr indent="0" lvl="0" marL="0" rtl="0" algn="just">
              <a:spcBef>
                <a:spcPts val="320"/>
              </a:spcBef>
              <a:spcAft>
                <a:spcPts val="0"/>
              </a:spcAft>
              <a:buSzPts val="1600"/>
              <a:buNone/>
            </a:pPr>
            <a:r>
              <a:t/>
            </a:r>
            <a:endParaRPr sz="1600"/>
          </a:p>
          <a:p>
            <a:pPr indent="0" lvl="0" marL="0" rtl="0" algn="just">
              <a:spcBef>
                <a:spcPts val="320"/>
              </a:spcBef>
              <a:spcAft>
                <a:spcPts val="0"/>
              </a:spcAft>
              <a:buSzPts val="1600"/>
              <a:buNone/>
            </a:pPr>
            <a:r>
              <a:t/>
            </a:r>
            <a:endParaRPr sz="1600"/>
          </a:p>
          <a:p>
            <a:pPr indent="0" lvl="0" marL="0" rtl="0" algn="just">
              <a:spcBef>
                <a:spcPts val="320"/>
              </a:spcBef>
              <a:spcAft>
                <a:spcPts val="0"/>
              </a:spcAft>
              <a:buSzPts val="1600"/>
              <a:buNone/>
            </a:pPr>
            <a:r>
              <a:t/>
            </a:r>
            <a:endParaRPr sz="1600"/>
          </a:p>
          <a:p>
            <a:pPr indent="0" lvl="0" marL="0" rtl="0" algn="just">
              <a:spcBef>
                <a:spcPts val="320"/>
              </a:spcBef>
              <a:spcAft>
                <a:spcPts val="0"/>
              </a:spcAft>
              <a:buSzPts val="1600"/>
              <a:buNone/>
            </a:pPr>
            <a:r>
              <a:t/>
            </a:r>
            <a:endParaRPr sz="1600"/>
          </a:p>
          <a:p>
            <a:pPr indent="0" lvl="0" marL="0" rtl="0" algn="just">
              <a:spcBef>
                <a:spcPts val="320"/>
              </a:spcBef>
              <a:spcAft>
                <a:spcPts val="0"/>
              </a:spcAft>
              <a:buSzPts val="1600"/>
              <a:buNone/>
            </a:pPr>
            <a:r>
              <a:t/>
            </a:r>
            <a:endParaRPr sz="1600"/>
          </a:p>
          <a:p>
            <a:pPr indent="-368300" lvl="0" marL="469900" rtl="0" algn="l">
              <a:spcBef>
                <a:spcPts val="320"/>
              </a:spcBef>
              <a:spcAft>
                <a:spcPts val="0"/>
              </a:spcAft>
              <a:buSzPts val="1600"/>
              <a:buNone/>
            </a:pPr>
            <a:r>
              <a:t/>
            </a:r>
            <a:endParaRPr sz="1600"/>
          </a:p>
        </p:txBody>
      </p:sp>
      <p:sp>
        <p:nvSpPr>
          <p:cNvPr id="972" name="Google Shape;972;p51"/>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973" name="Google Shape;973;p51"/>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974" name="Google Shape;974;p51"/>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975" name="Google Shape;975;p51"/>
          <p:cNvGraphicFramePr/>
          <p:nvPr/>
        </p:nvGraphicFramePr>
        <p:xfrm>
          <a:off x="2064885" y="2470537"/>
          <a:ext cx="3000000" cy="3000000"/>
        </p:xfrm>
        <a:graphic>
          <a:graphicData uri="http://schemas.openxmlformats.org/drawingml/2006/table">
            <a:tbl>
              <a:tblPr bandRow="1" firstRow="1">
                <a:noFill/>
                <a:tableStyleId>{1B855437-AB22-4E18-BC42-E29585CEC004}</a:tableStyleId>
              </a:tblPr>
              <a:tblGrid>
                <a:gridCol w="404125"/>
                <a:gridCol w="505150"/>
                <a:gridCol w="505150"/>
                <a:gridCol w="505150"/>
                <a:gridCol w="505150"/>
                <a:gridCol w="454625"/>
                <a:gridCol w="454625"/>
                <a:gridCol w="404125"/>
                <a:gridCol w="353600"/>
              </a:tblGrid>
              <a:tr h="142250">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976" name="Google Shape;976;p51"/>
          <p:cNvGraphicFramePr/>
          <p:nvPr/>
        </p:nvGraphicFramePr>
        <p:xfrm>
          <a:off x="6778841" y="2537936"/>
          <a:ext cx="3000000" cy="3000000"/>
        </p:xfrm>
        <a:graphic>
          <a:graphicData uri="http://schemas.openxmlformats.org/drawingml/2006/table">
            <a:tbl>
              <a:tblPr bandRow="1" firstRow="1">
                <a:noFill/>
                <a:tableStyleId>{1B855437-AB22-4E18-BC42-E29585CEC004}</a:tableStyleId>
              </a:tblPr>
              <a:tblGrid>
                <a:gridCol w="404125"/>
                <a:gridCol w="505150"/>
                <a:gridCol w="505150"/>
                <a:gridCol w="505150"/>
                <a:gridCol w="505150"/>
                <a:gridCol w="454625"/>
                <a:gridCol w="454625"/>
                <a:gridCol w="404125"/>
                <a:gridCol w="353600"/>
              </a:tblGrid>
              <a:tr h="142250">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977" name="Google Shape;977;p51"/>
          <p:cNvSpPr txBox="1"/>
          <p:nvPr/>
        </p:nvSpPr>
        <p:spPr>
          <a:xfrm>
            <a:off x="10909368" y="2537936"/>
            <a:ext cx="11288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(5-2)=3</a:t>
            </a:r>
            <a:endParaRPr/>
          </a:p>
        </p:txBody>
      </p:sp>
      <p:sp>
        <p:nvSpPr>
          <p:cNvPr id="978" name="Google Shape;978;p51"/>
          <p:cNvSpPr txBox="1"/>
          <p:nvPr/>
        </p:nvSpPr>
        <p:spPr>
          <a:xfrm>
            <a:off x="6778841" y="1817580"/>
            <a:ext cx="1371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333FF"/>
                </a:solidFill>
                <a:latin typeface="Verdana"/>
                <a:ea typeface="Verdana"/>
                <a:cs typeface="Verdana"/>
                <a:sym typeface="Verdana"/>
              </a:rPr>
              <a:t>Output Tape</a:t>
            </a:r>
            <a:endParaRPr sz="1800">
              <a:solidFill>
                <a:schemeClr val="dk1"/>
              </a:solidFill>
              <a:latin typeface="Verdana"/>
              <a:ea typeface="Verdana"/>
              <a:cs typeface="Verdana"/>
              <a:sym typeface="Verdan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52"/>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1600"/>
              <a:t>Design TM to compute the function, which is called monus or proper subtraction and is defined by (m-n) = max (m-n, 0)</a:t>
            </a:r>
            <a:endParaRPr/>
          </a:p>
        </p:txBody>
      </p:sp>
      <p:sp>
        <p:nvSpPr>
          <p:cNvPr id="984" name="Google Shape;984;p52"/>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00"/>
              <a:buNone/>
            </a:pPr>
            <a:r>
              <a:rPr lang="en-US" sz="1400"/>
              <a:t>To start with the tape consists of 0</a:t>
            </a:r>
            <a:r>
              <a:rPr baseline="30000" lang="en-US" sz="1400"/>
              <a:t>m</a:t>
            </a:r>
            <a:r>
              <a:rPr lang="en-US" sz="1400"/>
              <a:t>10</a:t>
            </a:r>
            <a:r>
              <a:rPr baseline="30000" lang="en-US" sz="1400"/>
              <a:t>n</a:t>
            </a:r>
            <a:r>
              <a:rPr lang="en-US" sz="1400"/>
              <a:t> which is terminated by blank symbol.</a:t>
            </a:r>
            <a:endParaRPr/>
          </a:p>
          <a:p>
            <a:pPr indent="0" lvl="0" marL="0" rtl="0" algn="just">
              <a:spcBef>
                <a:spcPts val="280"/>
              </a:spcBef>
              <a:spcAft>
                <a:spcPts val="0"/>
              </a:spcAft>
              <a:buSzPts val="1400"/>
              <a:buNone/>
            </a:pPr>
            <a:r>
              <a:rPr lang="en-US" sz="1400"/>
              <a:t>Example: m=5 , n=2</a:t>
            </a:r>
            <a:endParaRPr/>
          </a:p>
          <a:p>
            <a:pPr indent="0" lvl="0" marL="0" rtl="0" algn="just">
              <a:spcBef>
                <a:spcPts val="280"/>
              </a:spcBef>
              <a:spcAft>
                <a:spcPts val="0"/>
              </a:spcAft>
              <a:buSzPts val="1400"/>
              <a:buNone/>
            </a:pPr>
            <a:r>
              <a:t/>
            </a:r>
            <a:endParaRPr sz="1400"/>
          </a:p>
          <a:p>
            <a:pPr indent="0" lvl="0" marL="0" rtl="0" algn="just">
              <a:spcBef>
                <a:spcPts val="280"/>
              </a:spcBef>
              <a:spcAft>
                <a:spcPts val="0"/>
              </a:spcAft>
              <a:buSzPts val="1400"/>
              <a:buNone/>
            </a:pPr>
            <a:r>
              <a:t/>
            </a:r>
            <a:endParaRPr sz="1400"/>
          </a:p>
          <a:p>
            <a:pPr indent="0" lvl="0" marL="0" rtl="0" algn="just">
              <a:spcBef>
                <a:spcPts val="280"/>
              </a:spcBef>
              <a:spcAft>
                <a:spcPts val="0"/>
              </a:spcAft>
              <a:buSzPts val="1400"/>
              <a:buNone/>
            </a:pPr>
            <a:r>
              <a:t/>
            </a:r>
            <a:endParaRPr sz="1400"/>
          </a:p>
          <a:p>
            <a:pPr indent="0" lvl="0" marL="0" rtl="0" algn="just">
              <a:spcBef>
                <a:spcPts val="320"/>
              </a:spcBef>
              <a:spcAft>
                <a:spcPts val="0"/>
              </a:spcAft>
              <a:buSzPts val="1600"/>
              <a:buNone/>
            </a:pPr>
            <a:r>
              <a:rPr b="1" lang="en-US" sz="1600"/>
              <a:t>General Approach: </a:t>
            </a:r>
            <a:r>
              <a:rPr lang="en-US" sz="1600"/>
              <a:t>The sequence of 0’s is partitioned into first group with </a:t>
            </a:r>
            <a:r>
              <a:rPr b="1" lang="en-US" sz="1600"/>
              <a:t>m</a:t>
            </a:r>
            <a:r>
              <a:rPr lang="en-US" sz="1600"/>
              <a:t> number of 0’s followed by a 1 and followed by second group with </a:t>
            </a:r>
            <a:r>
              <a:rPr b="1" lang="en-US" sz="1600"/>
              <a:t>n</a:t>
            </a:r>
            <a:r>
              <a:rPr lang="en-US" sz="1600"/>
              <a:t> number of 0’s. The machine finds leftmost 0 and is replaced by blank B. then move towards right to search for 1. After finding 1, it search's leftmost 0 in the second group and is replaced by 1 and move towards left to get leftmost 0 in the first group. The procedure is repeated till one of the following conditions are satisfied:</a:t>
            </a:r>
            <a:endParaRPr/>
          </a:p>
          <a:p>
            <a:pPr indent="0" lvl="0" marL="0" rtl="0" algn="just">
              <a:spcBef>
                <a:spcPts val="320"/>
              </a:spcBef>
              <a:spcAft>
                <a:spcPts val="0"/>
              </a:spcAft>
              <a:buSzPts val="1600"/>
              <a:buNone/>
            </a:pPr>
            <a:r>
              <a:rPr lang="en-US" sz="1600"/>
              <a:t>- When searching for a 0 in second group, if B is encountered it means that </a:t>
            </a:r>
            <a:r>
              <a:rPr b="1" lang="en-US" sz="1600"/>
              <a:t>n</a:t>
            </a:r>
            <a:r>
              <a:rPr lang="en-US" sz="1600"/>
              <a:t> number of 0’s in the second group are replaced by 1’s and (n+1) in the first group are changed to B’s. Now, the second group will have (n+1) ones. The machine replaces (n+1) 1’s by one 0 and </a:t>
            </a:r>
            <a:r>
              <a:rPr b="1" lang="en-US" sz="1600"/>
              <a:t>n</a:t>
            </a:r>
            <a:r>
              <a:rPr lang="en-US" sz="1600"/>
              <a:t> B’s and observe that only (m-n) 0’s exists on the tape.</a:t>
            </a:r>
            <a:endParaRPr/>
          </a:p>
          <a:p>
            <a:pPr indent="0" lvl="0" marL="0" rtl="0" algn="just">
              <a:spcBef>
                <a:spcPts val="320"/>
              </a:spcBef>
              <a:spcAft>
                <a:spcPts val="0"/>
              </a:spcAft>
              <a:buSzPts val="1600"/>
              <a:buNone/>
            </a:pPr>
            <a:r>
              <a:rPr lang="en-US" sz="1600"/>
              <a:t>- In the first group, if the machine can not find a 0 (Since first m 0’s have already been changed to B’s) it mean that (m&lt;n) and so no 0’s and 1’s should be there on the tape. </a:t>
            </a:r>
            <a:endParaRPr/>
          </a:p>
        </p:txBody>
      </p:sp>
      <p:sp>
        <p:nvSpPr>
          <p:cNvPr id="985" name="Google Shape;985;p52"/>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986" name="Google Shape;986;p52"/>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987" name="Google Shape;987;p52"/>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988" name="Google Shape;988;p52"/>
          <p:cNvGraphicFramePr/>
          <p:nvPr/>
        </p:nvGraphicFramePr>
        <p:xfrm>
          <a:off x="2286000" y="1905000"/>
          <a:ext cx="3000000" cy="3000000"/>
        </p:xfrm>
        <a:graphic>
          <a:graphicData uri="http://schemas.openxmlformats.org/drawingml/2006/table">
            <a:tbl>
              <a:tblPr bandRow="1" firstRow="1">
                <a:noFill/>
                <a:tableStyleId>{1B855437-AB22-4E18-BC42-E29585CEC004}</a:tableStyleId>
              </a:tblPr>
              <a:tblGrid>
                <a:gridCol w="404125"/>
                <a:gridCol w="505150"/>
                <a:gridCol w="505150"/>
                <a:gridCol w="505150"/>
                <a:gridCol w="505150"/>
                <a:gridCol w="454625"/>
                <a:gridCol w="454625"/>
                <a:gridCol w="404125"/>
                <a:gridCol w="353600"/>
              </a:tblGrid>
              <a:tr h="370850">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C00000"/>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53"/>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000"/>
              <a:t>Design TM to compute the function, which is called monus or proper subtraction and is defined by (m-n) = max (m-n, 0)</a:t>
            </a:r>
            <a:endParaRPr sz="2000"/>
          </a:p>
        </p:txBody>
      </p:sp>
      <p:sp>
        <p:nvSpPr>
          <p:cNvPr id="994" name="Google Shape;994;p53"/>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400"/>
              <a:buNone/>
            </a:pPr>
            <a:r>
              <a:rPr lang="en-US" sz="1400">
                <a:solidFill>
                  <a:srgbClr val="3333FF"/>
                </a:solidFill>
              </a:rPr>
              <a:t>Input tape                                                                            Output Tape</a:t>
            </a:r>
            <a:endParaRPr/>
          </a:p>
          <a:p>
            <a:pPr indent="0" lvl="0" marL="0" rtl="0" algn="just">
              <a:spcBef>
                <a:spcPts val="280"/>
              </a:spcBef>
              <a:spcAft>
                <a:spcPts val="0"/>
              </a:spcAft>
              <a:buSzPts val="1400"/>
              <a:buNone/>
            </a:pPr>
            <a:r>
              <a:t/>
            </a:r>
            <a:endParaRPr sz="1400">
              <a:solidFill>
                <a:srgbClr val="3333FF"/>
              </a:solidFill>
            </a:endParaRPr>
          </a:p>
          <a:p>
            <a:pPr indent="0" lvl="0" marL="0" rtl="0" algn="just">
              <a:spcBef>
                <a:spcPts val="280"/>
              </a:spcBef>
              <a:spcAft>
                <a:spcPts val="0"/>
              </a:spcAft>
              <a:buSzPts val="1400"/>
              <a:buNone/>
            </a:pPr>
            <a:r>
              <a:t/>
            </a:r>
            <a:endParaRPr sz="1400">
              <a:solidFill>
                <a:srgbClr val="3333FF"/>
              </a:solidFill>
            </a:endParaRPr>
          </a:p>
          <a:p>
            <a:pPr indent="0" lvl="0" marL="0" rtl="0" algn="just">
              <a:spcBef>
                <a:spcPts val="280"/>
              </a:spcBef>
              <a:spcAft>
                <a:spcPts val="0"/>
              </a:spcAft>
              <a:buSzPts val="1400"/>
              <a:buNone/>
            </a:pPr>
            <a:r>
              <a:t/>
            </a:r>
            <a:endParaRPr sz="1400">
              <a:solidFill>
                <a:srgbClr val="3333FF"/>
              </a:solidFill>
            </a:endParaRPr>
          </a:p>
          <a:p>
            <a:pPr indent="0" lvl="0" marL="0" rtl="0" algn="just">
              <a:spcBef>
                <a:spcPts val="280"/>
              </a:spcBef>
              <a:spcAft>
                <a:spcPts val="0"/>
              </a:spcAft>
              <a:buSzPts val="1400"/>
              <a:buNone/>
            </a:pPr>
            <a:r>
              <a:t/>
            </a:r>
            <a:endParaRPr sz="1400">
              <a:solidFill>
                <a:srgbClr val="3333FF"/>
              </a:solidFill>
            </a:endParaRPr>
          </a:p>
          <a:p>
            <a:pPr indent="0" lvl="0" marL="0" rtl="0" algn="just">
              <a:spcBef>
                <a:spcPts val="280"/>
              </a:spcBef>
              <a:spcAft>
                <a:spcPts val="0"/>
              </a:spcAft>
              <a:buSzPts val="1400"/>
              <a:buNone/>
            </a:pPr>
            <a:r>
              <a:t/>
            </a:r>
            <a:endParaRPr sz="1400"/>
          </a:p>
          <a:p>
            <a:pPr indent="0" lvl="0" marL="0" rtl="0" algn="l">
              <a:spcBef>
                <a:spcPts val="280"/>
              </a:spcBef>
              <a:spcAft>
                <a:spcPts val="0"/>
              </a:spcAft>
              <a:buSzPts val="1400"/>
              <a:buNone/>
            </a:pPr>
            <a:r>
              <a:t/>
            </a:r>
            <a:endParaRPr sz="1400"/>
          </a:p>
        </p:txBody>
      </p:sp>
      <p:sp>
        <p:nvSpPr>
          <p:cNvPr id="995" name="Google Shape;995;p53"/>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996" name="Google Shape;996;p53"/>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997" name="Google Shape;997;p53"/>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998" name="Google Shape;998;p53"/>
          <p:cNvGraphicFramePr/>
          <p:nvPr/>
        </p:nvGraphicFramePr>
        <p:xfrm>
          <a:off x="1752600" y="1600200"/>
          <a:ext cx="3000000" cy="3000000"/>
        </p:xfrm>
        <a:graphic>
          <a:graphicData uri="http://schemas.openxmlformats.org/drawingml/2006/table">
            <a:tbl>
              <a:tblPr bandRow="1" firstRow="1">
                <a:noFill/>
                <a:tableStyleId>{1B855437-AB22-4E18-BC42-E29585CEC004}</a:tableStyleId>
              </a:tblPr>
              <a:tblGrid>
                <a:gridCol w="404125"/>
                <a:gridCol w="505150"/>
                <a:gridCol w="505150"/>
                <a:gridCol w="505150"/>
                <a:gridCol w="505150"/>
                <a:gridCol w="454625"/>
                <a:gridCol w="454625"/>
                <a:gridCol w="404125"/>
                <a:gridCol w="353600"/>
              </a:tblGrid>
              <a:tr h="142250">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999" name="Google Shape;999;p53"/>
          <p:cNvGraphicFramePr/>
          <p:nvPr/>
        </p:nvGraphicFramePr>
        <p:xfrm>
          <a:off x="6335943" y="1600200"/>
          <a:ext cx="3000000" cy="3000000"/>
        </p:xfrm>
        <a:graphic>
          <a:graphicData uri="http://schemas.openxmlformats.org/drawingml/2006/table">
            <a:tbl>
              <a:tblPr bandRow="1" firstRow="1">
                <a:noFill/>
                <a:tableStyleId>{1B855437-AB22-4E18-BC42-E29585CEC004}</a:tableStyleId>
              </a:tblPr>
              <a:tblGrid>
                <a:gridCol w="404125"/>
                <a:gridCol w="505150"/>
                <a:gridCol w="505150"/>
                <a:gridCol w="505150"/>
                <a:gridCol w="505150"/>
                <a:gridCol w="454625"/>
                <a:gridCol w="454625"/>
                <a:gridCol w="404125"/>
                <a:gridCol w="353600"/>
              </a:tblGrid>
              <a:tr h="142250">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00" name="Google Shape;1000;p53"/>
          <p:cNvSpPr txBox="1"/>
          <p:nvPr/>
        </p:nvSpPr>
        <p:spPr>
          <a:xfrm>
            <a:off x="8001001" y="1219200"/>
            <a:ext cx="11288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(5-2)=3</a:t>
            </a:r>
            <a:endParaRPr/>
          </a:p>
        </p:txBody>
      </p:sp>
      <p:sp>
        <p:nvSpPr>
          <p:cNvPr id="1001" name="Google Shape;1001;p53"/>
          <p:cNvSpPr txBox="1"/>
          <p:nvPr/>
        </p:nvSpPr>
        <p:spPr>
          <a:xfrm>
            <a:off x="2048934" y="2195687"/>
            <a:ext cx="7809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Logic</a:t>
            </a:r>
            <a:endParaRPr/>
          </a:p>
        </p:txBody>
      </p:sp>
      <p:graphicFrame>
        <p:nvGraphicFramePr>
          <p:cNvPr id="1002" name="Google Shape;1002;p53"/>
          <p:cNvGraphicFramePr/>
          <p:nvPr/>
        </p:nvGraphicFramePr>
        <p:xfrm>
          <a:off x="1557867" y="2556171"/>
          <a:ext cx="3000000" cy="3000000"/>
        </p:xfrm>
        <a:graphic>
          <a:graphicData uri="http://schemas.openxmlformats.org/drawingml/2006/table">
            <a:tbl>
              <a:tblPr bandRow="1" firstRow="1">
                <a:noFill/>
                <a:tableStyleId>{1B855437-AB22-4E18-BC42-E29585CEC004}</a:tableStyleId>
              </a:tblPr>
              <a:tblGrid>
                <a:gridCol w="404125"/>
                <a:gridCol w="505150"/>
                <a:gridCol w="505150"/>
                <a:gridCol w="505150"/>
                <a:gridCol w="505150"/>
                <a:gridCol w="454625"/>
                <a:gridCol w="454625"/>
                <a:gridCol w="404125"/>
                <a:gridCol w="353600"/>
              </a:tblGrid>
              <a:tr h="142250">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03" name="Google Shape;1003;p53"/>
          <p:cNvSpPr txBox="1"/>
          <p:nvPr/>
        </p:nvSpPr>
        <p:spPr>
          <a:xfrm>
            <a:off x="5715000" y="1981201"/>
            <a:ext cx="4665060" cy="22929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dk1"/>
                </a:solidFill>
                <a:latin typeface="Verdana"/>
                <a:ea typeface="Verdana"/>
                <a:cs typeface="Verdana"/>
                <a:sym typeface="Verdana"/>
              </a:rPr>
              <a:t>Step 1:</a:t>
            </a:r>
            <a:endParaRPr/>
          </a:p>
          <a:p>
            <a:pPr indent="0" lvl="0" marL="0" marR="0" rtl="0" algn="l">
              <a:spcBef>
                <a:spcPts val="0"/>
              </a:spcBef>
              <a:spcAft>
                <a:spcPts val="0"/>
              </a:spcAft>
              <a:buNone/>
            </a:pPr>
            <a:r>
              <a:rPr lang="en-US" sz="1100">
                <a:solidFill>
                  <a:schemeClr val="dk1"/>
                </a:solidFill>
                <a:latin typeface="Verdana"/>
                <a:ea typeface="Verdana"/>
                <a:cs typeface="Verdana"/>
                <a:sym typeface="Verdana"/>
              </a:rPr>
              <a:t>In state q</a:t>
            </a:r>
            <a:r>
              <a:rPr baseline="-25000" lang="en-US" sz="1100">
                <a:solidFill>
                  <a:schemeClr val="dk1"/>
                </a:solidFill>
                <a:latin typeface="Verdana"/>
                <a:ea typeface="Verdana"/>
                <a:cs typeface="Verdana"/>
                <a:sym typeface="Verdana"/>
              </a:rPr>
              <a:t>0</a:t>
            </a:r>
            <a:r>
              <a:rPr lang="en-US" sz="1100">
                <a:solidFill>
                  <a:schemeClr val="dk1"/>
                </a:solidFill>
                <a:latin typeface="Verdana"/>
                <a:ea typeface="Verdana"/>
                <a:cs typeface="Verdana"/>
                <a:sym typeface="Verdana"/>
              </a:rPr>
              <a:t>, if 0 is encountered</a:t>
            </a:r>
            <a:endParaRPr/>
          </a:p>
          <a:p>
            <a:pPr indent="0" lvl="0" marL="0" marR="0" rtl="0" algn="l">
              <a:spcBef>
                <a:spcPts val="0"/>
              </a:spcBef>
              <a:spcAft>
                <a:spcPts val="0"/>
              </a:spcAft>
              <a:buNone/>
            </a:pPr>
            <a:r>
              <a:rPr lang="en-US" sz="1100">
                <a:solidFill>
                  <a:schemeClr val="dk1"/>
                </a:solidFill>
                <a:latin typeface="Verdana"/>
                <a:ea typeface="Verdana"/>
                <a:cs typeface="Verdana"/>
                <a:sym typeface="Verdana"/>
              </a:rPr>
              <a:t>- Replace 0 by B, Change state to q</a:t>
            </a:r>
            <a:r>
              <a:rPr baseline="-25000" lang="en-US" sz="1100">
                <a:solidFill>
                  <a:schemeClr val="dk1"/>
                </a:solidFill>
                <a:latin typeface="Verdana"/>
                <a:ea typeface="Verdana"/>
                <a:cs typeface="Verdana"/>
                <a:sym typeface="Verdana"/>
              </a:rPr>
              <a:t>1</a:t>
            </a:r>
            <a:r>
              <a:rPr lang="en-US" sz="1100">
                <a:solidFill>
                  <a:schemeClr val="dk1"/>
                </a:solidFill>
                <a:latin typeface="Verdana"/>
                <a:ea typeface="Verdana"/>
                <a:cs typeface="Verdana"/>
                <a:sym typeface="Verdana"/>
              </a:rPr>
              <a:t>, Move right.</a:t>
            </a:r>
            <a:endParaRPr/>
          </a:p>
          <a:p>
            <a:pPr indent="0" lvl="0" marL="0" marR="0" rtl="0" algn="l">
              <a:spcBef>
                <a:spcPts val="0"/>
              </a:spcBef>
              <a:spcAft>
                <a:spcPts val="0"/>
              </a:spcAft>
              <a:buNone/>
            </a:pPr>
            <a:r>
              <a:rPr lang="en-US" sz="1100">
                <a:solidFill>
                  <a:schemeClr val="dk1"/>
                </a:solidFill>
                <a:latin typeface="Verdana"/>
                <a:ea typeface="Verdana"/>
                <a:cs typeface="Verdana"/>
                <a:sym typeface="Verdana"/>
              </a:rPr>
              <a:t>- Replace 0 by 0, be in same state q</a:t>
            </a:r>
            <a:r>
              <a:rPr baseline="-25000" lang="en-US" sz="1100">
                <a:solidFill>
                  <a:schemeClr val="dk1"/>
                </a:solidFill>
                <a:latin typeface="Verdana"/>
                <a:ea typeface="Verdana"/>
                <a:cs typeface="Verdana"/>
                <a:sym typeface="Verdana"/>
              </a:rPr>
              <a:t>1</a:t>
            </a:r>
            <a:r>
              <a:rPr lang="en-US" sz="1100">
                <a:solidFill>
                  <a:schemeClr val="dk1"/>
                </a:solidFill>
                <a:latin typeface="Verdana"/>
                <a:ea typeface="Verdana"/>
                <a:cs typeface="Verdana"/>
                <a:sym typeface="Verdana"/>
              </a:rPr>
              <a:t>, Move right. When 1 is </a:t>
            </a:r>
            <a:endParaRPr/>
          </a:p>
          <a:p>
            <a:pPr indent="0" lvl="0" marL="0" marR="0" rtl="0" algn="l">
              <a:spcBef>
                <a:spcPts val="0"/>
              </a:spcBef>
              <a:spcAft>
                <a:spcPts val="0"/>
              </a:spcAft>
              <a:buNone/>
            </a:pPr>
            <a:r>
              <a:rPr lang="en-US" sz="1100">
                <a:solidFill>
                  <a:schemeClr val="dk1"/>
                </a:solidFill>
                <a:latin typeface="Verdana"/>
                <a:ea typeface="Verdana"/>
                <a:cs typeface="Verdana"/>
                <a:sym typeface="Verdana"/>
              </a:rPr>
              <a:t>encountered, Change State to q</a:t>
            </a:r>
            <a:r>
              <a:rPr baseline="-25000" lang="en-US" sz="1100">
                <a:solidFill>
                  <a:schemeClr val="dk1"/>
                </a:solidFill>
                <a:latin typeface="Verdana"/>
                <a:ea typeface="Verdana"/>
                <a:cs typeface="Verdana"/>
                <a:sym typeface="Verdana"/>
              </a:rPr>
              <a:t>2</a:t>
            </a:r>
            <a:r>
              <a:rPr lang="en-US" sz="1100">
                <a:solidFill>
                  <a:schemeClr val="dk1"/>
                </a:solidFill>
                <a:latin typeface="Verdana"/>
                <a:ea typeface="Verdana"/>
                <a:cs typeface="Verdana"/>
                <a:sym typeface="Verdana"/>
              </a:rPr>
              <a:t>, Move Right.</a:t>
            </a:r>
            <a:endParaRPr/>
          </a:p>
          <a:p>
            <a:pPr indent="-171450" lvl="0" marL="171450" marR="0" rtl="0" algn="l">
              <a:spcBef>
                <a:spcPts val="0"/>
              </a:spcBef>
              <a:spcAft>
                <a:spcPts val="0"/>
              </a:spcAft>
              <a:buClr>
                <a:schemeClr val="dk1"/>
              </a:buClr>
              <a:buSzPts val="1100"/>
              <a:buFont typeface="Verdana"/>
              <a:buChar char="-"/>
            </a:pPr>
            <a:r>
              <a:rPr lang="en-US" sz="1100">
                <a:solidFill>
                  <a:schemeClr val="dk1"/>
                </a:solidFill>
                <a:latin typeface="Verdana"/>
                <a:ea typeface="Verdana"/>
                <a:cs typeface="Verdana"/>
                <a:sym typeface="Verdana"/>
              </a:rPr>
              <a:t>Replace 1 by 1, be in same state q</a:t>
            </a:r>
            <a:r>
              <a:rPr baseline="-25000" lang="en-US" sz="1100">
                <a:solidFill>
                  <a:schemeClr val="dk1"/>
                </a:solidFill>
                <a:latin typeface="Verdana"/>
                <a:ea typeface="Verdana"/>
                <a:cs typeface="Verdana"/>
                <a:sym typeface="Verdana"/>
              </a:rPr>
              <a:t>2</a:t>
            </a:r>
            <a:r>
              <a:rPr lang="en-US" sz="1100">
                <a:solidFill>
                  <a:schemeClr val="dk1"/>
                </a:solidFill>
                <a:latin typeface="Verdana"/>
                <a:ea typeface="Verdana"/>
                <a:cs typeface="Verdana"/>
                <a:sym typeface="Verdana"/>
              </a:rPr>
              <a:t>. When leftmost 0 is </a:t>
            </a:r>
            <a:endParaRPr/>
          </a:p>
          <a:p>
            <a:pPr indent="0" lvl="0" marL="0" marR="0" rtl="0" algn="l">
              <a:spcBef>
                <a:spcPts val="0"/>
              </a:spcBef>
              <a:spcAft>
                <a:spcPts val="0"/>
              </a:spcAft>
              <a:buNone/>
            </a:pPr>
            <a:r>
              <a:rPr lang="en-US" sz="1100">
                <a:solidFill>
                  <a:schemeClr val="dk1"/>
                </a:solidFill>
                <a:latin typeface="Verdana"/>
                <a:ea typeface="Verdana"/>
                <a:cs typeface="Verdana"/>
                <a:sym typeface="Verdana"/>
              </a:rPr>
              <a:t>encountered replace by 1, change state to q</a:t>
            </a:r>
            <a:r>
              <a:rPr baseline="-25000" lang="en-US" sz="1100">
                <a:solidFill>
                  <a:schemeClr val="dk1"/>
                </a:solidFill>
                <a:latin typeface="Verdana"/>
                <a:ea typeface="Verdana"/>
                <a:cs typeface="Verdana"/>
                <a:sym typeface="Verdana"/>
              </a:rPr>
              <a:t>3</a:t>
            </a:r>
            <a:r>
              <a:rPr lang="en-US" sz="1100">
                <a:solidFill>
                  <a:schemeClr val="dk1"/>
                </a:solidFill>
                <a:latin typeface="Verdana"/>
                <a:ea typeface="Verdana"/>
                <a:cs typeface="Verdana"/>
                <a:sym typeface="Verdana"/>
              </a:rPr>
              <a:t>, move left. When</a:t>
            </a:r>
            <a:endParaRPr/>
          </a:p>
          <a:p>
            <a:pPr indent="0" lvl="0" marL="0" marR="0" rtl="0" algn="l">
              <a:spcBef>
                <a:spcPts val="0"/>
              </a:spcBef>
              <a:spcAft>
                <a:spcPts val="0"/>
              </a:spcAft>
              <a:buNone/>
            </a:pPr>
            <a:r>
              <a:rPr lang="en-US" sz="1100">
                <a:solidFill>
                  <a:schemeClr val="dk1"/>
                </a:solidFill>
                <a:latin typeface="Verdana"/>
                <a:ea typeface="Verdana"/>
                <a:cs typeface="Verdana"/>
                <a:sym typeface="Verdana"/>
              </a:rPr>
              <a:t>B is encountered replace by B, Move left, change state to q4, </a:t>
            </a:r>
            <a:endParaRPr/>
          </a:p>
          <a:p>
            <a:pPr indent="0" lvl="0" marL="0" marR="0" rtl="0" algn="l">
              <a:spcBef>
                <a:spcPts val="0"/>
              </a:spcBef>
              <a:spcAft>
                <a:spcPts val="0"/>
              </a:spcAft>
              <a:buNone/>
            </a:pPr>
            <a:r>
              <a:rPr lang="en-US" sz="1100">
                <a:solidFill>
                  <a:schemeClr val="dk1"/>
                </a:solidFill>
                <a:latin typeface="Verdana"/>
                <a:ea typeface="Verdana"/>
                <a:cs typeface="Verdana"/>
                <a:sym typeface="Verdana"/>
              </a:rPr>
              <a:t>go to step 2</a:t>
            </a:r>
            <a:endParaRPr/>
          </a:p>
          <a:p>
            <a:pPr indent="0" lvl="0" marL="0" marR="0" rtl="0" algn="l">
              <a:spcBef>
                <a:spcPts val="0"/>
              </a:spcBef>
              <a:spcAft>
                <a:spcPts val="0"/>
              </a:spcAft>
              <a:buNone/>
            </a:pPr>
            <a:r>
              <a:rPr lang="en-US" sz="1100">
                <a:solidFill>
                  <a:schemeClr val="dk1"/>
                </a:solidFill>
                <a:latin typeface="Verdana"/>
                <a:ea typeface="Verdana"/>
                <a:cs typeface="Verdana"/>
                <a:sym typeface="Verdana"/>
              </a:rPr>
              <a:t>-Replace 0 by 0, 1 by 1, be same state q</a:t>
            </a:r>
            <a:r>
              <a:rPr baseline="-25000" lang="en-US" sz="1100">
                <a:solidFill>
                  <a:schemeClr val="dk1"/>
                </a:solidFill>
                <a:latin typeface="Verdana"/>
                <a:ea typeface="Verdana"/>
                <a:cs typeface="Verdana"/>
                <a:sym typeface="Verdana"/>
              </a:rPr>
              <a:t>3 </a:t>
            </a:r>
            <a:r>
              <a:rPr lang="en-US" sz="1100">
                <a:solidFill>
                  <a:schemeClr val="dk1"/>
                </a:solidFill>
                <a:latin typeface="Verdana"/>
                <a:ea typeface="Verdana"/>
                <a:cs typeface="Verdana"/>
                <a:sym typeface="Verdana"/>
              </a:rPr>
              <a:t> . When B is </a:t>
            </a:r>
            <a:endParaRPr/>
          </a:p>
          <a:p>
            <a:pPr indent="0" lvl="0" marL="0" marR="0" rtl="0" algn="l">
              <a:spcBef>
                <a:spcPts val="0"/>
              </a:spcBef>
              <a:spcAft>
                <a:spcPts val="0"/>
              </a:spcAft>
              <a:buNone/>
            </a:pPr>
            <a:r>
              <a:rPr lang="en-US" sz="1100">
                <a:solidFill>
                  <a:schemeClr val="dk1"/>
                </a:solidFill>
                <a:latin typeface="Verdana"/>
                <a:ea typeface="Verdana"/>
                <a:cs typeface="Verdana"/>
                <a:sym typeface="Verdana"/>
              </a:rPr>
              <a:t>encountered, replace by B, move right, go to state q</a:t>
            </a:r>
            <a:r>
              <a:rPr baseline="-25000" lang="en-US" sz="1100">
                <a:solidFill>
                  <a:schemeClr val="dk1"/>
                </a:solidFill>
                <a:latin typeface="Verdana"/>
                <a:ea typeface="Verdana"/>
                <a:cs typeface="Verdana"/>
                <a:sym typeface="Verdana"/>
              </a:rPr>
              <a:t>0. </a:t>
            </a:r>
            <a:r>
              <a:rPr lang="en-US" sz="1100">
                <a:solidFill>
                  <a:schemeClr val="dk1"/>
                </a:solidFill>
                <a:latin typeface="Verdana"/>
                <a:ea typeface="Verdana"/>
                <a:cs typeface="Verdana"/>
                <a:sym typeface="Verdana"/>
              </a:rPr>
              <a:t>Repeat </a:t>
            </a:r>
            <a:endParaRPr/>
          </a:p>
          <a:p>
            <a:pPr indent="0" lvl="0" marL="0" marR="0" rtl="0" algn="l">
              <a:spcBef>
                <a:spcPts val="0"/>
              </a:spcBef>
              <a:spcAft>
                <a:spcPts val="0"/>
              </a:spcAft>
              <a:buNone/>
            </a:pPr>
            <a:r>
              <a:rPr lang="en-US" sz="1100">
                <a:solidFill>
                  <a:schemeClr val="dk1"/>
                </a:solidFill>
                <a:latin typeface="Verdana"/>
                <a:ea typeface="Verdana"/>
                <a:cs typeface="Verdana"/>
                <a:sym typeface="Verdana"/>
              </a:rPr>
              <a:t>step 1</a:t>
            </a:r>
            <a:endParaRPr/>
          </a:p>
          <a:p>
            <a:pPr indent="0" lvl="0" marL="0" marR="0" rtl="0" algn="l">
              <a:spcBef>
                <a:spcPts val="0"/>
              </a:spcBef>
              <a:spcAft>
                <a:spcPts val="0"/>
              </a:spcAft>
              <a:buNone/>
            </a:pPr>
            <a:r>
              <a:rPr lang="en-US" sz="1100">
                <a:solidFill>
                  <a:schemeClr val="dk1"/>
                </a:solidFill>
                <a:latin typeface="Verdana"/>
                <a:ea typeface="Verdana"/>
                <a:cs typeface="Verdana"/>
                <a:sym typeface="Verdana"/>
              </a:rPr>
              <a:t>In state q</a:t>
            </a:r>
            <a:r>
              <a:rPr baseline="-25000" lang="en-US" sz="1100">
                <a:solidFill>
                  <a:schemeClr val="dk1"/>
                </a:solidFill>
                <a:latin typeface="Verdana"/>
                <a:ea typeface="Verdana"/>
                <a:cs typeface="Verdana"/>
                <a:sym typeface="Verdana"/>
              </a:rPr>
              <a:t>0</a:t>
            </a:r>
            <a:r>
              <a:rPr lang="en-US" sz="1100">
                <a:solidFill>
                  <a:schemeClr val="dk1"/>
                </a:solidFill>
                <a:latin typeface="Verdana"/>
                <a:ea typeface="Verdana"/>
                <a:cs typeface="Verdana"/>
                <a:sym typeface="Verdana"/>
              </a:rPr>
              <a:t>, if 1 is encountered, go to step 3</a:t>
            </a:r>
            <a:endParaRPr/>
          </a:p>
        </p:txBody>
      </p:sp>
      <p:sp>
        <p:nvSpPr>
          <p:cNvPr id="1004" name="Google Shape;1004;p53"/>
          <p:cNvSpPr/>
          <p:nvPr/>
        </p:nvSpPr>
        <p:spPr>
          <a:xfrm>
            <a:off x="1988544" y="563880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1005" name="Google Shape;1005;p53"/>
          <p:cNvCxnSpPr>
            <a:stCxn id="1004" idx="6"/>
          </p:cNvCxnSpPr>
          <p:nvPr/>
        </p:nvCxnSpPr>
        <p:spPr>
          <a:xfrm>
            <a:off x="2750544" y="5981700"/>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006" name="Google Shape;1006;p53"/>
          <p:cNvSpPr/>
          <p:nvPr/>
        </p:nvSpPr>
        <p:spPr>
          <a:xfrm>
            <a:off x="3866162" y="563880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1007" name="Google Shape;1007;p53"/>
          <p:cNvSpPr/>
          <p:nvPr/>
        </p:nvSpPr>
        <p:spPr>
          <a:xfrm rot="-10645840">
            <a:off x="4022678" y="5383185"/>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08" name="Google Shape;1008;p53"/>
          <p:cNvSpPr txBox="1"/>
          <p:nvPr/>
        </p:nvSpPr>
        <p:spPr>
          <a:xfrm>
            <a:off x="2872315" y="5590402"/>
            <a:ext cx="85645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1009" name="Google Shape;1009;p53"/>
          <p:cNvCxnSpPr/>
          <p:nvPr/>
        </p:nvCxnSpPr>
        <p:spPr>
          <a:xfrm>
            <a:off x="1721844" y="5962830"/>
            <a:ext cx="266700" cy="0"/>
          </a:xfrm>
          <a:prstGeom prst="straightConnector1">
            <a:avLst/>
          </a:prstGeom>
          <a:solidFill>
            <a:schemeClr val="accent1"/>
          </a:solidFill>
          <a:ln cap="flat" cmpd="sng" w="19050">
            <a:solidFill>
              <a:schemeClr val="dk1"/>
            </a:solidFill>
            <a:prstDash val="solid"/>
            <a:round/>
            <a:headEnd len="sm" w="sm" type="none"/>
            <a:tailEnd len="med" w="med" type="stealth"/>
          </a:ln>
        </p:spPr>
      </p:cxnSp>
      <p:sp>
        <p:nvSpPr>
          <p:cNvPr id="1010" name="Google Shape;1010;p53"/>
          <p:cNvSpPr txBox="1"/>
          <p:nvPr/>
        </p:nvSpPr>
        <p:spPr>
          <a:xfrm>
            <a:off x="3945992" y="5090706"/>
            <a:ext cx="84991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1011" name="Google Shape;1011;p53"/>
          <p:cNvCxnSpPr/>
          <p:nvPr/>
        </p:nvCxnSpPr>
        <p:spPr>
          <a:xfrm>
            <a:off x="4646902" y="5981700"/>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012" name="Google Shape;1012;p53"/>
          <p:cNvSpPr txBox="1"/>
          <p:nvPr/>
        </p:nvSpPr>
        <p:spPr>
          <a:xfrm>
            <a:off x="4761794" y="5633948"/>
            <a:ext cx="84991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013" name="Google Shape;1013;p53"/>
          <p:cNvSpPr/>
          <p:nvPr/>
        </p:nvSpPr>
        <p:spPr>
          <a:xfrm>
            <a:off x="5762520" y="5626023"/>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2</a:t>
            </a:r>
            <a:endParaRPr/>
          </a:p>
        </p:txBody>
      </p:sp>
      <p:sp>
        <p:nvSpPr>
          <p:cNvPr id="1014" name="Google Shape;1014;p53"/>
          <p:cNvSpPr/>
          <p:nvPr/>
        </p:nvSpPr>
        <p:spPr>
          <a:xfrm>
            <a:off x="7704531" y="556260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q3</a:t>
            </a:r>
            <a:endParaRPr baseline="-25000" sz="1800">
              <a:solidFill>
                <a:schemeClr val="dk1"/>
              </a:solidFill>
              <a:latin typeface="Verdana"/>
              <a:ea typeface="Verdana"/>
              <a:cs typeface="Verdana"/>
              <a:sym typeface="Verdana"/>
            </a:endParaRPr>
          </a:p>
        </p:txBody>
      </p:sp>
      <p:sp>
        <p:nvSpPr>
          <p:cNvPr id="1015" name="Google Shape;1015;p53"/>
          <p:cNvSpPr/>
          <p:nvPr/>
        </p:nvSpPr>
        <p:spPr>
          <a:xfrm rot="-10645840">
            <a:off x="7861047" y="5261829"/>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016" name="Google Shape;1016;p53"/>
          <p:cNvCxnSpPr/>
          <p:nvPr/>
        </p:nvCxnSpPr>
        <p:spPr>
          <a:xfrm>
            <a:off x="6558166" y="5943578"/>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017" name="Google Shape;1017;p53"/>
          <p:cNvSpPr txBox="1"/>
          <p:nvPr/>
        </p:nvSpPr>
        <p:spPr>
          <a:xfrm>
            <a:off x="6679937" y="5637893"/>
            <a:ext cx="82747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(0, 1,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1018" name="Google Shape;1018;p53"/>
          <p:cNvSpPr txBox="1"/>
          <p:nvPr/>
        </p:nvSpPr>
        <p:spPr>
          <a:xfrm>
            <a:off x="7706930" y="4800601"/>
            <a:ext cx="8274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1019" name="Google Shape;1019;p53"/>
          <p:cNvSpPr/>
          <p:nvPr/>
        </p:nvSpPr>
        <p:spPr>
          <a:xfrm rot="-10645840">
            <a:off x="5960917" y="5346706"/>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20" name="Google Shape;1020;p53"/>
          <p:cNvSpPr txBox="1"/>
          <p:nvPr/>
        </p:nvSpPr>
        <p:spPr>
          <a:xfrm>
            <a:off x="5500798" y="5082823"/>
            <a:ext cx="84991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1021" name="Google Shape;1021;p53"/>
          <p:cNvCxnSpPr/>
          <p:nvPr/>
        </p:nvCxnSpPr>
        <p:spPr>
          <a:xfrm rot="10800000">
            <a:off x="5413312" y="4507090"/>
            <a:ext cx="2360479" cy="1167233"/>
          </a:xfrm>
          <a:prstGeom prst="straightConnector1">
            <a:avLst/>
          </a:prstGeom>
          <a:solidFill>
            <a:schemeClr val="accent1"/>
          </a:solidFill>
          <a:ln cap="flat" cmpd="sng" w="28575">
            <a:solidFill>
              <a:schemeClr val="dk1"/>
            </a:solidFill>
            <a:prstDash val="solid"/>
            <a:round/>
            <a:headEnd len="sm" w="sm" type="none"/>
            <a:tailEnd len="sm" w="sm" type="none"/>
          </a:ln>
        </p:spPr>
      </p:cxnSp>
      <p:cxnSp>
        <p:nvCxnSpPr>
          <p:cNvPr id="1022" name="Google Shape;1022;p53"/>
          <p:cNvCxnSpPr/>
          <p:nvPr/>
        </p:nvCxnSpPr>
        <p:spPr>
          <a:xfrm flipH="1">
            <a:off x="2369544" y="4507089"/>
            <a:ext cx="3086100" cy="11430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023" name="Google Shape;1023;p53"/>
          <p:cNvSpPr txBox="1"/>
          <p:nvPr/>
        </p:nvSpPr>
        <p:spPr>
          <a:xfrm>
            <a:off x="4344026" y="4379413"/>
            <a:ext cx="86299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024" name="Google Shape;1024;p53"/>
          <p:cNvSpPr/>
          <p:nvPr/>
        </p:nvSpPr>
        <p:spPr>
          <a:xfrm>
            <a:off x="1676400" y="2895601"/>
            <a:ext cx="152400" cy="272825"/>
          </a:xfrm>
          <a:prstGeom prst="up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54"/>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000"/>
              <a:t>Design TM to compute the function, which is called monus or proper subtraction and is defined by (m-n) = max (m-n, 0)</a:t>
            </a:r>
            <a:endParaRPr sz="2000"/>
          </a:p>
        </p:txBody>
      </p:sp>
      <p:sp>
        <p:nvSpPr>
          <p:cNvPr id="1030" name="Google Shape;1030;p54"/>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031" name="Google Shape;1031;p54"/>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032" name="Google Shape;1032;p54"/>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33" name="Google Shape;1033;p54"/>
          <p:cNvSpPr txBox="1"/>
          <p:nvPr/>
        </p:nvSpPr>
        <p:spPr>
          <a:xfrm>
            <a:off x="2080188" y="1219200"/>
            <a:ext cx="7809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Logic</a:t>
            </a:r>
            <a:endParaRPr/>
          </a:p>
        </p:txBody>
      </p:sp>
      <p:graphicFrame>
        <p:nvGraphicFramePr>
          <p:cNvPr id="1034" name="Google Shape;1034;p54"/>
          <p:cNvGraphicFramePr/>
          <p:nvPr/>
        </p:nvGraphicFramePr>
        <p:xfrm>
          <a:off x="1589121" y="1579684"/>
          <a:ext cx="3000000" cy="3000000"/>
        </p:xfrm>
        <a:graphic>
          <a:graphicData uri="http://schemas.openxmlformats.org/drawingml/2006/table">
            <a:tbl>
              <a:tblPr bandRow="1" firstRow="1">
                <a:noFill/>
                <a:tableStyleId>{1B855437-AB22-4E18-BC42-E29585CEC004}</a:tableStyleId>
              </a:tblPr>
              <a:tblGrid>
                <a:gridCol w="404125"/>
                <a:gridCol w="505150"/>
                <a:gridCol w="505150"/>
                <a:gridCol w="505150"/>
                <a:gridCol w="505150"/>
                <a:gridCol w="454625"/>
                <a:gridCol w="454625"/>
                <a:gridCol w="404125"/>
                <a:gridCol w="353600"/>
              </a:tblGrid>
              <a:tr h="142250">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35" name="Google Shape;1035;p54"/>
          <p:cNvSpPr txBox="1"/>
          <p:nvPr/>
        </p:nvSpPr>
        <p:spPr>
          <a:xfrm>
            <a:off x="5938767" y="1208923"/>
            <a:ext cx="447411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Verdana"/>
                <a:ea typeface="Verdana"/>
                <a:cs typeface="Verdana"/>
                <a:sym typeface="Verdana"/>
              </a:rPr>
              <a:t>Step 2:</a:t>
            </a:r>
            <a:endParaRPr/>
          </a:p>
          <a:p>
            <a:pPr indent="0" lvl="0" marL="0" marR="0" rtl="0" algn="l">
              <a:spcBef>
                <a:spcPts val="0"/>
              </a:spcBef>
              <a:spcAft>
                <a:spcPts val="0"/>
              </a:spcAft>
              <a:buNone/>
            </a:pPr>
            <a:r>
              <a:rPr lang="en-US" sz="1200">
                <a:solidFill>
                  <a:schemeClr val="dk1"/>
                </a:solidFill>
                <a:latin typeface="Verdana"/>
                <a:ea typeface="Verdana"/>
                <a:cs typeface="Verdana"/>
                <a:sym typeface="Verdana"/>
              </a:rPr>
              <a:t>- Replace 0 by 0, Replace 1  by B, be in same state q4,</a:t>
            </a:r>
            <a:endParaRPr/>
          </a:p>
          <a:p>
            <a:pPr indent="0" lvl="0" marL="0" marR="0" rtl="0" algn="l">
              <a:spcBef>
                <a:spcPts val="0"/>
              </a:spcBef>
              <a:spcAft>
                <a:spcPts val="0"/>
              </a:spcAft>
              <a:buNone/>
            </a:pPr>
            <a:r>
              <a:rPr lang="en-US" sz="1200">
                <a:solidFill>
                  <a:schemeClr val="dk1"/>
                </a:solidFill>
                <a:latin typeface="Verdana"/>
                <a:ea typeface="Verdana"/>
                <a:cs typeface="Verdana"/>
                <a:sym typeface="Verdana"/>
              </a:rPr>
              <a:t> Move left.</a:t>
            </a:r>
            <a:endParaRPr/>
          </a:p>
          <a:p>
            <a:pPr indent="-171450" lvl="0" marL="171450" marR="0" rtl="0" algn="l">
              <a:spcBef>
                <a:spcPts val="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If B is encountered replace by 0, move  right, go to </a:t>
            </a:r>
            <a:endParaRPr/>
          </a:p>
          <a:p>
            <a:pPr indent="0" lvl="0" marL="0" marR="0" rtl="0" algn="l">
              <a:spcBef>
                <a:spcPts val="0"/>
              </a:spcBef>
              <a:spcAft>
                <a:spcPts val="0"/>
              </a:spcAft>
              <a:buNone/>
            </a:pPr>
            <a:r>
              <a:rPr lang="en-US" sz="1200">
                <a:solidFill>
                  <a:schemeClr val="dk1"/>
                </a:solidFill>
                <a:latin typeface="Verdana"/>
                <a:ea typeface="Verdana"/>
                <a:cs typeface="Verdana"/>
                <a:sym typeface="Verdana"/>
              </a:rPr>
              <a:t>final state  q</a:t>
            </a:r>
            <a:r>
              <a:rPr baseline="-25000" lang="en-US" sz="1200">
                <a:solidFill>
                  <a:schemeClr val="dk1"/>
                </a:solidFill>
                <a:latin typeface="Verdana"/>
                <a:ea typeface="Verdana"/>
                <a:cs typeface="Verdana"/>
                <a:sym typeface="Verdana"/>
              </a:rPr>
              <a:t>6</a:t>
            </a:r>
            <a:endParaRPr/>
          </a:p>
        </p:txBody>
      </p:sp>
      <p:sp>
        <p:nvSpPr>
          <p:cNvPr id="1036" name="Google Shape;1036;p54"/>
          <p:cNvSpPr/>
          <p:nvPr/>
        </p:nvSpPr>
        <p:spPr>
          <a:xfrm>
            <a:off x="1790700" y="4002588"/>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1037" name="Google Shape;1037;p54"/>
          <p:cNvCxnSpPr>
            <a:stCxn id="1036" idx="6"/>
          </p:cNvCxnSpPr>
          <p:nvPr/>
        </p:nvCxnSpPr>
        <p:spPr>
          <a:xfrm>
            <a:off x="2552700" y="4345488"/>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038" name="Google Shape;1038;p54"/>
          <p:cNvSpPr/>
          <p:nvPr/>
        </p:nvSpPr>
        <p:spPr>
          <a:xfrm>
            <a:off x="3668318" y="4002588"/>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1039" name="Google Shape;1039;p54"/>
          <p:cNvSpPr/>
          <p:nvPr/>
        </p:nvSpPr>
        <p:spPr>
          <a:xfrm rot="-10645840">
            <a:off x="3824834" y="3746973"/>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40" name="Google Shape;1040;p54"/>
          <p:cNvSpPr txBox="1"/>
          <p:nvPr/>
        </p:nvSpPr>
        <p:spPr>
          <a:xfrm>
            <a:off x="2674471" y="3954190"/>
            <a:ext cx="85645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1041" name="Google Shape;1041;p54"/>
          <p:cNvCxnSpPr/>
          <p:nvPr/>
        </p:nvCxnSpPr>
        <p:spPr>
          <a:xfrm>
            <a:off x="1524000" y="4326618"/>
            <a:ext cx="266700" cy="0"/>
          </a:xfrm>
          <a:prstGeom prst="straightConnector1">
            <a:avLst/>
          </a:prstGeom>
          <a:solidFill>
            <a:schemeClr val="accent1"/>
          </a:solidFill>
          <a:ln cap="flat" cmpd="sng" w="19050">
            <a:solidFill>
              <a:schemeClr val="dk1"/>
            </a:solidFill>
            <a:prstDash val="solid"/>
            <a:round/>
            <a:headEnd len="sm" w="sm" type="none"/>
            <a:tailEnd len="med" w="med" type="stealth"/>
          </a:ln>
        </p:spPr>
      </p:cxnSp>
      <p:sp>
        <p:nvSpPr>
          <p:cNvPr id="1042" name="Google Shape;1042;p54"/>
          <p:cNvSpPr txBox="1"/>
          <p:nvPr/>
        </p:nvSpPr>
        <p:spPr>
          <a:xfrm>
            <a:off x="3748148" y="3454494"/>
            <a:ext cx="84991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1043" name="Google Shape;1043;p54"/>
          <p:cNvCxnSpPr/>
          <p:nvPr/>
        </p:nvCxnSpPr>
        <p:spPr>
          <a:xfrm>
            <a:off x="4449058" y="4345488"/>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044" name="Google Shape;1044;p54"/>
          <p:cNvSpPr txBox="1"/>
          <p:nvPr/>
        </p:nvSpPr>
        <p:spPr>
          <a:xfrm>
            <a:off x="4563950" y="3997736"/>
            <a:ext cx="84991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045" name="Google Shape;1045;p54"/>
          <p:cNvSpPr/>
          <p:nvPr/>
        </p:nvSpPr>
        <p:spPr>
          <a:xfrm>
            <a:off x="5564676" y="3989811"/>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2</a:t>
            </a:r>
            <a:endParaRPr/>
          </a:p>
        </p:txBody>
      </p:sp>
      <p:sp>
        <p:nvSpPr>
          <p:cNvPr id="1046" name="Google Shape;1046;p54"/>
          <p:cNvSpPr/>
          <p:nvPr/>
        </p:nvSpPr>
        <p:spPr>
          <a:xfrm>
            <a:off x="7506687" y="3926388"/>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q3</a:t>
            </a:r>
            <a:endParaRPr baseline="-25000" sz="1800">
              <a:solidFill>
                <a:schemeClr val="dk1"/>
              </a:solidFill>
              <a:latin typeface="Verdana"/>
              <a:ea typeface="Verdana"/>
              <a:cs typeface="Verdana"/>
              <a:sym typeface="Verdana"/>
            </a:endParaRPr>
          </a:p>
        </p:txBody>
      </p:sp>
      <p:sp>
        <p:nvSpPr>
          <p:cNvPr id="1047" name="Google Shape;1047;p54"/>
          <p:cNvSpPr/>
          <p:nvPr/>
        </p:nvSpPr>
        <p:spPr>
          <a:xfrm rot="-5717864">
            <a:off x="6228025" y="5513447"/>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048" name="Google Shape;1048;p54"/>
          <p:cNvCxnSpPr/>
          <p:nvPr/>
        </p:nvCxnSpPr>
        <p:spPr>
          <a:xfrm>
            <a:off x="6360322" y="4307366"/>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049" name="Google Shape;1049;p54"/>
          <p:cNvSpPr txBox="1"/>
          <p:nvPr/>
        </p:nvSpPr>
        <p:spPr>
          <a:xfrm>
            <a:off x="6482093" y="4001681"/>
            <a:ext cx="82747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(0, 1,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1050" name="Google Shape;1050;p54"/>
          <p:cNvSpPr txBox="1"/>
          <p:nvPr/>
        </p:nvSpPr>
        <p:spPr>
          <a:xfrm>
            <a:off x="7509086" y="3164389"/>
            <a:ext cx="8274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1051" name="Google Shape;1051;p54"/>
          <p:cNvSpPr/>
          <p:nvPr/>
        </p:nvSpPr>
        <p:spPr>
          <a:xfrm rot="-10645840">
            <a:off x="5763073" y="3710494"/>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52" name="Google Shape;1052;p54"/>
          <p:cNvSpPr txBox="1"/>
          <p:nvPr/>
        </p:nvSpPr>
        <p:spPr>
          <a:xfrm>
            <a:off x="5302954" y="3446611"/>
            <a:ext cx="84991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1053" name="Google Shape;1053;p54"/>
          <p:cNvCxnSpPr/>
          <p:nvPr/>
        </p:nvCxnSpPr>
        <p:spPr>
          <a:xfrm rot="10800000">
            <a:off x="5215468" y="2870878"/>
            <a:ext cx="2360479" cy="1167233"/>
          </a:xfrm>
          <a:prstGeom prst="straightConnector1">
            <a:avLst/>
          </a:prstGeom>
          <a:solidFill>
            <a:schemeClr val="accent1"/>
          </a:solidFill>
          <a:ln cap="flat" cmpd="sng" w="28575">
            <a:solidFill>
              <a:schemeClr val="dk1"/>
            </a:solidFill>
            <a:prstDash val="solid"/>
            <a:round/>
            <a:headEnd len="sm" w="sm" type="none"/>
            <a:tailEnd len="sm" w="sm" type="none"/>
          </a:ln>
        </p:spPr>
      </p:cxnSp>
      <p:cxnSp>
        <p:nvCxnSpPr>
          <p:cNvPr id="1054" name="Google Shape;1054;p54"/>
          <p:cNvCxnSpPr/>
          <p:nvPr/>
        </p:nvCxnSpPr>
        <p:spPr>
          <a:xfrm flipH="1">
            <a:off x="2171700" y="2870877"/>
            <a:ext cx="3086100" cy="11430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055" name="Google Shape;1055;p54"/>
          <p:cNvSpPr txBox="1"/>
          <p:nvPr/>
        </p:nvSpPr>
        <p:spPr>
          <a:xfrm>
            <a:off x="4146182" y="2743201"/>
            <a:ext cx="86299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056" name="Google Shape;1056;p54"/>
          <p:cNvSpPr/>
          <p:nvPr/>
        </p:nvSpPr>
        <p:spPr>
          <a:xfrm>
            <a:off x="5020031" y="1951761"/>
            <a:ext cx="152400" cy="272825"/>
          </a:xfrm>
          <a:prstGeom prst="up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57" name="Google Shape;1057;p54"/>
          <p:cNvSpPr/>
          <p:nvPr/>
        </p:nvSpPr>
        <p:spPr>
          <a:xfrm>
            <a:off x="5606557" y="541020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q4</a:t>
            </a:r>
            <a:endParaRPr baseline="-25000" sz="1800">
              <a:solidFill>
                <a:schemeClr val="dk1"/>
              </a:solidFill>
              <a:latin typeface="Verdana"/>
              <a:ea typeface="Verdana"/>
              <a:cs typeface="Verdana"/>
              <a:sym typeface="Verdana"/>
            </a:endParaRPr>
          </a:p>
        </p:txBody>
      </p:sp>
      <p:cxnSp>
        <p:nvCxnSpPr>
          <p:cNvPr id="1058" name="Google Shape;1058;p54"/>
          <p:cNvCxnSpPr>
            <a:stCxn id="1045" idx="4"/>
            <a:endCxn id="1057" idx="0"/>
          </p:cNvCxnSpPr>
          <p:nvPr/>
        </p:nvCxnSpPr>
        <p:spPr>
          <a:xfrm>
            <a:off x="5945676" y="4675611"/>
            <a:ext cx="42000" cy="7347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059" name="Google Shape;1059;p54"/>
          <p:cNvSpPr txBox="1"/>
          <p:nvPr/>
        </p:nvSpPr>
        <p:spPr>
          <a:xfrm>
            <a:off x="5918808" y="4765907"/>
            <a:ext cx="84055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1060" name="Google Shape;1060;p54"/>
          <p:cNvSpPr/>
          <p:nvPr/>
        </p:nvSpPr>
        <p:spPr>
          <a:xfrm rot="-10645840">
            <a:off x="7673471" y="3633605"/>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61" name="Google Shape;1061;p54"/>
          <p:cNvSpPr txBox="1"/>
          <p:nvPr/>
        </p:nvSpPr>
        <p:spPr>
          <a:xfrm>
            <a:off x="6662924" y="5449399"/>
            <a:ext cx="8274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B,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1062" name="Google Shape;1062;p54"/>
          <p:cNvSpPr/>
          <p:nvPr/>
        </p:nvSpPr>
        <p:spPr>
          <a:xfrm>
            <a:off x="3714750" y="5363551"/>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q6</a:t>
            </a:r>
            <a:endParaRPr baseline="-25000" sz="1800">
              <a:solidFill>
                <a:schemeClr val="dk1"/>
              </a:solidFill>
              <a:latin typeface="Verdana"/>
              <a:ea typeface="Verdana"/>
              <a:cs typeface="Verdana"/>
              <a:sym typeface="Verdana"/>
            </a:endParaRPr>
          </a:p>
        </p:txBody>
      </p:sp>
      <p:sp>
        <p:nvSpPr>
          <p:cNvPr id="1063" name="Google Shape;1063;p54"/>
          <p:cNvSpPr/>
          <p:nvPr/>
        </p:nvSpPr>
        <p:spPr>
          <a:xfrm>
            <a:off x="3631441" y="5320368"/>
            <a:ext cx="917863" cy="770652"/>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aseline="-25000" sz="1800">
              <a:solidFill>
                <a:schemeClr val="dk1"/>
              </a:solidFill>
              <a:latin typeface="Verdana"/>
              <a:ea typeface="Verdana"/>
              <a:cs typeface="Verdana"/>
              <a:sym typeface="Verdana"/>
            </a:endParaRPr>
          </a:p>
        </p:txBody>
      </p:sp>
      <p:cxnSp>
        <p:nvCxnSpPr>
          <p:cNvPr id="1064" name="Google Shape;1064;p54"/>
          <p:cNvCxnSpPr>
            <a:stCxn id="1057" idx="2"/>
            <a:endCxn id="1063" idx="6"/>
          </p:cNvCxnSpPr>
          <p:nvPr/>
        </p:nvCxnSpPr>
        <p:spPr>
          <a:xfrm rot="10800000">
            <a:off x="4549357" y="5705700"/>
            <a:ext cx="1057200" cy="474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065" name="Google Shape;1065;p54"/>
          <p:cNvSpPr txBox="1"/>
          <p:nvPr/>
        </p:nvSpPr>
        <p:spPr>
          <a:xfrm>
            <a:off x="4724126" y="5396970"/>
            <a:ext cx="85645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066" name="Google Shape;1066;p54"/>
          <p:cNvSpPr txBox="1"/>
          <p:nvPr/>
        </p:nvSpPr>
        <p:spPr>
          <a:xfrm>
            <a:off x="3709919" y="1096090"/>
            <a:ext cx="206338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Verdana"/>
                <a:ea typeface="Verdana"/>
                <a:cs typeface="Verdana"/>
                <a:sym typeface="Verdana"/>
              </a:rPr>
              <a:t>Example for (5-2)=3</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55"/>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000"/>
              <a:t>Design TM to compute the function, which is called monus or proper subtraction and is defined by (m-n) = max (m-n, 0)</a:t>
            </a:r>
            <a:endParaRPr sz="2000"/>
          </a:p>
        </p:txBody>
      </p:sp>
      <p:sp>
        <p:nvSpPr>
          <p:cNvPr id="1072" name="Google Shape;1072;p55"/>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073" name="Google Shape;1073;p55"/>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074" name="Google Shape;1074;p55"/>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5" name="Google Shape;1075;p55"/>
          <p:cNvSpPr txBox="1"/>
          <p:nvPr/>
        </p:nvSpPr>
        <p:spPr>
          <a:xfrm>
            <a:off x="1905001" y="1096089"/>
            <a:ext cx="8098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Input</a:t>
            </a:r>
            <a:endParaRPr/>
          </a:p>
        </p:txBody>
      </p:sp>
      <p:graphicFrame>
        <p:nvGraphicFramePr>
          <p:cNvPr id="1076" name="Google Shape;1076;p55"/>
          <p:cNvGraphicFramePr/>
          <p:nvPr/>
        </p:nvGraphicFramePr>
        <p:xfrm>
          <a:off x="1623318" y="1447800"/>
          <a:ext cx="3000000" cy="3000000"/>
        </p:xfrm>
        <a:graphic>
          <a:graphicData uri="http://schemas.openxmlformats.org/drawingml/2006/table">
            <a:tbl>
              <a:tblPr bandRow="1" firstRow="1">
                <a:noFill/>
                <a:tableStyleId>{1B855437-AB22-4E18-BC42-E29585CEC004}</a:tableStyleId>
              </a:tblPr>
              <a:tblGrid>
                <a:gridCol w="404125"/>
                <a:gridCol w="505150"/>
                <a:gridCol w="505150"/>
                <a:gridCol w="505150"/>
                <a:gridCol w="505150"/>
                <a:gridCol w="454625"/>
                <a:gridCol w="454625"/>
                <a:gridCol w="404125"/>
                <a:gridCol w="353600"/>
              </a:tblGrid>
              <a:tr h="142250">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77" name="Google Shape;1077;p55"/>
          <p:cNvSpPr txBox="1"/>
          <p:nvPr/>
        </p:nvSpPr>
        <p:spPr>
          <a:xfrm>
            <a:off x="5938767" y="1208923"/>
            <a:ext cx="447411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Verdana"/>
                <a:ea typeface="Verdana"/>
                <a:cs typeface="Verdana"/>
                <a:sym typeface="Verdana"/>
              </a:rPr>
              <a:t>Step 3:</a:t>
            </a:r>
            <a:endParaRPr/>
          </a:p>
          <a:p>
            <a:pPr indent="0" lvl="0" marL="0" marR="0" rtl="0" algn="l">
              <a:spcBef>
                <a:spcPts val="0"/>
              </a:spcBef>
              <a:spcAft>
                <a:spcPts val="0"/>
              </a:spcAft>
              <a:buNone/>
            </a:pPr>
            <a:r>
              <a:rPr lang="en-US" sz="1200">
                <a:solidFill>
                  <a:schemeClr val="dk1"/>
                </a:solidFill>
                <a:latin typeface="Verdana"/>
                <a:ea typeface="Verdana"/>
                <a:cs typeface="Verdana"/>
                <a:sym typeface="Verdana"/>
              </a:rPr>
              <a:t>- Replace 1 by B, Replace 0  by B, be in same state q5,</a:t>
            </a:r>
            <a:endParaRPr/>
          </a:p>
          <a:p>
            <a:pPr indent="0" lvl="0" marL="0" marR="0" rtl="0" algn="l">
              <a:spcBef>
                <a:spcPts val="0"/>
              </a:spcBef>
              <a:spcAft>
                <a:spcPts val="0"/>
              </a:spcAft>
              <a:buNone/>
            </a:pPr>
            <a:r>
              <a:rPr lang="en-US" sz="1200">
                <a:solidFill>
                  <a:schemeClr val="dk1"/>
                </a:solidFill>
                <a:latin typeface="Verdana"/>
                <a:ea typeface="Verdana"/>
                <a:cs typeface="Verdana"/>
                <a:sym typeface="Verdana"/>
              </a:rPr>
              <a:t> Move right.</a:t>
            </a:r>
            <a:endParaRPr/>
          </a:p>
          <a:p>
            <a:pPr indent="-171450" lvl="0" marL="171450" marR="0" rtl="0" algn="l">
              <a:spcBef>
                <a:spcPts val="0"/>
              </a:spcBef>
              <a:spcAft>
                <a:spcPts val="0"/>
              </a:spcAft>
              <a:buClr>
                <a:schemeClr val="dk1"/>
              </a:buClr>
              <a:buSzPts val="1200"/>
              <a:buFont typeface="Verdana"/>
              <a:buChar char="-"/>
            </a:pPr>
            <a:r>
              <a:rPr lang="en-US" sz="1200">
                <a:solidFill>
                  <a:schemeClr val="dk1"/>
                </a:solidFill>
                <a:latin typeface="Verdana"/>
                <a:ea typeface="Verdana"/>
                <a:cs typeface="Verdana"/>
                <a:sym typeface="Verdana"/>
              </a:rPr>
              <a:t>If B is encountered replace by B, move e right, go to </a:t>
            </a:r>
            <a:endParaRPr/>
          </a:p>
          <a:p>
            <a:pPr indent="0" lvl="0" marL="0" marR="0" rtl="0" algn="l">
              <a:spcBef>
                <a:spcPts val="0"/>
              </a:spcBef>
              <a:spcAft>
                <a:spcPts val="0"/>
              </a:spcAft>
              <a:buNone/>
            </a:pPr>
            <a:r>
              <a:rPr lang="en-US" sz="1200">
                <a:solidFill>
                  <a:schemeClr val="dk1"/>
                </a:solidFill>
                <a:latin typeface="Verdana"/>
                <a:ea typeface="Verdana"/>
                <a:cs typeface="Verdana"/>
                <a:sym typeface="Verdana"/>
              </a:rPr>
              <a:t>final state  q</a:t>
            </a:r>
            <a:r>
              <a:rPr baseline="-25000" lang="en-US" sz="1200">
                <a:solidFill>
                  <a:schemeClr val="dk1"/>
                </a:solidFill>
                <a:latin typeface="Verdana"/>
                <a:ea typeface="Verdana"/>
                <a:cs typeface="Verdana"/>
                <a:sym typeface="Verdana"/>
              </a:rPr>
              <a:t>6</a:t>
            </a:r>
            <a:endParaRPr/>
          </a:p>
        </p:txBody>
      </p:sp>
      <p:sp>
        <p:nvSpPr>
          <p:cNvPr id="1078" name="Google Shape;1078;p55"/>
          <p:cNvSpPr/>
          <p:nvPr/>
        </p:nvSpPr>
        <p:spPr>
          <a:xfrm>
            <a:off x="3390900" y="4002588"/>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1079" name="Google Shape;1079;p55"/>
          <p:cNvCxnSpPr>
            <a:stCxn id="1078" idx="6"/>
          </p:cNvCxnSpPr>
          <p:nvPr/>
        </p:nvCxnSpPr>
        <p:spPr>
          <a:xfrm>
            <a:off x="4152900" y="4345488"/>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080" name="Google Shape;1080;p55"/>
          <p:cNvSpPr/>
          <p:nvPr/>
        </p:nvSpPr>
        <p:spPr>
          <a:xfrm>
            <a:off x="5268518" y="4002588"/>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1081" name="Google Shape;1081;p55"/>
          <p:cNvSpPr/>
          <p:nvPr/>
        </p:nvSpPr>
        <p:spPr>
          <a:xfrm rot="-10645840">
            <a:off x="5425034" y="3746973"/>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82" name="Google Shape;1082;p55"/>
          <p:cNvSpPr txBox="1"/>
          <p:nvPr/>
        </p:nvSpPr>
        <p:spPr>
          <a:xfrm>
            <a:off x="4274671" y="3954190"/>
            <a:ext cx="85645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1083" name="Google Shape;1083;p55"/>
          <p:cNvCxnSpPr/>
          <p:nvPr/>
        </p:nvCxnSpPr>
        <p:spPr>
          <a:xfrm>
            <a:off x="3124200" y="4326618"/>
            <a:ext cx="266700" cy="0"/>
          </a:xfrm>
          <a:prstGeom prst="straightConnector1">
            <a:avLst/>
          </a:prstGeom>
          <a:solidFill>
            <a:schemeClr val="accent1"/>
          </a:solidFill>
          <a:ln cap="flat" cmpd="sng" w="19050">
            <a:solidFill>
              <a:schemeClr val="dk1"/>
            </a:solidFill>
            <a:prstDash val="solid"/>
            <a:round/>
            <a:headEnd len="sm" w="sm" type="none"/>
            <a:tailEnd len="med" w="med" type="stealth"/>
          </a:ln>
        </p:spPr>
      </p:cxnSp>
      <p:sp>
        <p:nvSpPr>
          <p:cNvPr id="1084" name="Google Shape;1084;p55"/>
          <p:cNvSpPr txBox="1"/>
          <p:nvPr/>
        </p:nvSpPr>
        <p:spPr>
          <a:xfrm>
            <a:off x="5348348" y="3454494"/>
            <a:ext cx="84991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1085" name="Google Shape;1085;p55"/>
          <p:cNvCxnSpPr/>
          <p:nvPr/>
        </p:nvCxnSpPr>
        <p:spPr>
          <a:xfrm>
            <a:off x="6049258" y="4345488"/>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086" name="Google Shape;1086;p55"/>
          <p:cNvSpPr txBox="1"/>
          <p:nvPr/>
        </p:nvSpPr>
        <p:spPr>
          <a:xfrm>
            <a:off x="6164150" y="3997736"/>
            <a:ext cx="84991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087" name="Google Shape;1087;p55"/>
          <p:cNvSpPr/>
          <p:nvPr/>
        </p:nvSpPr>
        <p:spPr>
          <a:xfrm>
            <a:off x="7164876" y="3989811"/>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2</a:t>
            </a:r>
            <a:endParaRPr/>
          </a:p>
        </p:txBody>
      </p:sp>
      <p:sp>
        <p:nvSpPr>
          <p:cNvPr id="1088" name="Google Shape;1088;p55"/>
          <p:cNvSpPr/>
          <p:nvPr/>
        </p:nvSpPr>
        <p:spPr>
          <a:xfrm>
            <a:off x="9106887" y="3926388"/>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q3</a:t>
            </a:r>
            <a:endParaRPr baseline="-25000" sz="1800">
              <a:solidFill>
                <a:schemeClr val="dk1"/>
              </a:solidFill>
              <a:latin typeface="Verdana"/>
              <a:ea typeface="Verdana"/>
              <a:cs typeface="Verdana"/>
              <a:sym typeface="Verdana"/>
            </a:endParaRPr>
          </a:p>
        </p:txBody>
      </p:sp>
      <p:sp>
        <p:nvSpPr>
          <p:cNvPr id="1089" name="Google Shape;1089;p55"/>
          <p:cNvSpPr/>
          <p:nvPr/>
        </p:nvSpPr>
        <p:spPr>
          <a:xfrm rot="5887308">
            <a:off x="3022929" y="5474759"/>
            <a:ext cx="440007" cy="443793"/>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090" name="Google Shape;1090;p55"/>
          <p:cNvCxnSpPr/>
          <p:nvPr/>
        </p:nvCxnSpPr>
        <p:spPr>
          <a:xfrm>
            <a:off x="7960522" y="4307366"/>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091" name="Google Shape;1091;p55"/>
          <p:cNvSpPr txBox="1"/>
          <p:nvPr/>
        </p:nvSpPr>
        <p:spPr>
          <a:xfrm>
            <a:off x="8082293" y="4001681"/>
            <a:ext cx="82747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(0, 1,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1092" name="Google Shape;1092;p55"/>
          <p:cNvSpPr txBox="1"/>
          <p:nvPr/>
        </p:nvSpPr>
        <p:spPr>
          <a:xfrm>
            <a:off x="9109286" y="3164389"/>
            <a:ext cx="8274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1093" name="Google Shape;1093;p55"/>
          <p:cNvSpPr/>
          <p:nvPr/>
        </p:nvSpPr>
        <p:spPr>
          <a:xfrm rot="-10645840">
            <a:off x="7363273" y="3710494"/>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94" name="Google Shape;1094;p55"/>
          <p:cNvSpPr txBox="1"/>
          <p:nvPr/>
        </p:nvSpPr>
        <p:spPr>
          <a:xfrm>
            <a:off x="6903154" y="3446611"/>
            <a:ext cx="84991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1095" name="Google Shape;1095;p55"/>
          <p:cNvCxnSpPr/>
          <p:nvPr/>
        </p:nvCxnSpPr>
        <p:spPr>
          <a:xfrm rot="10800000">
            <a:off x="6815668" y="2870878"/>
            <a:ext cx="2360479" cy="1167233"/>
          </a:xfrm>
          <a:prstGeom prst="straightConnector1">
            <a:avLst/>
          </a:prstGeom>
          <a:solidFill>
            <a:schemeClr val="accent1"/>
          </a:solidFill>
          <a:ln cap="flat" cmpd="sng" w="28575">
            <a:solidFill>
              <a:schemeClr val="dk1"/>
            </a:solidFill>
            <a:prstDash val="solid"/>
            <a:round/>
            <a:headEnd len="sm" w="sm" type="none"/>
            <a:tailEnd len="sm" w="sm" type="none"/>
          </a:ln>
        </p:spPr>
      </p:cxnSp>
      <p:cxnSp>
        <p:nvCxnSpPr>
          <p:cNvPr id="1096" name="Google Shape;1096;p55"/>
          <p:cNvCxnSpPr/>
          <p:nvPr/>
        </p:nvCxnSpPr>
        <p:spPr>
          <a:xfrm flipH="1">
            <a:off x="3771900" y="2870877"/>
            <a:ext cx="3086100" cy="11430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097" name="Google Shape;1097;p55"/>
          <p:cNvSpPr txBox="1"/>
          <p:nvPr/>
        </p:nvSpPr>
        <p:spPr>
          <a:xfrm>
            <a:off x="5746382" y="2743201"/>
            <a:ext cx="86299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098" name="Google Shape;1098;p55"/>
          <p:cNvSpPr/>
          <p:nvPr/>
        </p:nvSpPr>
        <p:spPr>
          <a:xfrm>
            <a:off x="2714837" y="2753441"/>
            <a:ext cx="152400" cy="272825"/>
          </a:xfrm>
          <a:prstGeom prst="up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99" name="Google Shape;1099;p55"/>
          <p:cNvSpPr/>
          <p:nvPr/>
        </p:nvSpPr>
        <p:spPr>
          <a:xfrm>
            <a:off x="7206757" y="541020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q4</a:t>
            </a:r>
            <a:endParaRPr baseline="-25000" sz="1800">
              <a:solidFill>
                <a:schemeClr val="dk1"/>
              </a:solidFill>
              <a:latin typeface="Verdana"/>
              <a:ea typeface="Verdana"/>
              <a:cs typeface="Verdana"/>
              <a:sym typeface="Verdana"/>
            </a:endParaRPr>
          </a:p>
        </p:txBody>
      </p:sp>
      <p:cxnSp>
        <p:nvCxnSpPr>
          <p:cNvPr id="1100" name="Google Shape;1100;p55"/>
          <p:cNvCxnSpPr>
            <a:stCxn id="1087" idx="4"/>
            <a:endCxn id="1099" idx="0"/>
          </p:cNvCxnSpPr>
          <p:nvPr/>
        </p:nvCxnSpPr>
        <p:spPr>
          <a:xfrm>
            <a:off x="7545876" y="4675611"/>
            <a:ext cx="42000" cy="7347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101" name="Google Shape;1101;p55"/>
          <p:cNvSpPr txBox="1"/>
          <p:nvPr/>
        </p:nvSpPr>
        <p:spPr>
          <a:xfrm>
            <a:off x="7519008" y="4765907"/>
            <a:ext cx="84055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1102" name="Google Shape;1102;p55"/>
          <p:cNvSpPr/>
          <p:nvPr/>
        </p:nvSpPr>
        <p:spPr>
          <a:xfrm rot="-10645840">
            <a:off x="9273671" y="3633605"/>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03" name="Google Shape;1103;p55"/>
          <p:cNvSpPr txBox="1"/>
          <p:nvPr/>
        </p:nvSpPr>
        <p:spPr>
          <a:xfrm>
            <a:off x="8263124" y="5449399"/>
            <a:ext cx="83401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B,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1104" name="Google Shape;1104;p55"/>
          <p:cNvSpPr/>
          <p:nvPr/>
        </p:nvSpPr>
        <p:spPr>
          <a:xfrm>
            <a:off x="5314950" y="5363551"/>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q6</a:t>
            </a:r>
            <a:endParaRPr baseline="-25000" sz="1800">
              <a:solidFill>
                <a:schemeClr val="dk1"/>
              </a:solidFill>
              <a:latin typeface="Verdana"/>
              <a:ea typeface="Verdana"/>
              <a:cs typeface="Verdana"/>
              <a:sym typeface="Verdana"/>
            </a:endParaRPr>
          </a:p>
        </p:txBody>
      </p:sp>
      <p:sp>
        <p:nvSpPr>
          <p:cNvPr id="1105" name="Google Shape;1105;p55"/>
          <p:cNvSpPr/>
          <p:nvPr/>
        </p:nvSpPr>
        <p:spPr>
          <a:xfrm>
            <a:off x="5231641" y="5320368"/>
            <a:ext cx="917863" cy="770652"/>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aseline="-25000" sz="1800">
              <a:solidFill>
                <a:schemeClr val="dk1"/>
              </a:solidFill>
              <a:latin typeface="Verdana"/>
              <a:ea typeface="Verdana"/>
              <a:cs typeface="Verdana"/>
              <a:sym typeface="Verdana"/>
            </a:endParaRPr>
          </a:p>
        </p:txBody>
      </p:sp>
      <p:cxnSp>
        <p:nvCxnSpPr>
          <p:cNvPr id="1106" name="Google Shape;1106;p55"/>
          <p:cNvCxnSpPr>
            <a:stCxn id="1099" idx="2"/>
            <a:endCxn id="1105" idx="6"/>
          </p:cNvCxnSpPr>
          <p:nvPr/>
        </p:nvCxnSpPr>
        <p:spPr>
          <a:xfrm rot="10800000">
            <a:off x="6149557" y="5705700"/>
            <a:ext cx="1057200" cy="474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107" name="Google Shape;1107;p55"/>
          <p:cNvSpPr txBox="1"/>
          <p:nvPr/>
        </p:nvSpPr>
        <p:spPr>
          <a:xfrm>
            <a:off x="6324326" y="5396970"/>
            <a:ext cx="85645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108" name="Google Shape;1108;p55"/>
          <p:cNvSpPr/>
          <p:nvPr/>
        </p:nvSpPr>
        <p:spPr>
          <a:xfrm>
            <a:off x="3341511" y="541020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5</a:t>
            </a:r>
            <a:endParaRPr/>
          </a:p>
        </p:txBody>
      </p:sp>
      <p:cxnSp>
        <p:nvCxnSpPr>
          <p:cNvPr id="1109" name="Google Shape;1109;p55"/>
          <p:cNvCxnSpPr>
            <a:stCxn id="1108" idx="6"/>
          </p:cNvCxnSpPr>
          <p:nvPr/>
        </p:nvCxnSpPr>
        <p:spPr>
          <a:xfrm>
            <a:off x="4103511" y="5753100"/>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110" name="Google Shape;1110;p55"/>
          <p:cNvSpPr txBox="1"/>
          <p:nvPr/>
        </p:nvSpPr>
        <p:spPr>
          <a:xfrm>
            <a:off x="2267748" y="5436409"/>
            <a:ext cx="8564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B, </a:t>
            </a:r>
            <a:r>
              <a:rPr baseline="-25000" lang="en-US" sz="1800">
                <a:solidFill>
                  <a:srgbClr val="3333FF"/>
                </a:solidFill>
                <a:latin typeface="Verdana"/>
                <a:ea typeface="Verdana"/>
                <a:cs typeface="Verdana"/>
                <a:sym typeface="Verdana"/>
              </a:rPr>
              <a:t>R)</a:t>
            </a:r>
            <a:endParaRPr baseline="-25000" sz="1800">
              <a:solidFill>
                <a:schemeClr val="dk1"/>
              </a:solidFill>
              <a:latin typeface="Verdana"/>
              <a:ea typeface="Verdana"/>
              <a:cs typeface="Verdana"/>
              <a:sym typeface="Verdana"/>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1111" name="Google Shape;1111;p55"/>
          <p:cNvCxnSpPr/>
          <p:nvPr/>
        </p:nvCxnSpPr>
        <p:spPr>
          <a:xfrm>
            <a:off x="3692936" y="4648201"/>
            <a:ext cx="41881" cy="734589"/>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112" name="Google Shape;1112;p55"/>
          <p:cNvSpPr txBox="1"/>
          <p:nvPr/>
        </p:nvSpPr>
        <p:spPr>
          <a:xfrm>
            <a:off x="3666067" y="4738496"/>
            <a:ext cx="85645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113" name="Google Shape;1113;p55"/>
          <p:cNvSpPr txBox="1"/>
          <p:nvPr/>
        </p:nvSpPr>
        <p:spPr>
          <a:xfrm>
            <a:off x="3709919" y="1096090"/>
            <a:ext cx="206338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Verdana"/>
                <a:ea typeface="Verdana"/>
                <a:cs typeface="Verdana"/>
                <a:sym typeface="Verdana"/>
              </a:rPr>
              <a:t>Example for (2-5)=0</a:t>
            </a:r>
            <a:endParaRPr/>
          </a:p>
        </p:txBody>
      </p:sp>
      <p:graphicFrame>
        <p:nvGraphicFramePr>
          <p:cNvPr id="1114" name="Google Shape;1114;p55"/>
          <p:cNvGraphicFramePr/>
          <p:nvPr/>
        </p:nvGraphicFramePr>
        <p:xfrm>
          <a:off x="1618379" y="2389571"/>
          <a:ext cx="3000000" cy="3000000"/>
        </p:xfrm>
        <a:graphic>
          <a:graphicData uri="http://schemas.openxmlformats.org/drawingml/2006/table">
            <a:tbl>
              <a:tblPr bandRow="1" firstRow="1">
                <a:noFill/>
                <a:tableStyleId>{1B855437-AB22-4E18-BC42-E29585CEC004}</a:tableStyleId>
              </a:tblPr>
              <a:tblGrid>
                <a:gridCol w="404125"/>
                <a:gridCol w="505150"/>
                <a:gridCol w="505150"/>
                <a:gridCol w="505150"/>
                <a:gridCol w="505150"/>
                <a:gridCol w="454625"/>
                <a:gridCol w="454625"/>
                <a:gridCol w="404125"/>
                <a:gridCol w="353600"/>
              </a:tblGrid>
              <a:tr h="142250">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rgbClr val="000000"/>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18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115" name="Google Shape;1115;p55"/>
          <p:cNvSpPr txBox="1"/>
          <p:nvPr/>
        </p:nvSpPr>
        <p:spPr>
          <a:xfrm>
            <a:off x="4134557" y="5482627"/>
            <a:ext cx="86299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116" name="Google Shape;1116;p55"/>
          <p:cNvSpPr/>
          <p:nvPr/>
        </p:nvSpPr>
        <p:spPr>
          <a:xfrm rot="-6400190">
            <a:off x="7864231" y="5444754"/>
            <a:ext cx="391929" cy="412774"/>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56"/>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1600"/>
              <a:t>Complete design of TM to compute the function, which is called monus or proper subtraction and is defined by (m-n) = max (m-n, 0)</a:t>
            </a:r>
            <a:endParaRPr sz="1600"/>
          </a:p>
        </p:txBody>
      </p:sp>
      <p:sp>
        <p:nvSpPr>
          <p:cNvPr id="1122" name="Google Shape;1122;p56"/>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123" name="Google Shape;1123;p56"/>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124" name="Google Shape;1124;p56"/>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25" name="Google Shape;1125;p56"/>
          <p:cNvSpPr/>
          <p:nvPr/>
        </p:nvSpPr>
        <p:spPr>
          <a:xfrm>
            <a:off x="2647153" y="2630988"/>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1126" name="Google Shape;1126;p56"/>
          <p:cNvCxnSpPr>
            <a:stCxn id="1125" idx="6"/>
          </p:cNvCxnSpPr>
          <p:nvPr/>
        </p:nvCxnSpPr>
        <p:spPr>
          <a:xfrm>
            <a:off x="3409153" y="2973888"/>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127" name="Google Shape;1127;p56"/>
          <p:cNvSpPr/>
          <p:nvPr/>
        </p:nvSpPr>
        <p:spPr>
          <a:xfrm>
            <a:off x="4524771" y="2630988"/>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1128" name="Google Shape;1128;p56"/>
          <p:cNvSpPr/>
          <p:nvPr/>
        </p:nvSpPr>
        <p:spPr>
          <a:xfrm rot="-10645840">
            <a:off x="4681287" y="2375373"/>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29" name="Google Shape;1129;p56"/>
          <p:cNvSpPr txBox="1"/>
          <p:nvPr/>
        </p:nvSpPr>
        <p:spPr>
          <a:xfrm>
            <a:off x="3530924" y="2582590"/>
            <a:ext cx="85645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1130" name="Google Shape;1130;p56"/>
          <p:cNvCxnSpPr/>
          <p:nvPr/>
        </p:nvCxnSpPr>
        <p:spPr>
          <a:xfrm>
            <a:off x="2380453" y="2955018"/>
            <a:ext cx="266700" cy="0"/>
          </a:xfrm>
          <a:prstGeom prst="straightConnector1">
            <a:avLst/>
          </a:prstGeom>
          <a:solidFill>
            <a:schemeClr val="accent1"/>
          </a:solidFill>
          <a:ln cap="flat" cmpd="sng" w="19050">
            <a:solidFill>
              <a:schemeClr val="dk1"/>
            </a:solidFill>
            <a:prstDash val="solid"/>
            <a:round/>
            <a:headEnd len="sm" w="sm" type="none"/>
            <a:tailEnd len="med" w="med" type="stealth"/>
          </a:ln>
        </p:spPr>
      </p:cxnSp>
      <p:sp>
        <p:nvSpPr>
          <p:cNvPr id="1131" name="Google Shape;1131;p56"/>
          <p:cNvSpPr txBox="1"/>
          <p:nvPr/>
        </p:nvSpPr>
        <p:spPr>
          <a:xfrm>
            <a:off x="4604601" y="2082894"/>
            <a:ext cx="84991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1132" name="Google Shape;1132;p56"/>
          <p:cNvCxnSpPr/>
          <p:nvPr/>
        </p:nvCxnSpPr>
        <p:spPr>
          <a:xfrm>
            <a:off x="5305511" y="2973888"/>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133" name="Google Shape;1133;p56"/>
          <p:cNvSpPr txBox="1"/>
          <p:nvPr/>
        </p:nvSpPr>
        <p:spPr>
          <a:xfrm>
            <a:off x="5420403" y="2626136"/>
            <a:ext cx="84991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134" name="Google Shape;1134;p56"/>
          <p:cNvSpPr/>
          <p:nvPr/>
        </p:nvSpPr>
        <p:spPr>
          <a:xfrm>
            <a:off x="6421129" y="2618211"/>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2</a:t>
            </a:r>
            <a:endParaRPr/>
          </a:p>
        </p:txBody>
      </p:sp>
      <p:sp>
        <p:nvSpPr>
          <p:cNvPr id="1135" name="Google Shape;1135;p56"/>
          <p:cNvSpPr/>
          <p:nvPr/>
        </p:nvSpPr>
        <p:spPr>
          <a:xfrm>
            <a:off x="8363140" y="2554788"/>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q3</a:t>
            </a:r>
            <a:endParaRPr baseline="-25000" sz="1800">
              <a:solidFill>
                <a:schemeClr val="dk1"/>
              </a:solidFill>
              <a:latin typeface="Verdana"/>
              <a:ea typeface="Verdana"/>
              <a:cs typeface="Verdana"/>
              <a:sym typeface="Verdana"/>
            </a:endParaRPr>
          </a:p>
        </p:txBody>
      </p:sp>
      <p:sp>
        <p:nvSpPr>
          <p:cNvPr id="1136" name="Google Shape;1136;p56"/>
          <p:cNvSpPr/>
          <p:nvPr/>
        </p:nvSpPr>
        <p:spPr>
          <a:xfrm rot="5887308">
            <a:off x="2279182" y="4103159"/>
            <a:ext cx="440007" cy="443793"/>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137" name="Google Shape;1137;p56"/>
          <p:cNvCxnSpPr/>
          <p:nvPr/>
        </p:nvCxnSpPr>
        <p:spPr>
          <a:xfrm>
            <a:off x="7216775" y="2935766"/>
            <a:ext cx="1141018"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138" name="Google Shape;1138;p56"/>
          <p:cNvSpPr txBox="1"/>
          <p:nvPr/>
        </p:nvSpPr>
        <p:spPr>
          <a:xfrm>
            <a:off x="7338546" y="2630081"/>
            <a:ext cx="82747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(0, 1,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1139" name="Google Shape;1139;p56"/>
          <p:cNvSpPr txBox="1"/>
          <p:nvPr/>
        </p:nvSpPr>
        <p:spPr>
          <a:xfrm>
            <a:off x="8365539" y="1792789"/>
            <a:ext cx="82747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1140" name="Google Shape;1140;p56"/>
          <p:cNvSpPr/>
          <p:nvPr/>
        </p:nvSpPr>
        <p:spPr>
          <a:xfrm rot="-10645840">
            <a:off x="6619526" y="2338894"/>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41" name="Google Shape;1141;p56"/>
          <p:cNvSpPr txBox="1"/>
          <p:nvPr/>
        </p:nvSpPr>
        <p:spPr>
          <a:xfrm>
            <a:off x="6159407" y="2075011"/>
            <a:ext cx="84991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(1, 1,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1142" name="Google Shape;1142;p56"/>
          <p:cNvCxnSpPr/>
          <p:nvPr/>
        </p:nvCxnSpPr>
        <p:spPr>
          <a:xfrm rot="10800000">
            <a:off x="6071921" y="1499278"/>
            <a:ext cx="2360479" cy="1167233"/>
          </a:xfrm>
          <a:prstGeom prst="straightConnector1">
            <a:avLst/>
          </a:prstGeom>
          <a:solidFill>
            <a:schemeClr val="accent1"/>
          </a:solidFill>
          <a:ln cap="flat" cmpd="sng" w="28575">
            <a:solidFill>
              <a:schemeClr val="dk1"/>
            </a:solidFill>
            <a:prstDash val="solid"/>
            <a:round/>
            <a:headEnd len="sm" w="sm" type="none"/>
            <a:tailEnd len="sm" w="sm" type="none"/>
          </a:ln>
        </p:spPr>
      </p:cxnSp>
      <p:cxnSp>
        <p:nvCxnSpPr>
          <p:cNvPr id="1143" name="Google Shape;1143;p56"/>
          <p:cNvCxnSpPr/>
          <p:nvPr/>
        </p:nvCxnSpPr>
        <p:spPr>
          <a:xfrm flipH="1">
            <a:off x="3028153" y="1499277"/>
            <a:ext cx="3086100" cy="11430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144" name="Google Shape;1144;p56"/>
          <p:cNvSpPr txBox="1"/>
          <p:nvPr/>
        </p:nvSpPr>
        <p:spPr>
          <a:xfrm>
            <a:off x="5002635" y="1371601"/>
            <a:ext cx="86299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145" name="Google Shape;1145;p56"/>
          <p:cNvSpPr/>
          <p:nvPr/>
        </p:nvSpPr>
        <p:spPr>
          <a:xfrm>
            <a:off x="6463010" y="403860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q4</a:t>
            </a:r>
            <a:endParaRPr baseline="-25000" sz="1800">
              <a:solidFill>
                <a:schemeClr val="dk1"/>
              </a:solidFill>
              <a:latin typeface="Verdana"/>
              <a:ea typeface="Verdana"/>
              <a:cs typeface="Verdana"/>
              <a:sym typeface="Verdana"/>
            </a:endParaRPr>
          </a:p>
        </p:txBody>
      </p:sp>
      <p:cxnSp>
        <p:nvCxnSpPr>
          <p:cNvPr id="1146" name="Google Shape;1146;p56"/>
          <p:cNvCxnSpPr>
            <a:stCxn id="1134" idx="4"/>
            <a:endCxn id="1145" idx="0"/>
          </p:cNvCxnSpPr>
          <p:nvPr/>
        </p:nvCxnSpPr>
        <p:spPr>
          <a:xfrm>
            <a:off x="6802129" y="3304011"/>
            <a:ext cx="42000" cy="7347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147" name="Google Shape;1147;p56"/>
          <p:cNvSpPr txBox="1"/>
          <p:nvPr/>
        </p:nvSpPr>
        <p:spPr>
          <a:xfrm>
            <a:off x="6775261" y="3394307"/>
            <a:ext cx="84055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1148" name="Google Shape;1148;p56"/>
          <p:cNvSpPr/>
          <p:nvPr/>
        </p:nvSpPr>
        <p:spPr>
          <a:xfrm rot="-10645840">
            <a:off x="8529924" y="2262005"/>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49" name="Google Shape;1149;p56"/>
          <p:cNvSpPr txBox="1"/>
          <p:nvPr/>
        </p:nvSpPr>
        <p:spPr>
          <a:xfrm>
            <a:off x="7519377" y="4077799"/>
            <a:ext cx="83401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(0, 0,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B,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1150" name="Google Shape;1150;p56"/>
          <p:cNvSpPr/>
          <p:nvPr/>
        </p:nvSpPr>
        <p:spPr>
          <a:xfrm>
            <a:off x="4571203" y="3991951"/>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q6</a:t>
            </a:r>
            <a:endParaRPr baseline="-25000" sz="1800">
              <a:solidFill>
                <a:schemeClr val="dk1"/>
              </a:solidFill>
              <a:latin typeface="Verdana"/>
              <a:ea typeface="Verdana"/>
              <a:cs typeface="Verdana"/>
              <a:sym typeface="Verdana"/>
            </a:endParaRPr>
          </a:p>
        </p:txBody>
      </p:sp>
      <p:sp>
        <p:nvSpPr>
          <p:cNvPr id="1151" name="Google Shape;1151;p56"/>
          <p:cNvSpPr/>
          <p:nvPr/>
        </p:nvSpPr>
        <p:spPr>
          <a:xfrm>
            <a:off x="4487894" y="3948768"/>
            <a:ext cx="917863" cy="770652"/>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aseline="-25000" sz="1800">
              <a:solidFill>
                <a:schemeClr val="dk1"/>
              </a:solidFill>
              <a:latin typeface="Verdana"/>
              <a:ea typeface="Verdana"/>
              <a:cs typeface="Verdana"/>
              <a:sym typeface="Verdana"/>
            </a:endParaRPr>
          </a:p>
        </p:txBody>
      </p:sp>
      <p:cxnSp>
        <p:nvCxnSpPr>
          <p:cNvPr id="1152" name="Google Shape;1152;p56"/>
          <p:cNvCxnSpPr>
            <a:stCxn id="1145" idx="2"/>
            <a:endCxn id="1151" idx="6"/>
          </p:cNvCxnSpPr>
          <p:nvPr/>
        </p:nvCxnSpPr>
        <p:spPr>
          <a:xfrm rot="10800000">
            <a:off x="5405810" y="4334100"/>
            <a:ext cx="1057200" cy="474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153" name="Google Shape;1153;p56"/>
          <p:cNvSpPr txBox="1"/>
          <p:nvPr/>
        </p:nvSpPr>
        <p:spPr>
          <a:xfrm>
            <a:off x="5580579" y="4025370"/>
            <a:ext cx="85645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0,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154" name="Google Shape;1154;p56"/>
          <p:cNvSpPr/>
          <p:nvPr/>
        </p:nvSpPr>
        <p:spPr>
          <a:xfrm>
            <a:off x="2597764" y="4038600"/>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5</a:t>
            </a:r>
            <a:endParaRPr/>
          </a:p>
        </p:txBody>
      </p:sp>
      <p:cxnSp>
        <p:nvCxnSpPr>
          <p:cNvPr id="1155" name="Google Shape;1155;p56"/>
          <p:cNvCxnSpPr>
            <a:stCxn id="1154" idx="6"/>
          </p:cNvCxnSpPr>
          <p:nvPr/>
        </p:nvCxnSpPr>
        <p:spPr>
          <a:xfrm>
            <a:off x="3359764" y="4381500"/>
            <a:ext cx="1140900" cy="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156" name="Google Shape;1156;p56"/>
          <p:cNvSpPr txBox="1"/>
          <p:nvPr/>
        </p:nvSpPr>
        <p:spPr>
          <a:xfrm>
            <a:off x="1524001" y="4064809"/>
            <a:ext cx="85645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B, </a:t>
            </a:r>
            <a:r>
              <a:rPr baseline="-25000" lang="en-US" sz="1800">
                <a:solidFill>
                  <a:srgbClr val="3333FF"/>
                </a:solidFill>
                <a:latin typeface="Verdana"/>
                <a:ea typeface="Verdana"/>
                <a:cs typeface="Verdana"/>
                <a:sym typeface="Verdana"/>
              </a:rPr>
              <a:t>R)</a:t>
            </a:r>
            <a:endParaRPr baseline="-25000" sz="1800">
              <a:solidFill>
                <a:schemeClr val="dk1"/>
              </a:solidFill>
              <a:latin typeface="Verdana"/>
              <a:ea typeface="Verdana"/>
              <a:cs typeface="Verdana"/>
              <a:sym typeface="Verdana"/>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(0,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1157" name="Google Shape;1157;p56"/>
          <p:cNvCxnSpPr/>
          <p:nvPr/>
        </p:nvCxnSpPr>
        <p:spPr>
          <a:xfrm>
            <a:off x="2949189" y="3276601"/>
            <a:ext cx="41881" cy="734589"/>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158" name="Google Shape;1158;p56"/>
          <p:cNvSpPr txBox="1"/>
          <p:nvPr/>
        </p:nvSpPr>
        <p:spPr>
          <a:xfrm>
            <a:off x="2922320" y="3366896"/>
            <a:ext cx="85645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(1,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159" name="Google Shape;1159;p56"/>
          <p:cNvSpPr txBox="1"/>
          <p:nvPr/>
        </p:nvSpPr>
        <p:spPr>
          <a:xfrm>
            <a:off x="3390810" y="4111027"/>
            <a:ext cx="86299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160" name="Google Shape;1160;p56"/>
          <p:cNvSpPr/>
          <p:nvPr/>
        </p:nvSpPr>
        <p:spPr>
          <a:xfrm rot="-6400190">
            <a:off x="7120484" y="4073154"/>
            <a:ext cx="391929" cy="412774"/>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57"/>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Multiplication in TM (using Subroutines)</a:t>
            </a:r>
            <a:endParaRPr/>
          </a:p>
        </p:txBody>
      </p:sp>
      <p:sp>
        <p:nvSpPr>
          <p:cNvPr id="1166" name="Google Shape;1166;p57"/>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Example:</a:t>
            </a:r>
            <a:endParaRPr/>
          </a:p>
          <a:p>
            <a:pPr indent="0" lvl="0" marL="0" rtl="0" algn="l">
              <a:spcBef>
                <a:spcPts val="400"/>
              </a:spcBef>
              <a:spcAft>
                <a:spcPts val="0"/>
              </a:spcAft>
              <a:buSzPts val="2000"/>
              <a:buNone/>
            </a:pPr>
            <a:r>
              <a:rPr lang="en-US" sz="2000"/>
              <a:t>2x3 = 6</a:t>
            </a:r>
            <a:endParaRPr/>
          </a:p>
          <a:p>
            <a:pPr indent="0" lvl="0" marL="0" rtl="0" algn="l">
              <a:spcBef>
                <a:spcPts val="400"/>
              </a:spcBef>
              <a:spcAft>
                <a:spcPts val="0"/>
              </a:spcAft>
              <a:buSzPts val="2000"/>
              <a:buNone/>
            </a:pPr>
            <a:r>
              <a:rPr lang="en-US" sz="2000">
                <a:solidFill>
                  <a:srgbClr val="3333FF"/>
                </a:solidFill>
              </a:rPr>
              <a:t>Input Tape:</a:t>
            </a:r>
            <a:endParaRPr/>
          </a:p>
          <a:p>
            <a:pPr indent="0" lvl="0" marL="0" rtl="0" algn="l">
              <a:spcBef>
                <a:spcPts val="400"/>
              </a:spcBef>
              <a:spcAft>
                <a:spcPts val="0"/>
              </a:spcAft>
              <a:buSzPts val="2000"/>
              <a:buNone/>
            </a:pPr>
            <a:r>
              <a:t/>
            </a:r>
            <a:endParaRPr sz="2000">
              <a:solidFill>
                <a:srgbClr val="3333FF"/>
              </a:solidFill>
            </a:endParaRPr>
          </a:p>
          <a:p>
            <a:pPr indent="0" lvl="0" marL="0" rtl="0" algn="l">
              <a:spcBef>
                <a:spcPts val="400"/>
              </a:spcBef>
              <a:spcAft>
                <a:spcPts val="0"/>
              </a:spcAft>
              <a:buSzPts val="2000"/>
              <a:buNone/>
            </a:pPr>
            <a:r>
              <a:t/>
            </a:r>
            <a:endParaRPr sz="2000">
              <a:solidFill>
                <a:srgbClr val="3333FF"/>
              </a:solidFill>
            </a:endParaRPr>
          </a:p>
          <a:p>
            <a:pPr indent="0" lvl="0" marL="0" rtl="0" algn="l">
              <a:spcBef>
                <a:spcPts val="400"/>
              </a:spcBef>
              <a:spcAft>
                <a:spcPts val="0"/>
              </a:spcAft>
              <a:buSzPts val="2000"/>
              <a:buNone/>
            </a:pPr>
            <a:r>
              <a:t/>
            </a:r>
            <a:endParaRPr sz="2000">
              <a:solidFill>
                <a:srgbClr val="3333FF"/>
              </a:solidFill>
            </a:endParaRPr>
          </a:p>
          <a:p>
            <a:pPr indent="0" lvl="0" marL="0" rtl="0" algn="l">
              <a:spcBef>
                <a:spcPts val="400"/>
              </a:spcBef>
              <a:spcAft>
                <a:spcPts val="0"/>
              </a:spcAft>
              <a:buSzPts val="2000"/>
              <a:buNone/>
            </a:pPr>
            <a:r>
              <a:rPr lang="en-US" sz="2000">
                <a:solidFill>
                  <a:srgbClr val="3333FF"/>
                </a:solidFill>
              </a:rPr>
              <a:t>Output Tape:</a:t>
            </a:r>
            <a:endParaRPr/>
          </a:p>
          <a:p>
            <a:pPr indent="0" lvl="0" marL="0" rtl="0" algn="l">
              <a:spcBef>
                <a:spcPts val="400"/>
              </a:spcBef>
              <a:spcAft>
                <a:spcPts val="0"/>
              </a:spcAft>
              <a:buSzPts val="2000"/>
              <a:buNone/>
            </a:pPr>
            <a:r>
              <a:t/>
            </a:r>
            <a:endParaRPr sz="2000">
              <a:solidFill>
                <a:srgbClr val="3333FF"/>
              </a:solidFill>
            </a:endParaRPr>
          </a:p>
        </p:txBody>
      </p:sp>
      <p:sp>
        <p:nvSpPr>
          <p:cNvPr id="1167" name="Google Shape;1167;p57"/>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168" name="Google Shape;1168;p57"/>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169" name="Google Shape;1169;p57"/>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170" name="Google Shape;1170;p57"/>
          <p:cNvGraphicFramePr/>
          <p:nvPr/>
        </p:nvGraphicFramePr>
        <p:xfrm>
          <a:off x="990600" y="2438400"/>
          <a:ext cx="3000000" cy="3000000"/>
        </p:xfrm>
        <a:graphic>
          <a:graphicData uri="http://schemas.openxmlformats.org/drawingml/2006/table">
            <a:tbl>
              <a:tblPr bandRow="1" firstRow="1">
                <a:noFill/>
                <a:tableStyleId>{1B855437-AB22-4E18-BC42-E29585CEC004}</a:tableStyleId>
              </a:tblPr>
              <a:tblGrid>
                <a:gridCol w="325825"/>
                <a:gridCol w="407275"/>
                <a:gridCol w="407275"/>
                <a:gridCol w="407275"/>
                <a:gridCol w="407275"/>
                <a:gridCol w="366550"/>
                <a:gridCol w="366550"/>
                <a:gridCol w="325825"/>
                <a:gridCol w="285100"/>
                <a:gridCol w="285100"/>
                <a:gridCol w="285100"/>
                <a:gridCol w="285100"/>
                <a:gridCol w="285100"/>
                <a:gridCol w="285100"/>
              </a:tblGrid>
              <a:tr h="142250">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171" name="Google Shape;1171;p57"/>
          <p:cNvGraphicFramePr/>
          <p:nvPr/>
        </p:nvGraphicFramePr>
        <p:xfrm>
          <a:off x="812800" y="3986254"/>
          <a:ext cx="3000000" cy="3000000"/>
        </p:xfrm>
        <a:graphic>
          <a:graphicData uri="http://schemas.openxmlformats.org/drawingml/2006/table">
            <a:tbl>
              <a:tblPr bandRow="1" firstRow="1">
                <a:noFill/>
                <a:tableStyleId>{1B855437-AB22-4E18-BC42-E29585CEC004}</a:tableStyleId>
              </a:tblPr>
              <a:tblGrid>
                <a:gridCol w="325825"/>
                <a:gridCol w="407275"/>
                <a:gridCol w="407275"/>
                <a:gridCol w="407275"/>
                <a:gridCol w="407275"/>
                <a:gridCol w="366550"/>
                <a:gridCol w="366550"/>
                <a:gridCol w="325825"/>
                <a:gridCol w="285100"/>
                <a:gridCol w="285100"/>
                <a:gridCol w="285100"/>
                <a:gridCol w="285100"/>
                <a:gridCol w="285100"/>
                <a:gridCol w="285100"/>
              </a:tblGrid>
              <a:tr h="142250">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58"/>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400"/>
              <a:t>Multiplication in TM (using Subroutines)</a:t>
            </a:r>
            <a:br>
              <a:rPr lang="en-US" sz="2400"/>
            </a:br>
            <a:r>
              <a:rPr lang="en-US" sz="2400">
                <a:solidFill>
                  <a:srgbClr val="FF0000"/>
                </a:solidFill>
              </a:rPr>
              <a:t>Rough Slide</a:t>
            </a:r>
            <a:endParaRPr/>
          </a:p>
        </p:txBody>
      </p:sp>
      <p:sp>
        <p:nvSpPr>
          <p:cNvPr id="1177" name="Google Shape;1177;p58"/>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Example: 2x3 = 6</a:t>
            </a:r>
            <a:endParaRPr/>
          </a:p>
          <a:p>
            <a:pPr indent="0" lvl="0" marL="0" rtl="0" algn="l">
              <a:spcBef>
                <a:spcPts val="400"/>
              </a:spcBef>
              <a:spcAft>
                <a:spcPts val="0"/>
              </a:spcAft>
              <a:buSzPts val="2000"/>
              <a:buNone/>
            </a:pPr>
            <a:r>
              <a:rPr lang="en-US" sz="2000">
                <a:solidFill>
                  <a:srgbClr val="3333FF"/>
                </a:solidFill>
              </a:rPr>
              <a:t>Input Tape:</a:t>
            </a:r>
            <a:endParaRPr/>
          </a:p>
          <a:p>
            <a:pPr indent="0" lvl="0" marL="0" rtl="0" algn="l">
              <a:spcBef>
                <a:spcPts val="400"/>
              </a:spcBef>
              <a:spcAft>
                <a:spcPts val="0"/>
              </a:spcAft>
              <a:buSzPts val="2000"/>
              <a:buNone/>
            </a:pPr>
            <a:r>
              <a:t/>
            </a:r>
            <a:endParaRPr sz="2000">
              <a:solidFill>
                <a:srgbClr val="3333FF"/>
              </a:solidFill>
            </a:endParaRPr>
          </a:p>
          <a:p>
            <a:pPr indent="0" lvl="0" marL="0" rtl="0" algn="l">
              <a:spcBef>
                <a:spcPts val="400"/>
              </a:spcBef>
              <a:spcAft>
                <a:spcPts val="0"/>
              </a:spcAft>
              <a:buSzPts val="2000"/>
              <a:buNone/>
            </a:pPr>
            <a:r>
              <a:t/>
            </a:r>
            <a:endParaRPr sz="2000">
              <a:solidFill>
                <a:srgbClr val="3333FF"/>
              </a:solidFill>
            </a:endParaRPr>
          </a:p>
          <a:p>
            <a:pPr indent="0" lvl="0" marL="0" rtl="0" algn="l">
              <a:spcBef>
                <a:spcPts val="400"/>
              </a:spcBef>
              <a:spcAft>
                <a:spcPts val="0"/>
              </a:spcAft>
              <a:buSzPts val="2000"/>
              <a:buNone/>
            </a:pPr>
            <a:r>
              <a:t/>
            </a:r>
            <a:endParaRPr sz="2000">
              <a:solidFill>
                <a:srgbClr val="3333FF"/>
              </a:solidFill>
            </a:endParaRPr>
          </a:p>
          <a:p>
            <a:pPr indent="0" lvl="0" marL="0" rtl="0" algn="l">
              <a:spcBef>
                <a:spcPts val="400"/>
              </a:spcBef>
              <a:spcAft>
                <a:spcPts val="0"/>
              </a:spcAft>
              <a:buSzPts val="2000"/>
              <a:buNone/>
            </a:pPr>
            <a:r>
              <a:t/>
            </a:r>
            <a:endParaRPr sz="2000">
              <a:solidFill>
                <a:srgbClr val="3333FF"/>
              </a:solidFill>
            </a:endParaRPr>
          </a:p>
        </p:txBody>
      </p:sp>
      <p:sp>
        <p:nvSpPr>
          <p:cNvPr id="1178" name="Google Shape;1178;p58"/>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179" name="Google Shape;1179;p58"/>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180" name="Google Shape;1180;p58"/>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181" name="Google Shape;1181;p58"/>
          <p:cNvGraphicFramePr/>
          <p:nvPr/>
        </p:nvGraphicFramePr>
        <p:xfrm>
          <a:off x="2590800" y="1676400"/>
          <a:ext cx="3000000" cy="3000000"/>
        </p:xfrm>
        <a:graphic>
          <a:graphicData uri="http://schemas.openxmlformats.org/drawingml/2006/table">
            <a:tbl>
              <a:tblPr bandRow="1" firstRow="1">
                <a:noFill/>
                <a:tableStyleId>{1B855437-AB22-4E18-BC42-E29585CEC004}</a:tableStyleId>
              </a:tblPr>
              <a:tblGrid>
                <a:gridCol w="325825"/>
                <a:gridCol w="407275"/>
                <a:gridCol w="407275"/>
                <a:gridCol w="407275"/>
                <a:gridCol w="407275"/>
                <a:gridCol w="366550"/>
                <a:gridCol w="366550"/>
                <a:gridCol w="325825"/>
                <a:gridCol w="285100"/>
                <a:gridCol w="285100"/>
                <a:gridCol w="285100"/>
                <a:gridCol w="285100"/>
                <a:gridCol w="285100"/>
                <a:gridCol w="285100"/>
              </a:tblGrid>
              <a:tr h="142250">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59"/>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Multiplication in TM (using Subroutines)</a:t>
            </a:r>
            <a:endParaRPr/>
          </a:p>
        </p:txBody>
      </p:sp>
      <p:sp>
        <p:nvSpPr>
          <p:cNvPr id="1187" name="Google Shape;1187;p59"/>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188" name="Google Shape;1188;p59"/>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189" name="Google Shape;1189;p59"/>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190" name="Google Shape;1190;p59"/>
          <p:cNvGraphicFramePr/>
          <p:nvPr/>
        </p:nvGraphicFramePr>
        <p:xfrm>
          <a:off x="787400" y="1561106"/>
          <a:ext cx="3000000" cy="3000000"/>
        </p:xfrm>
        <a:graphic>
          <a:graphicData uri="http://schemas.openxmlformats.org/drawingml/2006/table">
            <a:tbl>
              <a:tblPr bandRow="1" firstRow="1">
                <a:noFill/>
                <a:tableStyleId>{1B855437-AB22-4E18-BC42-E29585CEC004}</a:tableStyleId>
              </a:tblPr>
              <a:tblGrid>
                <a:gridCol w="325825"/>
                <a:gridCol w="407275"/>
                <a:gridCol w="407275"/>
                <a:gridCol w="407275"/>
                <a:gridCol w="407275"/>
                <a:gridCol w="366550"/>
                <a:gridCol w="366550"/>
                <a:gridCol w="325825"/>
                <a:gridCol w="285100"/>
                <a:gridCol w="285100"/>
                <a:gridCol w="285100"/>
                <a:gridCol w="285100"/>
                <a:gridCol w="285100"/>
                <a:gridCol w="285100"/>
              </a:tblGrid>
              <a:tr h="142250">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191" name="Google Shape;1191;p59"/>
          <p:cNvGraphicFramePr/>
          <p:nvPr/>
        </p:nvGraphicFramePr>
        <p:xfrm>
          <a:off x="6934200" y="1561106"/>
          <a:ext cx="3000000" cy="3000000"/>
        </p:xfrm>
        <a:graphic>
          <a:graphicData uri="http://schemas.openxmlformats.org/drawingml/2006/table">
            <a:tbl>
              <a:tblPr bandRow="1" firstRow="1">
                <a:noFill/>
                <a:tableStyleId>{1B855437-AB22-4E18-BC42-E29585CEC004}</a:tableStyleId>
              </a:tblPr>
              <a:tblGrid>
                <a:gridCol w="325825"/>
                <a:gridCol w="407275"/>
                <a:gridCol w="407275"/>
                <a:gridCol w="407275"/>
                <a:gridCol w="407275"/>
                <a:gridCol w="366550"/>
                <a:gridCol w="366550"/>
                <a:gridCol w="325825"/>
                <a:gridCol w="285100"/>
                <a:gridCol w="285100"/>
                <a:gridCol w="285100"/>
                <a:gridCol w="285100"/>
                <a:gridCol w="285100"/>
                <a:gridCol w="285100"/>
              </a:tblGrid>
              <a:tr h="142250">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lang="en-US" sz="2000">
                          <a:solidFill>
                            <a:schemeClr val="dk1"/>
                          </a:solidFil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192" name="Google Shape;1192;p59"/>
          <p:cNvSpPr txBox="1"/>
          <p:nvPr/>
        </p:nvSpPr>
        <p:spPr>
          <a:xfrm>
            <a:off x="812800" y="1202932"/>
            <a:ext cx="14271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Input Tape</a:t>
            </a:r>
            <a:endParaRPr/>
          </a:p>
        </p:txBody>
      </p:sp>
      <p:sp>
        <p:nvSpPr>
          <p:cNvPr id="1193" name="Google Shape;1193;p59"/>
          <p:cNvSpPr txBox="1"/>
          <p:nvPr/>
        </p:nvSpPr>
        <p:spPr>
          <a:xfrm>
            <a:off x="6781500" y="1191774"/>
            <a:ext cx="16019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Output Tape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Our hello-world problem</a:t>
            </a:r>
            <a:endParaRPr/>
          </a:p>
        </p:txBody>
      </p:sp>
      <p:sp>
        <p:nvSpPr>
          <p:cNvPr id="152" name="Google Shape;152;p6"/>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469900" lvl="0" marL="469900" rtl="0" algn="l">
              <a:spcBef>
                <a:spcPts val="0"/>
              </a:spcBef>
              <a:spcAft>
                <a:spcPts val="0"/>
              </a:spcAft>
              <a:buSzPts val="3000"/>
              <a:buChar char="□"/>
            </a:pPr>
            <a:r>
              <a:rPr lang="en-US"/>
              <a:t>Is there a program H that could examine any program P and any input I for P, and tell whether P, run with I as its input, would print </a:t>
            </a:r>
            <a:r>
              <a:rPr i="1" lang="en-US"/>
              <a:t>hello, world</a:t>
            </a:r>
            <a:r>
              <a:rPr lang="en-US"/>
              <a:t>? </a:t>
            </a:r>
            <a:endParaRPr/>
          </a:p>
          <a:p>
            <a:pPr indent="-469900" lvl="0" marL="469900" rtl="0" algn="l">
              <a:spcBef>
                <a:spcPts val="600"/>
              </a:spcBef>
              <a:spcAft>
                <a:spcPts val="0"/>
              </a:spcAft>
              <a:buSzPts val="3000"/>
              <a:buChar char="□"/>
            </a:pPr>
            <a:r>
              <a:rPr lang="en-US"/>
              <a:t>The answer is: undecidable! </a:t>
            </a:r>
            <a:endParaRPr/>
          </a:p>
          <a:p>
            <a:pPr indent="-436563" lvl="1" marL="908050" rtl="0" algn="l">
              <a:spcBef>
                <a:spcPts val="520"/>
              </a:spcBef>
              <a:spcAft>
                <a:spcPts val="0"/>
              </a:spcAft>
              <a:buSzPts val="2600"/>
              <a:buChar char="■"/>
            </a:pPr>
            <a:r>
              <a:rPr lang="en-US"/>
              <a:t>That is, there exists no such program H. </a:t>
            </a:r>
            <a:endParaRPr/>
          </a:p>
          <a:p>
            <a:pPr indent="-436563" lvl="1" marL="908050" rtl="0" algn="l">
              <a:spcBef>
                <a:spcPts val="520"/>
              </a:spcBef>
              <a:spcAft>
                <a:spcPts val="0"/>
              </a:spcAft>
              <a:buSzPts val="2600"/>
              <a:buChar char="■"/>
            </a:pPr>
            <a:r>
              <a:rPr lang="en-US"/>
              <a:t>We can prove this by contradiction next.</a:t>
            </a:r>
            <a:endParaRPr/>
          </a:p>
        </p:txBody>
      </p:sp>
      <p:sp>
        <p:nvSpPr>
          <p:cNvPr id="153" name="Google Shape;153;p6"/>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54" name="Google Shape;154;p6"/>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55" name="Google Shape;155;p6"/>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60"/>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Question </a:t>
            </a:r>
            <a:endParaRPr/>
          </a:p>
        </p:txBody>
      </p:sp>
      <p:sp>
        <p:nvSpPr>
          <p:cNvPr id="1199" name="Google Shape;1199;p60"/>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sz="1800"/>
              <a:t>Design TM for L={SS, S ∈(a+b)*)</a:t>
            </a:r>
            <a:endParaRPr/>
          </a:p>
          <a:p>
            <a:pPr indent="0" lvl="0" marL="0" rtl="0" algn="l">
              <a:spcBef>
                <a:spcPts val="360"/>
              </a:spcBef>
              <a:spcAft>
                <a:spcPts val="0"/>
              </a:spcAft>
              <a:buSzPts val="1800"/>
              <a:buNone/>
            </a:pPr>
            <a:r>
              <a:rPr lang="en-US" sz="1800"/>
              <a:t>Example:</a:t>
            </a:r>
            <a:endParaRPr/>
          </a:p>
          <a:p>
            <a:pPr indent="0" lvl="0" marL="0" rtl="0" algn="l">
              <a:spcBef>
                <a:spcPts val="360"/>
              </a:spcBef>
              <a:spcAft>
                <a:spcPts val="0"/>
              </a:spcAft>
              <a:buSzPts val="1800"/>
              <a:buNone/>
            </a:pPr>
            <a:r>
              <a:rPr lang="en-US" sz="1800"/>
              <a:t>Valid Strings: </a:t>
            </a:r>
            <a:endParaRPr/>
          </a:p>
          <a:p>
            <a:pPr indent="0" lvl="0" marL="0" rtl="0" algn="l">
              <a:spcBef>
                <a:spcPts val="360"/>
              </a:spcBef>
              <a:spcAft>
                <a:spcPts val="0"/>
              </a:spcAft>
              <a:buSzPts val="1800"/>
              <a:buNone/>
            </a:pPr>
            <a:r>
              <a:t/>
            </a:r>
            <a:endParaRPr sz="1800"/>
          </a:p>
          <a:p>
            <a:pPr indent="0" lvl="0" marL="0" rtl="0" algn="l">
              <a:spcBef>
                <a:spcPts val="360"/>
              </a:spcBef>
              <a:spcAft>
                <a:spcPts val="0"/>
              </a:spcAft>
              <a:buSzPts val="1800"/>
              <a:buNone/>
            </a:pPr>
            <a:r>
              <a:rPr lang="en-US" sz="1800"/>
              <a:t>aa</a:t>
            </a:r>
            <a:endParaRPr sz="1800"/>
          </a:p>
          <a:p>
            <a:pPr indent="0" lvl="0" marL="0" rtl="0" algn="l">
              <a:spcBef>
                <a:spcPts val="360"/>
              </a:spcBef>
              <a:spcAft>
                <a:spcPts val="0"/>
              </a:spcAft>
              <a:buSzPts val="1800"/>
              <a:buNone/>
            </a:pPr>
            <a:r>
              <a:rPr lang="en-US" sz="1800"/>
              <a:t>abab</a:t>
            </a:r>
            <a:endParaRPr sz="1800"/>
          </a:p>
          <a:p>
            <a:pPr indent="0" lvl="0" marL="0" rtl="0" algn="l">
              <a:spcBef>
                <a:spcPts val="360"/>
              </a:spcBef>
              <a:spcAft>
                <a:spcPts val="0"/>
              </a:spcAft>
              <a:buSzPts val="1800"/>
              <a:buNone/>
            </a:pPr>
            <a:r>
              <a:rPr lang="en-US" sz="1800"/>
              <a:t>aabaab</a:t>
            </a:r>
            <a:endParaRPr sz="1800"/>
          </a:p>
          <a:p>
            <a:pPr indent="0" lvl="0" marL="0" rtl="0" algn="l">
              <a:spcBef>
                <a:spcPts val="360"/>
              </a:spcBef>
              <a:spcAft>
                <a:spcPts val="0"/>
              </a:spcAft>
              <a:buSzPts val="1800"/>
              <a:buNone/>
            </a:pPr>
            <a:r>
              <a:t/>
            </a:r>
            <a:endParaRPr sz="1800"/>
          </a:p>
          <a:p>
            <a:pPr indent="0" lvl="0" marL="0" rtl="0" algn="l">
              <a:spcBef>
                <a:spcPts val="360"/>
              </a:spcBef>
              <a:spcAft>
                <a:spcPts val="0"/>
              </a:spcAft>
              <a:buSzPts val="1800"/>
              <a:buNone/>
            </a:pPr>
            <a:r>
              <a:rPr lang="en-US" sz="1800"/>
              <a:t>Invalid Strings:</a:t>
            </a:r>
            <a:endParaRPr/>
          </a:p>
          <a:p>
            <a:pPr indent="0" lvl="0" marL="0" rtl="0" algn="l">
              <a:spcBef>
                <a:spcPts val="360"/>
              </a:spcBef>
              <a:spcAft>
                <a:spcPts val="0"/>
              </a:spcAft>
              <a:buSzPts val="1800"/>
              <a:buNone/>
            </a:pPr>
            <a:r>
              <a:rPr lang="en-US" sz="1800"/>
              <a:t>ab</a:t>
            </a:r>
            <a:endParaRPr sz="1800"/>
          </a:p>
          <a:p>
            <a:pPr indent="0" lvl="0" marL="0" rtl="0" algn="l">
              <a:spcBef>
                <a:spcPts val="360"/>
              </a:spcBef>
              <a:spcAft>
                <a:spcPts val="0"/>
              </a:spcAft>
              <a:buSzPts val="1800"/>
              <a:buNone/>
            </a:pPr>
            <a:r>
              <a:rPr lang="en-US" sz="1800"/>
              <a:t>aaa</a:t>
            </a:r>
            <a:endParaRPr sz="1800"/>
          </a:p>
          <a:p>
            <a:pPr indent="0" lvl="0" marL="0" rtl="0" algn="l">
              <a:spcBef>
                <a:spcPts val="360"/>
              </a:spcBef>
              <a:spcAft>
                <a:spcPts val="0"/>
              </a:spcAft>
              <a:buSzPts val="1800"/>
              <a:buNone/>
            </a:pPr>
            <a:r>
              <a:rPr lang="en-US" sz="1800"/>
              <a:t>abba</a:t>
            </a:r>
            <a:endParaRPr sz="1800"/>
          </a:p>
        </p:txBody>
      </p:sp>
      <p:sp>
        <p:nvSpPr>
          <p:cNvPr id="1200" name="Google Shape;1200;p60"/>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201" name="Google Shape;1201;p60"/>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202" name="Google Shape;1202;p60"/>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61"/>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Complete TM for L={SS, S ∈(a+b)*)</a:t>
            </a:r>
            <a:endParaRPr/>
          </a:p>
        </p:txBody>
      </p:sp>
      <p:sp>
        <p:nvSpPr>
          <p:cNvPr id="1208" name="Google Shape;1208;p61"/>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209" name="Google Shape;1209;p61"/>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210" name="Google Shape;1210;p61"/>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11" name="Google Shape;1211;p61"/>
          <p:cNvSpPr/>
          <p:nvPr/>
        </p:nvSpPr>
        <p:spPr>
          <a:xfrm>
            <a:off x="2488842" y="3489819"/>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0</a:t>
            </a:r>
            <a:endParaRPr/>
          </a:p>
        </p:txBody>
      </p:sp>
      <p:cxnSp>
        <p:nvCxnSpPr>
          <p:cNvPr id="1212" name="Google Shape;1212;p61"/>
          <p:cNvCxnSpPr>
            <a:endCxn id="1213" idx="4"/>
          </p:cNvCxnSpPr>
          <p:nvPr/>
        </p:nvCxnSpPr>
        <p:spPr>
          <a:xfrm rot="10800000">
            <a:off x="2342198" y="2436167"/>
            <a:ext cx="420600" cy="10725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213" name="Google Shape;1213;p61"/>
          <p:cNvSpPr/>
          <p:nvPr/>
        </p:nvSpPr>
        <p:spPr>
          <a:xfrm>
            <a:off x="1961198" y="1750367"/>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4</a:t>
            </a:r>
            <a:endParaRPr/>
          </a:p>
        </p:txBody>
      </p:sp>
      <p:sp>
        <p:nvSpPr>
          <p:cNvPr id="1214" name="Google Shape;1214;p61"/>
          <p:cNvSpPr/>
          <p:nvPr/>
        </p:nvSpPr>
        <p:spPr>
          <a:xfrm rot="-10113361">
            <a:off x="2166253" y="1483247"/>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15" name="Google Shape;1215;p61"/>
          <p:cNvSpPr txBox="1"/>
          <p:nvPr/>
        </p:nvSpPr>
        <p:spPr>
          <a:xfrm>
            <a:off x="3795082" y="2895601"/>
            <a:ext cx="85311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(a,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1216" name="Google Shape;1216;p61"/>
          <p:cNvCxnSpPr/>
          <p:nvPr/>
        </p:nvCxnSpPr>
        <p:spPr>
          <a:xfrm>
            <a:off x="1676401" y="3832719"/>
            <a:ext cx="845167" cy="0"/>
          </a:xfrm>
          <a:prstGeom prst="straightConnector1">
            <a:avLst/>
          </a:prstGeom>
          <a:solidFill>
            <a:schemeClr val="accent1"/>
          </a:solidFill>
          <a:ln cap="flat" cmpd="sng" w="28575">
            <a:solidFill>
              <a:schemeClr val="dk1"/>
            </a:solidFill>
            <a:prstDash val="solid"/>
            <a:round/>
            <a:headEnd len="sm" w="sm" type="none"/>
            <a:tailEnd len="med" w="med" type="stealth"/>
          </a:ln>
        </p:spPr>
      </p:cxnSp>
      <p:cxnSp>
        <p:nvCxnSpPr>
          <p:cNvPr id="1217" name="Google Shape;1217;p61"/>
          <p:cNvCxnSpPr>
            <a:stCxn id="1213" idx="6"/>
          </p:cNvCxnSpPr>
          <p:nvPr/>
        </p:nvCxnSpPr>
        <p:spPr>
          <a:xfrm flipH="1" rot="10800000">
            <a:off x="2723198" y="1904867"/>
            <a:ext cx="1002000" cy="1884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218" name="Google Shape;1218;p61"/>
          <p:cNvSpPr txBox="1"/>
          <p:nvPr/>
        </p:nvSpPr>
        <p:spPr>
          <a:xfrm>
            <a:off x="2753042" y="1667626"/>
            <a:ext cx="86299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219" name="Google Shape;1219;p61"/>
          <p:cNvSpPr/>
          <p:nvPr/>
        </p:nvSpPr>
        <p:spPr>
          <a:xfrm>
            <a:off x="4881027" y="2327892"/>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1</a:t>
            </a:r>
            <a:endParaRPr/>
          </a:p>
        </p:txBody>
      </p:sp>
      <p:sp>
        <p:nvSpPr>
          <p:cNvPr id="1220" name="Google Shape;1220;p61"/>
          <p:cNvSpPr/>
          <p:nvPr/>
        </p:nvSpPr>
        <p:spPr>
          <a:xfrm>
            <a:off x="6477000" y="3104316"/>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2</a:t>
            </a:r>
            <a:endParaRPr/>
          </a:p>
        </p:txBody>
      </p:sp>
      <p:sp>
        <p:nvSpPr>
          <p:cNvPr id="1221" name="Google Shape;1221;p61"/>
          <p:cNvSpPr/>
          <p:nvPr/>
        </p:nvSpPr>
        <p:spPr>
          <a:xfrm rot="-9341304">
            <a:off x="6842829" y="2827697"/>
            <a:ext cx="402184" cy="3831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222" name="Google Shape;1222;p61"/>
          <p:cNvCxnSpPr>
            <a:stCxn id="1219" idx="5"/>
          </p:cNvCxnSpPr>
          <p:nvPr/>
        </p:nvCxnSpPr>
        <p:spPr>
          <a:xfrm>
            <a:off x="5531435" y="2913259"/>
            <a:ext cx="1057200" cy="3633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223" name="Google Shape;1223;p61"/>
          <p:cNvSpPr txBox="1"/>
          <p:nvPr/>
        </p:nvSpPr>
        <p:spPr>
          <a:xfrm>
            <a:off x="5349091" y="3048001"/>
            <a:ext cx="83067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(a, </a:t>
            </a:r>
            <a:r>
              <a:rPr baseline="-25000" lang="en-US" sz="1800">
                <a:solidFill>
                  <a:srgbClr val="C00000"/>
                </a:solidFill>
                <a:latin typeface="Verdana"/>
                <a:ea typeface="Verdana"/>
                <a:cs typeface="Verdana"/>
                <a:sym typeface="Verdana"/>
              </a:rPr>
              <a:t>X</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1224" name="Google Shape;1224;p61"/>
          <p:cNvSpPr txBox="1"/>
          <p:nvPr/>
        </p:nvSpPr>
        <p:spPr>
          <a:xfrm>
            <a:off x="1712666" y="2644361"/>
            <a:ext cx="8659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225" name="Google Shape;1225;p61"/>
          <p:cNvSpPr/>
          <p:nvPr/>
        </p:nvSpPr>
        <p:spPr>
          <a:xfrm>
            <a:off x="3742189" y="1479403"/>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5</a:t>
            </a:r>
            <a:endParaRPr/>
          </a:p>
        </p:txBody>
      </p:sp>
      <p:sp>
        <p:nvSpPr>
          <p:cNvPr id="1226" name="Google Shape;1226;p61"/>
          <p:cNvSpPr/>
          <p:nvPr/>
        </p:nvSpPr>
        <p:spPr>
          <a:xfrm>
            <a:off x="3657601" y="1439148"/>
            <a:ext cx="917863" cy="770652"/>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aseline="-25000" sz="1800">
              <a:solidFill>
                <a:schemeClr val="dk1"/>
              </a:solidFill>
              <a:latin typeface="Verdana"/>
              <a:ea typeface="Verdana"/>
              <a:cs typeface="Verdana"/>
              <a:sym typeface="Verdana"/>
            </a:endParaRPr>
          </a:p>
        </p:txBody>
      </p:sp>
      <p:cxnSp>
        <p:nvCxnSpPr>
          <p:cNvPr id="1227" name="Google Shape;1227;p61"/>
          <p:cNvCxnSpPr>
            <a:stCxn id="1211" idx="4"/>
            <a:endCxn id="1228" idx="2"/>
          </p:cNvCxnSpPr>
          <p:nvPr/>
        </p:nvCxnSpPr>
        <p:spPr>
          <a:xfrm>
            <a:off x="2869842" y="4175619"/>
            <a:ext cx="1692900" cy="10209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228" name="Google Shape;1228;p61"/>
          <p:cNvSpPr/>
          <p:nvPr/>
        </p:nvSpPr>
        <p:spPr>
          <a:xfrm>
            <a:off x="4562623" y="4853488"/>
            <a:ext cx="762000" cy="6858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q</a:t>
            </a:r>
            <a:r>
              <a:rPr baseline="-25000" lang="en-US" sz="1800">
                <a:solidFill>
                  <a:schemeClr val="dk1"/>
                </a:solidFill>
                <a:latin typeface="Verdana"/>
                <a:ea typeface="Verdana"/>
                <a:cs typeface="Verdana"/>
                <a:sym typeface="Verdana"/>
              </a:rPr>
              <a:t>3</a:t>
            </a:r>
            <a:endParaRPr/>
          </a:p>
        </p:txBody>
      </p:sp>
      <p:sp>
        <p:nvSpPr>
          <p:cNvPr id="1229" name="Google Shape;1229;p61"/>
          <p:cNvSpPr txBox="1"/>
          <p:nvPr/>
        </p:nvSpPr>
        <p:spPr>
          <a:xfrm>
            <a:off x="2912742" y="4535425"/>
            <a:ext cx="82105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a:t>
            </a:r>
            <a:r>
              <a:rPr baseline="-25000" lang="en-US" sz="1800">
                <a:solidFill>
                  <a:srgbClr val="C00000"/>
                </a:solidFill>
                <a:latin typeface="Verdana"/>
                <a:ea typeface="Verdana"/>
                <a:cs typeface="Verdana"/>
                <a:sym typeface="Verdana"/>
              </a:rPr>
              <a:t>Y</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1230" name="Google Shape;1230;p61"/>
          <p:cNvCxnSpPr>
            <a:stCxn id="1228" idx="6"/>
            <a:endCxn id="1220" idx="4"/>
          </p:cNvCxnSpPr>
          <p:nvPr/>
        </p:nvCxnSpPr>
        <p:spPr>
          <a:xfrm flipH="1" rot="10800000">
            <a:off x="5324623" y="3789988"/>
            <a:ext cx="1533300" cy="1406400"/>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231" name="Google Shape;1231;p61"/>
          <p:cNvSpPr txBox="1"/>
          <p:nvPr/>
        </p:nvSpPr>
        <p:spPr>
          <a:xfrm>
            <a:off x="5615803" y="4059343"/>
            <a:ext cx="79861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a:t>
            </a:r>
            <a:r>
              <a:rPr baseline="-25000" lang="en-US" sz="1800">
                <a:solidFill>
                  <a:srgbClr val="C00000"/>
                </a:solidFill>
                <a:latin typeface="Verdana"/>
                <a:ea typeface="Verdana"/>
                <a:cs typeface="Verdana"/>
                <a:sym typeface="Verdana"/>
              </a:rPr>
              <a:t>Y</a:t>
            </a:r>
            <a:r>
              <a:rPr baseline="-25000" lang="en-US" sz="1800">
                <a:solidFill>
                  <a:schemeClr val="dk1"/>
                </a:solidFill>
                <a:latin typeface="Verdana"/>
                <a:ea typeface="Verdana"/>
                <a:cs typeface="Verdana"/>
                <a:sym typeface="Verdana"/>
              </a:rPr>
              <a:t>,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1232" name="Google Shape;1232;p61"/>
          <p:cNvSpPr/>
          <p:nvPr/>
        </p:nvSpPr>
        <p:spPr>
          <a:xfrm rot="-10645840">
            <a:off x="4724317" y="4545296"/>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33" name="Google Shape;1233;p61"/>
          <p:cNvSpPr txBox="1"/>
          <p:nvPr/>
        </p:nvSpPr>
        <p:spPr>
          <a:xfrm>
            <a:off x="4575464" y="3741004"/>
            <a:ext cx="86594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(a, a,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cxnSp>
        <p:nvCxnSpPr>
          <p:cNvPr id="1234" name="Google Shape;1234;p61"/>
          <p:cNvCxnSpPr>
            <a:stCxn id="1211" idx="6"/>
            <a:endCxn id="1219" idx="3"/>
          </p:cNvCxnSpPr>
          <p:nvPr/>
        </p:nvCxnSpPr>
        <p:spPr>
          <a:xfrm flipH="1" rot="10800000">
            <a:off x="3250842" y="2913219"/>
            <a:ext cx="1741800" cy="919500"/>
          </a:xfrm>
          <a:prstGeom prst="straightConnector1">
            <a:avLst/>
          </a:prstGeom>
          <a:solidFill>
            <a:schemeClr val="accent1"/>
          </a:solidFill>
          <a:ln cap="flat" cmpd="sng" w="28575">
            <a:solidFill>
              <a:schemeClr val="dk1"/>
            </a:solidFill>
            <a:prstDash val="solid"/>
            <a:round/>
            <a:headEnd len="sm" w="sm" type="none"/>
            <a:tailEnd len="med" w="med" type="stealth"/>
          </a:ln>
        </p:spPr>
      </p:cxnSp>
      <p:cxnSp>
        <p:nvCxnSpPr>
          <p:cNvPr id="1235" name="Google Shape;1235;p61"/>
          <p:cNvCxnSpPr>
            <a:endCxn id="1226" idx="3"/>
          </p:cNvCxnSpPr>
          <p:nvPr/>
        </p:nvCxnSpPr>
        <p:spPr>
          <a:xfrm flipH="1" rot="10800000">
            <a:off x="3038719" y="2096941"/>
            <a:ext cx="753300" cy="1392900"/>
          </a:xfrm>
          <a:prstGeom prst="straightConnector1">
            <a:avLst/>
          </a:prstGeom>
          <a:solidFill>
            <a:schemeClr val="accent1"/>
          </a:solidFill>
          <a:ln cap="flat" cmpd="sng" w="28575">
            <a:solidFill>
              <a:schemeClr val="dk1"/>
            </a:solidFill>
            <a:prstDash val="solid"/>
            <a:round/>
            <a:headEnd len="sm" w="sm" type="none"/>
            <a:tailEnd len="med" w="med" type="stealth"/>
          </a:ln>
        </p:spPr>
      </p:cxnSp>
      <p:cxnSp>
        <p:nvCxnSpPr>
          <p:cNvPr id="1236" name="Google Shape;1236;p61"/>
          <p:cNvCxnSpPr>
            <a:stCxn id="1220" idx="5"/>
          </p:cNvCxnSpPr>
          <p:nvPr/>
        </p:nvCxnSpPr>
        <p:spPr>
          <a:xfrm flipH="1">
            <a:off x="6677108" y="3689683"/>
            <a:ext cx="450300" cy="2406300"/>
          </a:xfrm>
          <a:prstGeom prst="straightConnector1">
            <a:avLst/>
          </a:prstGeom>
          <a:solidFill>
            <a:schemeClr val="accent1"/>
          </a:solidFill>
          <a:ln cap="flat" cmpd="sng" w="28575">
            <a:solidFill>
              <a:schemeClr val="dk1"/>
            </a:solidFill>
            <a:prstDash val="solid"/>
            <a:round/>
            <a:headEnd len="sm" w="sm" type="none"/>
            <a:tailEnd len="sm" w="sm" type="none"/>
          </a:ln>
        </p:spPr>
      </p:cxnSp>
      <p:cxnSp>
        <p:nvCxnSpPr>
          <p:cNvPr id="1237" name="Google Shape;1237;p61"/>
          <p:cNvCxnSpPr/>
          <p:nvPr/>
        </p:nvCxnSpPr>
        <p:spPr>
          <a:xfrm flipH="1" rot="10800000">
            <a:off x="1676401" y="6080156"/>
            <a:ext cx="5000663" cy="15844"/>
          </a:xfrm>
          <a:prstGeom prst="straightConnector1">
            <a:avLst/>
          </a:prstGeom>
          <a:solidFill>
            <a:schemeClr val="accent1"/>
          </a:solidFill>
          <a:ln cap="flat" cmpd="sng" w="28575">
            <a:solidFill>
              <a:schemeClr val="dk1"/>
            </a:solidFill>
            <a:prstDash val="solid"/>
            <a:round/>
            <a:headEnd len="sm" w="sm" type="none"/>
            <a:tailEnd len="sm" w="sm" type="none"/>
          </a:ln>
        </p:spPr>
      </p:cxnSp>
      <p:cxnSp>
        <p:nvCxnSpPr>
          <p:cNvPr id="1238" name="Google Shape;1238;p61"/>
          <p:cNvCxnSpPr/>
          <p:nvPr/>
        </p:nvCxnSpPr>
        <p:spPr>
          <a:xfrm flipH="1" rot="10800000">
            <a:off x="1676400" y="4059342"/>
            <a:ext cx="924034" cy="2020814"/>
          </a:xfrm>
          <a:prstGeom prst="straightConnector1">
            <a:avLst/>
          </a:prstGeom>
          <a:solidFill>
            <a:schemeClr val="accent1"/>
          </a:solidFill>
          <a:ln cap="flat" cmpd="sng" w="28575">
            <a:solidFill>
              <a:schemeClr val="dk1"/>
            </a:solidFill>
            <a:prstDash val="solid"/>
            <a:round/>
            <a:headEnd len="sm" w="sm" type="none"/>
            <a:tailEnd len="med" w="med" type="stealth"/>
          </a:ln>
        </p:spPr>
      </p:cxnSp>
      <p:sp>
        <p:nvSpPr>
          <p:cNvPr id="1239" name="Google Shape;1239;p61"/>
          <p:cNvSpPr txBox="1"/>
          <p:nvPr/>
        </p:nvSpPr>
        <p:spPr>
          <a:xfrm>
            <a:off x="5742744" y="5554718"/>
            <a:ext cx="84350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
        <p:nvSpPr>
          <p:cNvPr id="1240" name="Google Shape;1240;p61"/>
          <p:cNvSpPr/>
          <p:nvPr/>
        </p:nvSpPr>
        <p:spPr>
          <a:xfrm rot="-10645840">
            <a:off x="5053501" y="2007904"/>
            <a:ext cx="448968" cy="381000"/>
          </a:xfrm>
          <a:custGeom>
            <a:rect b="b" l="l" r="r" t="t"/>
            <a:pathLst>
              <a:path extrusionOk="0" h="381000" w="448968">
                <a:moveTo>
                  <a:pt x="17155" y="50800"/>
                </a:moveTo>
                <a:cubicBezTo>
                  <a:pt x="244" y="135355"/>
                  <a:pt x="-11002" y="161111"/>
                  <a:pt x="17155" y="266700"/>
                </a:cubicBezTo>
                <a:cubicBezTo>
                  <a:pt x="21783" y="284054"/>
                  <a:pt x="41457" y="293302"/>
                  <a:pt x="55255" y="304800"/>
                </a:cubicBezTo>
                <a:cubicBezTo>
                  <a:pt x="76403" y="322424"/>
                  <a:pt x="120267" y="346045"/>
                  <a:pt x="144155" y="355600"/>
                </a:cubicBezTo>
                <a:cubicBezTo>
                  <a:pt x="169014" y="365544"/>
                  <a:pt x="220355" y="381000"/>
                  <a:pt x="220355" y="381000"/>
                </a:cubicBezTo>
                <a:cubicBezTo>
                  <a:pt x="254222" y="376767"/>
                  <a:pt x="288375" y="374405"/>
                  <a:pt x="321955" y="368300"/>
                </a:cubicBezTo>
                <a:cubicBezTo>
                  <a:pt x="335126" y="365905"/>
                  <a:pt x="349602" y="363963"/>
                  <a:pt x="360055" y="355600"/>
                </a:cubicBezTo>
                <a:cubicBezTo>
                  <a:pt x="371974" y="346065"/>
                  <a:pt x="379256" y="331448"/>
                  <a:pt x="385455" y="317500"/>
                </a:cubicBezTo>
                <a:cubicBezTo>
                  <a:pt x="396329" y="293034"/>
                  <a:pt x="404361" y="267275"/>
                  <a:pt x="410855" y="241300"/>
                </a:cubicBezTo>
                <a:lnTo>
                  <a:pt x="436255" y="139700"/>
                </a:lnTo>
                <a:cubicBezTo>
                  <a:pt x="449890" y="16985"/>
                  <a:pt x="448955" y="63734"/>
                  <a:pt x="448955" y="0"/>
                </a:cubicBezTo>
              </a:path>
            </a:pathLst>
          </a:cu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41" name="Google Shape;1241;p61"/>
          <p:cNvSpPr txBox="1"/>
          <p:nvPr/>
        </p:nvSpPr>
        <p:spPr>
          <a:xfrm>
            <a:off x="2029658" y="1030225"/>
            <a:ext cx="8659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242" name="Google Shape;1242;p61"/>
          <p:cNvSpPr txBox="1"/>
          <p:nvPr/>
        </p:nvSpPr>
        <p:spPr>
          <a:xfrm>
            <a:off x="2718408" y="2438401"/>
            <a:ext cx="86299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243" name="Google Shape;1243;p61"/>
          <p:cNvSpPr txBox="1"/>
          <p:nvPr/>
        </p:nvSpPr>
        <p:spPr>
          <a:xfrm>
            <a:off x="4876801" y="1143001"/>
            <a:ext cx="86594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(a, a,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R</a:t>
            </a:r>
            <a:r>
              <a:rPr baseline="-25000" lang="en-US" sz="1800">
                <a:solidFill>
                  <a:schemeClr val="dk1"/>
                </a:solidFill>
                <a:latin typeface="Verdana"/>
                <a:ea typeface="Verdana"/>
                <a:cs typeface="Verdana"/>
                <a:sym typeface="Verdana"/>
              </a:rPr>
              <a:t>)</a:t>
            </a:r>
            <a:endParaRPr/>
          </a:p>
        </p:txBody>
      </p:sp>
      <p:sp>
        <p:nvSpPr>
          <p:cNvPr id="1244" name="Google Shape;1244;p61"/>
          <p:cNvSpPr txBox="1"/>
          <p:nvPr/>
        </p:nvSpPr>
        <p:spPr>
          <a:xfrm>
            <a:off x="6705601" y="1922635"/>
            <a:ext cx="84350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(a, a,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(b, b,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(X, X,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a:p>
            <a:pPr indent="0" lvl="0" marL="0" marR="0" rtl="0" algn="l">
              <a:spcBef>
                <a:spcPts val="0"/>
              </a:spcBef>
              <a:spcAft>
                <a:spcPts val="0"/>
              </a:spcAft>
              <a:buNone/>
            </a:pPr>
            <a:r>
              <a:rPr baseline="-25000" lang="en-US" sz="1800">
                <a:solidFill>
                  <a:schemeClr val="dk1"/>
                </a:solidFill>
                <a:latin typeface="Verdana"/>
                <a:ea typeface="Verdana"/>
                <a:cs typeface="Verdana"/>
                <a:sym typeface="Verdana"/>
              </a:rPr>
              <a:t>(Y, Y, </a:t>
            </a:r>
            <a:r>
              <a:rPr baseline="-25000" lang="en-US" sz="1800">
                <a:solidFill>
                  <a:srgbClr val="3333FF"/>
                </a:solidFill>
                <a:latin typeface="Verdana"/>
                <a:ea typeface="Verdana"/>
                <a:cs typeface="Verdana"/>
                <a:sym typeface="Verdana"/>
              </a:rPr>
              <a:t>L</a:t>
            </a:r>
            <a:r>
              <a:rPr baseline="-25000" lang="en-US" sz="1800">
                <a:solidFill>
                  <a:schemeClr val="dk1"/>
                </a:solidFill>
                <a:latin typeface="Verdana"/>
                <a:ea typeface="Verdana"/>
                <a:cs typeface="Verdana"/>
                <a:sym typeface="Verdana"/>
              </a:rPr>
              <a: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p62"/>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800"/>
              <a:t>Programming Techniques for Turing Machine (TM)</a:t>
            </a:r>
            <a:endParaRPr/>
          </a:p>
        </p:txBody>
      </p:sp>
      <p:sp>
        <p:nvSpPr>
          <p:cNvPr id="1251" name="Google Shape;1251;p62"/>
          <p:cNvSpPr txBox="1"/>
          <p:nvPr>
            <p:ph idx="1" type="subTitle"/>
          </p:nvPr>
        </p:nvSpPr>
        <p:spPr>
          <a:xfrm>
            <a:off x="1981200" y="3200400"/>
            <a:ext cx="8382000" cy="1600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000"/>
              <a:buFont typeface="Verdana"/>
              <a:buChar char="-"/>
            </a:pPr>
            <a:r>
              <a:rPr lang="en-US" sz="2000"/>
              <a:t>Storage in the state</a:t>
            </a:r>
            <a:endParaRPr/>
          </a:p>
          <a:p>
            <a:pPr indent="-342900" lvl="0" marL="342900" rtl="0" algn="l">
              <a:lnSpc>
                <a:spcPct val="80000"/>
              </a:lnSpc>
              <a:spcBef>
                <a:spcPts val="400"/>
              </a:spcBef>
              <a:spcAft>
                <a:spcPts val="0"/>
              </a:spcAft>
              <a:buSzPts val="2000"/>
              <a:buFont typeface="Verdana"/>
              <a:buChar char="-"/>
            </a:pPr>
            <a:r>
              <a:rPr lang="en-US" sz="2000"/>
              <a:t>Multipule Tracks</a:t>
            </a:r>
            <a:endParaRPr/>
          </a:p>
          <a:p>
            <a:pPr indent="-342900" lvl="0" marL="342900" rtl="0" algn="l">
              <a:lnSpc>
                <a:spcPct val="80000"/>
              </a:lnSpc>
              <a:spcBef>
                <a:spcPts val="400"/>
              </a:spcBef>
              <a:spcAft>
                <a:spcPts val="0"/>
              </a:spcAft>
              <a:buSzPts val="2000"/>
              <a:buFont typeface="Verdana"/>
              <a:buChar char="-"/>
            </a:pPr>
            <a:r>
              <a:rPr lang="en-US" sz="2000"/>
              <a:t>Subroutines</a:t>
            </a:r>
            <a:endParaRPr/>
          </a:p>
        </p:txBody>
      </p:sp>
      <p:sp>
        <p:nvSpPr>
          <p:cNvPr id="1252" name="Google Shape;1252;p62"/>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253" name="Google Shape;1253;p62"/>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254" name="Google Shape;1254;p6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63"/>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Storage in the State</a:t>
            </a:r>
            <a:endParaRPr/>
          </a:p>
        </p:txBody>
      </p:sp>
      <p:sp>
        <p:nvSpPr>
          <p:cNvPr id="1260" name="Google Shape;1260;p63"/>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3000"/>
              <a:buNone/>
            </a:pPr>
            <a:r>
              <a:rPr lang="en-US"/>
              <a:t>We can use the finite control not only to represent a position in the program of the Turing machine but to hold a finite amount of data Figure</a:t>
            </a:r>
            <a:endParaRPr/>
          </a:p>
          <a:p>
            <a:pPr indent="0" lvl="0" marL="0" rtl="0" algn="l">
              <a:spcBef>
                <a:spcPts val="600"/>
              </a:spcBef>
              <a:spcAft>
                <a:spcPts val="0"/>
              </a:spcAft>
              <a:buSzPts val="3000"/>
              <a:buNone/>
            </a:pPr>
            <a:r>
              <a:t/>
            </a:r>
            <a:endParaRPr/>
          </a:p>
        </p:txBody>
      </p:sp>
      <p:sp>
        <p:nvSpPr>
          <p:cNvPr id="1261" name="Google Shape;1261;p63"/>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262" name="Google Shape;1262;p63"/>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263" name="Google Shape;1263;p63"/>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64" name="Google Shape;1264;p63"/>
          <p:cNvPicPr preferRelativeResize="0"/>
          <p:nvPr/>
        </p:nvPicPr>
        <p:blipFill rotWithShape="1">
          <a:blip r:embed="rId3">
            <a:alphaModFix/>
          </a:blip>
          <a:srcRect b="0" l="0" r="0" t="0"/>
          <a:stretch/>
        </p:blipFill>
        <p:spPr>
          <a:xfrm>
            <a:off x="2667000" y="2743200"/>
            <a:ext cx="6248400" cy="313310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64"/>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Mutiple Tracks TM and Subroutine TM</a:t>
            </a:r>
            <a:endParaRPr/>
          </a:p>
        </p:txBody>
      </p:sp>
      <p:sp>
        <p:nvSpPr>
          <p:cNvPr id="1270" name="Google Shape;1270;p64"/>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00"/>
              <a:buNone/>
            </a:pPr>
            <a:r>
              <a:rPr b="1" lang="en-US" sz="1600"/>
              <a:t>Mutiple Tracks TM: </a:t>
            </a:r>
            <a:endParaRPr/>
          </a:p>
          <a:p>
            <a:pPr indent="0" lvl="0" marL="0" rtl="0" algn="just">
              <a:spcBef>
                <a:spcPts val="320"/>
              </a:spcBef>
              <a:spcAft>
                <a:spcPts val="0"/>
              </a:spcAft>
              <a:buSzPts val="1600"/>
              <a:buNone/>
            </a:pPr>
            <a:r>
              <a:rPr lang="en-US" sz="1600"/>
              <a:t>Another useful trick is to think of the tape of a Turing machine as composed of several tracks. Each track can hold one symbol and the tape alphabet of the TM consists of tuples with one component for each.</a:t>
            </a:r>
            <a:endParaRPr/>
          </a:p>
          <a:p>
            <a:pPr indent="0" lvl="0" marL="0" rtl="0" algn="just">
              <a:spcBef>
                <a:spcPts val="320"/>
              </a:spcBef>
              <a:spcAft>
                <a:spcPts val="0"/>
              </a:spcAft>
              <a:buSzPts val="1600"/>
              <a:buNone/>
            </a:pPr>
            <a:r>
              <a:rPr b="1" lang="en-US" sz="1600"/>
              <a:t>Subroutine TM: </a:t>
            </a:r>
            <a:endParaRPr/>
          </a:p>
          <a:p>
            <a:pPr indent="0" lvl="0" marL="0" rtl="0" algn="just">
              <a:spcBef>
                <a:spcPts val="320"/>
              </a:spcBef>
              <a:spcAft>
                <a:spcPts val="0"/>
              </a:spcAft>
              <a:buSzPts val="1600"/>
              <a:buNone/>
            </a:pPr>
            <a:r>
              <a:rPr lang="en-US" sz="1600"/>
              <a:t>As with programs in general it helps to think of Turing machines as built from a collection of interacting components or subroutines A Turing machine subroutine is a set of states that perform some useful process. This set of states includes a start state and another state that temporarily has no moves and that serves as the return state to pass control to whatever other set of states called the subroutine. The call of a subroutine occurs whenever there is a transition to its initial state. Since the TM has no mechanism for remembering a return address that is a state to go to after it finishes, should our design of a TM call for one subroutine to be called from several states we can make copies of the subroutine using a new set of states for each copy. The calls are made to the start states of different copies of the subroutine and each copy returns to a different states.</a:t>
            </a:r>
            <a:endParaRPr/>
          </a:p>
          <a:p>
            <a:pPr indent="0" lvl="0" marL="0" rtl="0" algn="just">
              <a:spcBef>
                <a:spcPts val="320"/>
              </a:spcBef>
              <a:spcAft>
                <a:spcPts val="0"/>
              </a:spcAft>
              <a:buSzPts val="1600"/>
              <a:buNone/>
            </a:pPr>
            <a:r>
              <a:t/>
            </a:r>
            <a:endParaRPr sz="1600"/>
          </a:p>
          <a:p>
            <a:pPr indent="0" lvl="0" marL="0" rtl="0" algn="just">
              <a:spcBef>
                <a:spcPts val="320"/>
              </a:spcBef>
              <a:spcAft>
                <a:spcPts val="0"/>
              </a:spcAft>
              <a:buSzPts val="1600"/>
              <a:buNone/>
            </a:pPr>
            <a:r>
              <a:t/>
            </a:r>
            <a:endParaRPr sz="1600"/>
          </a:p>
          <a:p>
            <a:pPr indent="0" lvl="0" marL="0" rtl="0" algn="just">
              <a:spcBef>
                <a:spcPts val="320"/>
              </a:spcBef>
              <a:spcAft>
                <a:spcPts val="0"/>
              </a:spcAft>
              <a:buSzPts val="1600"/>
              <a:buNone/>
            </a:pPr>
            <a:r>
              <a:t/>
            </a:r>
            <a:endParaRPr sz="1600"/>
          </a:p>
        </p:txBody>
      </p:sp>
      <p:sp>
        <p:nvSpPr>
          <p:cNvPr id="1271" name="Google Shape;1271;p64"/>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272" name="Google Shape;1272;p64"/>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273" name="Google Shape;1273;p64"/>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65"/>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800"/>
              <a:t>Extension of Basic Turing Machine (TM)</a:t>
            </a:r>
            <a:endParaRPr/>
          </a:p>
        </p:txBody>
      </p:sp>
      <p:sp>
        <p:nvSpPr>
          <p:cNvPr id="1280" name="Google Shape;1280;p65"/>
          <p:cNvSpPr txBox="1"/>
          <p:nvPr>
            <p:ph idx="1" type="subTitle"/>
          </p:nvPr>
        </p:nvSpPr>
        <p:spPr>
          <a:xfrm>
            <a:off x="1981200" y="3200400"/>
            <a:ext cx="8382000" cy="1600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000"/>
              <a:buFont typeface="Verdana"/>
              <a:buChar char="-"/>
            </a:pPr>
            <a:r>
              <a:rPr lang="en-US" sz="2000"/>
              <a:t>Multitape TM</a:t>
            </a:r>
            <a:endParaRPr/>
          </a:p>
        </p:txBody>
      </p:sp>
      <p:sp>
        <p:nvSpPr>
          <p:cNvPr id="1281" name="Google Shape;1281;p65"/>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282" name="Google Shape;1282;p65"/>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283" name="Google Shape;1283;p65"/>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66"/>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Mutitape TM</a:t>
            </a:r>
            <a:endParaRPr/>
          </a:p>
        </p:txBody>
      </p:sp>
      <p:sp>
        <p:nvSpPr>
          <p:cNvPr id="1289" name="Google Shape;1289;p66"/>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sz="1100"/>
              <a:t>A multitape TM is as suggested by Fig below.  The device has a  finite control state and some  finite number of tapes Each tape is divided into cells and each cell can hold any symbol of the  finite tape alphabet As in the single	tape TM the set of tape symbols includes a blank and has a subset called the input symbols of which the blank is not a member. The set of states includes an initial state and some accepting states Initially</a:t>
            </a:r>
            <a:endParaRPr/>
          </a:p>
          <a:p>
            <a:pPr indent="0" lvl="0" marL="0" rtl="0" algn="l">
              <a:spcBef>
                <a:spcPts val="220"/>
              </a:spcBef>
              <a:spcAft>
                <a:spcPts val="0"/>
              </a:spcAft>
              <a:buSzPts val="1100"/>
              <a:buNone/>
            </a:pPr>
            <a:r>
              <a:rPr lang="en-US" sz="1100"/>
              <a:t>1. The input a finite sequence of input symbols is placed on the first tape</a:t>
            </a:r>
            <a:endParaRPr/>
          </a:p>
          <a:p>
            <a:pPr indent="0" lvl="0" marL="0" rtl="0" algn="l">
              <a:spcBef>
                <a:spcPts val="220"/>
              </a:spcBef>
              <a:spcAft>
                <a:spcPts val="0"/>
              </a:spcAft>
              <a:buSzPts val="1100"/>
              <a:buNone/>
            </a:pPr>
            <a:r>
              <a:rPr lang="en-US" sz="1100"/>
              <a:t>2. All other cells of all the tapes hold the blank</a:t>
            </a:r>
            <a:endParaRPr/>
          </a:p>
          <a:p>
            <a:pPr indent="0" lvl="0" marL="0" rtl="0" algn="l">
              <a:spcBef>
                <a:spcPts val="220"/>
              </a:spcBef>
              <a:spcAft>
                <a:spcPts val="0"/>
              </a:spcAft>
              <a:buSzPts val="1100"/>
              <a:buNone/>
            </a:pPr>
            <a:r>
              <a:rPr lang="en-US" sz="1100"/>
              <a:t>3. The finite control is in the initial state</a:t>
            </a:r>
            <a:endParaRPr/>
          </a:p>
          <a:p>
            <a:pPr indent="0" lvl="0" marL="0" rtl="0" algn="l">
              <a:spcBef>
                <a:spcPts val="220"/>
              </a:spcBef>
              <a:spcAft>
                <a:spcPts val="0"/>
              </a:spcAft>
              <a:buSzPts val="1100"/>
              <a:buNone/>
            </a:pPr>
            <a:r>
              <a:rPr lang="en-US" sz="1100"/>
              <a:t>4. The head of the  first tape is at the left end of the input</a:t>
            </a:r>
            <a:endParaRPr/>
          </a:p>
          <a:p>
            <a:pPr indent="0" lvl="0" marL="0" rtl="0" algn="l">
              <a:spcBef>
                <a:spcPts val="220"/>
              </a:spcBef>
              <a:spcAft>
                <a:spcPts val="0"/>
              </a:spcAft>
              <a:buSzPts val="1100"/>
              <a:buNone/>
            </a:pPr>
            <a:r>
              <a:rPr lang="en-US" sz="1100"/>
              <a:t>5. All other tape heads are at some arbitrary cell Since tapes other than the  first tape are completely blank it does not matter where the head is</a:t>
            </a:r>
            <a:endParaRPr/>
          </a:p>
          <a:p>
            <a:pPr indent="0" lvl="0" marL="0" rtl="0" algn="l">
              <a:spcBef>
                <a:spcPts val="220"/>
              </a:spcBef>
              <a:spcAft>
                <a:spcPts val="0"/>
              </a:spcAft>
              <a:buSzPts val="1100"/>
              <a:buNone/>
            </a:pPr>
            <a:r>
              <a:rPr lang="en-US" sz="1100"/>
              <a:t>placed initially  all cells of these tapes look the same</a:t>
            </a:r>
            <a:endParaRPr/>
          </a:p>
        </p:txBody>
      </p:sp>
      <p:sp>
        <p:nvSpPr>
          <p:cNvPr id="1290" name="Google Shape;1290;p66"/>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291" name="Google Shape;1291;p66"/>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292" name="Google Shape;1292;p66"/>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93" name="Google Shape;1293;p66"/>
          <p:cNvPicPr preferRelativeResize="0"/>
          <p:nvPr/>
        </p:nvPicPr>
        <p:blipFill rotWithShape="1">
          <a:blip r:embed="rId3">
            <a:alphaModFix/>
          </a:blip>
          <a:srcRect b="0" l="0" r="0" t="0"/>
          <a:stretch/>
        </p:blipFill>
        <p:spPr>
          <a:xfrm>
            <a:off x="3886200" y="3124200"/>
            <a:ext cx="3352800" cy="2623930"/>
          </a:xfrm>
          <a:prstGeom prst="rect">
            <a:avLst/>
          </a:prstGeom>
          <a:noFill/>
          <a:ln>
            <a:noFill/>
          </a:ln>
        </p:spPr>
      </p:pic>
      <p:sp>
        <p:nvSpPr>
          <p:cNvPr id="1294" name="Google Shape;1294;p66"/>
          <p:cNvSpPr txBox="1"/>
          <p:nvPr/>
        </p:nvSpPr>
        <p:spPr>
          <a:xfrm>
            <a:off x="4800600" y="5770603"/>
            <a:ext cx="18421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Multitape TUM</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67"/>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800"/>
              <a:t>Restricted Turing Machine (TM)</a:t>
            </a:r>
            <a:endParaRPr/>
          </a:p>
        </p:txBody>
      </p:sp>
      <p:sp>
        <p:nvSpPr>
          <p:cNvPr id="1301" name="Google Shape;1301;p67"/>
          <p:cNvSpPr txBox="1"/>
          <p:nvPr>
            <p:ph idx="1" type="subTitle"/>
          </p:nvPr>
        </p:nvSpPr>
        <p:spPr>
          <a:xfrm>
            <a:off x="1981200" y="3200400"/>
            <a:ext cx="8382000" cy="1600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000"/>
              <a:buFont typeface="Verdana"/>
              <a:buChar char="-"/>
            </a:pPr>
            <a:r>
              <a:rPr lang="en-US" sz="2000"/>
              <a:t>Semi-infinite tape TM</a:t>
            </a:r>
            <a:endParaRPr/>
          </a:p>
          <a:p>
            <a:pPr indent="-342900" lvl="0" marL="342900" rtl="0" algn="l">
              <a:lnSpc>
                <a:spcPct val="80000"/>
              </a:lnSpc>
              <a:spcBef>
                <a:spcPts val="400"/>
              </a:spcBef>
              <a:spcAft>
                <a:spcPts val="0"/>
              </a:spcAft>
              <a:buSzPts val="2000"/>
              <a:buFont typeface="Verdana"/>
              <a:buChar char="-"/>
            </a:pPr>
            <a:r>
              <a:rPr lang="en-US" sz="2000"/>
              <a:t>Multi-stack TM</a:t>
            </a:r>
            <a:endParaRPr/>
          </a:p>
        </p:txBody>
      </p:sp>
      <p:sp>
        <p:nvSpPr>
          <p:cNvPr id="1302" name="Google Shape;1302;p67"/>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303" name="Google Shape;1303;p67"/>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304" name="Google Shape;1304;p67"/>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68"/>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Semi-infinite Tape machine</a:t>
            </a:r>
            <a:endParaRPr/>
          </a:p>
        </p:txBody>
      </p:sp>
      <p:sp>
        <p:nvSpPr>
          <p:cNvPr id="1311" name="Google Shape;1311;p68"/>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sz="1600"/>
              <a:t>A Turing Machine with a semi-infinite tape has a left end but no right end. The left end is limited with an end marker.</a:t>
            </a:r>
            <a:endParaRPr/>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rPr lang="en-US" sz="1600"/>
              <a:t>It is a two-track tape −</a:t>
            </a:r>
            <a:endParaRPr/>
          </a:p>
          <a:p>
            <a:pPr indent="-469900" lvl="0" marL="469900" rtl="0" algn="l">
              <a:spcBef>
                <a:spcPts val="320"/>
              </a:spcBef>
              <a:spcAft>
                <a:spcPts val="0"/>
              </a:spcAft>
              <a:buSzPts val="1600"/>
              <a:buChar char="□"/>
            </a:pPr>
            <a:r>
              <a:rPr b="1" lang="en-US" sz="1600"/>
              <a:t>Upper track</a:t>
            </a:r>
            <a:r>
              <a:rPr lang="en-US" sz="1600"/>
              <a:t> − It represents the cells to the right of the initial head position.</a:t>
            </a:r>
            <a:endParaRPr/>
          </a:p>
          <a:p>
            <a:pPr indent="-469900" lvl="0" marL="469900" rtl="0" algn="l">
              <a:spcBef>
                <a:spcPts val="320"/>
              </a:spcBef>
              <a:spcAft>
                <a:spcPts val="0"/>
              </a:spcAft>
              <a:buSzPts val="1600"/>
              <a:buChar char="□"/>
            </a:pPr>
            <a:r>
              <a:rPr b="1" lang="en-US" sz="1600"/>
              <a:t>Lower track</a:t>
            </a:r>
            <a:r>
              <a:rPr lang="en-US" sz="1600"/>
              <a:t> − It represents the cells to the left of the initial head position in reverse order.</a:t>
            </a:r>
            <a:endParaRPr/>
          </a:p>
          <a:p>
            <a:pPr indent="0" lvl="0" marL="0" rtl="0" algn="l">
              <a:spcBef>
                <a:spcPts val="320"/>
              </a:spcBef>
              <a:spcAft>
                <a:spcPts val="0"/>
              </a:spcAft>
              <a:buSzPts val="1600"/>
              <a:buNone/>
            </a:pPr>
            <a:r>
              <a:t/>
            </a:r>
            <a:endParaRPr sz="1600"/>
          </a:p>
        </p:txBody>
      </p:sp>
      <p:sp>
        <p:nvSpPr>
          <p:cNvPr id="1312" name="Google Shape;1312;p68"/>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313" name="Google Shape;1313;p68"/>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314" name="Google Shape;1314;p68"/>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15" name="Google Shape;1315;p68"/>
          <p:cNvPicPr preferRelativeResize="0"/>
          <p:nvPr/>
        </p:nvPicPr>
        <p:blipFill rotWithShape="1">
          <a:blip r:embed="rId3">
            <a:alphaModFix/>
          </a:blip>
          <a:srcRect b="0" l="0" r="0" t="0"/>
          <a:stretch/>
        </p:blipFill>
        <p:spPr>
          <a:xfrm>
            <a:off x="1967479" y="4862774"/>
            <a:ext cx="3543946" cy="1066800"/>
          </a:xfrm>
          <a:prstGeom prst="rect">
            <a:avLst/>
          </a:prstGeom>
          <a:noFill/>
          <a:ln>
            <a:noFill/>
          </a:ln>
        </p:spPr>
      </p:pic>
      <p:pic>
        <p:nvPicPr>
          <p:cNvPr id="1316" name="Google Shape;1316;p68"/>
          <p:cNvPicPr preferRelativeResize="0"/>
          <p:nvPr/>
        </p:nvPicPr>
        <p:blipFill rotWithShape="1">
          <a:blip r:embed="rId4">
            <a:alphaModFix/>
          </a:blip>
          <a:srcRect b="0" l="0" r="0" t="0"/>
          <a:stretch/>
        </p:blipFill>
        <p:spPr>
          <a:xfrm>
            <a:off x="5908035" y="4654690"/>
            <a:ext cx="4572000" cy="1274885"/>
          </a:xfrm>
          <a:prstGeom prst="rect">
            <a:avLst/>
          </a:prstGeom>
          <a:noFill/>
          <a:ln>
            <a:noFill/>
          </a:ln>
        </p:spPr>
      </p:pic>
      <p:pic>
        <p:nvPicPr>
          <p:cNvPr id="1317" name="Google Shape;1317;p68"/>
          <p:cNvPicPr preferRelativeResize="0"/>
          <p:nvPr/>
        </p:nvPicPr>
        <p:blipFill rotWithShape="1">
          <a:blip r:embed="rId5">
            <a:alphaModFix/>
          </a:blip>
          <a:srcRect b="0" l="0" r="0" t="0"/>
          <a:stretch/>
        </p:blipFill>
        <p:spPr>
          <a:xfrm>
            <a:off x="3451826" y="1828800"/>
            <a:ext cx="4091974" cy="1255492"/>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69"/>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Multi-stack Turing Machine</a:t>
            </a:r>
            <a:endParaRPr/>
          </a:p>
        </p:txBody>
      </p:sp>
      <p:sp>
        <p:nvSpPr>
          <p:cNvPr id="1323" name="Google Shape;1323;p69"/>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469900" lvl="0" marL="469900" rtl="0" algn="just">
              <a:spcBef>
                <a:spcPts val="0"/>
              </a:spcBef>
              <a:spcAft>
                <a:spcPts val="0"/>
              </a:spcAft>
              <a:buSzPts val="2000"/>
              <a:buChar char="□"/>
            </a:pPr>
            <a:r>
              <a:rPr lang="en-US" sz="2000"/>
              <a:t>Generalizations of the PDAs</a:t>
            </a:r>
            <a:endParaRPr/>
          </a:p>
          <a:p>
            <a:pPr indent="-469900" lvl="0" marL="469900" rtl="0" algn="just">
              <a:spcBef>
                <a:spcPts val="400"/>
              </a:spcBef>
              <a:spcAft>
                <a:spcPts val="0"/>
              </a:spcAft>
              <a:buSzPts val="2000"/>
              <a:buChar char="□"/>
            </a:pPr>
            <a:r>
              <a:rPr lang="en-US" sz="2000"/>
              <a:t>TMs can accept languages that are not accepted by any PDA with one stack.</a:t>
            </a:r>
            <a:endParaRPr/>
          </a:p>
          <a:p>
            <a:pPr indent="-469900" lvl="0" marL="469900" rtl="0" algn="just">
              <a:spcBef>
                <a:spcPts val="400"/>
              </a:spcBef>
              <a:spcAft>
                <a:spcPts val="0"/>
              </a:spcAft>
              <a:buSzPts val="2000"/>
              <a:buChar char="□"/>
            </a:pPr>
            <a:r>
              <a:rPr lang="en-US" sz="2000"/>
              <a:t>But PDA with two stacks can accept any language that a TM can accept.</a:t>
            </a:r>
            <a:endParaRPr/>
          </a:p>
          <a:p>
            <a:pPr indent="-342900" lvl="0" marL="469900" rtl="0" algn="just">
              <a:spcBef>
                <a:spcPts val="400"/>
              </a:spcBef>
              <a:spcAft>
                <a:spcPts val="0"/>
              </a:spcAft>
              <a:buSzPts val="2000"/>
              <a:buNone/>
            </a:pPr>
            <a:r>
              <a:t/>
            </a:r>
            <a:endParaRPr sz="2000"/>
          </a:p>
        </p:txBody>
      </p:sp>
      <p:sp>
        <p:nvSpPr>
          <p:cNvPr id="1324" name="Google Shape;1324;p69"/>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325" name="Google Shape;1325;p69"/>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326" name="Google Shape;1326;p69"/>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27" name="Google Shape;1327;p69"/>
          <p:cNvPicPr preferRelativeResize="0"/>
          <p:nvPr/>
        </p:nvPicPr>
        <p:blipFill rotWithShape="1">
          <a:blip r:embed="rId3">
            <a:alphaModFix/>
          </a:blip>
          <a:srcRect b="0" l="0" r="0" t="0"/>
          <a:stretch/>
        </p:blipFill>
        <p:spPr>
          <a:xfrm>
            <a:off x="3645131" y="3124201"/>
            <a:ext cx="4419600" cy="26224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Hypothetical “Hello, World” Tester</a:t>
            </a:r>
            <a:endParaRPr/>
          </a:p>
        </p:txBody>
      </p:sp>
      <p:sp>
        <p:nvSpPr>
          <p:cNvPr id="161" name="Google Shape;161;p7"/>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We want to prove that no program </a:t>
            </a:r>
            <a:r>
              <a:rPr b="1" lang="en-US" sz="2000"/>
              <a:t>H</a:t>
            </a:r>
            <a:r>
              <a:rPr lang="en-US" sz="2000"/>
              <a:t>, called hypothetical “Hello, World” tester, as mentioned previously exists by contradiction using the following steps. </a:t>
            </a:r>
            <a:endParaRPr/>
          </a:p>
          <a:p>
            <a:pPr indent="0" lvl="0" marL="0" rtl="0" algn="l">
              <a:spcBef>
                <a:spcPts val="400"/>
              </a:spcBef>
              <a:spcAft>
                <a:spcPts val="0"/>
              </a:spcAft>
              <a:buSzPts val="2000"/>
              <a:buNone/>
            </a:pPr>
            <a:r>
              <a:rPr b="1" lang="en-US" sz="2000"/>
              <a:t>Step 1:</a:t>
            </a:r>
            <a:r>
              <a:rPr lang="en-US" sz="2000"/>
              <a:t> assume H exists in a form as shown in Fig. 8.1 </a:t>
            </a:r>
            <a:endParaRPr/>
          </a:p>
          <a:p>
            <a:pPr indent="0" lvl="0" marL="0" rtl="0" algn="l">
              <a:spcBef>
                <a:spcPts val="400"/>
              </a:spcBef>
              <a:spcAft>
                <a:spcPts val="0"/>
              </a:spcAft>
              <a:buSzPts val="2000"/>
              <a:buNone/>
            </a:pPr>
            <a:r>
              <a:t/>
            </a:r>
            <a:endParaRPr sz="2000"/>
          </a:p>
          <a:p>
            <a:pPr indent="0" lvl="0" marL="0" rtl="0" algn="l">
              <a:spcBef>
                <a:spcPts val="400"/>
              </a:spcBef>
              <a:spcAft>
                <a:spcPts val="0"/>
              </a:spcAft>
              <a:buSzPts val="2000"/>
              <a:buNone/>
            </a:pPr>
            <a:r>
              <a:t/>
            </a:r>
            <a:endParaRPr sz="2000"/>
          </a:p>
          <a:p>
            <a:pPr indent="0" lvl="0" marL="0" rtl="0" algn="l">
              <a:spcBef>
                <a:spcPts val="400"/>
              </a:spcBef>
              <a:spcAft>
                <a:spcPts val="0"/>
              </a:spcAft>
              <a:buSzPts val="2000"/>
              <a:buNone/>
            </a:pPr>
            <a:r>
              <a:t/>
            </a:r>
            <a:endParaRPr sz="2000"/>
          </a:p>
          <a:p>
            <a:pPr indent="0" lvl="0" marL="0" rtl="0" algn="l">
              <a:spcBef>
                <a:spcPts val="400"/>
              </a:spcBef>
              <a:spcAft>
                <a:spcPts val="0"/>
              </a:spcAft>
              <a:buSzPts val="2000"/>
              <a:buNone/>
            </a:pPr>
            <a:r>
              <a:t/>
            </a:r>
            <a:endParaRPr sz="2000"/>
          </a:p>
          <a:p>
            <a:pPr indent="0" lvl="0" marL="0" rtl="0" algn="l">
              <a:spcBef>
                <a:spcPts val="400"/>
              </a:spcBef>
              <a:spcAft>
                <a:spcPts val="0"/>
              </a:spcAft>
              <a:buSzPts val="2000"/>
              <a:buNone/>
            </a:pPr>
            <a:r>
              <a:t/>
            </a:r>
            <a:endParaRPr sz="2000"/>
          </a:p>
          <a:p>
            <a:pPr indent="0" lvl="0" marL="0" rtl="0" algn="l">
              <a:spcBef>
                <a:spcPts val="400"/>
              </a:spcBef>
              <a:spcAft>
                <a:spcPts val="0"/>
              </a:spcAft>
              <a:buSzPts val="2000"/>
              <a:buNone/>
            </a:pPr>
            <a:r>
              <a:rPr b="1" lang="en-US" sz="2000"/>
              <a:t>Step 2:</a:t>
            </a:r>
            <a:r>
              <a:rPr lang="en-US" sz="2000"/>
              <a:t> Transform H into another form H2 in a simple way which can be done by C programs. </a:t>
            </a:r>
            <a:endParaRPr/>
          </a:p>
          <a:p>
            <a:pPr indent="0" lvl="0" marL="0" rtl="0" algn="l">
              <a:spcBef>
                <a:spcPts val="400"/>
              </a:spcBef>
              <a:spcAft>
                <a:spcPts val="0"/>
              </a:spcAft>
              <a:buSzPts val="2000"/>
              <a:buNone/>
            </a:pPr>
            <a:r>
              <a:rPr b="1" lang="en-US" sz="2000"/>
              <a:t>Step 3:</a:t>
            </a:r>
            <a:r>
              <a:rPr lang="en-US" sz="2000"/>
              <a:t> prove that H2 does not exist and so that H does not exist, either</a:t>
            </a:r>
            <a:endParaRPr/>
          </a:p>
        </p:txBody>
      </p:sp>
      <p:sp>
        <p:nvSpPr>
          <p:cNvPr id="162" name="Google Shape;162;p7"/>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63" name="Google Shape;163;p7"/>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64" name="Google Shape;164;p7"/>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5" name="Google Shape;165;p7"/>
          <p:cNvPicPr preferRelativeResize="0"/>
          <p:nvPr/>
        </p:nvPicPr>
        <p:blipFill rotWithShape="1">
          <a:blip r:embed="rId3">
            <a:alphaModFix/>
          </a:blip>
          <a:srcRect b="0" l="0" r="0" t="0"/>
          <a:stretch/>
        </p:blipFill>
        <p:spPr>
          <a:xfrm>
            <a:off x="1676400" y="2362200"/>
            <a:ext cx="6870583" cy="16002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70"/>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Multi-stack Turing Machine</a:t>
            </a:r>
            <a:endParaRPr/>
          </a:p>
        </p:txBody>
      </p:sp>
      <p:sp>
        <p:nvSpPr>
          <p:cNvPr id="1333" name="Google Shape;1333;p70"/>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469900" lvl="0" marL="469900" rtl="0" algn="l">
              <a:spcBef>
                <a:spcPts val="0"/>
              </a:spcBef>
              <a:spcAft>
                <a:spcPts val="0"/>
              </a:spcAft>
              <a:buSzPts val="2000"/>
              <a:buChar char="□"/>
            </a:pPr>
            <a:r>
              <a:rPr lang="en-US" sz="2000"/>
              <a:t>A k-stack machine is a deterministic PDA with k stacks.</a:t>
            </a:r>
            <a:endParaRPr/>
          </a:p>
          <a:p>
            <a:pPr indent="-469900" lvl="0" marL="469900" rtl="0" algn="l">
              <a:spcBef>
                <a:spcPts val="400"/>
              </a:spcBef>
              <a:spcAft>
                <a:spcPts val="0"/>
              </a:spcAft>
              <a:buSzPts val="2000"/>
              <a:buChar char="□"/>
            </a:pPr>
            <a:r>
              <a:rPr lang="en-US" sz="2000"/>
              <a:t>It obtains its input from an input source rather than having the input placed in a tape.</a:t>
            </a:r>
            <a:endParaRPr/>
          </a:p>
          <a:p>
            <a:pPr indent="-469900" lvl="0" marL="469900" rtl="0" algn="l">
              <a:spcBef>
                <a:spcPts val="400"/>
              </a:spcBef>
              <a:spcAft>
                <a:spcPts val="0"/>
              </a:spcAft>
              <a:buSzPts val="2000"/>
              <a:buChar char="□"/>
            </a:pPr>
            <a:r>
              <a:rPr lang="en-US" sz="2000"/>
              <a:t>It has a finite control, which is in one of a finite set of states.</a:t>
            </a:r>
            <a:endParaRPr/>
          </a:p>
          <a:p>
            <a:pPr indent="-469900" lvl="0" marL="469900" rtl="0" algn="l">
              <a:spcBef>
                <a:spcPts val="400"/>
              </a:spcBef>
              <a:spcAft>
                <a:spcPts val="0"/>
              </a:spcAft>
              <a:buSzPts val="2000"/>
              <a:buChar char="□"/>
            </a:pPr>
            <a:r>
              <a:rPr lang="en-US" sz="2000"/>
              <a:t>It has a finite stack alphabet, which it uses for all its stacks. </a:t>
            </a:r>
            <a:endParaRPr/>
          </a:p>
          <a:p>
            <a:pPr indent="-469900" lvl="0" marL="469900" rtl="0" algn="l">
              <a:spcBef>
                <a:spcPts val="400"/>
              </a:spcBef>
              <a:spcAft>
                <a:spcPts val="0"/>
              </a:spcAft>
              <a:buSzPts val="2000"/>
              <a:buChar char="□"/>
            </a:pPr>
            <a:r>
              <a:rPr lang="en-US" sz="2000"/>
              <a:t>A move of a multistack machine is based on:</a:t>
            </a:r>
            <a:endParaRPr/>
          </a:p>
          <a:p>
            <a:pPr indent="-436563" lvl="1" marL="908050" rtl="0" algn="l">
              <a:spcBef>
                <a:spcPts val="400"/>
              </a:spcBef>
              <a:spcAft>
                <a:spcPts val="0"/>
              </a:spcAft>
              <a:buSzPts val="2000"/>
              <a:buChar char="■"/>
            </a:pPr>
            <a:r>
              <a:rPr lang="en-US" sz="2000"/>
              <a:t>The state of the finite control</a:t>
            </a:r>
            <a:endParaRPr/>
          </a:p>
          <a:p>
            <a:pPr indent="-436563" lvl="1" marL="908050" rtl="0" algn="l">
              <a:spcBef>
                <a:spcPts val="400"/>
              </a:spcBef>
              <a:spcAft>
                <a:spcPts val="0"/>
              </a:spcAft>
              <a:buSzPts val="2000"/>
              <a:buChar char="■"/>
            </a:pPr>
            <a:r>
              <a:rPr lang="en-US" sz="2000"/>
              <a:t>The input symbol read, which is chosen from the finite input alphabet</a:t>
            </a:r>
            <a:endParaRPr/>
          </a:p>
          <a:p>
            <a:pPr indent="-436563" lvl="1" marL="908050" rtl="0" algn="l">
              <a:spcBef>
                <a:spcPts val="400"/>
              </a:spcBef>
              <a:spcAft>
                <a:spcPts val="0"/>
              </a:spcAft>
              <a:buSzPts val="2000"/>
              <a:buChar char="■"/>
            </a:pPr>
            <a:r>
              <a:rPr lang="en-US" sz="2000"/>
              <a:t>The top stack symbol on each stack</a:t>
            </a:r>
            <a:endParaRPr/>
          </a:p>
          <a:p>
            <a:pPr indent="-342900" lvl="0" marL="469900" rtl="0" algn="l">
              <a:spcBef>
                <a:spcPts val="400"/>
              </a:spcBef>
              <a:spcAft>
                <a:spcPts val="0"/>
              </a:spcAft>
              <a:buSzPts val="2000"/>
              <a:buNone/>
            </a:pPr>
            <a:r>
              <a:t/>
            </a:r>
            <a:endParaRPr sz="2000"/>
          </a:p>
          <a:p>
            <a:pPr indent="-342900" lvl="0" marL="469900" rtl="0" algn="l">
              <a:spcBef>
                <a:spcPts val="400"/>
              </a:spcBef>
              <a:spcAft>
                <a:spcPts val="0"/>
              </a:spcAft>
              <a:buSzPts val="2000"/>
              <a:buNone/>
            </a:pPr>
            <a:r>
              <a:t/>
            </a:r>
            <a:endParaRPr sz="2000"/>
          </a:p>
        </p:txBody>
      </p:sp>
      <p:sp>
        <p:nvSpPr>
          <p:cNvPr id="1334" name="Google Shape;1334;p70"/>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335" name="Google Shape;1335;p70"/>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336" name="Google Shape;1336;p70"/>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71"/>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800"/>
              <a:t>Turing Machine and Computers</a:t>
            </a:r>
            <a:endParaRPr/>
          </a:p>
        </p:txBody>
      </p:sp>
      <p:sp>
        <p:nvSpPr>
          <p:cNvPr id="1343" name="Google Shape;1343;p71"/>
          <p:cNvSpPr txBox="1"/>
          <p:nvPr>
            <p:ph idx="1" type="subTitle"/>
          </p:nvPr>
        </p:nvSpPr>
        <p:spPr>
          <a:xfrm>
            <a:off x="1981200" y="3200400"/>
            <a:ext cx="8382000" cy="1600200"/>
          </a:xfrm>
          <a:prstGeom prst="rect">
            <a:avLst/>
          </a:prstGeom>
          <a:noFill/>
          <a:ln>
            <a:noFill/>
          </a:ln>
        </p:spPr>
        <p:txBody>
          <a:bodyPr anchorCtr="0" anchor="t" bIns="45700" lIns="91425" spcFirstLastPara="1" rIns="91425" wrap="square" tIns="45700">
            <a:noAutofit/>
          </a:bodyPr>
          <a:lstStyle/>
          <a:p>
            <a:pPr indent="-215900" lvl="0" marL="342900" rtl="0" algn="l">
              <a:lnSpc>
                <a:spcPct val="80000"/>
              </a:lnSpc>
              <a:spcBef>
                <a:spcPts val="0"/>
              </a:spcBef>
              <a:spcAft>
                <a:spcPts val="0"/>
              </a:spcAft>
              <a:buSzPts val="2000"/>
              <a:buFont typeface="Verdana"/>
              <a:buNone/>
            </a:pPr>
            <a:r>
              <a:t/>
            </a:r>
            <a:endParaRPr sz="2000"/>
          </a:p>
        </p:txBody>
      </p:sp>
      <p:sp>
        <p:nvSpPr>
          <p:cNvPr id="1344" name="Google Shape;1344;p71"/>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345" name="Google Shape;1345;p71"/>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346" name="Google Shape;1346;p7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72"/>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Simulating computer by Turing machine</a:t>
            </a:r>
            <a:endParaRPr/>
          </a:p>
        </p:txBody>
      </p:sp>
      <p:sp>
        <p:nvSpPr>
          <p:cNvPr id="1352" name="Google Shape;1352;p72"/>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469900" lvl="0" marL="469900" rtl="0" algn="l">
              <a:spcBef>
                <a:spcPts val="0"/>
              </a:spcBef>
              <a:spcAft>
                <a:spcPts val="0"/>
              </a:spcAft>
              <a:buSzPts val="2400"/>
              <a:buChar char="□"/>
            </a:pPr>
            <a:r>
              <a:rPr lang="en-US" sz="2400">
                <a:latin typeface="Times New Roman"/>
                <a:ea typeface="Times New Roman"/>
                <a:cs typeface="Times New Roman"/>
                <a:sym typeface="Times New Roman"/>
              </a:rPr>
              <a:t>Example (1): Increment Operation[ incr(x) ]</a:t>
            </a:r>
            <a:endParaRPr/>
          </a:p>
          <a:p>
            <a:pPr indent="-317500" lvl="0" marL="469900" rtl="0" algn="l">
              <a:spcBef>
                <a:spcPts val="480"/>
              </a:spcBef>
              <a:spcAft>
                <a:spcPts val="0"/>
              </a:spcAft>
              <a:buSzPts val="2400"/>
              <a:buNone/>
            </a:pPr>
            <a:r>
              <a:t/>
            </a:r>
            <a:endParaRPr sz="2400">
              <a:latin typeface="Times New Roman"/>
              <a:ea typeface="Times New Roman"/>
              <a:cs typeface="Times New Roman"/>
              <a:sym typeface="Times New Roman"/>
            </a:endParaRPr>
          </a:p>
          <a:p>
            <a:pPr indent="-317500" lvl="0" marL="469900" rtl="0" algn="l">
              <a:spcBef>
                <a:spcPts val="480"/>
              </a:spcBef>
              <a:spcAft>
                <a:spcPts val="0"/>
              </a:spcAft>
              <a:buSzPts val="2400"/>
              <a:buNone/>
            </a:pPr>
            <a:r>
              <a:t/>
            </a:r>
            <a:endParaRPr sz="2400">
              <a:latin typeface="Times New Roman"/>
              <a:ea typeface="Times New Roman"/>
              <a:cs typeface="Times New Roman"/>
              <a:sym typeface="Times New Roman"/>
            </a:endParaRPr>
          </a:p>
          <a:p>
            <a:pPr indent="-317500" lvl="0" marL="469900" rtl="0" algn="l">
              <a:spcBef>
                <a:spcPts val="480"/>
              </a:spcBef>
              <a:spcAft>
                <a:spcPts val="0"/>
              </a:spcAft>
              <a:buSzPts val="2400"/>
              <a:buNone/>
            </a:pPr>
            <a:r>
              <a:t/>
            </a:r>
            <a:endParaRPr sz="2400">
              <a:latin typeface="Times New Roman"/>
              <a:ea typeface="Times New Roman"/>
              <a:cs typeface="Times New Roman"/>
              <a:sym typeface="Times New Roman"/>
            </a:endParaRPr>
          </a:p>
          <a:p>
            <a:pPr indent="-317500" lvl="0" marL="469900" rtl="0" algn="l">
              <a:spcBef>
                <a:spcPts val="480"/>
              </a:spcBef>
              <a:spcAft>
                <a:spcPts val="0"/>
              </a:spcAft>
              <a:buSzPts val="2400"/>
              <a:buNone/>
            </a:pPr>
            <a:r>
              <a:t/>
            </a:r>
            <a:endParaRPr sz="2400">
              <a:latin typeface="Times New Roman"/>
              <a:ea typeface="Times New Roman"/>
              <a:cs typeface="Times New Roman"/>
              <a:sym typeface="Times New Roman"/>
            </a:endParaRPr>
          </a:p>
          <a:p>
            <a:pPr indent="-317500" lvl="0" marL="469900" rtl="0" algn="l">
              <a:spcBef>
                <a:spcPts val="480"/>
              </a:spcBef>
              <a:spcAft>
                <a:spcPts val="0"/>
              </a:spcAft>
              <a:buSzPts val="2400"/>
              <a:buNone/>
            </a:pPr>
            <a:r>
              <a:t/>
            </a:r>
            <a:endParaRPr sz="2400">
              <a:latin typeface="Times New Roman"/>
              <a:ea typeface="Times New Roman"/>
              <a:cs typeface="Times New Roman"/>
              <a:sym typeface="Times New Roman"/>
            </a:endParaRPr>
          </a:p>
          <a:p>
            <a:pPr indent="-317500" lvl="0" marL="469900" rtl="0" algn="l">
              <a:spcBef>
                <a:spcPts val="480"/>
              </a:spcBef>
              <a:spcAft>
                <a:spcPts val="0"/>
              </a:spcAft>
              <a:buSzPts val="2400"/>
              <a:buNone/>
            </a:pPr>
            <a:r>
              <a:t/>
            </a:r>
            <a:endParaRPr sz="2400">
              <a:latin typeface="Times New Roman"/>
              <a:ea typeface="Times New Roman"/>
              <a:cs typeface="Times New Roman"/>
              <a:sym typeface="Times New Roman"/>
            </a:endParaRPr>
          </a:p>
          <a:p>
            <a:pPr indent="-469900" lvl="0" marL="469900" rtl="0" algn="l">
              <a:spcBef>
                <a:spcPts val="480"/>
              </a:spcBef>
              <a:spcAft>
                <a:spcPts val="0"/>
              </a:spcAft>
              <a:buSzPts val="2400"/>
              <a:buChar char="□"/>
            </a:pPr>
            <a:r>
              <a:rPr lang="en-US" sz="2400">
                <a:latin typeface="Times New Roman"/>
                <a:ea typeface="Times New Roman"/>
                <a:cs typeface="Times New Roman"/>
                <a:sym typeface="Times New Roman"/>
              </a:rPr>
              <a:t>Step by step operation which shows how the TM can increment x when x=2</a:t>
            </a:r>
            <a:endParaRPr/>
          </a:p>
          <a:p>
            <a:pPr indent="-317500" lvl="0" marL="469900" rtl="0" algn="l">
              <a:spcBef>
                <a:spcPts val="480"/>
              </a:spcBef>
              <a:spcAft>
                <a:spcPts val="0"/>
              </a:spcAft>
              <a:buSzPts val="2400"/>
              <a:buNone/>
            </a:pPr>
            <a:r>
              <a:t/>
            </a:r>
            <a:endParaRPr sz="2400">
              <a:latin typeface="Times New Roman"/>
              <a:ea typeface="Times New Roman"/>
              <a:cs typeface="Times New Roman"/>
              <a:sym typeface="Times New Roman"/>
            </a:endParaRPr>
          </a:p>
          <a:p>
            <a:pPr indent="-317500" lvl="0" marL="469900" rtl="0" algn="l">
              <a:spcBef>
                <a:spcPts val="480"/>
              </a:spcBef>
              <a:spcAft>
                <a:spcPts val="0"/>
              </a:spcAft>
              <a:buSzPts val="2400"/>
              <a:buNone/>
            </a:pPr>
            <a:r>
              <a:t/>
            </a:r>
            <a:endParaRPr sz="2400"/>
          </a:p>
        </p:txBody>
      </p:sp>
      <p:sp>
        <p:nvSpPr>
          <p:cNvPr id="1353" name="Google Shape;1353;p72"/>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354" name="Google Shape;1354;p72"/>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355" name="Google Shape;1355;p72"/>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56" name="Google Shape;1356;p72"/>
          <p:cNvPicPr preferRelativeResize="0"/>
          <p:nvPr/>
        </p:nvPicPr>
        <p:blipFill rotWithShape="1">
          <a:blip r:embed="rId3">
            <a:alphaModFix/>
          </a:blip>
          <a:srcRect b="0" l="0" r="0" t="0"/>
          <a:stretch/>
        </p:blipFill>
        <p:spPr>
          <a:xfrm>
            <a:off x="1095340" y="1643050"/>
            <a:ext cx="6429420" cy="2288602"/>
          </a:xfrm>
          <a:prstGeom prst="rect">
            <a:avLst/>
          </a:prstGeom>
          <a:noFill/>
          <a:ln>
            <a:noFill/>
          </a:ln>
        </p:spPr>
      </p:pic>
      <p:pic>
        <p:nvPicPr>
          <p:cNvPr id="1357" name="Google Shape;1357;p72"/>
          <p:cNvPicPr preferRelativeResize="0"/>
          <p:nvPr/>
        </p:nvPicPr>
        <p:blipFill rotWithShape="1">
          <a:blip r:embed="rId4">
            <a:alphaModFix/>
          </a:blip>
          <a:srcRect b="0" l="0" r="0" t="0"/>
          <a:stretch/>
        </p:blipFill>
        <p:spPr>
          <a:xfrm>
            <a:off x="1023902" y="4786322"/>
            <a:ext cx="6643734" cy="1825458"/>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73"/>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Simulating computer by Turing machine</a:t>
            </a:r>
            <a:endParaRPr/>
          </a:p>
        </p:txBody>
      </p:sp>
      <p:sp>
        <p:nvSpPr>
          <p:cNvPr id="1363" name="Google Shape;1363;p73"/>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469900" lvl="0" marL="469900" rtl="0" algn="l">
              <a:spcBef>
                <a:spcPts val="0"/>
              </a:spcBef>
              <a:spcAft>
                <a:spcPts val="0"/>
              </a:spcAft>
              <a:buSzPts val="2000"/>
              <a:buChar char="□"/>
            </a:pPr>
            <a:r>
              <a:rPr lang="en-US" sz="2000">
                <a:latin typeface="Times New Roman"/>
                <a:ea typeface="Times New Roman"/>
                <a:cs typeface="Times New Roman"/>
                <a:sym typeface="Times New Roman"/>
              </a:rPr>
              <a:t>Example (2): Decrement Operation[ decr(x) ]</a:t>
            </a:r>
            <a:endParaRPr/>
          </a:p>
          <a:p>
            <a:pPr indent="-342900" lvl="0" marL="469900" rtl="0" algn="l">
              <a:spcBef>
                <a:spcPts val="400"/>
              </a:spcBef>
              <a:spcAft>
                <a:spcPts val="0"/>
              </a:spcAft>
              <a:buSzPts val="2000"/>
              <a:buNone/>
            </a:pPr>
            <a:r>
              <a:t/>
            </a:r>
            <a:endParaRPr sz="2000">
              <a:latin typeface="Times New Roman"/>
              <a:ea typeface="Times New Roman"/>
              <a:cs typeface="Times New Roman"/>
              <a:sym typeface="Times New Roman"/>
            </a:endParaRPr>
          </a:p>
          <a:p>
            <a:pPr indent="-342900" lvl="0" marL="469900" rtl="0" algn="l">
              <a:spcBef>
                <a:spcPts val="400"/>
              </a:spcBef>
              <a:spcAft>
                <a:spcPts val="0"/>
              </a:spcAft>
              <a:buSzPts val="2000"/>
              <a:buNone/>
            </a:pPr>
            <a:r>
              <a:t/>
            </a:r>
            <a:endParaRPr sz="2000">
              <a:latin typeface="Times New Roman"/>
              <a:ea typeface="Times New Roman"/>
              <a:cs typeface="Times New Roman"/>
              <a:sym typeface="Times New Roman"/>
            </a:endParaRPr>
          </a:p>
          <a:p>
            <a:pPr indent="-342900" lvl="0" marL="469900" rtl="0" algn="l">
              <a:spcBef>
                <a:spcPts val="400"/>
              </a:spcBef>
              <a:spcAft>
                <a:spcPts val="0"/>
              </a:spcAft>
              <a:buSzPts val="2000"/>
              <a:buNone/>
            </a:pPr>
            <a:r>
              <a:t/>
            </a:r>
            <a:endParaRPr sz="2000">
              <a:latin typeface="Times New Roman"/>
              <a:ea typeface="Times New Roman"/>
              <a:cs typeface="Times New Roman"/>
              <a:sym typeface="Times New Roman"/>
            </a:endParaRPr>
          </a:p>
          <a:p>
            <a:pPr indent="-342900" lvl="0" marL="469900" rtl="0" algn="l">
              <a:spcBef>
                <a:spcPts val="400"/>
              </a:spcBef>
              <a:spcAft>
                <a:spcPts val="0"/>
              </a:spcAft>
              <a:buSzPts val="2000"/>
              <a:buNone/>
            </a:pPr>
            <a:r>
              <a:t/>
            </a:r>
            <a:endParaRPr sz="2000">
              <a:latin typeface="Times New Roman"/>
              <a:ea typeface="Times New Roman"/>
              <a:cs typeface="Times New Roman"/>
              <a:sym typeface="Times New Roman"/>
            </a:endParaRPr>
          </a:p>
          <a:p>
            <a:pPr indent="-342900" lvl="0" marL="469900" rtl="0" algn="l">
              <a:spcBef>
                <a:spcPts val="400"/>
              </a:spcBef>
              <a:spcAft>
                <a:spcPts val="0"/>
              </a:spcAft>
              <a:buSzPts val="2000"/>
              <a:buNone/>
            </a:pPr>
            <a:r>
              <a:t/>
            </a:r>
            <a:endParaRPr sz="2000">
              <a:latin typeface="Times New Roman"/>
              <a:ea typeface="Times New Roman"/>
              <a:cs typeface="Times New Roman"/>
              <a:sym typeface="Times New Roman"/>
            </a:endParaRPr>
          </a:p>
          <a:p>
            <a:pPr indent="-342900" lvl="0" marL="469900" rtl="0" algn="l">
              <a:spcBef>
                <a:spcPts val="400"/>
              </a:spcBef>
              <a:spcAft>
                <a:spcPts val="0"/>
              </a:spcAft>
              <a:buSzPts val="2000"/>
              <a:buNone/>
            </a:pPr>
            <a:r>
              <a:t/>
            </a:r>
            <a:endParaRPr sz="2000">
              <a:latin typeface="Times New Roman"/>
              <a:ea typeface="Times New Roman"/>
              <a:cs typeface="Times New Roman"/>
              <a:sym typeface="Times New Roman"/>
            </a:endParaRPr>
          </a:p>
          <a:p>
            <a:pPr indent="-469900" lvl="0" marL="469900" rtl="0" algn="l">
              <a:spcBef>
                <a:spcPts val="400"/>
              </a:spcBef>
              <a:spcAft>
                <a:spcPts val="0"/>
              </a:spcAft>
              <a:buSzPts val="2000"/>
              <a:buChar char="□"/>
            </a:pPr>
            <a:r>
              <a:rPr lang="en-US" sz="2000">
                <a:latin typeface="Times New Roman"/>
                <a:ea typeface="Times New Roman"/>
                <a:cs typeface="Times New Roman"/>
                <a:sym typeface="Times New Roman"/>
              </a:rPr>
              <a:t>Step by step operation which shows how the TM can decrement x when x=2</a:t>
            </a:r>
            <a:endParaRPr/>
          </a:p>
          <a:p>
            <a:pPr indent="-342900" lvl="0" marL="469900" rtl="0" algn="l">
              <a:spcBef>
                <a:spcPts val="400"/>
              </a:spcBef>
              <a:spcAft>
                <a:spcPts val="0"/>
              </a:spcAft>
              <a:buSzPts val="2000"/>
              <a:buNone/>
            </a:pPr>
            <a:r>
              <a:t/>
            </a:r>
            <a:endParaRPr sz="2000">
              <a:latin typeface="Times New Roman"/>
              <a:ea typeface="Times New Roman"/>
              <a:cs typeface="Times New Roman"/>
              <a:sym typeface="Times New Roman"/>
            </a:endParaRPr>
          </a:p>
          <a:p>
            <a:pPr indent="-342900" lvl="0" marL="469900" rtl="0" algn="l">
              <a:spcBef>
                <a:spcPts val="400"/>
              </a:spcBef>
              <a:spcAft>
                <a:spcPts val="0"/>
              </a:spcAft>
              <a:buSzPts val="2000"/>
              <a:buNone/>
            </a:pPr>
            <a:r>
              <a:t/>
            </a:r>
            <a:endParaRPr sz="2000"/>
          </a:p>
        </p:txBody>
      </p:sp>
      <p:sp>
        <p:nvSpPr>
          <p:cNvPr id="1364" name="Google Shape;1364;p73"/>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365" name="Google Shape;1365;p73"/>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366" name="Google Shape;1366;p73"/>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67" name="Google Shape;1367;p73"/>
          <p:cNvPicPr preferRelativeResize="0"/>
          <p:nvPr/>
        </p:nvPicPr>
        <p:blipFill rotWithShape="1">
          <a:blip r:embed="rId3">
            <a:alphaModFix/>
          </a:blip>
          <a:srcRect b="0" l="0" r="0" t="0"/>
          <a:stretch/>
        </p:blipFill>
        <p:spPr>
          <a:xfrm>
            <a:off x="1166778" y="1571612"/>
            <a:ext cx="7929618" cy="2095612"/>
          </a:xfrm>
          <a:prstGeom prst="rect">
            <a:avLst/>
          </a:prstGeom>
          <a:noFill/>
          <a:ln>
            <a:noFill/>
          </a:ln>
        </p:spPr>
      </p:pic>
      <p:pic>
        <p:nvPicPr>
          <p:cNvPr id="1368" name="Google Shape;1368;p73"/>
          <p:cNvPicPr preferRelativeResize="0"/>
          <p:nvPr/>
        </p:nvPicPr>
        <p:blipFill rotWithShape="1">
          <a:blip r:embed="rId4">
            <a:alphaModFix/>
          </a:blip>
          <a:srcRect b="0" l="0" r="0" t="0"/>
          <a:stretch/>
        </p:blipFill>
        <p:spPr>
          <a:xfrm>
            <a:off x="1023902" y="4357694"/>
            <a:ext cx="7997825" cy="1335087"/>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74"/>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800"/>
              <a:t>Introduction to Undecidable Problems</a:t>
            </a:r>
            <a:endParaRPr/>
          </a:p>
        </p:txBody>
      </p:sp>
      <p:sp>
        <p:nvSpPr>
          <p:cNvPr id="1375" name="Google Shape;1375;p74"/>
          <p:cNvSpPr txBox="1"/>
          <p:nvPr>
            <p:ph idx="1" type="subTitle"/>
          </p:nvPr>
        </p:nvSpPr>
        <p:spPr>
          <a:xfrm>
            <a:off x="1981200" y="3200400"/>
            <a:ext cx="8382000" cy="1600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000"/>
              <a:buFont typeface="Verdana"/>
              <a:buChar char="-"/>
            </a:pPr>
            <a:r>
              <a:rPr lang="en-US" sz="2000"/>
              <a:t>Post Correspondence problem</a:t>
            </a:r>
            <a:endParaRPr/>
          </a:p>
        </p:txBody>
      </p:sp>
      <p:sp>
        <p:nvSpPr>
          <p:cNvPr id="1376" name="Google Shape;1376;p74"/>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377" name="Google Shape;1377;p74"/>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378" name="Google Shape;1378;p74"/>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75"/>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400"/>
              <a:t>Recursive and Recursively Enumerable language</a:t>
            </a:r>
            <a:endParaRPr/>
          </a:p>
        </p:txBody>
      </p:sp>
      <p:sp>
        <p:nvSpPr>
          <p:cNvPr id="1384" name="Google Shape;1384;p75"/>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279400" lvl="0" marL="469900" rtl="0" algn="l">
              <a:spcBef>
                <a:spcPts val="0"/>
              </a:spcBef>
              <a:spcAft>
                <a:spcPts val="0"/>
              </a:spcAft>
              <a:buSzPts val="3000"/>
              <a:buNone/>
            </a:pPr>
            <a:r>
              <a:t/>
            </a:r>
            <a:endParaRPr/>
          </a:p>
        </p:txBody>
      </p:sp>
      <p:sp>
        <p:nvSpPr>
          <p:cNvPr id="1385" name="Google Shape;1385;p75"/>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386" name="Google Shape;1386;p75"/>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387" name="Google Shape;1387;p75"/>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88" name="Google Shape;1388;p75"/>
          <p:cNvPicPr preferRelativeResize="0"/>
          <p:nvPr/>
        </p:nvPicPr>
        <p:blipFill rotWithShape="1">
          <a:blip r:embed="rId3">
            <a:alphaModFix/>
          </a:blip>
          <a:srcRect b="0" l="0" r="0" t="0"/>
          <a:stretch/>
        </p:blipFill>
        <p:spPr>
          <a:xfrm>
            <a:off x="767408" y="1214422"/>
            <a:ext cx="8229600" cy="50292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sp>
        <p:nvSpPr>
          <p:cNvPr id="1393" name="Google Shape;1393;p76"/>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000"/>
              <a:t>Decidable, Partially-Decidable and Undecidable language</a:t>
            </a:r>
            <a:endParaRPr/>
          </a:p>
        </p:txBody>
      </p:sp>
      <p:sp>
        <p:nvSpPr>
          <p:cNvPr id="1394" name="Google Shape;1394;p76"/>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279400" lvl="0" marL="469900" rtl="0" algn="l">
              <a:spcBef>
                <a:spcPts val="0"/>
              </a:spcBef>
              <a:spcAft>
                <a:spcPts val="0"/>
              </a:spcAft>
              <a:buSzPts val="3000"/>
              <a:buNone/>
            </a:pPr>
            <a:r>
              <a:t/>
            </a:r>
            <a:endParaRPr/>
          </a:p>
        </p:txBody>
      </p:sp>
      <p:sp>
        <p:nvSpPr>
          <p:cNvPr id="1395" name="Google Shape;1395;p76"/>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396" name="Google Shape;1396;p76"/>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397" name="Google Shape;1397;p76"/>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98" name="Google Shape;1398;p76"/>
          <p:cNvPicPr preferRelativeResize="0"/>
          <p:nvPr/>
        </p:nvPicPr>
        <p:blipFill rotWithShape="1">
          <a:blip r:embed="rId3">
            <a:alphaModFix/>
          </a:blip>
          <a:srcRect b="0" l="0" r="0" t="0"/>
          <a:stretch/>
        </p:blipFill>
        <p:spPr>
          <a:xfrm>
            <a:off x="793851" y="1142984"/>
            <a:ext cx="8088231" cy="42672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sp>
        <p:nvSpPr>
          <p:cNvPr id="1403" name="Google Shape;1403;p77"/>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Undecidable Problems</a:t>
            </a:r>
            <a:endParaRPr/>
          </a:p>
        </p:txBody>
      </p:sp>
      <p:sp>
        <p:nvSpPr>
          <p:cNvPr id="1404" name="Google Shape;1404;p77"/>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279400" lvl="0" marL="469900" rtl="0" algn="l">
              <a:spcBef>
                <a:spcPts val="0"/>
              </a:spcBef>
              <a:spcAft>
                <a:spcPts val="0"/>
              </a:spcAft>
              <a:buSzPts val="3000"/>
              <a:buNone/>
            </a:pPr>
            <a:r>
              <a:t/>
            </a:r>
            <a:endParaRPr/>
          </a:p>
        </p:txBody>
      </p:sp>
      <p:sp>
        <p:nvSpPr>
          <p:cNvPr id="1405" name="Google Shape;1405;p77"/>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406" name="Google Shape;1406;p77"/>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407" name="Google Shape;1407;p77"/>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08" name="Google Shape;1408;p77"/>
          <p:cNvPicPr preferRelativeResize="0"/>
          <p:nvPr/>
        </p:nvPicPr>
        <p:blipFill rotWithShape="1">
          <a:blip r:embed="rId3">
            <a:alphaModFix/>
          </a:blip>
          <a:srcRect b="0" l="0" r="0" t="0"/>
          <a:stretch/>
        </p:blipFill>
        <p:spPr>
          <a:xfrm>
            <a:off x="809588" y="1285860"/>
            <a:ext cx="7995987" cy="25146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78"/>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Undecidable problems</a:t>
            </a:r>
            <a:endParaRPr/>
          </a:p>
        </p:txBody>
      </p:sp>
      <p:sp>
        <p:nvSpPr>
          <p:cNvPr id="1414" name="Google Shape;1414;p78"/>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469900" lvl="0" marL="469900" rtl="0" algn="just">
              <a:spcBef>
                <a:spcPts val="0"/>
              </a:spcBef>
              <a:spcAft>
                <a:spcPts val="0"/>
              </a:spcAft>
              <a:buSzPts val="2400"/>
              <a:buChar char="□"/>
            </a:pPr>
            <a:r>
              <a:rPr lang="en-US" sz="2400"/>
              <a:t>Some problems take a very long time to solve, so we use algorithms that give approximate solutions. There are some problems that a computer can </a:t>
            </a:r>
            <a:r>
              <a:rPr i="1" lang="en-US" sz="2400"/>
              <a:t>never</a:t>
            </a:r>
            <a:r>
              <a:rPr lang="en-US" sz="2400"/>
              <a:t> solve, even the world's most powerful computer with infinite time.</a:t>
            </a:r>
            <a:endParaRPr/>
          </a:p>
          <a:p>
            <a:pPr indent="-469900" lvl="0" marL="469900" rtl="0" algn="just">
              <a:spcBef>
                <a:spcPts val="480"/>
              </a:spcBef>
              <a:spcAft>
                <a:spcPts val="0"/>
              </a:spcAft>
              <a:buSzPts val="2400"/>
              <a:buChar char="□"/>
            </a:pPr>
            <a:r>
              <a:rPr lang="en-US" sz="2400"/>
              <a:t>An </a:t>
            </a:r>
            <a:r>
              <a:rPr b="1" lang="en-US" sz="2400"/>
              <a:t>undecidable problem</a:t>
            </a:r>
            <a:r>
              <a:rPr lang="en-US" sz="2400"/>
              <a:t> is one that should give a "yes" or "no" answer, but yet no algorithm exists that can answer correctly on all inputs. </a:t>
            </a:r>
            <a:endParaRPr/>
          </a:p>
        </p:txBody>
      </p:sp>
      <p:sp>
        <p:nvSpPr>
          <p:cNvPr id="1415" name="Google Shape;1415;p78"/>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416" name="Google Shape;1416;p78"/>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417" name="Google Shape;1417;p78"/>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79"/>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Halting Problem</a:t>
            </a:r>
            <a:endParaRPr/>
          </a:p>
        </p:txBody>
      </p:sp>
      <p:sp>
        <p:nvSpPr>
          <p:cNvPr id="1423" name="Google Shape;1423;p79"/>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469900" lvl="0" marL="469900" rtl="0" algn="l">
              <a:spcBef>
                <a:spcPts val="0"/>
              </a:spcBef>
              <a:spcAft>
                <a:spcPts val="0"/>
              </a:spcAft>
              <a:buSzPts val="1200"/>
              <a:buNone/>
            </a:pPr>
            <a:r>
              <a:rPr lang="en-US" sz="1200"/>
              <a:t>Alan Turing proved the existence of undecidable problems in 1936 by finding an example,</a:t>
            </a:r>
            <a:endParaRPr/>
          </a:p>
          <a:p>
            <a:pPr indent="-469900" lvl="0" marL="469900" rtl="0" algn="l">
              <a:spcBef>
                <a:spcPts val="240"/>
              </a:spcBef>
              <a:spcAft>
                <a:spcPts val="0"/>
              </a:spcAft>
              <a:buSzPts val="1200"/>
              <a:buNone/>
            </a:pPr>
            <a:r>
              <a:rPr lang="en-US" sz="1200"/>
              <a:t>the now famous "halting problem":</a:t>
            </a:r>
            <a:endParaRPr/>
          </a:p>
          <a:p>
            <a:pPr indent="-469900" lvl="0" marL="469900" rtl="0" algn="l">
              <a:spcBef>
                <a:spcPts val="240"/>
              </a:spcBef>
              <a:spcAft>
                <a:spcPts val="0"/>
              </a:spcAft>
              <a:buSzPts val="1200"/>
              <a:buNone/>
            </a:pPr>
            <a:r>
              <a:rPr i="1" lang="en-US" sz="1200"/>
              <a:t>Based on its code and an input, will a particular program ever finish running?</a:t>
            </a:r>
            <a:endParaRPr sz="1200"/>
          </a:p>
          <a:p>
            <a:pPr indent="-469900" lvl="0" marL="469900" rtl="0" algn="l">
              <a:spcBef>
                <a:spcPts val="240"/>
              </a:spcBef>
              <a:spcAft>
                <a:spcPts val="0"/>
              </a:spcAft>
              <a:buSzPts val="1200"/>
              <a:buNone/>
            </a:pPr>
            <a:r>
              <a:rPr lang="en-US" sz="1200"/>
              <a:t>For example, consider this program that counts down:</a:t>
            </a:r>
            <a:endParaRPr/>
          </a:p>
          <a:p>
            <a:pPr indent="-469900" lvl="0" marL="469900" rtl="0" algn="l">
              <a:spcBef>
                <a:spcPts val="240"/>
              </a:spcBef>
              <a:spcAft>
                <a:spcPts val="0"/>
              </a:spcAft>
              <a:buSzPts val="1200"/>
              <a:buNone/>
            </a:pPr>
            <a:r>
              <a:rPr lang="en-US" sz="1200">
                <a:solidFill>
                  <a:srgbClr val="3333FF"/>
                </a:solidFill>
              </a:rPr>
              <a:t>num ← 10 </a:t>
            </a:r>
            <a:endParaRPr/>
          </a:p>
          <a:p>
            <a:pPr indent="-469900" lvl="0" marL="469900" rtl="0" algn="l">
              <a:spcBef>
                <a:spcPts val="240"/>
              </a:spcBef>
              <a:spcAft>
                <a:spcPts val="0"/>
              </a:spcAft>
              <a:buSzPts val="1200"/>
              <a:buNone/>
            </a:pPr>
            <a:r>
              <a:rPr lang="en-US" sz="1200">
                <a:solidFill>
                  <a:srgbClr val="3333FF"/>
                </a:solidFill>
              </a:rPr>
              <a:t>REPEAT UNTIL (num = 0) { </a:t>
            </a:r>
            <a:endParaRPr/>
          </a:p>
          <a:p>
            <a:pPr indent="-469900" lvl="0" marL="469900" rtl="0" algn="l">
              <a:spcBef>
                <a:spcPts val="240"/>
              </a:spcBef>
              <a:spcAft>
                <a:spcPts val="0"/>
              </a:spcAft>
              <a:buSzPts val="1200"/>
              <a:buNone/>
            </a:pPr>
            <a:r>
              <a:rPr lang="en-US" sz="1200">
                <a:solidFill>
                  <a:srgbClr val="3333FF"/>
                </a:solidFill>
              </a:rPr>
              <a:t>	DISPLAY(num) </a:t>
            </a:r>
            <a:endParaRPr/>
          </a:p>
          <a:p>
            <a:pPr indent="-469900" lvl="0" marL="469900" rtl="0" algn="l">
              <a:spcBef>
                <a:spcPts val="240"/>
              </a:spcBef>
              <a:spcAft>
                <a:spcPts val="0"/>
              </a:spcAft>
              <a:buSzPts val="1200"/>
              <a:buNone/>
            </a:pPr>
            <a:r>
              <a:rPr lang="en-US" sz="1200">
                <a:solidFill>
                  <a:srgbClr val="3333FF"/>
                </a:solidFill>
              </a:rPr>
              <a:t>	num ← num – 1</a:t>
            </a:r>
            <a:endParaRPr/>
          </a:p>
          <a:p>
            <a:pPr indent="-469900" lvl="0" marL="469900" rtl="0" algn="l">
              <a:spcBef>
                <a:spcPts val="240"/>
              </a:spcBef>
              <a:spcAft>
                <a:spcPts val="0"/>
              </a:spcAft>
              <a:buSzPts val="1200"/>
              <a:buNone/>
            </a:pPr>
            <a:r>
              <a:rPr lang="en-US" sz="1200">
                <a:solidFill>
                  <a:srgbClr val="3333FF"/>
                </a:solidFill>
              </a:rPr>
              <a:t> }</a:t>
            </a:r>
            <a:endParaRPr/>
          </a:p>
          <a:p>
            <a:pPr indent="-469900" lvl="0" marL="469900" rtl="0" algn="l">
              <a:spcBef>
                <a:spcPts val="240"/>
              </a:spcBef>
              <a:spcAft>
                <a:spcPts val="0"/>
              </a:spcAft>
              <a:buSzPts val="1200"/>
              <a:buNone/>
            </a:pPr>
            <a:r>
              <a:rPr lang="en-US" sz="1200"/>
              <a:t>That program will halt, since num eventually becomes 0. </a:t>
            </a:r>
            <a:endParaRPr/>
          </a:p>
          <a:p>
            <a:pPr indent="-469900" lvl="0" marL="469900" rtl="0" algn="l">
              <a:spcBef>
                <a:spcPts val="240"/>
              </a:spcBef>
              <a:spcAft>
                <a:spcPts val="0"/>
              </a:spcAft>
              <a:buSzPts val="1200"/>
              <a:buNone/>
            </a:pPr>
            <a:r>
              <a:rPr lang="en-US" sz="1200"/>
              <a:t>Compare that to this program that counts up:</a:t>
            </a:r>
            <a:endParaRPr/>
          </a:p>
          <a:p>
            <a:pPr indent="-469900" lvl="0" marL="469900" rtl="0" algn="l">
              <a:spcBef>
                <a:spcPts val="240"/>
              </a:spcBef>
              <a:spcAft>
                <a:spcPts val="0"/>
              </a:spcAft>
              <a:buSzPts val="1200"/>
              <a:buNone/>
            </a:pPr>
            <a:r>
              <a:rPr lang="en-US" sz="1200">
                <a:solidFill>
                  <a:srgbClr val="3333FF"/>
                </a:solidFill>
              </a:rPr>
              <a:t>num ← 1 </a:t>
            </a:r>
            <a:endParaRPr/>
          </a:p>
          <a:p>
            <a:pPr indent="-469900" lvl="0" marL="469900" rtl="0" algn="l">
              <a:spcBef>
                <a:spcPts val="240"/>
              </a:spcBef>
              <a:spcAft>
                <a:spcPts val="0"/>
              </a:spcAft>
              <a:buSzPts val="1200"/>
              <a:buNone/>
            </a:pPr>
            <a:r>
              <a:rPr lang="en-US" sz="1200">
                <a:solidFill>
                  <a:srgbClr val="3333FF"/>
                </a:solidFill>
              </a:rPr>
              <a:t>REPEAT UNTIL (num = 0) { </a:t>
            </a:r>
            <a:endParaRPr/>
          </a:p>
          <a:p>
            <a:pPr indent="-469900" lvl="0" marL="469900" rtl="0" algn="l">
              <a:spcBef>
                <a:spcPts val="240"/>
              </a:spcBef>
              <a:spcAft>
                <a:spcPts val="0"/>
              </a:spcAft>
              <a:buSzPts val="1200"/>
              <a:buNone/>
            </a:pPr>
            <a:r>
              <a:rPr lang="en-US" sz="1200">
                <a:solidFill>
                  <a:srgbClr val="3333FF"/>
                </a:solidFill>
              </a:rPr>
              <a:t>	DISPLAY(num) </a:t>
            </a:r>
            <a:endParaRPr/>
          </a:p>
          <a:p>
            <a:pPr indent="-469900" lvl="0" marL="469900" rtl="0" algn="l">
              <a:spcBef>
                <a:spcPts val="240"/>
              </a:spcBef>
              <a:spcAft>
                <a:spcPts val="0"/>
              </a:spcAft>
              <a:buSzPts val="1200"/>
              <a:buNone/>
            </a:pPr>
            <a:r>
              <a:rPr lang="en-US" sz="1200">
                <a:solidFill>
                  <a:srgbClr val="3333FF"/>
                </a:solidFill>
              </a:rPr>
              <a:t>	num ← num + 1 </a:t>
            </a:r>
            <a:endParaRPr/>
          </a:p>
          <a:p>
            <a:pPr indent="-469900" lvl="0" marL="469900" rtl="0" algn="l">
              <a:spcBef>
                <a:spcPts val="240"/>
              </a:spcBef>
              <a:spcAft>
                <a:spcPts val="0"/>
              </a:spcAft>
              <a:buSzPts val="1200"/>
              <a:buNone/>
            </a:pPr>
            <a:r>
              <a:rPr lang="en-US" sz="1200">
                <a:solidFill>
                  <a:srgbClr val="3333FF"/>
                </a:solidFill>
              </a:rPr>
              <a:t>}</a:t>
            </a:r>
            <a:endParaRPr/>
          </a:p>
          <a:p>
            <a:pPr indent="-469900" lvl="0" marL="469900" rtl="0" algn="l">
              <a:spcBef>
                <a:spcPts val="240"/>
              </a:spcBef>
              <a:spcAft>
                <a:spcPts val="0"/>
              </a:spcAft>
              <a:buSzPts val="1200"/>
              <a:buNone/>
            </a:pPr>
            <a:r>
              <a:rPr lang="en-US" sz="1200"/>
              <a:t>It counts up </a:t>
            </a:r>
            <a:r>
              <a:rPr i="1" lang="en-US" sz="1200"/>
              <a:t>forever</a:t>
            </a:r>
            <a:r>
              <a:rPr lang="en-US" sz="1200"/>
              <a:t>, since num will never equal 0.</a:t>
            </a:r>
            <a:endParaRPr/>
          </a:p>
          <a:p>
            <a:pPr indent="-469900" lvl="0" marL="469900" rtl="0" algn="l">
              <a:spcBef>
                <a:spcPts val="240"/>
              </a:spcBef>
              <a:spcAft>
                <a:spcPts val="0"/>
              </a:spcAft>
              <a:buSzPts val="1200"/>
              <a:buNone/>
            </a:pPr>
            <a:r>
              <a:t/>
            </a:r>
            <a:endParaRPr sz="1200"/>
          </a:p>
          <a:p>
            <a:pPr indent="-469900" lvl="0" marL="469900" rtl="0" algn="l">
              <a:spcBef>
                <a:spcPts val="240"/>
              </a:spcBef>
              <a:spcAft>
                <a:spcPts val="0"/>
              </a:spcAft>
              <a:buSzPts val="1200"/>
              <a:buNone/>
            </a:pPr>
            <a:r>
              <a:rPr lang="en-US" sz="1200"/>
              <a:t>Algorithms </a:t>
            </a:r>
            <a:r>
              <a:rPr i="1" lang="en-US" sz="1200"/>
              <a:t>do</a:t>
            </a:r>
            <a:r>
              <a:rPr lang="en-US" sz="1200"/>
              <a:t> exist that can correctly predict that the first program halts and the second program never does. </a:t>
            </a:r>
            <a:endParaRPr/>
          </a:p>
          <a:p>
            <a:pPr indent="-469900" lvl="0" marL="469900" rtl="0" algn="l">
              <a:spcBef>
                <a:spcPts val="240"/>
              </a:spcBef>
              <a:spcAft>
                <a:spcPts val="0"/>
              </a:spcAft>
              <a:buSzPts val="1200"/>
              <a:buNone/>
            </a:pPr>
            <a:r>
              <a:rPr lang="en-US" sz="1200"/>
              <a:t>These are simple programs which don't change based on different inputs.</a:t>
            </a:r>
            <a:endParaRPr/>
          </a:p>
          <a:p>
            <a:pPr indent="-469900" lvl="0" marL="469900" rtl="0" algn="l">
              <a:spcBef>
                <a:spcPts val="240"/>
              </a:spcBef>
              <a:spcAft>
                <a:spcPts val="0"/>
              </a:spcAft>
              <a:buSzPts val="1200"/>
              <a:buNone/>
            </a:pPr>
            <a:r>
              <a:t/>
            </a:r>
            <a:endParaRPr sz="1200"/>
          </a:p>
          <a:p>
            <a:pPr indent="-469900" lvl="0" marL="469900" rtl="0" algn="l">
              <a:spcBef>
                <a:spcPts val="240"/>
              </a:spcBef>
              <a:spcAft>
                <a:spcPts val="0"/>
              </a:spcAft>
              <a:buSzPts val="1200"/>
              <a:buNone/>
            </a:pPr>
            <a:r>
              <a:rPr lang="en-US" sz="1200"/>
              <a:t>However, no algorithm exists that can analyze </a:t>
            </a:r>
            <a:r>
              <a:rPr i="1" lang="en-US" sz="1200"/>
              <a:t>any</a:t>
            </a:r>
            <a:r>
              <a:rPr lang="en-US" sz="1200"/>
              <a:t> program's code and determine whether it halts or not.</a:t>
            </a:r>
            <a:endParaRPr/>
          </a:p>
          <a:p>
            <a:pPr indent="-469900" lvl="0" marL="469900" rtl="0" algn="l">
              <a:spcBef>
                <a:spcPts val="240"/>
              </a:spcBef>
              <a:spcAft>
                <a:spcPts val="0"/>
              </a:spcAft>
              <a:buSzPts val="1200"/>
              <a:buNone/>
            </a:pPr>
            <a:r>
              <a:t/>
            </a:r>
            <a:endParaRPr sz="1200"/>
          </a:p>
        </p:txBody>
      </p:sp>
      <p:sp>
        <p:nvSpPr>
          <p:cNvPr id="1424" name="Google Shape;1424;p79"/>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425" name="Google Shape;1425;p79"/>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426" name="Google Shape;1426;p79"/>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Hypothetical “Hello, World” Tester (Contd…)</a:t>
            </a:r>
            <a:endParaRPr/>
          </a:p>
        </p:txBody>
      </p:sp>
      <p:sp>
        <p:nvSpPr>
          <p:cNvPr id="171" name="Google Shape;171;p8"/>
          <p:cNvSpPr txBox="1"/>
          <p:nvPr>
            <p:ph idx="1" type="body"/>
          </p:nvPr>
        </p:nvSpPr>
        <p:spPr>
          <a:xfrm>
            <a:off x="711200" y="1219201"/>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sz="1600"/>
              <a:t>Implementation of Step 2 in previous slide</a:t>
            </a:r>
            <a:endParaRPr/>
          </a:p>
          <a:p>
            <a:pPr indent="0" lvl="0" marL="0" rtl="0" algn="l">
              <a:spcBef>
                <a:spcPts val="320"/>
              </a:spcBef>
              <a:spcAft>
                <a:spcPts val="0"/>
              </a:spcAft>
              <a:buSzPts val="1600"/>
              <a:buNone/>
            </a:pPr>
            <a:r>
              <a:rPr lang="en-US" sz="1600"/>
              <a:t>(1) Transform H to H1 in a way as illustrated by Fig. 8.2</a:t>
            </a:r>
            <a:endParaRPr/>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rPr lang="en-US" sz="1600"/>
              <a:t>(2) Transform H1 to H2 in a way as illustrated by Fig. 8.3</a:t>
            </a:r>
            <a:endParaRPr/>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t/>
            </a:r>
            <a:endParaRPr sz="1600"/>
          </a:p>
          <a:p>
            <a:pPr indent="0" lvl="0" marL="0" rtl="0" algn="l">
              <a:spcBef>
                <a:spcPts val="320"/>
              </a:spcBef>
              <a:spcAft>
                <a:spcPts val="0"/>
              </a:spcAft>
              <a:buSzPts val="1600"/>
              <a:buNone/>
            </a:pPr>
            <a:r>
              <a:rPr lang="en-US" sz="1600"/>
              <a:t>The function of H2 constructed in </a:t>
            </a:r>
            <a:r>
              <a:rPr b="1" lang="en-US" sz="1600"/>
              <a:t>Step 2 </a:t>
            </a:r>
            <a:r>
              <a:rPr lang="en-US" sz="1600"/>
              <a:t>is given any program P as input, </a:t>
            </a:r>
            <a:endParaRPr/>
          </a:p>
          <a:p>
            <a:pPr indent="0" lvl="0" marL="0" rtl="0" algn="l">
              <a:spcBef>
                <a:spcPts val="320"/>
              </a:spcBef>
              <a:spcAft>
                <a:spcPts val="0"/>
              </a:spcAft>
              <a:buSzPts val="1600"/>
              <a:buNone/>
            </a:pPr>
            <a:r>
              <a:rPr lang="en-US" sz="1600"/>
              <a:t>    if P prints </a:t>
            </a:r>
            <a:r>
              <a:rPr b="1" i="1" lang="en-US" sz="1600"/>
              <a:t>hello, world </a:t>
            </a:r>
            <a:r>
              <a:rPr lang="en-US" sz="1600"/>
              <a:t>as first output, then H2 makes output </a:t>
            </a:r>
            <a:r>
              <a:rPr b="1" lang="en-US" sz="1600"/>
              <a:t>yes</a:t>
            </a:r>
            <a:r>
              <a:rPr lang="en-US" sz="1600"/>
              <a:t>; </a:t>
            </a:r>
            <a:endParaRPr/>
          </a:p>
          <a:p>
            <a:pPr indent="0" lvl="0" marL="0" rtl="0" algn="l">
              <a:spcBef>
                <a:spcPts val="320"/>
              </a:spcBef>
              <a:spcAft>
                <a:spcPts val="0"/>
              </a:spcAft>
              <a:buSzPts val="1600"/>
              <a:buNone/>
            </a:pPr>
            <a:r>
              <a:rPr lang="en-US" sz="1600"/>
              <a:t>    if P </a:t>
            </a:r>
            <a:r>
              <a:rPr b="1" lang="en-US" sz="1600"/>
              <a:t>does not prints hello, world </a:t>
            </a:r>
            <a:r>
              <a:rPr lang="en-US" sz="1600"/>
              <a:t>as first output, then H2 prints </a:t>
            </a:r>
            <a:r>
              <a:rPr b="1" lang="en-US" sz="1600"/>
              <a:t>hello, world</a:t>
            </a:r>
            <a:endParaRPr/>
          </a:p>
        </p:txBody>
      </p:sp>
      <p:sp>
        <p:nvSpPr>
          <p:cNvPr id="172" name="Google Shape;172;p8"/>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73" name="Google Shape;173;p8"/>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74" name="Google Shape;174;p8"/>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5" name="Google Shape;175;p8"/>
          <p:cNvPicPr preferRelativeResize="0"/>
          <p:nvPr/>
        </p:nvPicPr>
        <p:blipFill rotWithShape="1">
          <a:blip r:embed="rId3">
            <a:alphaModFix/>
          </a:blip>
          <a:srcRect b="0" l="0" r="0" t="0"/>
          <a:stretch/>
        </p:blipFill>
        <p:spPr>
          <a:xfrm>
            <a:off x="1447800" y="1828800"/>
            <a:ext cx="5105400" cy="1395402"/>
          </a:xfrm>
          <a:prstGeom prst="rect">
            <a:avLst/>
          </a:prstGeom>
          <a:noFill/>
          <a:ln>
            <a:noFill/>
          </a:ln>
        </p:spPr>
      </p:pic>
      <p:pic>
        <p:nvPicPr>
          <p:cNvPr id="176" name="Google Shape;176;p8"/>
          <p:cNvPicPr preferRelativeResize="0"/>
          <p:nvPr/>
        </p:nvPicPr>
        <p:blipFill rotWithShape="1">
          <a:blip r:embed="rId4">
            <a:alphaModFix/>
          </a:blip>
          <a:srcRect b="0" l="0" r="0" t="0"/>
          <a:stretch/>
        </p:blipFill>
        <p:spPr>
          <a:xfrm>
            <a:off x="1302543" y="3591740"/>
            <a:ext cx="5250657" cy="1670144"/>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80"/>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Post Correspondence Problem</a:t>
            </a:r>
            <a:endParaRPr/>
          </a:p>
        </p:txBody>
      </p:sp>
      <p:sp>
        <p:nvSpPr>
          <p:cNvPr id="1432" name="Google Shape;1432;p80"/>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469900" lvl="0" marL="469900" rtl="0" algn="l">
              <a:spcBef>
                <a:spcPts val="0"/>
              </a:spcBef>
              <a:spcAft>
                <a:spcPts val="0"/>
              </a:spcAft>
              <a:buSzPts val="2000"/>
              <a:buChar char="□"/>
            </a:pPr>
            <a:r>
              <a:rPr lang="en-US" sz="2000"/>
              <a:t>The Post Correspondence Problem (PCP), introduced by Emil Post in 1946, is an undecidable decision problem. The PCP problem over an alphabet ∑ is stated as follows −</a:t>
            </a:r>
            <a:endParaRPr/>
          </a:p>
          <a:p>
            <a:pPr indent="-469900" lvl="0" marL="469900" rtl="0" algn="l">
              <a:spcBef>
                <a:spcPts val="400"/>
              </a:spcBef>
              <a:spcAft>
                <a:spcPts val="0"/>
              </a:spcAft>
              <a:buSzPts val="2000"/>
              <a:buChar char="□"/>
            </a:pPr>
            <a:r>
              <a:rPr lang="en-US" sz="2000"/>
              <a:t>Given the following two lists, </a:t>
            </a:r>
            <a:r>
              <a:rPr b="1" lang="en-US" sz="2000"/>
              <a:t>M</a:t>
            </a:r>
            <a:r>
              <a:rPr lang="en-US" sz="2000"/>
              <a:t> and </a:t>
            </a:r>
            <a:r>
              <a:rPr b="1" lang="en-US" sz="2000"/>
              <a:t>N</a:t>
            </a:r>
            <a:r>
              <a:rPr lang="en-US" sz="2000"/>
              <a:t> of non-empty strings over ∑ −</a:t>
            </a:r>
            <a:endParaRPr/>
          </a:p>
          <a:p>
            <a:pPr indent="0" lvl="0" marL="0" rtl="0" algn="l">
              <a:spcBef>
                <a:spcPts val="400"/>
              </a:spcBef>
              <a:spcAft>
                <a:spcPts val="0"/>
              </a:spcAft>
              <a:buSzPts val="2000"/>
              <a:buNone/>
            </a:pPr>
            <a:r>
              <a:rPr lang="en-US" sz="2000"/>
              <a:t>	M = (x</a:t>
            </a:r>
            <a:r>
              <a:rPr baseline="-25000" lang="en-US" sz="2000"/>
              <a:t>1</a:t>
            </a:r>
            <a:r>
              <a:rPr lang="en-US" sz="2000"/>
              <a:t>, x</a:t>
            </a:r>
            <a:r>
              <a:rPr baseline="-25000" lang="en-US" sz="2000"/>
              <a:t>2</a:t>
            </a:r>
            <a:r>
              <a:rPr lang="en-US" sz="2000"/>
              <a:t>, x</a:t>
            </a:r>
            <a:r>
              <a:rPr baseline="-25000" lang="en-US" sz="2000"/>
              <a:t>3</a:t>
            </a:r>
            <a:r>
              <a:rPr lang="en-US" sz="2000"/>
              <a:t>,………, x</a:t>
            </a:r>
            <a:r>
              <a:rPr baseline="-25000" lang="en-US" sz="2000"/>
              <a:t>n</a:t>
            </a:r>
            <a:r>
              <a:rPr lang="en-US" sz="2000"/>
              <a:t>)</a:t>
            </a:r>
            <a:endParaRPr/>
          </a:p>
          <a:p>
            <a:pPr indent="0" lvl="0" marL="0" rtl="0" algn="l">
              <a:spcBef>
                <a:spcPts val="400"/>
              </a:spcBef>
              <a:spcAft>
                <a:spcPts val="0"/>
              </a:spcAft>
              <a:buSzPts val="2000"/>
              <a:buNone/>
            </a:pPr>
            <a:r>
              <a:rPr lang="en-US" sz="2000"/>
              <a:t>	N = (y</a:t>
            </a:r>
            <a:r>
              <a:rPr baseline="-25000" lang="en-US" sz="2000"/>
              <a:t>1</a:t>
            </a:r>
            <a:r>
              <a:rPr lang="en-US" sz="2000"/>
              <a:t>, y</a:t>
            </a:r>
            <a:r>
              <a:rPr baseline="-25000" lang="en-US" sz="2000"/>
              <a:t>2</a:t>
            </a:r>
            <a:r>
              <a:rPr lang="en-US" sz="2000"/>
              <a:t>, y</a:t>
            </a:r>
            <a:r>
              <a:rPr baseline="-25000" lang="en-US" sz="2000"/>
              <a:t>3</a:t>
            </a:r>
            <a:r>
              <a:rPr lang="en-US" sz="2000"/>
              <a:t>,………, y</a:t>
            </a:r>
            <a:r>
              <a:rPr baseline="-25000" lang="en-US" sz="2000"/>
              <a:t>n</a:t>
            </a:r>
            <a:r>
              <a:rPr lang="en-US" sz="2000"/>
              <a:t>)</a:t>
            </a:r>
            <a:endParaRPr/>
          </a:p>
          <a:p>
            <a:pPr indent="-469900" lvl="0" marL="469900" rtl="0" algn="l">
              <a:spcBef>
                <a:spcPts val="400"/>
              </a:spcBef>
              <a:spcAft>
                <a:spcPts val="0"/>
              </a:spcAft>
              <a:buSzPts val="2000"/>
              <a:buChar char="□"/>
            </a:pPr>
            <a:r>
              <a:rPr lang="en-US" sz="2000"/>
              <a:t>We can say that there is a Post Correspondence Solution, if for some i</a:t>
            </a:r>
            <a:r>
              <a:rPr baseline="-25000" lang="en-US" sz="2000"/>
              <a:t>1</a:t>
            </a:r>
            <a:r>
              <a:rPr lang="en-US" sz="2000"/>
              <a:t>,i</a:t>
            </a:r>
            <a:r>
              <a:rPr baseline="-25000" lang="en-US" sz="2000"/>
              <a:t>2</a:t>
            </a:r>
            <a:r>
              <a:rPr lang="en-US" sz="2000"/>
              <a:t>,………… i</a:t>
            </a:r>
            <a:r>
              <a:rPr baseline="-25000" lang="en-US" sz="2000"/>
              <a:t>k</a:t>
            </a:r>
            <a:r>
              <a:rPr lang="en-US" sz="2000"/>
              <a:t>, where 1 ≤ i</a:t>
            </a:r>
            <a:r>
              <a:rPr baseline="-25000" lang="en-US" sz="2000"/>
              <a:t>j</a:t>
            </a:r>
            <a:r>
              <a:rPr lang="en-US" sz="2000"/>
              <a:t> ≤ n, the condition x</a:t>
            </a:r>
            <a:r>
              <a:rPr baseline="-25000" lang="en-US" sz="2000"/>
              <a:t>i1</a:t>
            </a:r>
            <a:r>
              <a:rPr lang="en-US" sz="2000"/>
              <a:t> …….x</a:t>
            </a:r>
            <a:r>
              <a:rPr baseline="-25000" lang="en-US" sz="2000"/>
              <a:t>ik</a:t>
            </a:r>
            <a:r>
              <a:rPr lang="en-US" sz="2000"/>
              <a:t> = y</a:t>
            </a:r>
            <a:r>
              <a:rPr baseline="-25000" lang="en-US" sz="2000"/>
              <a:t>i1</a:t>
            </a:r>
            <a:r>
              <a:rPr lang="en-US" sz="2000"/>
              <a:t> …….y</a:t>
            </a:r>
            <a:r>
              <a:rPr baseline="-25000" lang="en-US" sz="2000"/>
              <a:t>ik</a:t>
            </a:r>
            <a:r>
              <a:rPr lang="en-US" sz="2000"/>
              <a:t> satisfies.</a:t>
            </a:r>
            <a:endParaRPr/>
          </a:p>
          <a:p>
            <a:pPr indent="0" lvl="0" marL="0" rtl="0" algn="l">
              <a:spcBef>
                <a:spcPts val="400"/>
              </a:spcBef>
              <a:spcAft>
                <a:spcPts val="0"/>
              </a:spcAft>
              <a:buSzPts val="2000"/>
              <a:buNone/>
            </a:pPr>
            <a:r>
              <a:t/>
            </a:r>
            <a:endParaRPr sz="2000"/>
          </a:p>
        </p:txBody>
      </p:sp>
      <p:sp>
        <p:nvSpPr>
          <p:cNvPr id="1433" name="Google Shape;1433;p80"/>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434" name="Google Shape;1434;p80"/>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435" name="Google Shape;1435;p80"/>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81"/>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Post Correspondence Problem</a:t>
            </a:r>
            <a:endParaRPr/>
          </a:p>
        </p:txBody>
      </p:sp>
      <p:sp>
        <p:nvSpPr>
          <p:cNvPr id="1441" name="Google Shape;1441;p81"/>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en-US" sz="2000"/>
              <a:t>Example 1: </a:t>
            </a:r>
            <a:r>
              <a:rPr lang="en-US" sz="2000"/>
              <a:t>Find whether the lists </a:t>
            </a:r>
            <a:endParaRPr/>
          </a:p>
          <a:p>
            <a:pPr indent="0" lvl="0" marL="0" rtl="0" algn="l">
              <a:spcBef>
                <a:spcPts val="400"/>
              </a:spcBef>
              <a:spcAft>
                <a:spcPts val="0"/>
              </a:spcAft>
              <a:buSzPts val="2000"/>
              <a:buNone/>
            </a:pPr>
            <a:r>
              <a:rPr lang="en-US" sz="2000"/>
              <a:t>M = (abb, aa, aaa) and </a:t>
            </a:r>
            <a:endParaRPr/>
          </a:p>
          <a:p>
            <a:pPr indent="0" lvl="0" marL="0" rtl="0" algn="l">
              <a:spcBef>
                <a:spcPts val="400"/>
              </a:spcBef>
              <a:spcAft>
                <a:spcPts val="0"/>
              </a:spcAft>
              <a:buSzPts val="2000"/>
              <a:buNone/>
            </a:pPr>
            <a:r>
              <a:rPr lang="en-US" sz="2000"/>
              <a:t>N = (bba, aaa, aa) have a Post Correspondence Solution?</a:t>
            </a:r>
            <a:endParaRPr/>
          </a:p>
          <a:p>
            <a:pPr indent="0" lvl="0" marL="0" rtl="0" algn="l">
              <a:spcBef>
                <a:spcPts val="400"/>
              </a:spcBef>
              <a:spcAft>
                <a:spcPts val="0"/>
              </a:spcAft>
              <a:buSzPts val="2000"/>
              <a:buNone/>
            </a:pPr>
            <a:r>
              <a:t/>
            </a:r>
            <a:endParaRPr b="1" sz="2000"/>
          </a:p>
          <a:p>
            <a:pPr indent="0" lvl="0" marL="0" rtl="0" algn="l">
              <a:spcBef>
                <a:spcPts val="400"/>
              </a:spcBef>
              <a:spcAft>
                <a:spcPts val="0"/>
              </a:spcAft>
              <a:buSzPts val="2000"/>
              <a:buNone/>
            </a:pPr>
            <a:r>
              <a:rPr b="1" lang="en-US" sz="2000"/>
              <a:t>Solution</a:t>
            </a:r>
            <a:endParaRPr/>
          </a:p>
          <a:p>
            <a:pPr indent="0" lvl="0" marL="0" rtl="0" algn="l">
              <a:spcBef>
                <a:spcPts val="400"/>
              </a:spcBef>
              <a:spcAft>
                <a:spcPts val="0"/>
              </a:spcAft>
              <a:buSzPts val="2000"/>
              <a:buNone/>
            </a:pPr>
            <a:r>
              <a:t/>
            </a:r>
            <a:endParaRPr b="1" sz="2000"/>
          </a:p>
          <a:p>
            <a:pPr indent="0" lvl="0" marL="0" rtl="0" algn="l">
              <a:spcBef>
                <a:spcPts val="400"/>
              </a:spcBef>
              <a:spcAft>
                <a:spcPts val="0"/>
              </a:spcAft>
              <a:buSzPts val="2000"/>
              <a:buNone/>
            </a:pPr>
            <a:r>
              <a:t/>
            </a:r>
            <a:endParaRPr b="1" sz="2000"/>
          </a:p>
          <a:p>
            <a:pPr indent="0" lvl="0" marL="0" rtl="0" algn="l">
              <a:spcBef>
                <a:spcPts val="400"/>
              </a:spcBef>
              <a:spcAft>
                <a:spcPts val="0"/>
              </a:spcAft>
              <a:buSzPts val="2000"/>
              <a:buNone/>
            </a:pPr>
            <a:r>
              <a:t/>
            </a:r>
            <a:endParaRPr b="1" sz="2000"/>
          </a:p>
          <a:p>
            <a:pPr indent="0" lvl="0" marL="0" rtl="0" algn="l">
              <a:spcBef>
                <a:spcPts val="400"/>
              </a:spcBef>
              <a:spcAft>
                <a:spcPts val="0"/>
              </a:spcAft>
              <a:buSzPts val="2000"/>
              <a:buNone/>
            </a:pPr>
            <a:r>
              <a:t/>
            </a:r>
            <a:endParaRPr b="1" sz="2000"/>
          </a:p>
          <a:p>
            <a:pPr indent="0" lvl="0" marL="0" rtl="0" algn="l">
              <a:spcBef>
                <a:spcPts val="400"/>
              </a:spcBef>
              <a:spcAft>
                <a:spcPts val="0"/>
              </a:spcAft>
              <a:buSzPts val="2000"/>
              <a:buNone/>
            </a:pPr>
            <a:r>
              <a:t/>
            </a:r>
            <a:endParaRPr sz="2000"/>
          </a:p>
          <a:p>
            <a:pPr indent="0" lvl="0" marL="0" rtl="0" algn="l">
              <a:spcBef>
                <a:spcPts val="400"/>
              </a:spcBef>
              <a:spcAft>
                <a:spcPts val="0"/>
              </a:spcAft>
              <a:buSzPts val="2000"/>
              <a:buNone/>
            </a:pPr>
            <a:r>
              <a:rPr lang="en-US" sz="2000"/>
              <a:t>Here, </a:t>
            </a:r>
            <a:r>
              <a:rPr b="1" lang="en-US" sz="2000"/>
              <a:t>x</a:t>
            </a:r>
            <a:r>
              <a:rPr b="1" baseline="-25000" lang="en-US" sz="2000"/>
              <a:t>2</a:t>
            </a:r>
            <a:r>
              <a:rPr b="1" lang="en-US" sz="2000"/>
              <a:t>x</a:t>
            </a:r>
            <a:r>
              <a:rPr b="1" baseline="-25000" lang="en-US" sz="2000"/>
              <a:t>1</a:t>
            </a:r>
            <a:r>
              <a:rPr b="1" lang="en-US" sz="2000"/>
              <a:t>x</a:t>
            </a:r>
            <a:r>
              <a:rPr b="1" baseline="-25000" lang="en-US" sz="2000"/>
              <a:t>3</a:t>
            </a:r>
            <a:r>
              <a:rPr b="1" lang="en-US" sz="2000"/>
              <a:t> = ‘aaabbaaa’ </a:t>
            </a:r>
            <a:r>
              <a:rPr lang="en-US" sz="2000"/>
              <a:t>and </a:t>
            </a:r>
            <a:r>
              <a:rPr b="1" lang="en-US" sz="2000"/>
              <a:t>y</a:t>
            </a:r>
            <a:r>
              <a:rPr b="1" baseline="-25000" lang="en-US" sz="2000"/>
              <a:t>2</a:t>
            </a:r>
            <a:r>
              <a:rPr b="1" lang="en-US" sz="2000"/>
              <a:t>y</a:t>
            </a:r>
            <a:r>
              <a:rPr b="1" baseline="-25000" lang="en-US" sz="2000"/>
              <a:t>1</a:t>
            </a:r>
            <a:r>
              <a:rPr b="1" lang="en-US" sz="2000"/>
              <a:t>y</a:t>
            </a:r>
            <a:r>
              <a:rPr b="1" baseline="-25000" lang="en-US" sz="2000"/>
              <a:t>3</a:t>
            </a:r>
            <a:r>
              <a:rPr b="1" lang="en-US" sz="2000"/>
              <a:t> = ‘aaabbaaa’</a:t>
            </a:r>
            <a:endParaRPr sz="2000"/>
          </a:p>
          <a:p>
            <a:pPr indent="0" lvl="0" marL="0" rtl="0" algn="l">
              <a:spcBef>
                <a:spcPts val="400"/>
              </a:spcBef>
              <a:spcAft>
                <a:spcPts val="0"/>
              </a:spcAft>
              <a:buSzPts val="2000"/>
              <a:buNone/>
            </a:pPr>
            <a:r>
              <a:rPr lang="en-US" sz="2000"/>
              <a:t>We can see that </a:t>
            </a:r>
            <a:r>
              <a:rPr b="1" lang="en-US" sz="2000"/>
              <a:t>x</a:t>
            </a:r>
            <a:r>
              <a:rPr b="1" baseline="-25000" lang="en-US" sz="2000"/>
              <a:t>2</a:t>
            </a:r>
            <a:r>
              <a:rPr b="1" lang="en-US" sz="2000"/>
              <a:t>x</a:t>
            </a:r>
            <a:r>
              <a:rPr b="1" baseline="-25000" lang="en-US" sz="2000"/>
              <a:t>1</a:t>
            </a:r>
            <a:r>
              <a:rPr b="1" lang="en-US" sz="2000"/>
              <a:t>x</a:t>
            </a:r>
            <a:r>
              <a:rPr b="1" baseline="-25000" lang="en-US" sz="2000"/>
              <a:t>3</a:t>
            </a:r>
            <a:r>
              <a:rPr b="1" lang="en-US" sz="2000"/>
              <a:t> = y</a:t>
            </a:r>
            <a:r>
              <a:rPr b="1" baseline="-25000" lang="en-US" sz="2000"/>
              <a:t>2</a:t>
            </a:r>
            <a:r>
              <a:rPr b="1" lang="en-US" sz="2000"/>
              <a:t>y</a:t>
            </a:r>
            <a:r>
              <a:rPr b="1" baseline="-25000" lang="en-US" sz="2000"/>
              <a:t>1</a:t>
            </a:r>
            <a:r>
              <a:rPr b="1" lang="en-US" sz="2000"/>
              <a:t>y</a:t>
            </a:r>
            <a:r>
              <a:rPr b="1" baseline="-25000" lang="en-US" sz="2000"/>
              <a:t>3</a:t>
            </a:r>
            <a:endParaRPr sz="2000"/>
          </a:p>
          <a:p>
            <a:pPr indent="0" lvl="0" marL="0" rtl="0" algn="l">
              <a:spcBef>
                <a:spcPts val="400"/>
              </a:spcBef>
              <a:spcAft>
                <a:spcPts val="0"/>
              </a:spcAft>
              <a:buSzPts val="2000"/>
              <a:buNone/>
            </a:pPr>
            <a:r>
              <a:rPr lang="en-US" sz="2000"/>
              <a:t>Hence, the solution is </a:t>
            </a:r>
            <a:r>
              <a:rPr b="1" lang="en-US" sz="2000"/>
              <a:t>i = 2, j = 1, and k = 3</a:t>
            </a:r>
            <a:endParaRPr sz="2000"/>
          </a:p>
          <a:p>
            <a:pPr indent="0" lvl="0" marL="0" rtl="0" algn="l">
              <a:spcBef>
                <a:spcPts val="400"/>
              </a:spcBef>
              <a:spcAft>
                <a:spcPts val="0"/>
              </a:spcAft>
              <a:buSzPts val="2000"/>
              <a:buNone/>
            </a:pPr>
            <a:r>
              <a:t/>
            </a:r>
            <a:endParaRPr b="1" sz="2000"/>
          </a:p>
          <a:p>
            <a:pPr indent="-342900" lvl="0" marL="469900" rtl="0" algn="l">
              <a:spcBef>
                <a:spcPts val="400"/>
              </a:spcBef>
              <a:spcAft>
                <a:spcPts val="0"/>
              </a:spcAft>
              <a:buSzPts val="2000"/>
              <a:buNone/>
            </a:pPr>
            <a:r>
              <a:t/>
            </a:r>
            <a:endParaRPr sz="2000"/>
          </a:p>
        </p:txBody>
      </p:sp>
      <p:sp>
        <p:nvSpPr>
          <p:cNvPr id="1442" name="Google Shape;1442;p81"/>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443" name="Google Shape;1443;p81"/>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444" name="Google Shape;1444;p81"/>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45" name="Google Shape;1445;p81"/>
          <p:cNvPicPr preferRelativeResize="0"/>
          <p:nvPr/>
        </p:nvPicPr>
        <p:blipFill rotWithShape="1">
          <a:blip r:embed="rId3">
            <a:alphaModFix/>
          </a:blip>
          <a:srcRect b="0" l="0" r="0" t="0"/>
          <a:stretch/>
        </p:blipFill>
        <p:spPr>
          <a:xfrm>
            <a:off x="2438401" y="3352800"/>
            <a:ext cx="7177723" cy="14097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9" name="Shape 1449"/>
        <p:cNvGrpSpPr/>
        <p:nvPr/>
      </p:nvGrpSpPr>
      <p:grpSpPr>
        <a:xfrm>
          <a:off x="0" y="0"/>
          <a:ext cx="0" cy="0"/>
          <a:chOff x="0" y="0"/>
          <a:chExt cx="0" cy="0"/>
        </a:xfrm>
      </p:grpSpPr>
      <p:sp>
        <p:nvSpPr>
          <p:cNvPr id="1450" name="Google Shape;1450;p82"/>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Post Correspondence Problem</a:t>
            </a:r>
            <a:endParaRPr/>
          </a:p>
        </p:txBody>
      </p:sp>
      <p:sp>
        <p:nvSpPr>
          <p:cNvPr id="1451" name="Google Shape;1451;p82"/>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en-US" sz="2000"/>
              <a:t>Example 2: </a:t>
            </a:r>
            <a:r>
              <a:rPr lang="en-US" sz="2000"/>
              <a:t>Find whether the lists </a:t>
            </a:r>
            <a:r>
              <a:rPr b="1" lang="en-US" sz="2000"/>
              <a:t>M = (ab, bab, bbaaa)</a:t>
            </a:r>
            <a:r>
              <a:rPr lang="en-US" sz="2000"/>
              <a:t> and </a:t>
            </a:r>
            <a:r>
              <a:rPr b="1" lang="en-US" sz="2000"/>
              <a:t>N = (a, ba, bab)</a:t>
            </a:r>
            <a:r>
              <a:rPr lang="en-US" sz="2000"/>
              <a:t> have a Post Correspondence Solution ?</a:t>
            </a:r>
            <a:endParaRPr/>
          </a:p>
          <a:p>
            <a:pPr indent="0" lvl="0" marL="0" rtl="0" algn="l">
              <a:spcBef>
                <a:spcPts val="400"/>
              </a:spcBef>
              <a:spcAft>
                <a:spcPts val="0"/>
              </a:spcAft>
              <a:buSzPts val="2000"/>
              <a:buNone/>
            </a:pPr>
            <a:r>
              <a:t/>
            </a:r>
            <a:endParaRPr sz="2000"/>
          </a:p>
          <a:p>
            <a:pPr indent="0" lvl="0" marL="0" rtl="0" algn="l">
              <a:spcBef>
                <a:spcPts val="400"/>
              </a:spcBef>
              <a:spcAft>
                <a:spcPts val="0"/>
              </a:spcAft>
              <a:buSzPts val="2000"/>
              <a:buNone/>
            </a:pPr>
            <a:r>
              <a:rPr lang="en-US" sz="2000"/>
              <a:t>Solution:</a:t>
            </a:r>
            <a:endParaRPr/>
          </a:p>
          <a:p>
            <a:pPr indent="0" lvl="0" marL="0" rtl="0" algn="l">
              <a:spcBef>
                <a:spcPts val="400"/>
              </a:spcBef>
              <a:spcAft>
                <a:spcPts val="0"/>
              </a:spcAft>
              <a:buSzPts val="2000"/>
              <a:buNone/>
            </a:pPr>
            <a:r>
              <a:t/>
            </a:r>
            <a:endParaRPr sz="2000"/>
          </a:p>
          <a:p>
            <a:pPr indent="0" lvl="0" marL="0" rtl="0" algn="l">
              <a:spcBef>
                <a:spcPts val="400"/>
              </a:spcBef>
              <a:spcAft>
                <a:spcPts val="0"/>
              </a:spcAft>
              <a:buSzPts val="2000"/>
              <a:buNone/>
            </a:pPr>
            <a:r>
              <a:t/>
            </a:r>
            <a:endParaRPr sz="2000"/>
          </a:p>
          <a:p>
            <a:pPr indent="0" lvl="0" marL="0" rtl="0" algn="l">
              <a:spcBef>
                <a:spcPts val="400"/>
              </a:spcBef>
              <a:spcAft>
                <a:spcPts val="0"/>
              </a:spcAft>
              <a:buSzPts val="2000"/>
              <a:buNone/>
            </a:pPr>
            <a:r>
              <a:t/>
            </a:r>
            <a:endParaRPr sz="2000"/>
          </a:p>
          <a:p>
            <a:pPr indent="0" lvl="0" marL="0" rtl="0" algn="l">
              <a:spcBef>
                <a:spcPts val="400"/>
              </a:spcBef>
              <a:spcAft>
                <a:spcPts val="0"/>
              </a:spcAft>
              <a:buSzPts val="2000"/>
              <a:buNone/>
            </a:pPr>
            <a:r>
              <a:t/>
            </a:r>
            <a:endParaRPr sz="2000"/>
          </a:p>
          <a:p>
            <a:pPr indent="0" lvl="0" marL="0" rtl="0" algn="l">
              <a:spcBef>
                <a:spcPts val="400"/>
              </a:spcBef>
              <a:spcAft>
                <a:spcPts val="0"/>
              </a:spcAft>
              <a:buSzPts val="2000"/>
              <a:buNone/>
            </a:pPr>
            <a:r>
              <a:rPr lang="en-US" sz="2000"/>
              <a:t>In this case, there is no solution because −</a:t>
            </a:r>
            <a:endParaRPr/>
          </a:p>
          <a:p>
            <a:pPr indent="0" lvl="0" marL="0" rtl="0" algn="l">
              <a:spcBef>
                <a:spcPts val="400"/>
              </a:spcBef>
              <a:spcAft>
                <a:spcPts val="0"/>
              </a:spcAft>
              <a:buSzPts val="2000"/>
              <a:buNone/>
            </a:pPr>
            <a:r>
              <a:rPr b="1" lang="en-US" sz="2000"/>
              <a:t> | x</a:t>
            </a:r>
            <a:r>
              <a:rPr b="1" baseline="-25000" lang="en-US" sz="2000"/>
              <a:t>2</a:t>
            </a:r>
            <a:r>
              <a:rPr b="1" lang="en-US" sz="2000"/>
              <a:t>x</a:t>
            </a:r>
            <a:r>
              <a:rPr b="1" baseline="-25000" lang="en-US" sz="2000"/>
              <a:t>1</a:t>
            </a:r>
            <a:r>
              <a:rPr b="1" lang="en-US" sz="2000"/>
              <a:t>x</a:t>
            </a:r>
            <a:r>
              <a:rPr b="1" baseline="-25000" lang="en-US" sz="2000"/>
              <a:t>3</a:t>
            </a:r>
            <a:r>
              <a:rPr b="1" lang="en-US" sz="2000"/>
              <a:t> | ≠ | y</a:t>
            </a:r>
            <a:r>
              <a:rPr b="1" baseline="-25000" lang="en-US" sz="2000"/>
              <a:t>2</a:t>
            </a:r>
            <a:r>
              <a:rPr b="1" lang="en-US" sz="2000"/>
              <a:t>y</a:t>
            </a:r>
            <a:r>
              <a:rPr b="1" baseline="-25000" lang="en-US" sz="2000"/>
              <a:t>1</a:t>
            </a:r>
            <a:r>
              <a:rPr b="1" lang="en-US" sz="2000"/>
              <a:t>y</a:t>
            </a:r>
            <a:r>
              <a:rPr b="1" baseline="-25000" lang="en-US" sz="2000"/>
              <a:t>3</a:t>
            </a:r>
            <a:r>
              <a:rPr b="1" lang="en-US" sz="2000"/>
              <a:t> |</a:t>
            </a:r>
            <a:r>
              <a:rPr lang="en-US" sz="2000"/>
              <a:t> (Lengths are not same)</a:t>
            </a:r>
            <a:endParaRPr/>
          </a:p>
          <a:p>
            <a:pPr indent="0" lvl="0" marL="0" rtl="0" algn="l">
              <a:spcBef>
                <a:spcPts val="400"/>
              </a:spcBef>
              <a:spcAft>
                <a:spcPts val="0"/>
              </a:spcAft>
              <a:buSzPts val="2000"/>
              <a:buNone/>
            </a:pPr>
            <a:r>
              <a:t/>
            </a:r>
            <a:endParaRPr sz="2000"/>
          </a:p>
          <a:p>
            <a:pPr indent="0" lvl="0" marL="0" rtl="0" algn="l">
              <a:spcBef>
                <a:spcPts val="400"/>
              </a:spcBef>
              <a:spcAft>
                <a:spcPts val="0"/>
              </a:spcAft>
              <a:buSzPts val="2000"/>
              <a:buNone/>
            </a:pPr>
            <a:r>
              <a:t/>
            </a:r>
            <a:endParaRPr sz="2000"/>
          </a:p>
          <a:p>
            <a:pPr indent="0" lvl="0" marL="0" rtl="0" algn="l">
              <a:spcBef>
                <a:spcPts val="400"/>
              </a:spcBef>
              <a:spcAft>
                <a:spcPts val="0"/>
              </a:spcAft>
              <a:buSzPts val="2000"/>
              <a:buNone/>
            </a:pPr>
            <a:r>
              <a:t/>
            </a:r>
            <a:endParaRPr sz="2000"/>
          </a:p>
          <a:p>
            <a:pPr indent="-342900" lvl="0" marL="469900" rtl="0" algn="l">
              <a:spcBef>
                <a:spcPts val="400"/>
              </a:spcBef>
              <a:spcAft>
                <a:spcPts val="0"/>
              </a:spcAft>
              <a:buSzPts val="2000"/>
              <a:buNone/>
            </a:pPr>
            <a:r>
              <a:t/>
            </a:r>
            <a:endParaRPr sz="2000"/>
          </a:p>
        </p:txBody>
      </p:sp>
      <p:sp>
        <p:nvSpPr>
          <p:cNvPr id="1452" name="Google Shape;1452;p82"/>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453" name="Google Shape;1453;p82"/>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454" name="Google Shape;1454;p82"/>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55" name="Google Shape;1455;p82"/>
          <p:cNvPicPr preferRelativeResize="0"/>
          <p:nvPr/>
        </p:nvPicPr>
        <p:blipFill rotWithShape="1">
          <a:blip r:embed="rId3">
            <a:alphaModFix/>
          </a:blip>
          <a:srcRect b="0" l="0" r="0" t="0"/>
          <a:stretch/>
        </p:blipFill>
        <p:spPr>
          <a:xfrm>
            <a:off x="2438400" y="2895600"/>
            <a:ext cx="5791200" cy="11620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83"/>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Post Correspondence Problem</a:t>
            </a:r>
            <a:endParaRPr/>
          </a:p>
        </p:txBody>
      </p:sp>
      <p:sp>
        <p:nvSpPr>
          <p:cNvPr id="1461" name="Google Shape;1461;p83"/>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279400" lvl="0" marL="469900" rtl="0" algn="l">
              <a:spcBef>
                <a:spcPts val="0"/>
              </a:spcBef>
              <a:spcAft>
                <a:spcPts val="0"/>
              </a:spcAft>
              <a:buSzPts val="3000"/>
              <a:buNone/>
            </a:pPr>
            <a:r>
              <a:t/>
            </a:r>
            <a:endParaRPr/>
          </a:p>
        </p:txBody>
      </p:sp>
      <p:sp>
        <p:nvSpPr>
          <p:cNvPr id="1462" name="Google Shape;1462;p83"/>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463" name="Google Shape;1463;p83"/>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464" name="Google Shape;1464;p83"/>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65" name="Google Shape;1465;p83"/>
          <p:cNvPicPr preferRelativeResize="0"/>
          <p:nvPr/>
        </p:nvPicPr>
        <p:blipFill rotWithShape="1">
          <a:blip r:embed="rId3">
            <a:alphaModFix/>
          </a:blip>
          <a:srcRect b="0" l="0" r="0" t="0"/>
          <a:stretch/>
        </p:blipFill>
        <p:spPr>
          <a:xfrm>
            <a:off x="755651" y="1219200"/>
            <a:ext cx="6420469" cy="4605564"/>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84"/>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Post Correspondence Problem (PCP)</a:t>
            </a:r>
            <a:endParaRPr/>
          </a:p>
        </p:txBody>
      </p:sp>
      <p:sp>
        <p:nvSpPr>
          <p:cNvPr id="1471" name="Google Shape;1471;p84"/>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279400" lvl="0" marL="469900" rtl="0" algn="l">
              <a:spcBef>
                <a:spcPts val="0"/>
              </a:spcBef>
              <a:spcAft>
                <a:spcPts val="0"/>
              </a:spcAft>
              <a:buSzPts val="3000"/>
              <a:buNone/>
            </a:pPr>
            <a:r>
              <a:t/>
            </a:r>
            <a:endParaRPr/>
          </a:p>
        </p:txBody>
      </p:sp>
      <p:sp>
        <p:nvSpPr>
          <p:cNvPr id="1472" name="Google Shape;1472;p84"/>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473" name="Google Shape;1473;p84"/>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474" name="Google Shape;1474;p84"/>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75" name="Google Shape;1475;p84"/>
          <p:cNvPicPr preferRelativeResize="0"/>
          <p:nvPr/>
        </p:nvPicPr>
        <p:blipFill rotWithShape="1">
          <a:blip r:embed="rId3">
            <a:alphaModFix/>
          </a:blip>
          <a:srcRect b="0" l="0" r="0" t="0"/>
          <a:stretch/>
        </p:blipFill>
        <p:spPr>
          <a:xfrm>
            <a:off x="799074" y="1340768"/>
            <a:ext cx="6305038" cy="488132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sp>
        <p:nvSpPr>
          <p:cNvPr id="1481" name="Google Shape;1481;p85"/>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800"/>
              <a:t>Thanks for Listening</a:t>
            </a:r>
            <a:endParaRPr/>
          </a:p>
        </p:txBody>
      </p:sp>
      <p:sp>
        <p:nvSpPr>
          <p:cNvPr id="1482" name="Google Shape;1482;p85"/>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483" name="Google Shape;1483;p85"/>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484" name="Google Shape;1484;p85"/>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5" name="Google Shape;1485;p85"/>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00"/>
              <a:buFont typeface="Noto Sans Symbols"/>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86"/>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Program Halting Problem</a:t>
            </a:r>
            <a:endParaRPr/>
          </a:p>
        </p:txBody>
      </p:sp>
      <p:sp>
        <p:nvSpPr>
          <p:cNvPr id="1491" name="Google Shape;1491;p86"/>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469900" lvl="0" marL="469900" rtl="0" algn="l">
              <a:spcBef>
                <a:spcPts val="0"/>
              </a:spcBef>
              <a:spcAft>
                <a:spcPts val="0"/>
              </a:spcAft>
              <a:buSzPts val="3000"/>
              <a:buChar char="□"/>
            </a:pPr>
            <a:r>
              <a:rPr b="1" lang="en-US"/>
              <a:t>Input:</a:t>
            </a:r>
            <a:r>
              <a:rPr lang="en-US"/>
              <a:t> a program </a:t>
            </a:r>
            <a:r>
              <a:rPr i="1" lang="en-US">
                <a:latin typeface="Times New Roman"/>
                <a:ea typeface="Times New Roman"/>
                <a:cs typeface="Times New Roman"/>
                <a:sym typeface="Times New Roman"/>
              </a:rPr>
              <a:t>P</a:t>
            </a:r>
            <a:r>
              <a:rPr lang="en-US"/>
              <a:t> in some programming language</a:t>
            </a:r>
            <a:endParaRPr/>
          </a:p>
          <a:p>
            <a:pPr indent="-469900" lvl="0" marL="469900" rtl="0" algn="l">
              <a:spcBef>
                <a:spcPts val="600"/>
              </a:spcBef>
              <a:spcAft>
                <a:spcPts val="0"/>
              </a:spcAft>
              <a:buSzPts val="3000"/>
              <a:buChar char="□"/>
            </a:pPr>
            <a:r>
              <a:rPr b="1" lang="en-US"/>
              <a:t>Output: true</a:t>
            </a:r>
            <a:r>
              <a:rPr lang="en-US"/>
              <a:t> if </a:t>
            </a:r>
            <a:r>
              <a:rPr i="1" lang="en-US">
                <a:latin typeface="Times New Roman"/>
                <a:ea typeface="Times New Roman"/>
                <a:cs typeface="Times New Roman"/>
                <a:sym typeface="Times New Roman"/>
              </a:rPr>
              <a:t>P</a:t>
            </a:r>
            <a:r>
              <a:rPr lang="en-US"/>
              <a:t> terminates; </a:t>
            </a:r>
            <a:r>
              <a:rPr b="1" lang="en-US"/>
              <a:t>false</a:t>
            </a:r>
            <a:r>
              <a:rPr lang="en-US"/>
              <a:t> if </a:t>
            </a:r>
            <a:r>
              <a:rPr i="1" lang="en-US">
                <a:latin typeface="Times New Roman"/>
                <a:ea typeface="Times New Roman"/>
                <a:cs typeface="Times New Roman"/>
                <a:sym typeface="Times New Roman"/>
              </a:rPr>
              <a:t>P</a:t>
            </a:r>
            <a:r>
              <a:rPr lang="en-US"/>
              <a:t> runs forever.</a:t>
            </a:r>
            <a:endParaRPr b="1"/>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87"/>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Examples</a:t>
            </a:r>
            <a:endParaRPr/>
          </a:p>
        </p:txBody>
      </p:sp>
      <p:sp>
        <p:nvSpPr>
          <p:cNvPr id="1497" name="Google Shape;1497;p87"/>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469900" lvl="0" marL="469900" rtl="0" algn="l">
              <a:spcBef>
                <a:spcPts val="0"/>
              </a:spcBef>
              <a:spcAft>
                <a:spcPts val="0"/>
              </a:spcAft>
              <a:buSzPts val="3000"/>
              <a:buFont typeface="Verdana"/>
              <a:buNone/>
            </a:pPr>
            <a:r>
              <a:rPr lang="en-US"/>
              <a:t>halts(“</a:t>
            </a:r>
            <a:r>
              <a:rPr lang="en-US">
                <a:solidFill>
                  <a:schemeClr val="accent2"/>
                </a:solidFill>
              </a:rPr>
              <a:t>2+2</a:t>
            </a:r>
            <a:r>
              <a:rPr lang="en-US"/>
              <a:t>”)</a:t>
            </a:r>
            <a:endParaRPr/>
          </a:p>
          <a:p>
            <a:pPr indent="-469900" lvl="0" marL="469900" rtl="0" algn="l">
              <a:spcBef>
                <a:spcPts val="600"/>
              </a:spcBef>
              <a:spcAft>
                <a:spcPts val="0"/>
              </a:spcAft>
              <a:buSzPts val="3000"/>
              <a:buFont typeface="Verdana"/>
              <a:buNone/>
            </a:pPr>
            <a:r>
              <a:rPr lang="en-US"/>
              <a:t>halts(“</a:t>
            </a:r>
            <a:r>
              <a:rPr b="1" lang="en-US" sz="2800">
                <a:solidFill>
                  <a:schemeClr val="accent2"/>
                </a:solidFill>
              </a:rPr>
              <a:t>def f(n):</a:t>
            </a:r>
            <a:endParaRPr/>
          </a:p>
          <a:p>
            <a:pPr indent="-469900" lvl="0" marL="469900" rtl="0" algn="l">
              <a:spcBef>
                <a:spcPts val="0"/>
              </a:spcBef>
              <a:spcAft>
                <a:spcPts val="0"/>
              </a:spcAft>
              <a:buSzPts val="2800"/>
              <a:buFont typeface="Verdana"/>
              <a:buNone/>
            </a:pPr>
            <a:r>
              <a:rPr b="1" lang="en-US" sz="2800">
                <a:solidFill>
                  <a:schemeClr val="accent2"/>
                </a:solidFill>
              </a:rPr>
              <a:t>                 if n==0: return 1</a:t>
            </a:r>
            <a:endParaRPr/>
          </a:p>
          <a:p>
            <a:pPr indent="-469900" lvl="0" marL="469900" rtl="0" algn="l">
              <a:spcBef>
                <a:spcPts val="0"/>
              </a:spcBef>
              <a:spcAft>
                <a:spcPts val="0"/>
              </a:spcAft>
              <a:buSzPts val="2800"/>
              <a:buFont typeface="Verdana"/>
              <a:buNone/>
            </a:pPr>
            <a:r>
              <a:rPr b="1" lang="en-US" sz="2800">
                <a:solidFill>
                  <a:schemeClr val="accent2"/>
                </a:solidFill>
              </a:rPr>
              <a:t>	             else: return n * f(n-1)</a:t>
            </a:r>
            <a:endParaRPr/>
          </a:p>
          <a:p>
            <a:pPr indent="-469900" lvl="0" marL="469900" rtl="0" algn="l">
              <a:spcBef>
                <a:spcPts val="0"/>
              </a:spcBef>
              <a:spcAft>
                <a:spcPts val="0"/>
              </a:spcAft>
              <a:buSzPts val="2800"/>
              <a:buFont typeface="Verdana"/>
              <a:buNone/>
            </a:pPr>
            <a:r>
              <a:rPr b="1" lang="en-US" sz="2800">
                <a:solidFill>
                  <a:schemeClr val="accent2"/>
                </a:solidFill>
              </a:rPr>
              <a:t>              f(10)</a:t>
            </a:r>
            <a:r>
              <a:rPr lang="en-US"/>
              <a:t>”)</a:t>
            </a:r>
            <a:endParaRPr b="1" sz="2800">
              <a:solidFill>
                <a:schemeClr val="accent2"/>
              </a:solidFill>
            </a:endParaRPr>
          </a:p>
          <a:p>
            <a:pPr indent="-469900" lvl="0" marL="469900" rtl="0" algn="l">
              <a:spcBef>
                <a:spcPts val="600"/>
              </a:spcBef>
              <a:spcAft>
                <a:spcPts val="0"/>
              </a:spcAft>
              <a:buSzPts val="3000"/>
              <a:buFont typeface="Verdana"/>
              <a:buNone/>
            </a:pPr>
            <a:r>
              <a:rPr lang="en-US"/>
              <a:t>halts(“</a:t>
            </a:r>
            <a:r>
              <a:rPr b="1" lang="en-US" sz="2800">
                <a:solidFill>
                  <a:schemeClr val="accent2"/>
                </a:solidFill>
              </a:rPr>
              <a:t>def f(n):</a:t>
            </a:r>
            <a:endParaRPr/>
          </a:p>
          <a:p>
            <a:pPr indent="-469900" lvl="0" marL="469900" rtl="0" algn="l">
              <a:spcBef>
                <a:spcPts val="0"/>
              </a:spcBef>
              <a:spcAft>
                <a:spcPts val="0"/>
              </a:spcAft>
              <a:buSzPts val="2800"/>
              <a:buFont typeface="Verdana"/>
              <a:buNone/>
            </a:pPr>
            <a:r>
              <a:rPr b="1" lang="en-US" sz="2800">
                <a:solidFill>
                  <a:schemeClr val="accent2"/>
                </a:solidFill>
              </a:rPr>
              <a:t>                 if n==0: return 1</a:t>
            </a:r>
            <a:endParaRPr/>
          </a:p>
          <a:p>
            <a:pPr indent="-469900" lvl="0" marL="469900" rtl="0" algn="l">
              <a:spcBef>
                <a:spcPts val="0"/>
              </a:spcBef>
              <a:spcAft>
                <a:spcPts val="0"/>
              </a:spcAft>
              <a:buSzPts val="2800"/>
              <a:buFont typeface="Verdana"/>
              <a:buNone/>
            </a:pPr>
            <a:r>
              <a:rPr b="1" lang="en-US" sz="2800">
                <a:solidFill>
                  <a:schemeClr val="accent2"/>
                </a:solidFill>
              </a:rPr>
              <a:t>	             else: return n * f(n-1)</a:t>
            </a:r>
            <a:endParaRPr/>
          </a:p>
          <a:p>
            <a:pPr indent="-469900" lvl="0" marL="469900" rtl="0" algn="l">
              <a:spcBef>
                <a:spcPts val="0"/>
              </a:spcBef>
              <a:spcAft>
                <a:spcPts val="0"/>
              </a:spcAft>
              <a:buSzPts val="2800"/>
              <a:buFont typeface="Verdana"/>
              <a:buNone/>
            </a:pPr>
            <a:r>
              <a:rPr b="1" lang="en-US" sz="2800">
                <a:solidFill>
                  <a:schemeClr val="accent2"/>
                </a:solidFill>
              </a:rPr>
              <a:t>              f(10.5)</a:t>
            </a:r>
            <a:r>
              <a:rPr lang="en-US"/>
              <a:t>”)</a:t>
            </a:r>
            <a:endParaRPr sz="3600"/>
          </a:p>
        </p:txBody>
      </p:sp>
      <p:sp>
        <p:nvSpPr>
          <p:cNvPr id="1498" name="Google Shape;1498;p87"/>
          <p:cNvSpPr/>
          <p:nvPr/>
        </p:nvSpPr>
        <p:spPr>
          <a:xfrm>
            <a:off x="5894388" y="3200400"/>
            <a:ext cx="3946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a:t>
            </a:r>
            <a:endParaRPr/>
          </a:p>
        </p:txBody>
      </p:sp>
      <p:sp>
        <p:nvSpPr>
          <p:cNvPr id="1499" name="Google Shape;1499;p87"/>
          <p:cNvSpPr txBox="1"/>
          <p:nvPr/>
        </p:nvSpPr>
        <p:spPr>
          <a:xfrm>
            <a:off x="4446589" y="1590675"/>
            <a:ext cx="110318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Verdana"/>
                <a:ea typeface="Verdana"/>
                <a:cs typeface="Verdana"/>
                <a:sym typeface="Verdana"/>
              </a:rPr>
              <a:t>True</a:t>
            </a:r>
            <a:endParaRPr/>
          </a:p>
        </p:txBody>
      </p:sp>
      <p:sp>
        <p:nvSpPr>
          <p:cNvPr id="1500" name="Google Shape;1500;p87"/>
          <p:cNvSpPr txBox="1"/>
          <p:nvPr/>
        </p:nvSpPr>
        <p:spPr>
          <a:xfrm>
            <a:off x="4619626" y="3541713"/>
            <a:ext cx="110318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Verdana"/>
                <a:ea typeface="Verdana"/>
                <a:cs typeface="Verdana"/>
                <a:sym typeface="Verdana"/>
              </a:rPr>
              <a:t>True</a:t>
            </a:r>
            <a:endParaRPr/>
          </a:p>
        </p:txBody>
      </p:sp>
      <p:sp>
        <p:nvSpPr>
          <p:cNvPr id="1501" name="Google Shape;1501;p87"/>
          <p:cNvSpPr txBox="1"/>
          <p:nvPr/>
        </p:nvSpPr>
        <p:spPr>
          <a:xfrm>
            <a:off x="4892676" y="5511800"/>
            <a:ext cx="12346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Verdana"/>
                <a:ea typeface="Verdana"/>
                <a:cs typeface="Verdana"/>
                <a:sym typeface="Verdana"/>
              </a:rPr>
              <a:t>False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7">
                                            <p:txEl>
                                              <p:pRg end="0" st="0"/>
                                            </p:txEl>
                                          </p:spTgt>
                                        </p:tgtEl>
                                        <p:attrNameLst>
                                          <p:attrName>style.visibility</p:attrName>
                                        </p:attrNameLst>
                                      </p:cBhvr>
                                      <p:to>
                                        <p:strVal val="visible"/>
                                      </p:to>
                                    </p:set>
                                    <p:animEffect filter="fade" transition="in">
                                      <p:cBhvr>
                                        <p:cTn dur="500"/>
                                        <p:tgtEl>
                                          <p:spTgt spid="14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7">
                                            <p:txEl>
                                              <p:pRg end="1" st="1"/>
                                            </p:txEl>
                                          </p:spTgt>
                                        </p:tgtEl>
                                        <p:attrNameLst>
                                          <p:attrName>style.visibility</p:attrName>
                                        </p:attrNameLst>
                                      </p:cBhvr>
                                      <p:to>
                                        <p:strVal val="visible"/>
                                      </p:to>
                                    </p:set>
                                    <p:animEffect filter="fade" transition="in">
                                      <p:cBhvr>
                                        <p:cTn dur="500"/>
                                        <p:tgtEl>
                                          <p:spTgt spid="14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7">
                                            <p:txEl>
                                              <p:pRg end="2" st="2"/>
                                            </p:txEl>
                                          </p:spTgt>
                                        </p:tgtEl>
                                        <p:attrNameLst>
                                          <p:attrName>style.visibility</p:attrName>
                                        </p:attrNameLst>
                                      </p:cBhvr>
                                      <p:to>
                                        <p:strVal val="visible"/>
                                      </p:to>
                                    </p:set>
                                    <p:animEffect filter="fade" transition="in">
                                      <p:cBhvr>
                                        <p:cTn dur="500"/>
                                        <p:tgtEl>
                                          <p:spTgt spid="14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7">
                                            <p:txEl>
                                              <p:pRg end="3" st="3"/>
                                            </p:txEl>
                                          </p:spTgt>
                                        </p:tgtEl>
                                        <p:attrNameLst>
                                          <p:attrName>style.visibility</p:attrName>
                                        </p:attrNameLst>
                                      </p:cBhvr>
                                      <p:to>
                                        <p:strVal val="visible"/>
                                      </p:to>
                                    </p:set>
                                    <p:animEffect filter="fade" transition="in">
                                      <p:cBhvr>
                                        <p:cTn dur="500"/>
                                        <p:tgtEl>
                                          <p:spTgt spid="14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7">
                                            <p:txEl>
                                              <p:pRg end="4" st="4"/>
                                            </p:txEl>
                                          </p:spTgt>
                                        </p:tgtEl>
                                        <p:attrNameLst>
                                          <p:attrName>style.visibility</p:attrName>
                                        </p:attrNameLst>
                                      </p:cBhvr>
                                      <p:to>
                                        <p:strVal val="visible"/>
                                      </p:to>
                                    </p:set>
                                    <p:animEffect filter="fade" transition="in">
                                      <p:cBhvr>
                                        <p:cTn dur="500"/>
                                        <p:tgtEl>
                                          <p:spTgt spid="14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7">
                                            <p:txEl>
                                              <p:pRg end="5" st="5"/>
                                            </p:txEl>
                                          </p:spTgt>
                                        </p:tgtEl>
                                        <p:attrNameLst>
                                          <p:attrName>style.visibility</p:attrName>
                                        </p:attrNameLst>
                                      </p:cBhvr>
                                      <p:to>
                                        <p:strVal val="visible"/>
                                      </p:to>
                                    </p:set>
                                    <p:animEffect filter="fade" transition="in">
                                      <p:cBhvr>
                                        <p:cTn dur="500"/>
                                        <p:tgtEl>
                                          <p:spTgt spid="14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7">
                                            <p:txEl>
                                              <p:pRg end="6" st="6"/>
                                            </p:txEl>
                                          </p:spTgt>
                                        </p:tgtEl>
                                        <p:attrNameLst>
                                          <p:attrName>style.visibility</p:attrName>
                                        </p:attrNameLst>
                                      </p:cBhvr>
                                      <p:to>
                                        <p:strVal val="visible"/>
                                      </p:to>
                                    </p:set>
                                    <p:animEffect filter="fade" transition="in">
                                      <p:cBhvr>
                                        <p:cTn dur="500"/>
                                        <p:tgtEl>
                                          <p:spTgt spid="14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7">
                                            <p:txEl>
                                              <p:pRg end="7" st="7"/>
                                            </p:txEl>
                                          </p:spTgt>
                                        </p:tgtEl>
                                        <p:attrNameLst>
                                          <p:attrName>style.visibility</p:attrName>
                                        </p:attrNameLst>
                                      </p:cBhvr>
                                      <p:to>
                                        <p:strVal val="visible"/>
                                      </p:to>
                                    </p:set>
                                    <p:animEffect filter="fade" transition="in">
                                      <p:cBhvr>
                                        <p:cTn dur="500"/>
                                        <p:tgtEl>
                                          <p:spTgt spid="14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7">
                                            <p:txEl>
                                              <p:pRg end="8" st="8"/>
                                            </p:txEl>
                                          </p:spTgt>
                                        </p:tgtEl>
                                        <p:attrNameLst>
                                          <p:attrName>style.visibility</p:attrName>
                                        </p:attrNameLst>
                                      </p:cBhvr>
                                      <p:to>
                                        <p:strVal val="visible"/>
                                      </p:to>
                                    </p:set>
                                    <p:animEffect filter="fade" transition="in">
                                      <p:cBhvr>
                                        <p:cTn dur="500"/>
                                        <p:tgtEl>
                                          <p:spTgt spid="149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9"/>
                                        </p:tgtEl>
                                        <p:attrNameLst>
                                          <p:attrName>style.visibility</p:attrName>
                                        </p:attrNameLst>
                                      </p:cBhvr>
                                      <p:to>
                                        <p:strVal val="visible"/>
                                      </p:to>
                                    </p:set>
                                    <p:animEffect filter="fade" transition="in">
                                      <p:cBhvr>
                                        <p:cTn dur="500"/>
                                        <p:tgtEl>
                                          <p:spTgt spid="1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0"/>
                                        </p:tgtEl>
                                        <p:attrNameLst>
                                          <p:attrName>style.visibility</p:attrName>
                                        </p:attrNameLst>
                                      </p:cBhvr>
                                      <p:to>
                                        <p:strVal val="visible"/>
                                      </p:to>
                                    </p:set>
                                    <p:animEffect filter="fade" transition="in">
                                      <p:cBhvr>
                                        <p:cTn dur="500"/>
                                        <p:tgtEl>
                                          <p:spTgt spid="15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1"/>
                                        </p:tgtEl>
                                        <p:attrNameLst>
                                          <p:attrName>style.visibility</p:attrName>
                                        </p:attrNameLst>
                                      </p:cBhvr>
                                      <p:to>
                                        <p:strVal val="visible"/>
                                      </p:to>
                                    </p:set>
                                    <p:animEffect filter="fade" transition="in">
                                      <p:cBhvr>
                                        <p:cTn dur="500"/>
                                        <p:tgtEl>
                                          <p:spTgt spid="15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88"/>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Tougher Example</a:t>
            </a:r>
            <a:endParaRPr/>
          </a:p>
        </p:txBody>
      </p:sp>
      <p:sp>
        <p:nvSpPr>
          <p:cNvPr id="1507" name="Google Shape;1507;p88"/>
          <p:cNvSpPr txBox="1"/>
          <p:nvPr/>
        </p:nvSpPr>
        <p:spPr>
          <a:xfrm>
            <a:off x="1781176" y="1382713"/>
            <a:ext cx="8664575"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Verdana"/>
                <a:ea typeface="Verdana"/>
                <a:cs typeface="Verdana"/>
                <a:sym typeface="Verdana"/>
              </a:rPr>
              <a:t>halts(“</a:t>
            </a:r>
            <a:endParaRPr/>
          </a:p>
          <a:p>
            <a:pPr indent="0" lvl="0" marL="0" marR="0" rtl="0" algn="l">
              <a:spcBef>
                <a:spcPts val="560"/>
              </a:spcBef>
              <a:spcAft>
                <a:spcPts val="0"/>
              </a:spcAft>
              <a:buNone/>
            </a:pPr>
            <a:r>
              <a:rPr b="1" lang="en-US" sz="2800">
                <a:solidFill>
                  <a:schemeClr val="accent2"/>
                </a:solidFill>
                <a:latin typeface="Verdana"/>
                <a:ea typeface="Verdana"/>
                <a:cs typeface="Verdana"/>
                <a:sym typeface="Verdana"/>
              </a:rPr>
              <a:t>    def</a:t>
            </a:r>
            <a:r>
              <a:rPr lang="en-US" sz="2800">
                <a:solidFill>
                  <a:schemeClr val="accent2"/>
                </a:solidFill>
                <a:latin typeface="Verdana"/>
                <a:ea typeface="Verdana"/>
                <a:cs typeface="Verdana"/>
                <a:sym typeface="Verdana"/>
              </a:rPr>
              <a:t> isPerfectNumber(n): </a:t>
            </a:r>
            <a:r>
              <a:rPr lang="en-US" sz="2800">
                <a:solidFill>
                  <a:schemeClr val="lt2"/>
                </a:solidFill>
                <a:latin typeface="Verdana"/>
                <a:ea typeface="Verdana"/>
                <a:cs typeface="Verdana"/>
                <a:sym typeface="Verdana"/>
              </a:rPr>
              <a:t># </a:t>
            </a:r>
            <a:r>
              <a:rPr i="1" lang="en-US" sz="2800">
                <a:solidFill>
                  <a:schemeClr val="lt2"/>
                </a:solidFill>
                <a:latin typeface="Verdana"/>
                <a:ea typeface="Verdana"/>
                <a:cs typeface="Verdana"/>
                <a:sym typeface="Verdana"/>
              </a:rPr>
              <a:t>n</a:t>
            </a:r>
            <a:r>
              <a:rPr lang="en-US" sz="2800">
                <a:solidFill>
                  <a:schemeClr val="lt2"/>
                </a:solidFill>
                <a:latin typeface="Verdana"/>
                <a:ea typeface="Verdana"/>
                <a:cs typeface="Verdana"/>
                <a:sym typeface="Verdana"/>
              </a:rPr>
              <a:t> is perfect if factors sum to </a:t>
            </a:r>
            <a:r>
              <a:rPr i="1" lang="en-US" sz="2800">
                <a:solidFill>
                  <a:schemeClr val="lt2"/>
                </a:solidFill>
                <a:latin typeface="Verdana"/>
                <a:ea typeface="Verdana"/>
                <a:cs typeface="Verdana"/>
                <a:sym typeface="Verdana"/>
              </a:rPr>
              <a:t>n</a:t>
            </a:r>
            <a:endParaRPr/>
          </a:p>
          <a:p>
            <a:pPr indent="0" lvl="0" marL="0" marR="0" rtl="0" algn="l">
              <a:spcBef>
                <a:spcPts val="560"/>
              </a:spcBef>
              <a:spcAft>
                <a:spcPts val="0"/>
              </a:spcAft>
              <a:buNone/>
            </a:pPr>
            <a:r>
              <a:rPr lang="en-US" sz="2800">
                <a:solidFill>
                  <a:schemeClr val="accent2"/>
                </a:solidFill>
                <a:latin typeface="Verdana"/>
                <a:ea typeface="Verdana"/>
                <a:cs typeface="Verdana"/>
                <a:sym typeface="Verdana"/>
              </a:rPr>
              <a:t>	divs = findDivisors(n)</a:t>
            </a:r>
            <a:endParaRPr/>
          </a:p>
          <a:p>
            <a:pPr indent="0" lvl="0" marL="0" marR="0" rtl="0" algn="l">
              <a:spcBef>
                <a:spcPts val="560"/>
              </a:spcBef>
              <a:spcAft>
                <a:spcPts val="0"/>
              </a:spcAft>
              <a:buNone/>
            </a:pPr>
            <a:r>
              <a:rPr lang="en-US" sz="2800">
                <a:solidFill>
                  <a:schemeClr val="accent2"/>
                </a:solidFill>
                <a:latin typeface="Verdana"/>
                <a:ea typeface="Verdana"/>
                <a:cs typeface="Verdana"/>
                <a:sym typeface="Verdana"/>
              </a:rPr>
              <a:t>	</a:t>
            </a:r>
            <a:r>
              <a:rPr b="1" lang="en-US" sz="2800">
                <a:solidFill>
                  <a:schemeClr val="accent2"/>
                </a:solidFill>
                <a:latin typeface="Verdana"/>
                <a:ea typeface="Verdana"/>
                <a:cs typeface="Verdana"/>
                <a:sym typeface="Verdana"/>
              </a:rPr>
              <a:t>return</a:t>
            </a:r>
            <a:r>
              <a:rPr lang="en-US" sz="2800">
                <a:solidFill>
                  <a:schemeClr val="accent2"/>
                </a:solidFill>
                <a:latin typeface="Verdana"/>
                <a:ea typeface="Verdana"/>
                <a:cs typeface="Verdana"/>
                <a:sym typeface="Verdana"/>
              </a:rPr>
              <a:t> n == sum(divs)</a:t>
            </a:r>
            <a:endParaRPr/>
          </a:p>
          <a:p>
            <a:pPr indent="0" lvl="0" marL="0" marR="0" rtl="0" algn="l">
              <a:spcBef>
                <a:spcPts val="560"/>
              </a:spcBef>
              <a:spcAft>
                <a:spcPts val="0"/>
              </a:spcAft>
              <a:buNone/>
            </a:pPr>
            <a:r>
              <a:rPr lang="en-US" sz="2800">
                <a:solidFill>
                  <a:schemeClr val="accent2"/>
                </a:solidFill>
                <a:latin typeface="Verdana"/>
                <a:ea typeface="Verdana"/>
                <a:cs typeface="Verdana"/>
                <a:sym typeface="Verdana"/>
              </a:rPr>
              <a:t>     i = 3</a:t>
            </a:r>
            <a:endParaRPr/>
          </a:p>
          <a:p>
            <a:pPr indent="0" lvl="0" marL="0" marR="0" rtl="0" algn="l">
              <a:spcBef>
                <a:spcPts val="0"/>
              </a:spcBef>
              <a:spcAft>
                <a:spcPts val="0"/>
              </a:spcAft>
              <a:buNone/>
            </a:pPr>
            <a:r>
              <a:rPr lang="en-US" sz="2800">
                <a:solidFill>
                  <a:schemeClr val="accent2"/>
                </a:solidFill>
                <a:latin typeface="Verdana"/>
                <a:ea typeface="Verdana"/>
                <a:cs typeface="Verdana"/>
                <a:sym typeface="Verdana"/>
              </a:rPr>
              <a:t>     </a:t>
            </a:r>
            <a:r>
              <a:rPr b="1" lang="en-US" sz="2800">
                <a:solidFill>
                  <a:schemeClr val="accent2"/>
                </a:solidFill>
                <a:latin typeface="Verdana"/>
                <a:ea typeface="Verdana"/>
                <a:cs typeface="Verdana"/>
                <a:sym typeface="Verdana"/>
              </a:rPr>
              <a:t>while</a:t>
            </a:r>
            <a:r>
              <a:rPr lang="en-US" sz="2800">
                <a:solidFill>
                  <a:schemeClr val="accent2"/>
                </a:solidFill>
                <a:latin typeface="Verdana"/>
                <a:ea typeface="Verdana"/>
                <a:cs typeface="Verdana"/>
                <a:sym typeface="Verdana"/>
              </a:rPr>
              <a:t> </a:t>
            </a:r>
            <a:r>
              <a:rPr b="1" lang="en-US" sz="2800">
                <a:solidFill>
                  <a:schemeClr val="accent2"/>
                </a:solidFill>
                <a:latin typeface="Verdana"/>
                <a:ea typeface="Verdana"/>
                <a:cs typeface="Verdana"/>
                <a:sym typeface="Verdana"/>
              </a:rPr>
              <a:t>not</a:t>
            </a:r>
            <a:r>
              <a:rPr lang="en-US" sz="2800">
                <a:solidFill>
                  <a:schemeClr val="accent2"/>
                </a:solidFill>
                <a:latin typeface="Verdana"/>
                <a:ea typeface="Verdana"/>
                <a:cs typeface="Verdana"/>
                <a:sym typeface="Verdana"/>
              </a:rPr>
              <a:t> isPerfectNumber (i): i = i + 2</a:t>
            </a:r>
            <a:endParaRPr/>
          </a:p>
          <a:p>
            <a:pPr indent="0" lvl="0" marL="0" marR="0" rtl="0" algn="l">
              <a:spcBef>
                <a:spcPts val="0"/>
              </a:spcBef>
              <a:spcAft>
                <a:spcPts val="0"/>
              </a:spcAft>
              <a:buNone/>
            </a:pPr>
            <a:r>
              <a:rPr lang="en-US" sz="2800">
                <a:solidFill>
                  <a:schemeClr val="accent2"/>
                </a:solidFill>
                <a:latin typeface="Verdana"/>
                <a:ea typeface="Verdana"/>
                <a:cs typeface="Verdana"/>
                <a:sym typeface="Verdana"/>
              </a:rPr>
              <a:t>     print i</a:t>
            </a:r>
            <a:r>
              <a:rPr b="1" lang="en-US" sz="3200">
                <a:solidFill>
                  <a:schemeClr val="dk1"/>
                </a:solidFill>
                <a:latin typeface="Verdana"/>
                <a:ea typeface="Verdana"/>
                <a:cs typeface="Verdana"/>
                <a:sym typeface="Verdana"/>
              </a:rPr>
              <a:t>”)</a:t>
            </a:r>
            <a:endParaRPr/>
          </a:p>
          <a:p>
            <a:pPr indent="0" lvl="0" marL="0" marR="0" rtl="0" algn="l">
              <a:spcBef>
                <a:spcPts val="560"/>
              </a:spcBef>
              <a:spcAft>
                <a:spcPts val="0"/>
              </a:spcAft>
              <a:buNone/>
            </a:pPr>
            <a:r>
              <a:t/>
            </a:r>
            <a:endParaRPr sz="2800">
              <a:solidFill>
                <a:schemeClr val="accent2"/>
              </a:solidFill>
              <a:latin typeface="Verdana"/>
              <a:ea typeface="Verdana"/>
              <a:cs typeface="Verdana"/>
              <a:sym typeface="Verdana"/>
            </a:endParaRPr>
          </a:p>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508" name="Google Shape;1508;p88"/>
          <p:cNvSpPr txBox="1"/>
          <p:nvPr/>
        </p:nvSpPr>
        <p:spPr>
          <a:xfrm>
            <a:off x="4591051" y="4962525"/>
            <a:ext cx="595947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Note: it is unknown where an odd perfect number exists.  (Numbers up to 10</a:t>
            </a:r>
            <a:r>
              <a:rPr baseline="30000" lang="en-US" sz="1800">
                <a:solidFill>
                  <a:schemeClr val="dk1"/>
                </a:solidFill>
                <a:latin typeface="Verdana"/>
                <a:ea typeface="Verdana"/>
                <a:cs typeface="Verdana"/>
                <a:sym typeface="Verdana"/>
              </a:rPr>
              <a:t>300</a:t>
            </a:r>
            <a:r>
              <a:rPr lang="en-US" sz="1800">
                <a:solidFill>
                  <a:schemeClr val="dk1"/>
                </a:solidFill>
                <a:latin typeface="Verdana"/>
                <a:ea typeface="Verdana"/>
                <a:cs typeface="Verdana"/>
                <a:sym typeface="Verdana"/>
              </a:rPr>
              <a:t> have been tried without finding one yet.)</a:t>
            </a:r>
            <a:endParaRPr/>
          </a:p>
        </p:txBody>
      </p:sp>
      <p:sp>
        <p:nvSpPr>
          <p:cNvPr id="1509" name="Google Shape;1509;p88"/>
          <p:cNvSpPr txBox="1"/>
          <p:nvPr/>
        </p:nvSpPr>
        <p:spPr>
          <a:xfrm>
            <a:off x="2079626" y="4924425"/>
            <a:ext cx="20842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Verdana"/>
                <a:ea typeface="Verdana"/>
                <a:cs typeface="Verdana"/>
                <a:sym typeface="Verdana"/>
              </a:rPr>
              <a:t>Unknown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8"/>
                                        </p:tgtEl>
                                        <p:attrNameLst>
                                          <p:attrName>style.visibility</p:attrName>
                                        </p:attrNameLst>
                                      </p:cBhvr>
                                      <p:to>
                                        <p:strVal val="visible"/>
                                      </p:to>
                                    </p:set>
                                    <p:animEffect filter="fade" transition="in">
                                      <p:cBhvr>
                                        <p:cTn dur="500"/>
                                        <p:tgtEl>
                                          <p:spTgt spid="15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9"/>
                                        </p:tgtEl>
                                        <p:attrNameLst>
                                          <p:attrName>style.visibility</p:attrName>
                                        </p:attrNameLst>
                                      </p:cBhvr>
                                      <p:to>
                                        <p:strVal val="visible"/>
                                      </p:to>
                                    </p:set>
                                    <p:animEffect filter="fade" transition="in">
                                      <p:cBhvr>
                                        <p:cTn dur="500"/>
                                        <p:tgtEl>
                                          <p:spTgt spid="15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type="title"/>
          </p:nvPr>
        </p:nvSpPr>
        <p:spPr>
          <a:xfrm>
            <a:off x="766233" y="152400"/>
            <a:ext cx="10668000" cy="762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Hypothetical “Hello, World” Tester (Contd…)</a:t>
            </a:r>
            <a:endParaRPr/>
          </a:p>
        </p:txBody>
      </p:sp>
      <p:sp>
        <p:nvSpPr>
          <p:cNvPr id="182" name="Google Shape;182;p9"/>
          <p:cNvSpPr txBox="1"/>
          <p:nvPr>
            <p:ph idx="1" type="body"/>
          </p:nvPr>
        </p:nvSpPr>
        <p:spPr>
          <a:xfrm>
            <a:off x="755651" y="1219200"/>
            <a:ext cx="106680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lang="en-US" sz="1600"/>
              <a:t>Implementation of </a:t>
            </a:r>
            <a:r>
              <a:rPr b="1" lang="en-US" sz="1600"/>
              <a:t>Step 3</a:t>
            </a:r>
            <a:r>
              <a:rPr lang="en-US" sz="1600"/>
              <a:t> above (proving H2 does not exist) --- </a:t>
            </a:r>
            <a:endParaRPr/>
          </a:p>
        </p:txBody>
      </p:sp>
      <p:sp>
        <p:nvSpPr>
          <p:cNvPr id="183" name="Google Shape;183;p9"/>
          <p:cNvSpPr txBox="1"/>
          <p:nvPr>
            <p:ph idx="10" type="dt"/>
          </p:nvPr>
        </p:nvSpPr>
        <p:spPr>
          <a:xfrm>
            <a:off x="812800" y="6402389"/>
            <a:ext cx="2641600" cy="3190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7 September 2022</a:t>
            </a:r>
            <a:endParaRPr/>
          </a:p>
        </p:txBody>
      </p:sp>
      <p:sp>
        <p:nvSpPr>
          <p:cNvPr id="184" name="Google Shape;184;p9"/>
          <p:cNvSpPr txBox="1"/>
          <p:nvPr>
            <p:ph idx="11" type="ftr"/>
          </p:nvPr>
        </p:nvSpPr>
        <p:spPr>
          <a:xfrm>
            <a:off x="4165600" y="6400801"/>
            <a:ext cx="3860800" cy="3206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000000"/>
                </a:solidFill>
              </a:rPr>
              <a:t>CSE, BMSCE</a:t>
            </a:r>
            <a:endParaRPr/>
          </a:p>
        </p:txBody>
      </p:sp>
      <p:sp>
        <p:nvSpPr>
          <p:cNvPr id="185" name="Google Shape;185;p9"/>
          <p:cNvSpPr txBox="1"/>
          <p:nvPr>
            <p:ph idx="12" type="sldNum"/>
          </p:nvPr>
        </p:nvSpPr>
        <p:spPr>
          <a:xfrm>
            <a:off x="8737600" y="6400801"/>
            <a:ext cx="2641600" cy="3206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6" name="Google Shape;186;p9"/>
          <p:cNvPicPr preferRelativeResize="0"/>
          <p:nvPr/>
        </p:nvPicPr>
        <p:blipFill rotWithShape="1">
          <a:blip r:embed="rId3">
            <a:alphaModFix/>
          </a:blip>
          <a:srcRect b="0" l="0" r="0" t="0"/>
          <a:stretch/>
        </p:blipFill>
        <p:spPr>
          <a:xfrm>
            <a:off x="812800" y="1676400"/>
            <a:ext cx="8102600" cy="44362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2014-08-21T09:14:34Z</dcterms:created>
  <dc:creator>System</dc:creator>
</cp:coreProperties>
</file>