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3"/>
  </p:notesMasterIdLst>
  <p:sldIdLst>
    <p:sldId id="256" r:id="rId2"/>
    <p:sldId id="257" r:id="rId3"/>
    <p:sldId id="258" r:id="rId4"/>
    <p:sldId id="263" r:id="rId5"/>
    <p:sldId id="260" r:id="rId6"/>
    <p:sldId id="264" r:id="rId7"/>
    <p:sldId id="261" r:id="rId8"/>
    <p:sldId id="266" r:id="rId9"/>
    <p:sldId id="265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D5D0E-E913-4589-94EB-2EC6463EA04E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0B7E4-9466-44DB-A581-2EAA2A6D8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704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96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38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865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1916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2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001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540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648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62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02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49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08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63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94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18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4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50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3756A00-7521-4636-A9F8-9CD9471A6739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131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9EDB7F-363E-2DAA-D5E9-3CBC174E9190}"/>
              </a:ext>
            </a:extLst>
          </p:cNvPr>
          <p:cNvSpPr txBox="1"/>
          <p:nvPr/>
        </p:nvSpPr>
        <p:spPr>
          <a:xfrm>
            <a:off x="549078" y="2459504"/>
            <a:ext cx="7440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Consumer Goods </a:t>
            </a:r>
          </a:p>
          <a:p>
            <a:r>
              <a:rPr lang="en-IN" sz="6000" dirty="0"/>
              <a:t>Ad_Hoc Insights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273B15-7573-E51D-CD5C-FA5454FF0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842" y="360146"/>
            <a:ext cx="1478279" cy="1478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78EF4B-9386-1D80-3850-487D6F0FC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04" y="269441"/>
            <a:ext cx="1329808" cy="129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29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9679AA-0B8B-CDF6-B23C-8DFC4223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76438"/>
          </a:xfrm>
        </p:spPr>
        <p:txBody>
          <a:bodyPr/>
          <a:lstStyle/>
          <a:p>
            <a:r>
              <a:rPr lang="en-IN" dirty="0"/>
              <a:t>Request 6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C6062C-6B11-42EF-D827-C43FF07A8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09037"/>
            <a:ext cx="9905998" cy="5438272"/>
          </a:xfrm>
        </p:spPr>
        <p:txBody>
          <a:bodyPr anchor="t"/>
          <a:lstStyle/>
          <a:p>
            <a:pPr marL="0" indent="0">
              <a:spcAft>
                <a:spcPts val="0"/>
              </a:spcAft>
              <a:buNone/>
            </a:pPr>
            <a:r>
              <a:rPr lang="en-US" sz="2400" dirty="0"/>
              <a:t>Generate a report which contains the top 5 customers who received an average high </a:t>
            </a:r>
            <a:r>
              <a:rPr lang="en-US" sz="2400" dirty="0" err="1"/>
              <a:t>pre_invoice_discount_pct</a:t>
            </a:r>
            <a:r>
              <a:rPr lang="en-US" sz="2400" dirty="0"/>
              <a:t> for the fiscal year 2021 and in the Indian market. The final output contains these fields: </a:t>
            </a:r>
            <a:r>
              <a:rPr lang="en-US" sz="2400" dirty="0" err="1"/>
              <a:t>customer_code</a:t>
            </a:r>
            <a:r>
              <a:rPr lang="en-US" sz="2400" dirty="0"/>
              <a:t>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/>
              <a:t>customer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 err="1"/>
              <a:t>average_discount_percentage</a:t>
            </a:r>
            <a:endParaRPr lang="en-US" sz="2400" dirty="0"/>
          </a:p>
          <a:p>
            <a:pPr marL="0" indent="0">
              <a:spcAft>
                <a:spcPts val="0"/>
              </a:spcAft>
              <a:buNone/>
            </a:pPr>
            <a:endParaRPr lang="en-US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spcAft>
                <a:spcPts val="0"/>
              </a:spcAft>
              <a:buNone/>
            </a:pPr>
            <a:endParaRPr lang="en-US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Output: </a:t>
            </a:r>
            <a:endParaRPr lang="en-IN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B97E31-592C-478A-080B-465EC7BE7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80" y="4136933"/>
            <a:ext cx="6149524" cy="23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18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489C70-2A7B-0BE9-6861-7E77A3E0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8568"/>
          </a:xfrm>
        </p:spPr>
        <p:txBody>
          <a:bodyPr/>
          <a:lstStyle/>
          <a:p>
            <a:r>
              <a:rPr lang="en-IN" dirty="0"/>
              <a:t>Conversion of output to visual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6DEEE504-DB11-C2D5-3944-F66DB352BA70}"/>
              </a:ext>
            </a:extLst>
          </p:cNvPr>
          <p:cNvSpPr txBox="1">
            <a:spLocks/>
          </p:cNvSpPr>
          <p:nvPr/>
        </p:nvSpPr>
        <p:spPr>
          <a:xfrm>
            <a:off x="6949440" y="1703671"/>
            <a:ext cx="4995512" cy="4417995"/>
          </a:xfrm>
          <a:prstGeom prst="rect">
            <a:avLst/>
          </a:prstGeom>
        </p:spPr>
        <p:txBody>
          <a:bodyPr anchor="t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N" sz="16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                        </a:t>
            </a:r>
            <a:r>
              <a:rPr lang="en-IN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Insights</a:t>
            </a:r>
          </a:p>
          <a:p>
            <a:pPr marL="0" indent="0">
              <a:buFont typeface="Arial"/>
              <a:buNone/>
            </a:pPr>
            <a:r>
              <a:rPr lang="en-IN" sz="2800" dirty="0"/>
              <a:t>Flipkart received the highest average discount which is 30.83% and amazon received the lowest average discount of 29.33% among our top 5 customers in the fiscal year 2021.</a:t>
            </a:r>
          </a:p>
          <a:p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671436-0433-9F4B-CA5A-FCCF165AF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8" y="1973180"/>
            <a:ext cx="6558013" cy="402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6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9679AA-0B8B-CDF6-B23C-8DFC4223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5862"/>
            <a:ext cx="9905998" cy="850884"/>
          </a:xfrm>
        </p:spPr>
        <p:txBody>
          <a:bodyPr/>
          <a:lstStyle/>
          <a:p>
            <a:r>
              <a:rPr lang="en-IN" dirty="0"/>
              <a:t>Request 7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C6062C-6B11-42EF-D827-C43FF07A8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150" y="1226746"/>
            <a:ext cx="11121172" cy="5255392"/>
          </a:xfrm>
        </p:spPr>
        <p:txBody>
          <a:bodyPr numCol="2" anchor="t">
            <a:normAutofit/>
          </a:bodyPr>
          <a:lstStyle/>
          <a:p>
            <a:pPr marL="457200" lvl="1" indent="0">
              <a:spcAft>
                <a:spcPts val="0"/>
              </a:spcAft>
              <a:buNone/>
            </a:pPr>
            <a:r>
              <a:rPr lang="en-US" sz="2000" dirty="0"/>
              <a:t>Get the complete report of the Gross sales amount for the customer “</a:t>
            </a:r>
            <a:r>
              <a:rPr lang="en-US" sz="2000" dirty="0" err="1"/>
              <a:t>Atliq</a:t>
            </a:r>
            <a:r>
              <a:rPr lang="en-US" sz="2000" dirty="0"/>
              <a:t> Exclusive” for each month. This analysis helps to get an idea of low and high-performing months and take strategic decisions. The final report contains these columns: Month 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sz="2000" dirty="0"/>
              <a:t>Year 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sz="2000" dirty="0"/>
              <a:t>Gross sales Amount</a:t>
            </a:r>
            <a:endParaRPr lang="en-US" sz="20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457200" lvl="1" indent="0" algn="just">
              <a:spcAft>
                <a:spcPts val="0"/>
              </a:spcAft>
              <a:buNone/>
            </a:pPr>
            <a:endParaRPr lang="en-US" sz="20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457200" lvl="1" indent="0" algn="just">
              <a:spcAft>
                <a:spcPts val="0"/>
              </a:spcAft>
              <a:buNone/>
            </a:pPr>
            <a:endParaRPr lang="en-US" sz="20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457200" lvl="1" indent="0" algn="just">
              <a:spcAft>
                <a:spcPts val="0"/>
              </a:spcAft>
              <a:buNone/>
            </a:pPr>
            <a:endParaRPr lang="en-US" sz="20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457200" lvl="1" indent="0" algn="just">
              <a:spcAft>
                <a:spcPts val="0"/>
              </a:spcAft>
              <a:buNone/>
            </a:pPr>
            <a:endParaRPr lang="en-US" sz="20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457200" lvl="1" indent="0" algn="just">
              <a:spcAft>
                <a:spcPts val="0"/>
              </a:spcAft>
              <a:buNone/>
            </a:pPr>
            <a:r>
              <a:rPr lang="en-US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                                     Output: </a:t>
            </a:r>
            <a:endParaRPr lang="en-IN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E6B8ED-1013-0575-FA90-4EFA359E0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836" y="1867301"/>
            <a:ext cx="3080047" cy="484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06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489C70-2A7B-0BE9-6861-7E77A3E0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8568"/>
          </a:xfrm>
        </p:spPr>
        <p:txBody>
          <a:bodyPr/>
          <a:lstStyle/>
          <a:p>
            <a:r>
              <a:rPr lang="en-IN" dirty="0"/>
              <a:t>Conversion of output to visual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057FE-A733-E956-984D-DEB3F4CF6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90" y="2095032"/>
            <a:ext cx="6636704" cy="399776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74BA7-E8FF-D6A7-2CB7-34880C2DE675}"/>
              </a:ext>
            </a:extLst>
          </p:cNvPr>
          <p:cNvSpPr txBox="1">
            <a:spLocks/>
          </p:cNvSpPr>
          <p:nvPr/>
        </p:nvSpPr>
        <p:spPr>
          <a:xfrm>
            <a:off x="7196488" y="1665172"/>
            <a:ext cx="4995512" cy="4947384"/>
          </a:xfrm>
          <a:prstGeom prst="rect">
            <a:avLst/>
          </a:prstGeom>
        </p:spPr>
        <p:txBody>
          <a:bodyPr anchor="t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N" sz="16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                        </a:t>
            </a:r>
            <a:r>
              <a:rPr lang="en-IN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Insights</a:t>
            </a:r>
            <a:endParaRPr lang="en-IN" sz="2400" dirty="0"/>
          </a:p>
          <a:p>
            <a:r>
              <a:rPr lang="en-IN" sz="2400" dirty="0"/>
              <a:t>Nov 2020 had the highest gross sales and the reason was due to Diwali sale</a:t>
            </a:r>
          </a:p>
          <a:p>
            <a:r>
              <a:rPr lang="en-IN" sz="2400" dirty="0"/>
              <a:t> the lowest gross sales was during march 2020.</a:t>
            </a:r>
          </a:p>
          <a:p>
            <a:r>
              <a:rPr lang="en-IN" sz="2400" dirty="0"/>
              <a:t>Comparing fiscal year 2020 and 2021, gross sales increased tremendously in 2021 with the highest gross sale amount of 20 million dollars.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23831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9679AA-0B8B-CDF6-B23C-8DFC4223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76438"/>
          </a:xfrm>
        </p:spPr>
        <p:txBody>
          <a:bodyPr/>
          <a:lstStyle/>
          <a:p>
            <a:r>
              <a:rPr lang="en-IN" dirty="0"/>
              <a:t>Request 8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C6062C-6B11-42EF-D827-C43FF07A8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09037"/>
            <a:ext cx="9905998" cy="5255392"/>
          </a:xfrm>
        </p:spPr>
        <p:txBody>
          <a:bodyPr anchor="t"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2400" dirty="0"/>
              <a:t>In which quarter of 2020, got the maximum </a:t>
            </a:r>
            <a:r>
              <a:rPr lang="en-US" sz="2400" dirty="0" err="1"/>
              <a:t>total_sold_quantity</a:t>
            </a:r>
            <a:r>
              <a:rPr lang="en-US" sz="2400" dirty="0"/>
              <a:t>? The final output contains these fields sorted by the </a:t>
            </a:r>
            <a:r>
              <a:rPr lang="en-US" sz="2400" dirty="0" err="1"/>
              <a:t>total_sold_quantity</a:t>
            </a:r>
            <a:r>
              <a:rPr lang="en-US" sz="2400" dirty="0"/>
              <a:t>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/>
              <a:t>                                                                  Quarter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/>
              <a:t>                                                                  </a:t>
            </a:r>
            <a:r>
              <a:rPr lang="en-US" sz="2400" dirty="0" err="1"/>
              <a:t>total_sold_quantity</a:t>
            </a:r>
            <a:r>
              <a:rPr lang="en-US" sz="2400" dirty="0"/>
              <a:t> 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endParaRPr lang="en-US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spcAft>
                <a:spcPts val="0"/>
              </a:spcAft>
              <a:buNone/>
            </a:pPr>
            <a:endParaRPr lang="en-US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Output: </a:t>
            </a:r>
            <a:endParaRPr lang="en-IN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BCE50F-3727-6821-B44D-4A5392526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248" y="3824951"/>
            <a:ext cx="4897638" cy="209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88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489C70-2A7B-0BE9-6861-7E77A3E0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8568"/>
          </a:xfrm>
        </p:spPr>
        <p:txBody>
          <a:bodyPr/>
          <a:lstStyle/>
          <a:p>
            <a:r>
              <a:rPr lang="en-IN" dirty="0"/>
              <a:t>Conversion of output to visual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9E5278-FB39-AEE9-0DE7-675A4DEF1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8" y="1982804"/>
            <a:ext cx="6238037" cy="3850106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ABCDF9A-0266-0AD5-BCD9-8494E3A80E38}"/>
              </a:ext>
            </a:extLst>
          </p:cNvPr>
          <p:cNvSpPr txBox="1">
            <a:spLocks/>
          </p:cNvSpPr>
          <p:nvPr/>
        </p:nvSpPr>
        <p:spPr>
          <a:xfrm>
            <a:off x="6949440" y="1703671"/>
            <a:ext cx="4995512" cy="4417995"/>
          </a:xfrm>
          <a:prstGeom prst="rect">
            <a:avLst/>
          </a:prstGeom>
        </p:spPr>
        <p:txBody>
          <a:bodyPr anchor="t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N" sz="16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                        </a:t>
            </a:r>
            <a:r>
              <a:rPr lang="en-IN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Insights</a:t>
            </a:r>
          </a:p>
          <a:p>
            <a:r>
              <a:rPr lang="en-IN" sz="2400" dirty="0"/>
              <a:t>Quarter 1 which consists of months September, November and December had the highest quantities sold for the fiscal year 2020. the reason could be Diwali festival during the November month.</a:t>
            </a:r>
          </a:p>
          <a:p>
            <a:r>
              <a:rPr lang="en-IN" sz="2400" dirty="0"/>
              <a:t>Quarter 3 had the least sold quantities for the fiscal year 2020 but we had a good recovery in quarter 4.</a:t>
            </a:r>
          </a:p>
          <a:p>
            <a:endParaRPr lang="en-IN" sz="28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85447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9679AA-0B8B-CDF6-B23C-8DFC4223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76438"/>
          </a:xfrm>
        </p:spPr>
        <p:txBody>
          <a:bodyPr/>
          <a:lstStyle/>
          <a:p>
            <a:r>
              <a:rPr lang="en-IN" dirty="0"/>
              <a:t>Request 9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C6062C-6B11-42EF-D827-C43FF07A8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09037"/>
            <a:ext cx="9905998" cy="5255392"/>
          </a:xfrm>
        </p:spPr>
        <p:txBody>
          <a:bodyPr anchor="t"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2400" dirty="0"/>
              <a:t>Which channel helped to bring more gross sales in the fiscal year 2021 and the percentage of contribution? The final output contains these fields:   channel ,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2400" dirty="0" err="1"/>
              <a:t>gross_sales_mln</a:t>
            </a:r>
            <a:r>
              <a:rPr lang="en-US" sz="2400" dirty="0"/>
              <a:t>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/>
              <a:t>                  percentage</a:t>
            </a:r>
          </a:p>
          <a:p>
            <a:pPr marL="0" indent="0">
              <a:spcAft>
                <a:spcPts val="0"/>
              </a:spcAft>
              <a:buNone/>
            </a:pPr>
            <a:endParaRPr lang="en-US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spcAft>
                <a:spcPts val="0"/>
              </a:spcAft>
              <a:buNone/>
            </a:pPr>
            <a:endParaRPr lang="en-US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spcAft>
                <a:spcPts val="0"/>
              </a:spcAft>
              <a:buNone/>
            </a:pPr>
            <a:endParaRPr lang="en-US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Output: </a:t>
            </a:r>
            <a:endParaRPr lang="en-IN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667A42-7089-A3E9-AF4E-90193AFEB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235" y="4571846"/>
            <a:ext cx="6060534" cy="17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87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489C70-2A7B-0BE9-6861-7E77A3E0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8568"/>
          </a:xfrm>
        </p:spPr>
        <p:txBody>
          <a:bodyPr/>
          <a:lstStyle/>
          <a:p>
            <a:r>
              <a:rPr lang="en-IN" dirty="0"/>
              <a:t>Conversion of output to visual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EB2DCF72-3D50-2B27-50C9-06CD30631A31}"/>
              </a:ext>
            </a:extLst>
          </p:cNvPr>
          <p:cNvSpPr txBox="1">
            <a:spLocks/>
          </p:cNvSpPr>
          <p:nvPr/>
        </p:nvSpPr>
        <p:spPr>
          <a:xfrm>
            <a:off x="6949440" y="1703671"/>
            <a:ext cx="4995512" cy="4966636"/>
          </a:xfrm>
          <a:prstGeom prst="rect">
            <a:avLst/>
          </a:prstGeom>
        </p:spPr>
        <p:txBody>
          <a:bodyPr anchor="t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N" sz="16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                        </a:t>
            </a:r>
            <a:r>
              <a:rPr lang="en-IN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Insights</a:t>
            </a:r>
          </a:p>
          <a:p>
            <a:r>
              <a:rPr lang="en-IN" sz="2400" dirty="0"/>
              <a:t>Retailer channel contributed the highest to gross sales, which is 73% more than the other 2 channels.</a:t>
            </a:r>
          </a:p>
          <a:p>
            <a:r>
              <a:rPr lang="en-IN" sz="2400" dirty="0"/>
              <a:t>Direct channel contributed 16% and distributor channel 11% to the gross sales.</a:t>
            </a:r>
          </a:p>
          <a:p>
            <a:endParaRPr lang="en-IN" sz="2400" dirty="0"/>
          </a:p>
          <a:p>
            <a:endParaRPr lang="en-IN" sz="2800" dirty="0"/>
          </a:p>
          <a:p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122BC6-5198-65F0-5F44-A0F5843B5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65" y="1876925"/>
            <a:ext cx="6382721" cy="385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52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9679AA-0B8B-CDF6-B23C-8DFC4223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806" y="609600"/>
            <a:ext cx="10511605" cy="776438"/>
          </a:xfrm>
        </p:spPr>
        <p:txBody>
          <a:bodyPr/>
          <a:lstStyle/>
          <a:p>
            <a:r>
              <a:rPr lang="en-IN" dirty="0"/>
              <a:t>Request 10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C6062C-6B11-42EF-D827-C43FF07A8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06" y="1309037"/>
            <a:ext cx="11476522" cy="5419022"/>
          </a:xfrm>
        </p:spPr>
        <p:txBody>
          <a:bodyPr anchor="t"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2400" dirty="0"/>
              <a:t>Get the Top 3 products in each division that have a high </a:t>
            </a:r>
            <a:r>
              <a:rPr lang="en-US" sz="2400" dirty="0" err="1"/>
              <a:t>total_sold_quantity</a:t>
            </a:r>
            <a:r>
              <a:rPr lang="en-US" sz="2400" dirty="0"/>
              <a:t> in the </a:t>
            </a:r>
            <a:r>
              <a:rPr lang="en-US" sz="2400" dirty="0" err="1"/>
              <a:t>fiscal_year</a:t>
            </a:r>
            <a:r>
              <a:rPr lang="en-US" sz="2400" dirty="0"/>
              <a:t> 2021? The final output contains these fields: division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 err="1"/>
              <a:t>product_code</a:t>
            </a:r>
            <a:r>
              <a:rPr lang="en-US" sz="2400" dirty="0"/>
              <a:t>,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/>
              <a:t>Product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 err="1"/>
              <a:t>total_sold</a:t>
            </a:r>
            <a:r>
              <a:rPr lang="en-US" sz="2400" dirty="0"/>
              <a:t>_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/>
              <a:t>quantity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 err="1"/>
              <a:t>rank_order</a:t>
            </a:r>
            <a:endParaRPr lang="en-US" sz="2400" dirty="0"/>
          </a:p>
          <a:p>
            <a:pPr marL="0" indent="0">
              <a:spcAft>
                <a:spcPts val="0"/>
              </a:spcAft>
              <a:buNone/>
            </a:pPr>
            <a:r>
              <a:rPr lang="en-US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     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           Output: </a:t>
            </a:r>
            <a:endParaRPr lang="en-IN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9B2520-9B65-87B3-6BDD-248A3F481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760" y="3429000"/>
            <a:ext cx="7805434" cy="306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8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489C70-2A7B-0BE9-6861-7E77A3E0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29928"/>
          </a:xfrm>
        </p:spPr>
        <p:txBody>
          <a:bodyPr>
            <a:normAutofit fontScale="90000"/>
          </a:bodyPr>
          <a:lstStyle/>
          <a:p>
            <a:r>
              <a:rPr lang="en-IN" dirty="0"/>
              <a:t>Conversion of output to visual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BAD267-E70C-8811-0619-810871DFD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6" y="1681745"/>
            <a:ext cx="6457298" cy="3858077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69F7516D-B06B-14AC-DBD7-93A7C59075A5}"/>
              </a:ext>
            </a:extLst>
          </p:cNvPr>
          <p:cNvSpPr txBox="1">
            <a:spLocks/>
          </p:cNvSpPr>
          <p:nvPr/>
        </p:nvSpPr>
        <p:spPr>
          <a:xfrm>
            <a:off x="6949440" y="1703671"/>
            <a:ext cx="4995512" cy="4841508"/>
          </a:xfrm>
          <a:prstGeom prst="rect">
            <a:avLst/>
          </a:prstGeom>
        </p:spPr>
        <p:txBody>
          <a:bodyPr anchor="t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N" sz="16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                        </a:t>
            </a:r>
            <a:r>
              <a:rPr lang="en-IN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Insights</a:t>
            </a:r>
          </a:p>
          <a:p>
            <a:r>
              <a:rPr lang="en-IN" sz="2400" dirty="0"/>
              <a:t>In network &amp; storage division the top 3 products are pen drives of different categories.</a:t>
            </a:r>
          </a:p>
          <a:p>
            <a:r>
              <a:rPr lang="en-IN" sz="2400" dirty="0"/>
              <a:t>The sales of these pen drives are more than the sales of any products in the other categories.</a:t>
            </a:r>
          </a:p>
          <a:p>
            <a:r>
              <a:rPr lang="en-IN" sz="2400" dirty="0"/>
              <a:t>The combined sales of these 3 products are more than 2 million dollars.</a:t>
            </a:r>
          </a:p>
          <a:p>
            <a:endParaRPr lang="en-IN" sz="28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3562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4522344-4B64-9676-C1B9-A168A47C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775" y="599975"/>
            <a:ext cx="10142636" cy="824564"/>
          </a:xfrm>
        </p:spPr>
        <p:txBody>
          <a:bodyPr/>
          <a:lstStyle/>
          <a:p>
            <a:r>
              <a:rPr lang="en-IN" dirty="0"/>
              <a:t>Request 1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8BD0D98-91C6-5F49-0466-E40CA0556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775" y="1665171"/>
            <a:ext cx="10142636" cy="4899258"/>
          </a:xfrm>
        </p:spPr>
        <p:txBody>
          <a:bodyPr anchor="t"/>
          <a:lstStyle/>
          <a:p>
            <a:pPr marL="0" indent="0">
              <a:buNone/>
            </a:pPr>
            <a:r>
              <a:rPr lang="en-US" sz="2800" dirty="0"/>
              <a:t>Provide the list of markets in which customer "</a:t>
            </a:r>
            <a:r>
              <a:rPr lang="en-US" sz="2800" dirty="0" err="1"/>
              <a:t>Atliq</a:t>
            </a:r>
            <a:r>
              <a:rPr lang="en-US" sz="2800" dirty="0"/>
              <a:t> Exclusive" operates its business in the APAC region.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OUTPUT:</a:t>
            </a:r>
            <a:endParaRPr lang="en-IN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24B98D8-BC7F-EB7E-DDCA-4F34E25D2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611" y="3159493"/>
            <a:ext cx="2036158" cy="300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8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826B-585D-3D5A-CF78-96B08CFD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37937"/>
          </a:xfrm>
        </p:spPr>
        <p:txBody>
          <a:bodyPr/>
          <a:lstStyle/>
          <a:p>
            <a:r>
              <a:rPr lang="en-IN" dirty="0"/>
              <a:t>Conversion of output to visual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3D427E-3CC1-9379-3FF5-DF412504F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14" y="2049013"/>
            <a:ext cx="5995020" cy="3450670"/>
          </a:xfrm>
          <a:prstGeom prst="rect">
            <a:avLst/>
          </a:prstGeom>
        </p:spPr>
      </p:pic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90579B2C-F35D-30C9-08EA-0269AE7017FD}"/>
              </a:ext>
            </a:extLst>
          </p:cNvPr>
          <p:cNvSpPr txBox="1">
            <a:spLocks/>
          </p:cNvSpPr>
          <p:nvPr/>
        </p:nvSpPr>
        <p:spPr>
          <a:xfrm>
            <a:off x="6949440" y="1703671"/>
            <a:ext cx="4995512" cy="4985887"/>
          </a:xfrm>
          <a:prstGeom prst="rect">
            <a:avLst/>
          </a:prstGeom>
        </p:spPr>
        <p:txBody>
          <a:bodyPr anchor="t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N" sz="16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                        </a:t>
            </a:r>
            <a:r>
              <a:rPr lang="en-IN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Insights</a:t>
            </a:r>
          </a:p>
          <a:p>
            <a:r>
              <a:rPr lang="en-IN" sz="2400" dirty="0"/>
              <a:t>In peripherals &amp; accessories division, </a:t>
            </a:r>
            <a:r>
              <a:rPr lang="en-IN" sz="2400" dirty="0" err="1"/>
              <a:t>aq</a:t>
            </a:r>
            <a:r>
              <a:rPr lang="en-IN" sz="2400" dirty="0"/>
              <a:t> gamers Ms had the highest quantities sold.</a:t>
            </a:r>
          </a:p>
          <a:p>
            <a:r>
              <a:rPr lang="en-IN" sz="2800" dirty="0"/>
              <a:t>All the top 3 products of peripherals &amp; accessories are mouses.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62863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6AD4-13BF-F0D4-A5E9-9E59050C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57187"/>
          </a:xfrm>
        </p:spPr>
        <p:txBody>
          <a:bodyPr/>
          <a:lstStyle/>
          <a:p>
            <a:r>
              <a:rPr lang="en-IN" dirty="0"/>
              <a:t>Conversion of output to visual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286CE1-A3DE-4E66-E043-58E9D95CE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67" y="1983702"/>
            <a:ext cx="6957019" cy="3743330"/>
          </a:xfrm>
          <a:prstGeom prst="rect">
            <a:avLst/>
          </a:prstGeom>
        </p:spPr>
      </p:pic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159A875C-EE94-5BA3-87AA-B6DC9BB7A8C2}"/>
              </a:ext>
            </a:extLst>
          </p:cNvPr>
          <p:cNvSpPr txBox="1">
            <a:spLocks/>
          </p:cNvSpPr>
          <p:nvPr/>
        </p:nvSpPr>
        <p:spPr>
          <a:xfrm>
            <a:off x="7421078" y="1703671"/>
            <a:ext cx="4523874" cy="5082140"/>
          </a:xfrm>
          <a:prstGeom prst="rect">
            <a:avLst/>
          </a:prstGeom>
        </p:spPr>
        <p:txBody>
          <a:bodyPr anchor="t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N" sz="16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                        </a:t>
            </a:r>
            <a:r>
              <a:rPr lang="en-IN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Insights</a:t>
            </a:r>
          </a:p>
          <a:p>
            <a:r>
              <a:rPr lang="en-IN" sz="2400" dirty="0"/>
              <a:t>In personal computers division AQ digit had the highest quantity sold.</a:t>
            </a:r>
          </a:p>
          <a:p>
            <a:pPr marL="0" indent="0">
              <a:buNone/>
            </a:pPr>
            <a:endParaRPr lang="en-IN" sz="2400" dirty="0"/>
          </a:p>
          <a:p>
            <a:endParaRPr lang="en-IN" sz="28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2386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5E00B-C111-E4DF-EACF-36D9C681E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89811"/>
          </a:xfrm>
        </p:spPr>
        <p:txBody>
          <a:bodyPr/>
          <a:lstStyle/>
          <a:p>
            <a:r>
              <a:rPr lang="en-IN" dirty="0"/>
              <a:t>Request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52A2B-3FCE-D2D5-ADF6-D416E121D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88169"/>
            <a:ext cx="9905998" cy="4660231"/>
          </a:xfrm>
        </p:spPr>
        <p:txBody>
          <a:bodyPr anchor="t"/>
          <a:lstStyle/>
          <a:p>
            <a:pPr marL="0" indent="0">
              <a:buNone/>
            </a:pPr>
            <a:r>
              <a:rPr lang="en-US" sz="2400" dirty="0"/>
              <a:t>What is the percentage of unique product increase in 2021 vs. 2020? </a:t>
            </a:r>
          </a:p>
          <a:p>
            <a:pPr marL="0" indent="0">
              <a:buNone/>
            </a:pPr>
            <a:r>
              <a:rPr lang="en-US" sz="2400" dirty="0"/>
              <a:t>The final output contains these fields:   unique_products_2020 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              unique_products_2021 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               </a:t>
            </a:r>
            <a:r>
              <a:rPr lang="en-US" sz="2400" dirty="0" err="1"/>
              <a:t>percentage_chg</a:t>
            </a:r>
            <a:endParaRPr lang="en-US" sz="24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IN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A2508-6577-28FE-D5BE-50FED7BEF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265" y="4640179"/>
            <a:ext cx="5843493" cy="94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0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489C70-2A7B-0BE9-6861-7E77A3E0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523379" cy="689811"/>
          </a:xfrm>
        </p:spPr>
        <p:txBody>
          <a:bodyPr/>
          <a:lstStyle/>
          <a:p>
            <a:r>
              <a:rPr lang="en-IN" dirty="0"/>
              <a:t>Conversion of output to visual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E618965-C298-FB1F-0F64-9F192D67D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55318" y="1703672"/>
            <a:ext cx="4543124" cy="4087528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IN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         Insights</a:t>
            </a:r>
          </a:p>
          <a:p>
            <a:r>
              <a:rPr lang="en-IN" sz="2800" dirty="0"/>
              <a:t>Their was an increase of 36% in unique product for the year 2021 as compared to 2020.</a:t>
            </a:r>
          </a:p>
          <a:p>
            <a:r>
              <a:rPr lang="en-IN" sz="2800" dirty="0"/>
              <a:t>Total 89 unique product were added in the year 2021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1875FE-B78C-BB70-704F-AEBB2D0BA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06" y="2040555"/>
            <a:ext cx="6466191" cy="326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0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097DB-D79C-EC28-82C5-E39B26ED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28312"/>
          </a:xfrm>
        </p:spPr>
        <p:txBody>
          <a:bodyPr/>
          <a:lstStyle/>
          <a:p>
            <a:r>
              <a:rPr lang="en-IN" dirty="0"/>
              <a:t>Request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598AB-4662-56BD-0D7D-D0FA06097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37913"/>
            <a:ext cx="9905998" cy="5332394"/>
          </a:xfrm>
        </p:spPr>
        <p:txBody>
          <a:bodyPr anchor="t"/>
          <a:lstStyle/>
          <a:p>
            <a:pPr marL="0" indent="0">
              <a:buNone/>
            </a:pPr>
            <a:r>
              <a:rPr lang="en-US" sz="2400" dirty="0"/>
              <a:t>Provide a report with all the unique product counts for each segment and sort them in descending order of product counts. </a:t>
            </a:r>
          </a:p>
          <a:p>
            <a:pPr marL="0" indent="0">
              <a:buNone/>
            </a:pPr>
            <a:r>
              <a:rPr lang="en-US" sz="2400" dirty="0"/>
              <a:t>The final output contains 2 fields: segment 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      </a:t>
            </a:r>
            <a:r>
              <a:rPr lang="en-US" sz="2400" dirty="0" err="1"/>
              <a:t>product_count</a:t>
            </a:r>
            <a:endParaRPr lang="en-US" sz="2400" dirty="0"/>
          </a:p>
          <a:p>
            <a:pPr marL="0" indent="0">
              <a:buNone/>
            </a:pPr>
            <a:endParaRPr lang="en-US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Output:</a:t>
            </a:r>
            <a:endParaRPr lang="en-IN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A742C2-62A8-D9E6-2952-F87A61A16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569" y="3566096"/>
            <a:ext cx="3272603" cy="310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8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489C70-2A7B-0BE9-6861-7E77A3E0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84997"/>
          </a:xfrm>
        </p:spPr>
        <p:txBody>
          <a:bodyPr/>
          <a:lstStyle/>
          <a:p>
            <a:r>
              <a:rPr lang="en-IN" dirty="0"/>
              <a:t>Conversion of output to visual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34BB2F-5757-9217-F2CA-84DCD474E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69204" y="1607419"/>
            <a:ext cx="4158114" cy="4446872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IN" sz="20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             </a:t>
            </a:r>
            <a:r>
              <a:rPr lang="en-IN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Insights</a:t>
            </a:r>
          </a:p>
          <a:p>
            <a:r>
              <a:rPr lang="en-IN" sz="2800" dirty="0"/>
              <a:t>Notebook segment has the highest product count with 129 products followed by accessories with 116 products and networking segment has the lowest product count with only 9 products</a:t>
            </a:r>
            <a:r>
              <a:rPr lang="en-IN" sz="2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r>
              <a:rPr lang="en-IN" sz="2800" dirty="0"/>
              <a:t>Desktop, storage and networking segments need immediate attention in terms of innovation as there has been almost no growth in these segments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1283A-22D6-56BC-D56C-64AEF5382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72" y="1813722"/>
            <a:ext cx="6267668" cy="374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24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4A5B-9E2A-CBEF-F1C4-8ECE9EB7C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38" y="250259"/>
            <a:ext cx="10577361" cy="779646"/>
          </a:xfrm>
        </p:spPr>
        <p:txBody>
          <a:bodyPr/>
          <a:lstStyle/>
          <a:p>
            <a:r>
              <a:rPr lang="en-IN" dirty="0"/>
              <a:t>Request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5989D-3E6F-D739-B4E3-D6AEEE98F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636" y="1078030"/>
            <a:ext cx="11482939" cy="5592277"/>
          </a:xfrm>
        </p:spPr>
        <p:txBody>
          <a:bodyPr anchor="t"/>
          <a:lstStyle/>
          <a:p>
            <a:pPr marL="0" indent="0">
              <a:spcAft>
                <a:spcPts val="0"/>
              </a:spcAft>
              <a:buNone/>
            </a:pPr>
            <a:r>
              <a:rPr lang="en-US" sz="2400" dirty="0"/>
              <a:t>Follow-up: Which segment had the most increase in unique products in 2021 vs 2020? The final output contains these fields: segment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/>
              <a:t>                                                                         product_count_2020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/>
              <a:t>                                                                         product_count_2021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/>
              <a:t>                                                                         difference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endParaRPr lang="en-US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Output:  </a:t>
            </a:r>
            <a:endParaRPr lang="en-IN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FBC1FE-F6B3-B9FF-BF17-9FBAC1231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946" y="3874168"/>
            <a:ext cx="7588317" cy="24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3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489C70-2A7B-0BE9-6861-7E77A3E0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609600"/>
            <a:ext cx="10104135" cy="891941"/>
          </a:xfrm>
        </p:spPr>
        <p:txBody>
          <a:bodyPr/>
          <a:lstStyle/>
          <a:p>
            <a:r>
              <a:rPr lang="en-IN" dirty="0"/>
              <a:t>Conversion of output to visual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6D5787-F838-A572-5699-3383E4DE1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49440" y="1703671"/>
            <a:ext cx="4995512" cy="4417995"/>
          </a:xfrm>
        </p:spPr>
        <p:txBody>
          <a:bodyPr anchor="t"/>
          <a:lstStyle/>
          <a:p>
            <a:pPr marL="0" indent="0">
              <a:buNone/>
            </a:pPr>
            <a:r>
              <a:rPr lang="en-IN" sz="16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                        </a:t>
            </a:r>
            <a:r>
              <a:rPr lang="en-IN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Insights</a:t>
            </a:r>
          </a:p>
          <a:p>
            <a:r>
              <a:rPr lang="en-IN" sz="2400" dirty="0"/>
              <a:t>accessories segment had the highest increase in unique products in 2021, followed by notebook segment.</a:t>
            </a:r>
          </a:p>
          <a:p>
            <a:r>
              <a:rPr lang="en-IN" sz="2400" dirty="0"/>
              <a:t>Networking segment had the least increase in unique products.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688773-C7A9-8D76-BD68-BF6C0B1BA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8" y="1983251"/>
            <a:ext cx="6460174" cy="385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01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9679AA-0B8B-CDF6-B23C-8DFC4223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1" y="609600"/>
            <a:ext cx="10479520" cy="776438"/>
          </a:xfrm>
        </p:spPr>
        <p:txBody>
          <a:bodyPr/>
          <a:lstStyle/>
          <a:p>
            <a:r>
              <a:rPr lang="en-IN" dirty="0"/>
              <a:t>Request 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C6062C-6B11-42EF-D827-C43FF07A8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91" y="1309037"/>
            <a:ext cx="11377060" cy="5255392"/>
          </a:xfrm>
        </p:spPr>
        <p:txBody>
          <a:bodyPr anchor="t"/>
          <a:lstStyle/>
          <a:p>
            <a:pPr marL="0" indent="0">
              <a:spcAft>
                <a:spcPts val="0"/>
              </a:spcAft>
              <a:buNone/>
            </a:pPr>
            <a:r>
              <a:rPr lang="en-US" sz="2400" dirty="0"/>
              <a:t>Get the products that have the highest and lowest manufacturing costs. The final output should contain these fields: </a:t>
            </a:r>
            <a:r>
              <a:rPr lang="en-US" sz="2400" dirty="0" err="1"/>
              <a:t>product_code</a:t>
            </a:r>
            <a:r>
              <a:rPr lang="en-US" sz="2400" dirty="0"/>
              <a:t>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/>
              <a:t>                                                          product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/>
              <a:t>                                                          </a:t>
            </a:r>
            <a:r>
              <a:rPr lang="en-US" sz="2400" dirty="0" err="1"/>
              <a:t>manufacturing_cost</a:t>
            </a:r>
            <a:endParaRPr lang="en-US" sz="2400" dirty="0"/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endParaRPr lang="en-US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spcAft>
                <a:spcPts val="0"/>
              </a:spcAft>
              <a:buNone/>
            </a:pPr>
            <a:endParaRPr lang="en-US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Output: </a:t>
            </a:r>
            <a:endParaRPr lang="en-IN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F6E7D1-D366-D2E4-54E8-2398D9B70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556" y="4296628"/>
            <a:ext cx="4789764" cy="1252335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2D7BDCA-FF53-2FA3-03B7-31A90F3EBC7F}"/>
              </a:ext>
            </a:extLst>
          </p:cNvPr>
          <p:cNvSpPr txBox="1">
            <a:spLocks/>
          </p:cNvSpPr>
          <p:nvPr/>
        </p:nvSpPr>
        <p:spPr>
          <a:xfrm>
            <a:off x="7276698" y="3715351"/>
            <a:ext cx="4668253" cy="3157085"/>
          </a:xfrm>
          <a:prstGeom prst="rect">
            <a:avLst/>
          </a:prstGeom>
        </p:spPr>
        <p:txBody>
          <a:bodyPr anchor="t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N" sz="16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                        </a:t>
            </a:r>
            <a:r>
              <a:rPr lang="en-IN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Insights</a:t>
            </a:r>
          </a:p>
          <a:p>
            <a:pPr marL="0" indent="0">
              <a:buNone/>
            </a:pPr>
            <a:r>
              <a:rPr lang="en-IN" sz="2400" dirty="0" err="1"/>
              <a:t>Aq</a:t>
            </a:r>
            <a:r>
              <a:rPr lang="en-IN" sz="2400" dirty="0"/>
              <a:t> home </a:t>
            </a:r>
            <a:r>
              <a:rPr lang="en-IN" sz="2400" dirty="0" err="1"/>
              <a:t>allin</a:t>
            </a:r>
            <a:r>
              <a:rPr lang="en-IN" sz="2400" dirty="0"/>
              <a:t> gen 2 has the highest manufacturing cost and </a:t>
            </a:r>
            <a:r>
              <a:rPr lang="en-IN" sz="2400" dirty="0" err="1"/>
              <a:t>aq</a:t>
            </a:r>
            <a:r>
              <a:rPr lang="en-IN" sz="2400" dirty="0"/>
              <a:t> master wired x1 Ms has the lowest manufacturing cost</a:t>
            </a:r>
          </a:p>
        </p:txBody>
      </p:sp>
    </p:spTree>
    <p:extLst>
      <p:ext uri="{BB962C8B-B14F-4D97-AF65-F5344CB8AC3E}">
        <p14:creationId xmlns:p14="http://schemas.microsoft.com/office/powerpoint/2010/main" val="2507001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870</TotalTime>
  <Words>880</Words>
  <Application>Microsoft Office PowerPoint</Application>
  <PresentationFormat>Widescreen</PresentationFormat>
  <Paragraphs>121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Ion</vt:lpstr>
      <vt:lpstr>PowerPoint Presentation</vt:lpstr>
      <vt:lpstr>Request 1</vt:lpstr>
      <vt:lpstr>Request 2</vt:lpstr>
      <vt:lpstr>Conversion of output to visual</vt:lpstr>
      <vt:lpstr>Request 3</vt:lpstr>
      <vt:lpstr>Conversion of output to visual</vt:lpstr>
      <vt:lpstr>Request 4</vt:lpstr>
      <vt:lpstr>Conversion of output to visual</vt:lpstr>
      <vt:lpstr>Request 5</vt:lpstr>
      <vt:lpstr>Request 6</vt:lpstr>
      <vt:lpstr>Conversion of output to visual</vt:lpstr>
      <vt:lpstr>Request 7</vt:lpstr>
      <vt:lpstr>Conversion of output to visual</vt:lpstr>
      <vt:lpstr>Request 8</vt:lpstr>
      <vt:lpstr>Conversion of output to visual</vt:lpstr>
      <vt:lpstr>Request 9</vt:lpstr>
      <vt:lpstr>Conversion of output to visual</vt:lpstr>
      <vt:lpstr>Request 10</vt:lpstr>
      <vt:lpstr>Conversion of output to visual</vt:lpstr>
      <vt:lpstr>Conversion of output to visual</vt:lpstr>
      <vt:lpstr>Conversion of output to visual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sojaljain29@gmail.com</dc:creator>
  <cp:lastModifiedBy>Chandra shekhar M</cp:lastModifiedBy>
  <cp:revision>10</cp:revision>
  <dcterms:created xsi:type="dcterms:W3CDTF">2023-02-20T15:19:04Z</dcterms:created>
  <dcterms:modified xsi:type="dcterms:W3CDTF">2024-01-09T14:12:35Z</dcterms:modified>
</cp:coreProperties>
</file>