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02001"/>
            <a:ext cx="8825658" cy="2677648"/>
          </a:xfrm>
        </p:spPr>
        <p:txBody>
          <a:bodyPr/>
          <a:lstStyle/>
          <a:p>
            <a:r>
              <a:rPr lang="en-US" dirty="0" smtClean="0"/>
              <a:t>Furniture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82678"/>
            <a:ext cx="9006476" cy="1443114"/>
          </a:xfrm>
        </p:spPr>
        <p:txBody>
          <a:bodyPr>
            <a:normAutofit/>
          </a:bodyPr>
          <a:lstStyle/>
          <a:p>
            <a:r>
              <a:rPr lang="en-US" dirty="0" smtClean="0"/>
              <a:t>MANOJ Kumar Natha</a:t>
            </a:r>
          </a:p>
          <a:p>
            <a:r>
              <a:rPr lang="en-US" dirty="0" smtClean="0"/>
              <a:t>Venkata sai Chaitanya vaddella</a:t>
            </a:r>
          </a:p>
          <a:p>
            <a:r>
              <a:rPr lang="en-US" dirty="0" smtClean="0"/>
              <a:t>Abhitej boorla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price into z from product where </a:t>
            </a:r>
            <a:r>
              <a:rPr lang="en-US" dirty="0" err="1"/>
              <a:t>pid</a:t>
            </a:r>
            <a:r>
              <a:rPr lang="en-US" dirty="0"/>
              <a:t>=:</a:t>
            </a:r>
            <a:r>
              <a:rPr lang="en-US" dirty="0" err="1"/>
              <a:t>new.pid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x:=x+(z*:new.qty);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z:=:new.purchase_price*(1.1);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Select </a:t>
            </a:r>
            <a:r>
              <a:rPr lang="en-US" dirty="0" err="1"/>
              <a:t>qty_left</a:t>
            </a:r>
            <a:r>
              <a:rPr lang="en-US" dirty="0"/>
              <a:t> into y from product where </a:t>
            </a:r>
            <a:r>
              <a:rPr lang="en-US" dirty="0" err="1"/>
              <a:t>pid</a:t>
            </a:r>
            <a:r>
              <a:rPr lang="en-US" dirty="0"/>
              <a:t>=:</a:t>
            </a:r>
            <a:r>
              <a:rPr lang="en-US" dirty="0" err="1"/>
              <a:t>new.pid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y:=y+:new.qty;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update orders set amount=x where </a:t>
            </a:r>
            <a:r>
              <a:rPr lang="en-US" dirty="0" err="1"/>
              <a:t>oid</a:t>
            </a:r>
            <a:r>
              <a:rPr lang="en-US" dirty="0"/>
              <a:t>=:</a:t>
            </a:r>
            <a:r>
              <a:rPr lang="en-US" dirty="0" err="1"/>
              <a:t>new.oid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update product set </a:t>
            </a:r>
            <a:r>
              <a:rPr lang="en-US" dirty="0" err="1"/>
              <a:t>qty_left</a:t>
            </a:r>
            <a:r>
              <a:rPr lang="en-US" dirty="0"/>
              <a:t>=y where </a:t>
            </a:r>
            <a:r>
              <a:rPr lang="en-US" dirty="0" err="1"/>
              <a:t>pid</a:t>
            </a:r>
            <a:r>
              <a:rPr lang="en-US" dirty="0"/>
              <a:t>=:</a:t>
            </a:r>
            <a:r>
              <a:rPr lang="en-US" dirty="0" err="1"/>
              <a:t>new.pid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update product set price=z where </a:t>
            </a:r>
            <a:r>
              <a:rPr lang="en-US" dirty="0" err="1"/>
              <a:t>pid</a:t>
            </a:r>
            <a:r>
              <a:rPr lang="en-US" dirty="0"/>
              <a:t>=:</a:t>
            </a:r>
            <a:r>
              <a:rPr lang="en-US" dirty="0" err="1"/>
              <a:t>new.pid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89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07" y="1984321"/>
            <a:ext cx="8825659" cy="706964"/>
          </a:xfrm>
        </p:spPr>
        <p:txBody>
          <a:bodyPr/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This procedure is used to check If we have profit or loss when a certain date is given</a:t>
            </a:r>
            <a:endParaRPr lang="en-IN" sz="16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 or replace procedure </a:t>
            </a:r>
            <a:r>
              <a:rPr lang="en-US" dirty="0" err="1"/>
              <a:t>checkProfitorLoss</a:t>
            </a:r>
            <a:r>
              <a:rPr lang="en-US" dirty="0"/>
              <a:t>(date1 IN date,date2 IN date) AS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thisord</a:t>
            </a:r>
            <a:r>
              <a:rPr lang="en-US" dirty="0"/>
              <a:t> </a:t>
            </a:r>
            <a:r>
              <a:rPr lang="en-US" dirty="0" err="1"/>
              <a:t>orders%ROWTYPE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ordsum</a:t>
            </a:r>
            <a:r>
              <a:rPr lang="en-US" dirty="0"/>
              <a:t> </a:t>
            </a:r>
            <a:r>
              <a:rPr lang="en-US" dirty="0" err="1"/>
              <a:t>orders.amount%type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thisbill</a:t>
            </a:r>
            <a:r>
              <a:rPr lang="en-US" dirty="0"/>
              <a:t> </a:t>
            </a:r>
            <a:r>
              <a:rPr lang="en-US" dirty="0" err="1"/>
              <a:t>bills%ROWTYPE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billsum</a:t>
            </a:r>
            <a:r>
              <a:rPr lang="en-US" dirty="0"/>
              <a:t> </a:t>
            </a:r>
            <a:r>
              <a:rPr lang="en-US" dirty="0" err="1"/>
              <a:t>bills.total_amt%type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thissal</a:t>
            </a:r>
            <a:r>
              <a:rPr lang="en-US" dirty="0"/>
              <a:t> </a:t>
            </a:r>
            <a:r>
              <a:rPr lang="en-US" dirty="0" err="1"/>
              <a:t>employee_salary%ROWTYPE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salsum</a:t>
            </a:r>
            <a:r>
              <a:rPr lang="en-US" dirty="0"/>
              <a:t> </a:t>
            </a:r>
            <a:r>
              <a:rPr lang="en-US" dirty="0" err="1"/>
              <a:t>employee_salary.salary%type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finalsum</a:t>
            </a:r>
            <a:r>
              <a:rPr lang="en-US" dirty="0"/>
              <a:t> </a:t>
            </a:r>
            <a:r>
              <a:rPr lang="en-US" dirty="0" err="1"/>
              <a:t>employee_salary.salary%type</a:t>
            </a:r>
            <a:r>
              <a:rPr lang="en-US" dirty="0"/>
              <a:t>;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CURSOR </a:t>
            </a:r>
            <a:r>
              <a:rPr lang="en-US" dirty="0" err="1"/>
              <a:t>Allord</a:t>
            </a:r>
            <a:r>
              <a:rPr lang="en-US" dirty="0"/>
              <a:t> IS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SELECT * FROM orders where </a:t>
            </a:r>
            <a:r>
              <a:rPr lang="en-US" dirty="0" err="1"/>
              <a:t>ord_date</a:t>
            </a:r>
            <a:r>
              <a:rPr lang="en-US" dirty="0"/>
              <a:t> between (date1-1) and (date2+1);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CURSOR </a:t>
            </a:r>
            <a:r>
              <a:rPr lang="en-US" dirty="0" err="1"/>
              <a:t>Allbill</a:t>
            </a:r>
            <a:r>
              <a:rPr lang="en-US" dirty="0"/>
              <a:t> </a:t>
            </a:r>
            <a:r>
              <a:rPr lang="en-US" dirty="0" smtClean="0"/>
              <a:t>IS			(cont..)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1307354" y="1126069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PL/SQL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1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86" y="2266615"/>
            <a:ext cx="8825659" cy="3416300"/>
          </a:xfrm>
        </p:spPr>
        <p:txBody>
          <a:bodyPr>
            <a:noAutofit/>
          </a:bodyPr>
          <a:lstStyle/>
          <a:p>
            <a:r>
              <a:rPr lang="en-US" sz="1200" dirty="0"/>
              <a:t>SELECT * FROM bills where </a:t>
            </a:r>
            <a:r>
              <a:rPr lang="en-US" sz="1200" dirty="0" err="1"/>
              <a:t>bill_date</a:t>
            </a:r>
            <a:r>
              <a:rPr lang="en-US" sz="1200" dirty="0"/>
              <a:t> between (date1-1) and (date2+1);</a:t>
            </a:r>
            <a:endParaRPr lang="en-IN" sz="1200" dirty="0"/>
          </a:p>
          <a:p>
            <a:pPr marL="400050" lvl="1" indent="0">
              <a:buNone/>
            </a:pPr>
            <a:r>
              <a:rPr lang="en-US" sz="1000" dirty="0"/>
              <a:t>CURSOR </a:t>
            </a:r>
            <a:r>
              <a:rPr lang="en-US" sz="1000" dirty="0" err="1"/>
              <a:t>Allsal</a:t>
            </a:r>
            <a:r>
              <a:rPr lang="en-US" sz="1000" dirty="0"/>
              <a:t> IS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SELECT * FROM </a:t>
            </a:r>
            <a:r>
              <a:rPr lang="en-US" sz="1000" dirty="0" err="1"/>
              <a:t>employee_salary</a:t>
            </a:r>
            <a:r>
              <a:rPr lang="en-US" sz="1000" dirty="0"/>
              <a:t> where </a:t>
            </a:r>
            <a:r>
              <a:rPr lang="en-US" sz="1000" dirty="0" err="1"/>
              <a:t>sal_date</a:t>
            </a:r>
            <a:r>
              <a:rPr lang="en-US" sz="1000" dirty="0"/>
              <a:t> between (date1-1) and (date2+1);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BEGIN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 err="1"/>
              <a:t>ordsum</a:t>
            </a:r>
            <a:r>
              <a:rPr lang="en-US" sz="1000" dirty="0"/>
              <a:t>:=0;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 err="1"/>
              <a:t>billsum</a:t>
            </a:r>
            <a:r>
              <a:rPr lang="en-US" sz="1000" dirty="0"/>
              <a:t>:=0;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 err="1"/>
              <a:t>salsum</a:t>
            </a:r>
            <a:r>
              <a:rPr lang="en-US" sz="1000" dirty="0"/>
              <a:t>:=0;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OPEN </a:t>
            </a:r>
            <a:r>
              <a:rPr lang="en-US" sz="1000" dirty="0" err="1"/>
              <a:t>Allord</a:t>
            </a:r>
            <a:r>
              <a:rPr lang="en-US" sz="1000" dirty="0"/>
              <a:t>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Open </a:t>
            </a:r>
            <a:r>
              <a:rPr lang="en-US" sz="1000" dirty="0" err="1"/>
              <a:t>Allbill</a:t>
            </a:r>
            <a:r>
              <a:rPr lang="en-US" sz="1000" dirty="0"/>
              <a:t>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Open </a:t>
            </a:r>
            <a:r>
              <a:rPr lang="en-US" sz="1000" dirty="0" err="1"/>
              <a:t>allsal</a:t>
            </a:r>
            <a:r>
              <a:rPr lang="en-US" sz="1000" dirty="0"/>
              <a:t>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LOOP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FETCH </a:t>
            </a:r>
            <a:r>
              <a:rPr lang="en-US" sz="1000" dirty="0" err="1"/>
              <a:t>Allord</a:t>
            </a:r>
            <a:r>
              <a:rPr lang="en-US" sz="1000" dirty="0"/>
              <a:t> INTO </a:t>
            </a:r>
            <a:r>
              <a:rPr lang="en-US" sz="1000" dirty="0" err="1"/>
              <a:t>thisord</a:t>
            </a:r>
            <a:r>
              <a:rPr lang="en-US" sz="1000" dirty="0"/>
              <a:t>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EXIT WHEN (</a:t>
            </a:r>
            <a:r>
              <a:rPr lang="en-US" sz="1000" dirty="0" err="1"/>
              <a:t>Allord%NOTFOUND</a:t>
            </a:r>
            <a:r>
              <a:rPr lang="en-US" sz="1000" dirty="0"/>
              <a:t>);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ordsum</a:t>
            </a:r>
            <a:r>
              <a:rPr lang="en-US" sz="1000" dirty="0"/>
              <a:t>:=</a:t>
            </a:r>
            <a:r>
              <a:rPr lang="en-US" sz="1000" dirty="0" err="1"/>
              <a:t>ordsum+thisord.amount</a:t>
            </a:r>
            <a:r>
              <a:rPr lang="en-US" sz="1000" dirty="0"/>
              <a:t>;</a:t>
            </a:r>
            <a:endParaRPr lang="en-IN" sz="1000" dirty="0"/>
          </a:p>
          <a:p>
            <a:pPr marL="400050" lvl="1" indent="0">
              <a:buNone/>
            </a:pPr>
            <a:r>
              <a:rPr lang="en-US" sz="1000" dirty="0"/>
              <a:t>END LOOP</a:t>
            </a:r>
            <a:r>
              <a:rPr lang="en-US" sz="1000" dirty="0" smtClean="0"/>
              <a:t>;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5713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LOOP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FETCH </a:t>
            </a:r>
            <a:r>
              <a:rPr lang="en-US" dirty="0" err="1"/>
              <a:t>Allbill</a:t>
            </a:r>
            <a:r>
              <a:rPr lang="en-US" dirty="0"/>
              <a:t> INTO </a:t>
            </a:r>
            <a:r>
              <a:rPr lang="en-US" dirty="0" err="1"/>
              <a:t>thisbill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EXIT WHEN (</a:t>
            </a:r>
            <a:r>
              <a:rPr lang="en-US" dirty="0" err="1"/>
              <a:t>Allbill%NOTFOUND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billsum</a:t>
            </a:r>
            <a:r>
              <a:rPr lang="en-US" dirty="0"/>
              <a:t>:=</a:t>
            </a:r>
            <a:r>
              <a:rPr lang="en-US" dirty="0" err="1"/>
              <a:t>billsum+thisbill.total_amt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END LOOP;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LOOP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FETCH </a:t>
            </a:r>
            <a:r>
              <a:rPr lang="en-US" dirty="0" err="1"/>
              <a:t>Allsal</a:t>
            </a:r>
            <a:r>
              <a:rPr lang="en-US" dirty="0"/>
              <a:t> INTO </a:t>
            </a:r>
            <a:r>
              <a:rPr lang="en-US" dirty="0" err="1"/>
              <a:t>thissal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EXIT WHEN (</a:t>
            </a:r>
            <a:r>
              <a:rPr lang="en-US" dirty="0" err="1"/>
              <a:t>Allsal%NOTFOUND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salsum</a:t>
            </a:r>
            <a:r>
              <a:rPr lang="en-US" dirty="0"/>
              <a:t>:=</a:t>
            </a:r>
            <a:r>
              <a:rPr lang="en-US" dirty="0" err="1"/>
              <a:t>salsum+thissal.salary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END LOOP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651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salsum</a:t>
            </a:r>
            <a:r>
              <a:rPr lang="en-US" dirty="0"/>
              <a:t>:=</a:t>
            </a:r>
            <a:r>
              <a:rPr lang="en-US" dirty="0" err="1"/>
              <a:t>salsum</a:t>
            </a:r>
            <a:r>
              <a:rPr lang="en-US" dirty="0"/>
              <a:t>*(-1);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ordsum</a:t>
            </a:r>
            <a:r>
              <a:rPr lang="en-US" dirty="0"/>
              <a:t>:=</a:t>
            </a:r>
            <a:r>
              <a:rPr lang="en-US" dirty="0" err="1"/>
              <a:t>ordsum</a:t>
            </a:r>
            <a:r>
              <a:rPr lang="en-US" dirty="0"/>
              <a:t>*(-1);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finalsum</a:t>
            </a:r>
            <a:r>
              <a:rPr lang="en-US" dirty="0"/>
              <a:t>:=</a:t>
            </a:r>
            <a:r>
              <a:rPr lang="en-US" dirty="0" err="1"/>
              <a:t>salsum+ordsum+billsum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IF </a:t>
            </a:r>
            <a:r>
              <a:rPr lang="en-US" dirty="0" err="1"/>
              <a:t>finalsum</a:t>
            </a:r>
            <a:r>
              <a:rPr lang="en-US" dirty="0"/>
              <a:t> &lt; 0 THEN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dbms_output.put_line</a:t>
            </a:r>
            <a:r>
              <a:rPr lang="en-US" dirty="0"/>
              <a:t>('There was a loss in this period of amount:'||</a:t>
            </a:r>
            <a:r>
              <a:rPr lang="en-US" dirty="0" err="1"/>
              <a:t>finalsum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ElSIF</a:t>
            </a:r>
            <a:r>
              <a:rPr lang="en-US" dirty="0"/>
              <a:t> </a:t>
            </a:r>
            <a:r>
              <a:rPr lang="en-US" dirty="0" err="1"/>
              <a:t>finalsum</a:t>
            </a:r>
            <a:r>
              <a:rPr lang="en-US" dirty="0"/>
              <a:t> &gt; 0 THEN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dbms_output.put_line</a:t>
            </a:r>
            <a:r>
              <a:rPr lang="en-US" dirty="0"/>
              <a:t>('There was a profit in this period of amount:'||</a:t>
            </a:r>
            <a:r>
              <a:rPr lang="en-US" dirty="0" err="1"/>
              <a:t>finalsum</a:t>
            </a:r>
            <a:r>
              <a:rPr lang="en-US" dirty="0"/>
              <a:t>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ELSE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dbms_output.put_line</a:t>
            </a:r>
            <a:r>
              <a:rPr lang="en-US" dirty="0"/>
              <a:t>('There was no profit or loss in this period');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END IF</a:t>
            </a:r>
            <a:r>
              <a:rPr lang="en-US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4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CLOSE </a:t>
            </a:r>
            <a:r>
              <a:rPr lang="en-US" dirty="0" err="1"/>
              <a:t>Allord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CLOSE </a:t>
            </a:r>
            <a:r>
              <a:rPr lang="en-US" dirty="0" err="1"/>
              <a:t>Allsal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CLOSE </a:t>
            </a:r>
            <a:r>
              <a:rPr lang="en-US" dirty="0" err="1"/>
              <a:t>Allbill</a:t>
            </a:r>
            <a:r>
              <a:rPr lang="en-US" dirty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END</a:t>
            </a:r>
            <a:r>
              <a:rPr lang="en-US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dirty="0" err="1"/>
              <a:t>serveroutput</a:t>
            </a:r>
            <a:r>
              <a:rPr lang="en-US" dirty="0"/>
              <a:t> on;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BEGIN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dbms_output.put_line</a:t>
            </a:r>
            <a:r>
              <a:rPr lang="en-US" dirty="0"/>
              <a:t>('The details of profit or loss :');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CHECKPROFITORLOSS('01-dec-15','10-dec-15');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END;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RUN;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8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to create a database for a furniture store.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database has functionalities to store details of: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Customers, Employees,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tock of the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orders placed by the customers as well as by the furniture </a:t>
            </a:r>
            <a:r>
              <a:rPr lang="en-US" dirty="0"/>
              <a:t>store from </a:t>
            </a:r>
            <a:r>
              <a:rPr lang="en-US" dirty="0" smtClean="0"/>
              <a:t>manufacturers.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9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433"/>
            <a:ext cx="11027195" cy="4788568"/>
          </a:xfrm>
        </p:spPr>
      </p:pic>
    </p:spTree>
    <p:extLst>
      <p:ext uri="{BB962C8B-B14F-4D97-AF65-F5344CB8AC3E}">
        <p14:creationId xmlns:p14="http://schemas.microsoft.com/office/powerpoint/2010/main" val="33365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various entities present in the ER diagram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Employee – Manager, </a:t>
            </a:r>
            <a:r>
              <a:rPr lang="en-US" dirty="0" err="1" smtClean="0"/>
              <a:t>Sales_man</a:t>
            </a:r>
            <a:r>
              <a:rPr lang="en-US" dirty="0" smtClean="0"/>
              <a:t>, </a:t>
            </a:r>
            <a:r>
              <a:rPr lang="en-US" dirty="0" err="1" smtClean="0"/>
              <a:t>Billing_person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Product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Orders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Employee salary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Accounts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Customer information is store in the customer table.</a:t>
            </a:r>
          </a:p>
          <a:p>
            <a:r>
              <a:rPr lang="en-US" dirty="0" smtClean="0"/>
              <a:t>Employee are further specialized into </a:t>
            </a:r>
            <a:r>
              <a:rPr lang="en-US" dirty="0"/>
              <a:t>3</a:t>
            </a:r>
            <a:r>
              <a:rPr lang="en-US" dirty="0" smtClean="0"/>
              <a:t> types – Manager, </a:t>
            </a:r>
            <a:r>
              <a:rPr lang="en-US" dirty="0" err="1" smtClean="0"/>
              <a:t>Sales_man</a:t>
            </a:r>
            <a:r>
              <a:rPr lang="en-US" dirty="0" smtClean="0"/>
              <a:t>, </a:t>
            </a:r>
            <a:r>
              <a:rPr lang="en-US" dirty="0" err="1" smtClean="0"/>
              <a:t>billing_person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Products gives the description of various products including the quantity left etc. </a:t>
            </a:r>
          </a:p>
          <a:p>
            <a:r>
              <a:rPr lang="en-US" dirty="0" smtClean="0"/>
              <a:t>The purchase made by the customer is stored in the </a:t>
            </a:r>
            <a:r>
              <a:rPr lang="en-US" dirty="0" smtClean="0"/>
              <a:t>Bills.</a:t>
            </a:r>
            <a:endParaRPr lang="en-US" dirty="0" smtClean="0"/>
          </a:p>
          <a:p>
            <a:r>
              <a:rPr lang="en-US" dirty="0"/>
              <a:t>Similarly </a:t>
            </a:r>
            <a:r>
              <a:rPr lang="en-US" dirty="0" smtClean="0"/>
              <a:t>Orders is </a:t>
            </a:r>
            <a:r>
              <a:rPr lang="en-US" dirty="0" smtClean="0"/>
              <a:t>used to store the purchases made by the furniture store from the manufactures</a:t>
            </a:r>
            <a:r>
              <a:rPr lang="en-US" dirty="0" smtClean="0"/>
              <a:t>.</a:t>
            </a:r>
          </a:p>
          <a:p>
            <a:r>
              <a:rPr lang="en-US" dirty="0"/>
              <a:t>The information of hours worked of each employee and the salaries paid to him are stored in </a:t>
            </a:r>
            <a:r>
              <a:rPr lang="en-US" dirty="0" err="1"/>
              <a:t>Employee_salary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964" y="2954175"/>
            <a:ext cx="4047619" cy="628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964" y="3460487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cid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none</a:t>
            </a:r>
            <a:endParaRPr lang="en-US" sz="11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3" y="4626456"/>
            <a:ext cx="2457143" cy="590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7964" y="5175168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>
                <a:latin typeface="Calibri" panose="020F0502020204030204" pitchFamily="34" charset="0"/>
              </a:rPr>
              <a:t>p</a:t>
            </a:r>
            <a:r>
              <a:rPr lang="en-US" sz="1100" dirty="0" err="1" smtClean="0">
                <a:latin typeface="Calibri" panose="020F0502020204030204" pitchFamily="34" charset="0"/>
              </a:rPr>
              <a:t>id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none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2836" y="2861264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none</a:t>
            </a:r>
            <a:endParaRPr lang="en-US" sz="1100" dirty="0"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26" y="3364176"/>
            <a:ext cx="1447619" cy="619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11165" y="3896223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 -&gt; employee(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49" y="4328677"/>
            <a:ext cx="1428571" cy="6476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203" y="5458669"/>
            <a:ext cx="1361905" cy="62857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09018" y="4898626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 -&gt; </a:t>
            </a:r>
            <a:r>
              <a:rPr lang="en-US" sz="1100" dirty="0">
                <a:latin typeface="Calibri" panose="020F0502020204030204" pitchFamily="34" charset="0"/>
              </a:rPr>
              <a:t>e</a:t>
            </a:r>
            <a:r>
              <a:rPr lang="en-US" sz="1100" dirty="0" smtClean="0">
                <a:latin typeface="Calibri" panose="020F0502020204030204" pitchFamily="34" charset="0"/>
              </a:rPr>
              <a:t>mployee(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1897" y="6031970"/>
            <a:ext cx="4736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>
                <a:latin typeface="Calibri" panose="020F0502020204030204" pitchFamily="34" charset="0"/>
              </a:rPr>
              <a:t>Primary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endParaRPr lang="en-US" sz="1100" dirty="0" smtClean="0">
              <a:latin typeface="Calibri" panose="020F0502020204030204" pitchFamily="34" charset="0"/>
            </a:endParaRPr>
          </a:p>
          <a:p>
            <a:r>
              <a:rPr lang="en-US" sz="1100" u="sng" dirty="0" smtClean="0">
                <a:latin typeface="Calibri" panose="020F0502020204030204" pitchFamily="34" charset="0"/>
              </a:rPr>
              <a:t>Foreign Key</a:t>
            </a:r>
            <a:r>
              <a:rPr lang="en-US" sz="1100" dirty="0" smtClean="0">
                <a:latin typeface="Calibri" panose="020F0502020204030204" pitchFamily="34" charset="0"/>
              </a:rPr>
              <a:t>: 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 -&gt; </a:t>
            </a:r>
            <a:r>
              <a:rPr lang="en-US" sz="1100" dirty="0">
                <a:latin typeface="Calibri" panose="020F0502020204030204" pitchFamily="34" charset="0"/>
              </a:rPr>
              <a:t>e</a:t>
            </a:r>
            <a:r>
              <a:rPr lang="en-US" sz="1100" dirty="0" smtClean="0">
                <a:latin typeface="Calibri" panose="020F0502020204030204" pitchFamily="34" charset="0"/>
              </a:rPr>
              <a:t>mployee(</a:t>
            </a:r>
            <a:r>
              <a:rPr lang="en-US" sz="1100" dirty="0" err="1" smtClean="0">
                <a:latin typeface="Calibri" panose="020F0502020204030204" pitchFamily="34" charset="0"/>
              </a:rPr>
              <a:t>ssn</a:t>
            </a:r>
            <a:r>
              <a:rPr lang="en-US" sz="1100" dirty="0" smtClean="0">
                <a:latin typeface="Calibri" panose="020F0502020204030204" pitchFamily="34" charset="0"/>
              </a:rPr>
              <a:t>)</a:t>
            </a:r>
            <a:endParaRPr lang="en-US" sz="1100" dirty="0"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273" y="2443932"/>
            <a:ext cx="3561905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0600" y="3379478"/>
            <a:ext cx="471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smtClean="0">
                <a:latin typeface="Calibri" panose="020F0502020204030204" pitchFamily="34" charset="0"/>
              </a:rPr>
              <a:t>Primary key</a:t>
            </a:r>
            <a:r>
              <a:rPr lang="en-IN" sz="1100" dirty="0" smtClean="0">
                <a:latin typeface="Calibri" panose="020F0502020204030204" pitchFamily="34" charset="0"/>
              </a:rPr>
              <a:t>: (</a:t>
            </a:r>
            <a:r>
              <a:rPr lang="en-IN" sz="1100" dirty="0" err="1" smtClean="0">
                <a:latin typeface="Calibri" panose="020F0502020204030204" pitchFamily="34" charset="0"/>
              </a:rPr>
              <a:t>ssn</a:t>
            </a:r>
            <a:r>
              <a:rPr lang="en-IN" sz="1100" dirty="0" smtClean="0">
                <a:latin typeface="Calibri" panose="020F0502020204030204" pitchFamily="34" charset="0"/>
              </a:rPr>
              <a:t>, </a:t>
            </a:r>
            <a:r>
              <a:rPr lang="en-IN" sz="1100" dirty="0" err="1" smtClean="0">
                <a:latin typeface="Calibri" panose="020F0502020204030204" pitchFamily="34" charset="0"/>
              </a:rPr>
              <a:t>sal_date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u="sng" dirty="0" smtClean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1598" y="3179130"/>
            <a:ext cx="4716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smtClean="0">
                <a:latin typeface="Calibri" panose="020F0502020204030204" pitchFamily="34" charset="0"/>
              </a:rPr>
              <a:t>primary key: </a:t>
            </a:r>
            <a:r>
              <a:rPr lang="en-IN" sz="1100" dirty="0" err="1" smtClean="0">
                <a:latin typeface="Calibri" panose="020F0502020204030204" pitchFamily="34" charset="0"/>
              </a:rPr>
              <a:t>ord_id</a:t>
            </a:r>
            <a:endParaRPr lang="en-IN" sz="1100" dirty="0" smtClean="0">
              <a:latin typeface="Calibri" panose="020F0502020204030204" pitchFamily="34" charset="0"/>
            </a:endParaRPr>
          </a:p>
          <a:p>
            <a:r>
              <a:rPr lang="en-IN" sz="1100" u="sng" dirty="0" smtClean="0">
                <a:latin typeface="Calibri" panose="020F0502020204030204" pitchFamily="34" charset="0"/>
              </a:rPr>
              <a:t>Foreign </a:t>
            </a:r>
            <a:r>
              <a:rPr lang="en-IN" sz="1100" u="sng" dirty="0">
                <a:latin typeface="Calibri" panose="020F0502020204030204" pitchFamily="34" charset="0"/>
              </a:rPr>
              <a:t>key</a:t>
            </a:r>
            <a:r>
              <a:rPr lang="en-IN" sz="1100" dirty="0">
                <a:latin typeface="Calibri" panose="020F0502020204030204" pitchFamily="34" charset="0"/>
              </a:rPr>
              <a:t>: </a:t>
            </a:r>
            <a:r>
              <a:rPr lang="en-IN" sz="1100" dirty="0" err="1" smtClean="0">
                <a:latin typeface="Calibri" panose="020F0502020204030204" pitchFamily="34" charset="0"/>
              </a:rPr>
              <a:t>acc_id</a:t>
            </a:r>
            <a:r>
              <a:rPr lang="en-IN" sz="1100" dirty="0" smtClean="0">
                <a:latin typeface="Calibri" panose="020F0502020204030204" pitchFamily="34" charset="0"/>
              </a:rPr>
              <a:t> </a:t>
            </a:r>
            <a:r>
              <a:rPr lang="en-IN" sz="1100" dirty="0">
                <a:latin typeface="Calibri" panose="020F0502020204030204" pitchFamily="34" charset="0"/>
              </a:rPr>
              <a:t>-&gt; </a:t>
            </a:r>
            <a:r>
              <a:rPr lang="en-IN" sz="1100" dirty="0" smtClean="0">
                <a:latin typeface="Calibri" panose="020F0502020204030204" pitchFamily="34" charset="0"/>
              </a:rPr>
              <a:t>accounts(</a:t>
            </a:r>
            <a:r>
              <a:rPr lang="en-IN" sz="1100" dirty="0" err="1" smtClean="0">
                <a:latin typeface="Calibri" panose="020F0502020204030204" pitchFamily="34" charset="0"/>
              </a:rPr>
              <a:t>acc_id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dirty="0">
              <a:latin typeface="Calibri" panose="020F0502020204030204" pitchFamily="34" charset="0"/>
            </a:endParaRPr>
          </a:p>
          <a:p>
            <a:endParaRPr lang="en-IN" sz="1100" dirty="0"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98" y="3810085"/>
            <a:ext cx="3142857" cy="1171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41598" y="4597016"/>
            <a:ext cx="471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smtClean="0">
                <a:latin typeface="Calibri" panose="020F0502020204030204" pitchFamily="34" charset="0"/>
              </a:rPr>
              <a:t>Primary key:</a:t>
            </a:r>
            <a:r>
              <a:rPr lang="en-IN" sz="1100" dirty="0" smtClean="0">
                <a:latin typeface="Calibri" panose="020F0502020204030204" pitchFamily="34" charset="0"/>
              </a:rPr>
              <a:t> (</a:t>
            </a:r>
            <a:r>
              <a:rPr lang="en-IN" sz="1100" dirty="0" err="1" smtClean="0">
                <a:latin typeface="Calibri" panose="020F0502020204030204" pitchFamily="34" charset="0"/>
              </a:rPr>
              <a:t>oid</a:t>
            </a:r>
            <a:r>
              <a:rPr lang="en-IN" sz="1100" dirty="0" smtClean="0">
                <a:latin typeface="Calibri" panose="020F0502020204030204" pitchFamily="34" charset="0"/>
              </a:rPr>
              <a:t>, 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u="sng" dirty="0" smtClean="0">
              <a:latin typeface="Calibri" panose="020F0502020204030204" pitchFamily="34" charset="0"/>
            </a:endParaRPr>
          </a:p>
          <a:p>
            <a:r>
              <a:rPr lang="en-IN" sz="1100" u="sng" dirty="0" smtClean="0">
                <a:latin typeface="Calibri" panose="020F0502020204030204" pitchFamily="34" charset="0"/>
              </a:rPr>
              <a:t>Foreign </a:t>
            </a:r>
            <a:r>
              <a:rPr lang="en-IN" sz="1100" u="sng" dirty="0">
                <a:latin typeface="Calibri" panose="020F0502020204030204" pitchFamily="34" charset="0"/>
              </a:rPr>
              <a:t>key</a:t>
            </a:r>
            <a:r>
              <a:rPr lang="en-IN" sz="1100" dirty="0">
                <a:latin typeface="Calibri" panose="020F0502020204030204" pitchFamily="34" charset="0"/>
              </a:rPr>
              <a:t>: </a:t>
            </a:r>
            <a:r>
              <a:rPr lang="en-IN" sz="1100" dirty="0" err="1">
                <a:latin typeface="Calibri" panose="020F0502020204030204" pitchFamily="34" charset="0"/>
              </a:rPr>
              <a:t>o</a:t>
            </a:r>
            <a:r>
              <a:rPr lang="en-IN" sz="1100" dirty="0" err="1" smtClean="0">
                <a:latin typeface="Calibri" panose="020F0502020204030204" pitchFamily="34" charset="0"/>
              </a:rPr>
              <a:t>_id</a:t>
            </a:r>
            <a:r>
              <a:rPr lang="en-IN" sz="1100" dirty="0" smtClean="0">
                <a:latin typeface="Calibri" panose="020F0502020204030204" pitchFamily="34" charset="0"/>
              </a:rPr>
              <a:t> </a:t>
            </a:r>
            <a:r>
              <a:rPr lang="en-IN" sz="1100" dirty="0">
                <a:latin typeface="Calibri" panose="020F0502020204030204" pitchFamily="34" charset="0"/>
              </a:rPr>
              <a:t>-&gt; </a:t>
            </a:r>
            <a:r>
              <a:rPr lang="en-IN" sz="1100" dirty="0" smtClean="0">
                <a:latin typeface="Calibri" panose="020F0502020204030204" pitchFamily="34" charset="0"/>
              </a:rPr>
              <a:t>orders(</a:t>
            </a:r>
            <a:r>
              <a:rPr lang="en-IN" sz="1100" dirty="0" err="1" smtClean="0">
                <a:latin typeface="Calibri" panose="020F0502020204030204" pitchFamily="34" charset="0"/>
              </a:rPr>
              <a:t>ord_id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</a:p>
          <a:p>
            <a:r>
              <a:rPr lang="en-IN" sz="1100" u="sng" dirty="0" err="1" smtClean="0">
                <a:latin typeface="Calibri" panose="020F0502020204030204" pitchFamily="34" charset="0"/>
              </a:rPr>
              <a:t>Foreign_key</a:t>
            </a:r>
            <a:r>
              <a:rPr lang="en-IN" sz="1100" dirty="0" smtClean="0">
                <a:latin typeface="Calibri" panose="020F0502020204030204" pitchFamily="34" charset="0"/>
              </a:rPr>
              <a:t>: 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 -&gt; product(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dirty="0">
              <a:latin typeface="Calibri" panose="020F0502020204030204" pitchFamily="34" charset="0"/>
            </a:endParaRPr>
          </a:p>
          <a:p>
            <a:endParaRPr lang="en-IN" sz="1100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430" y="4637331"/>
            <a:ext cx="41681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smtClean="0">
                <a:latin typeface="Calibri" panose="020F0502020204030204" pitchFamily="34" charset="0"/>
              </a:rPr>
              <a:t>Primary key:</a:t>
            </a:r>
            <a:r>
              <a:rPr lang="en-IN" sz="1100" dirty="0" smtClean="0">
                <a:latin typeface="Calibri" panose="020F0502020204030204" pitchFamily="34" charset="0"/>
              </a:rPr>
              <a:t> (bid, 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u="sng" dirty="0" smtClean="0">
              <a:latin typeface="Calibri" panose="020F0502020204030204" pitchFamily="34" charset="0"/>
            </a:endParaRPr>
          </a:p>
          <a:p>
            <a:r>
              <a:rPr lang="en-IN" sz="1100" u="sng" dirty="0" smtClean="0">
                <a:latin typeface="Calibri" panose="020F0502020204030204" pitchFamily="34" charset="0"/>
              </a:rPr>
              <a:t>Foreign key</a:t>
            </a:r>
            <a:r>
              <a:rPr lang="en-IN" sz="1100" dirty="0" smtClean="0">
                <a:latin typeface="Calibri" panose="020F0502020204030204" pitchFamily="34" charset="0"/>
              </a:rPr>
              <a:t>: bid -&gt; bills(bid)</a:t>
            </a:r>
          </a:p>
          <a:p>
            <a:r>
              <a:rPr lang="en-IN" sz="1100" u="sng" dirty="0" smtClean="0">
                <a:latin typeface="Calibri" panose="020F0502020204030204" pitchFamily="34" charset="0"/>
              </a:rPr>
              <a:t>Foreign key</a:t>
            </a:r>
            <a:r>
              <a:rPr lang="en-IN" sz="1100" dirty="0" smtClean="0">
                <a:latin typeface="Calibri" panose="020F0502020204030204" pitchFamily="34" charset="0"/>
              </a:rPr>
              <a:t>: 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 -&gt; product(</a:t>
            </a:r>
            <a:r>
              <a:rPr lang="en-IN" sz="1100" dirty="0" err="1" smtClean="0">
                <a:latin typeface="Calibri" panose="020F0502020204030204" pitchFamily="34" charset="0"/>
              </a:rPr>
              <a:t>pid</a:t>
            </a:r>
            <a:r>
              <a:rPr lang="en-IN" sz="1100" dirty="0" smtClean="0">
                <a:latin typeface="Calibri" panose="020F0502020204030204" pitchFamily="34" charset="0"/>
              </a:rPr>
              <a:t>)</a:t>
            </a:r>
            <a:endParaRPr lang="en-IN" sz="1100" dirty="0">
              <a:latin typeface="Calibri" panose="020F0502020204030204" pitchFamily="34" charset="0"/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430" y="3965065"/>
            <a:ext cx="2800000" cy="5904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08183" y="3171306"/>
            <a:ext cx="4716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u="sng" dirty="0" smtClean="0">
                <a:latin typeface="Calibri" panose="020F0502020204030204" pitchFamily="34" charset="0"/>
              </a:rPr>
              <a:t>Primary key:</a:t>
            </a:r>
            <a:r>
              <a:rPr lang="en-IN" sz="1100" dirty="0" smtClean="0">
                <a:latin typeface="Calibri" panose="020F0502020204030204" pitchFamily="34" charset="0"/>
              </a:rPr>
              <a:t> bid</a:t>
            </a:r>
            <a:endParaRPr lang="en-IN" sz="1100" u="sng" dirty="0" smtClean="0">
              <a:latin typeface="Calibri" panose="020F0502020204030204" pitchFamily="34" charset="0"/>
            </a:endParaRPr>
          </a:p>
          <a:p>
            <a:r>
              <a:rPr lang="en-IN" sz="1100" u="sng" dirty="0" smtClean="0">
                <a:latin typeface="Calibri" panose="020F0502020204030204" pitchFamily="34" charset="0"/>
              </a:rPr>
              <a:t>Foreign </a:t>
            </a:r>
            <a:r>
              <a:rPr lang="en-IN" sz="1100" u="sng" dirty="0">
                <a:latin typeface="Calibri" panose="020F0502020204030204" pitchFamily="34" charset="0"/>
              </a:rPr>
              <a:t>key</a:t>
            </a:r>
            <a:r>
              <a:rPr lang="en-IN" sz="1100" dirty="0">
                <a:latin typeface="Calibri" panose="020F0502020204030204" pitchFamily="34" charset="0"/>
              </a:rPr>
              <a:t>: </a:t>
            </a:r>
            <a:r>
              <a:rPr lang="en-IN" sz="1100" dirty="0" err="1" smtClean="0">
                <a:latin typeface="Calibri" panose="020F0502020204030204" pitchFamily="34" charset="0"/>
              </a:rPr>
              <a:t>cid</a:t>
            </a:r>
            <a:r>
              <a:rPr lang="en-IN" sz="1100" dirty="0" smtClean="0">
                <a:latin typeface="Calibri" panose="020F0502020204030204" pitchFamily="34" charset="0"/>
              </a:rPr>
              <a:t> </a:t>
            </a:r>
            <a:r>
              <a:rPr lang="en-IN" sz="1100" dirty="0">
                <a:latin typeface="Calibri" panose="020F0502020204030204" pitchFamily="34" charset="0"/>
              </a:rPr>
              <a:t>-&gt; </a:t>
            </a:r>
            <a:r>
              <a:rPr lang="en-IN" sz="1100" dirty="0" smtClean="0">
                <a:latin typeface="Calibri" panose="020F0502020204030204" pitchFamily="34" charset="0"/>
              </a:rPr>
              <a:t>customer(</a:t>
            </a:r>
            <a:r>
              <a:rPr lang="en-IN" sz="1100" dirty="0" err="1" smtClean="0">
                <a:latin typeface="Calibri" panose="020F0502020204030204" pitchFamily="34" charset="0"/>
              </a:rPr>
              <a:t>cid</a:t>
            </a:r>
            <a:r>
              <a:rPr lang="en-IN" sz="1100" dirty="0">
                <a:latin typeface="Calibri" panose="020F0502020204030204" pitchFamily="34" charset="0"/>
              </a:rPr>
              <a:t>)</a:t>
            </a:r>
          </a:p>
          <a:p>
            <a:r>
              <a:rPr lang="en-IN" sz="1100" u="sng" dirty="0">
                <a:latin typeface="Calibri" panose="020F0502020204030204" pitchFamily="34" charset="0"/>
              </a:rPr>
              <a:t>Foreign key</a:t>
            </a:r>
            <a:r>
              <a:rPr lang="en-IN" sz="1100" dirty="0">
                <a:latin typeface="Calibri" panose="020F0502020204030204" pitchFamily="34" charset="0"/>
              </a:rPr>
              <a:t>: </a:t>
            </a:r>
            <a:r>
              <a:rPr lang="en-IN" sz="1100" dirty="0" err="1" smtClean="0">
                <a:latin typeface="Calibri" panose="020F0502020204030204" pitchFamily="34" charset="0"/>
              </a:rPr>
              <a:t>acc_id</a:t>
            </a:r>
            <a:r>
              <a:rPr lang="en-IN" sz="1100" dirty="0" smtClean="0">
                <a:latin typeface="Calibri" panose="020F0502020204030204" pitchFamily="34" charset="0"/>
              </a:rPr>
              <a:t> -&gt; accounts(</a:t>
            </a:r>
            <a:r>
              <a:rPr lang="en-IN" sz="1100" dirty="0" err="1" smtClean="0">
                <a:latin typeface="Calibri" panose="020F0502020204030204" pitchFamily="34" charset="0"/>
              </a:rPr>
              <a:t>acc_id</a:t>
            </a:r>
            <a:r>
              <a:rPr lang="en-IN" sz="1100" dirty="0">
                <a:latin typeface="Calibri" panose="020F0502020204030204" pitchFamily="34" charset="0"/>
              </a:rPr>
              <a:t>)</a:t>
            </a:r>
          </a:p>
          <a:p>
            <a:endParaRPr lang="en-IN" sz="11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50" y="2298894"/>
            <a:ext cx="2676190" cy="9333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98" y="2375139"/>
            <a:ext cx="1904762" cy="8380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183" y="2335563"/>
            <a:ext cx="2904762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912" y="712761"/>
            <a:ext cx="8825659" cy="706964"/>
          </a:xfrm>
        </p:spPr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2189746"/>
            <a:ext cx="11261557" cy="5017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>
                <a:latin typeface="Calibri" panose="020F0502020204030204" pitchFamily="34" charset="0"/>
              </a:rPr>
              <a:t>Trigger for </a:t>
            </a:r>
            <a:r>
              <a:rPr lang="en-US" sz="1400" b="1" u="sng" dirty="0" smtClean="0">
                <a:latin typeface="Calibri" panose="020F0502020204030204" pitchFamily="34" charset="0"/>
              </a:rPr>
              <a:t>updating the bills and reducing th</a:t>
            </a:r>
            <a:r>
              <a:rPr lang="en-US" sz="1400" b="1" u="sng" dirty="0" smtClean="0">
                <a:latin typeface="Calibri" panose="020F0502020204030204" pitchFamily="34" charset="0"/>
              </a:rPr>
              <a:t>e stock</a:t>
            </a:r>
            <a:r>
              <a:rPr lang="en-US" sz="1400" b="1" u="sng" dirty="0" smtClean="0">
                <a:latin typeface="Calibri" panose="020F0502020204030204" pitchFamily="34" charset="0"/>
              </a:rPr>
              <a:t>:</a:t>
            </a:r>
            <a:endParaRPr lang="en-US" sz="1400" b="1" u="sng" dirty="0">
              <a:latin typeface="Calibri" panose="020F0502020204030204" pitchFamily="34" charset="0"/>
            </a:endParaRPr>
          </a:p>
          <a:p>
            <a:r>
              <a:rPr lang="en-US" sz="1400" dirty="0" smtClean="0">
                <a:latin typeface="Calibri" panose="020F0502020204030204" pitchFamily="34" charset="0"/>
              </a:rPr>
              <a:t>create </a:t>
            </a:r>
            <a:r>
              <a:rPr lang="en-US" sz="1400" dirty="0">
                <a:latin typeface="Calibri" panose="020F0502020204030204" pitchFamily="34" charset="0"/>
              </a:rPr>
              <a:t>or replace trigger </a:t>
            </a:r>
            <a:r>
              <a:rPr lang="en-US" sz="1400" dirty="0" err="1">
                <a:latin typeface="Calibri" panose="020F0502020204030204" pitchFamily="34" charset="0"/>
              </a:rPr>
              <a:t>bill_items_insert</a:t>
            </a:r>
            <a:endParaRPr lang="en-IN" sz="14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AFTER insert on </a:t>
            </a:r>
            <a:r>
              <a:rPr lang="en-US" sz="1200" dirty="0" err="1" smtClean="0">
                <a:latin typeface="Calibri" panose="020F0502020204030204" pitchFamily="34" charset="0"/>
              </a:rPr>
              <a:t>bill_items</a:t>
            </a:r>
            <a:r>
              <a:rPr lang="en-US" sz="1200" dirty="0" smtClean="0">
                <a:latin typeface="Calibri" panose="020F0502020204030204" pitchFamily="34" charset="0"/>
              </a:rPr>
              <a:t>	 for </a:t>
            </a:r>
            <a:r>
              <a:rPr lang="en-US" sz="1200" dirty="0">
                <a:latin typeface="Calibri" panose="020F0502020204030204" pitchFamily="34" charset="0"/>
              </a:rPr>
              <a:t>each </a:t>
            </a:r>
            <a:r>
              <a:rPr lang="en-US" sz="1200" dirty="0" smtClean="0">
                <a:latin typeface="Calibri" panose="020F0502020204030204" pitchFamily="34" charset="0"/>
              </a:rPr>
              <a:t>row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 smtClean="0">
                <a:latin typeface="Calibri" panose="020F0502020204030204" pitchFamily="34" charset="0"/>
              </a:rPr>
              <a:t>DECLARE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x </a:t>
            </a:r>
            <a:r>
              <a:rPr lang="en-US" sz="1200" dirty="0" err="1">
                <a:latin typeface="Calibri" panose="020F0502020204030204" pitchFamily="34" charset="0"/>
              </a:rPr>
              <a:t>bills.total_amt%type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y </a:t>
            </a:r>
            <a:r>
              <a:rPr lang="en-US" sz="1200" dirty="0" err="1">
                <a:latin typeface="Calibri" panose="020F0502020204030204" pitchFamily="34" charset="0"/>
              </a:rPr>
              <a:t>product.qty_left%type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z </a:t>
            </a:r>
            <a:r>
              <a:rPr lang="en-US" sz="1200" dirty="0" err="1">
                <a:latin typeface="Calibri" panose="020F0502020204030204" pitchFamily="34" charset="0"/>
              </a:rPr>
              <a:t>product.price%type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begin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Select </a:t>
            </a:r>
            <a:r>
              <a:rPr lang="en-US" sz="1200" dirty="0" err="1">
                <a:latin typeface="Calibri" panose="020F0502020204030204" pitchFamily="34" charset="0"/>
              </a:rPr>
              <a:t>total_amt</a:t>
            </a:r>
            <a:r>
              <a:rPr lang="en-US" sz="1200" dirty="0">
                <a:latin typeface="Calibri" panose="020F0502020204030204" pitchFamily="34" charset="0"/>
              </a:rPr>
              <a:t> into x from bills where bid=:</a:t>
            </a:r>
            <a:r>
              <a:rPr lang="en-US" sz="1200" dirty="0" err="1">
                <a:latin typeface="Calibri" panose="020F0502020204030204" pitchFamily="34" charset="0"/>
              </a:rPr>
              <a:t>new.bid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Select price into z from product where </a:t>
            </a:r>
            <a:r>
              <a:rPr lang="en-US" sz="1200" dirty="0" err="1">
                <a:latin typeface="Calibri" panose="020F0502020204030204" pitchFamily="34" charset="0"/>
              </a:rPr>
              <a:t>pid</a:t>
            </a:r>
            <a:r>
              <a:rPr lang="en-US" sz="1200" dirty="0">
                <a:latin typeface="Calibri" panose="020F0502020204030204" pitchFamily="34" charset="0"/>
              </a:rPr>
              <a:t>=:</a:t>
            </a:r>
            <a:r>
              <a:rPr lang="en-US" sz="1200" dirty="0" err="1">
                <a:latin typeface="Calibri" panose="020F0502020204030204" pitchFamily="34" charset="0"/>
              </a:rPr>
              <a:t>new.pid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x:=x+(:new.qty*z);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Select </a:t>
            </a:r>
            <a:r>
              <a:rPr lang="en-US" sz="1200" dirty="0" err="1">
                <a:latin typeface="Calibri" panose="020F0502020204030204" pitchFamily="34" charset="0"/>
              </a:rPr>
              <a:t>qty_left</a:t>
            </a:r>
            <a:r>
              <a:rPr lang="en-US" sz="1200" dirty="0">
                <a:latin typeface="Calibri" panose="020F0502020204030204" pitchFamily="34" charset="0"/>
              </a:rPr>
              <a:t> into y from product where </a:t>
            </a:r>
            <a:r>
              <a:rPr lang="en-US" sz="1200" dirty="0" err="1">
                <a:latin typeface="Calibri" panose="020F0502020204030204" pitchFamily="34" charset="0"/>
              </a:rPr>
              <a:t>pid</a:t>
            </a:r>
            <a:r>
              <a:rPr lang="en-US" sz="1200" dirty="0">
                <a:latin typeface="Calibri" panose="020F0502020204030204" pitchFamily="34" charset="0"/>
              </a:rPr>
              <a:t>=:</a:t>
            </a:r>
            <a:r>
              <a:rPr lang="en-US" sz="1200" dirty="0" err="1">
                <a:latin typeface="Calibri" panose="020F0502020204030204" pitchFamily="34" charset="0"/>
              </a:rPr>
              <a:t>new.pid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y:=y-:</a:t>
            </a:r>
            <a:r>
              <a:rPr lang="en-US" sz="1200" dirty="0" smtClean="0">
                <a:latin typeface="Calibri" panose="020F0502020204030204" pitchFamily="34" charset="0"/>
              </a:rPr>
              <a:t>new.qty;  update </a:t>
            </a:r>
            <a:r>
              <a:rPr lang="en-US" sz="1200" dirty="0">
                <a:latin typeface="Calibri" panose="020F0502020204030204" pitchFamily="34" charset="0"/>
              </a:rPr>
              <a:t>bills set </a:t>
            </a:r>
            <a:r>
              <a:rPr lang="en-US" sz="1200" dirty="0" err="1">
                <a:latin typeface="Calibri" panose="020F0502020204030204" pitchFamily="34" charset="0"/>
              </a:rPr>
              <a:t>total_amt</a:t>
            </a:r>
            <a:r>
              <a:rPr lang="en-US" sz="1200" dirty="0">
                <a:latin typeface="Calibri" panose="020F0502020204030204" pitchFamily="34" charset="0"/>
              </a:rPr>
              <a:t>=x where bid=:</a:t>
            </a:r>
            <a:r>
              <a:rPr lang="en-US" sz="1200" dirty="0" err="1">
                <a:latin typeface="Calibri" panose="020F0502020204030204" pitchFamily="34" charset="0"/>
              </a:rPr>
              <a:t>new.bid</a:t>
            </a:r>
            <a:r>
              <a:rPr lang="en-US" sz="1200" dirty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1200" dirty="0">
                <a:latin typeface="Calibri" panose="020F0502020204030204" pitchFamily="34" charset="0"/>
              </a:rPr>
              <a:t>update product set </a:t>
            </a:r>
            <a:r>
              <a:rPr lang="en-US" sz="1200" dirty="0" err="1">
                <a:latin typeface="Calibri" panose="020F0502020204030204" pitchFamily="34" charset="0"/>
              </a:rPr>
              <a:t>qty_left</a:t>
            </a:r>
            <a:r>
              <a:rPr lang="en-US" sz="1200" dirty="0">
                <a:latin typeface="Calibri" panose="020F0502020204030204" pitchFamily="34" charset="0"/>
              </a:rPr>
              <a:t>=y where </a:t>
            </a:r>
            <a:r>
              <a:rPr lang="en-US" sz="1200" dirty="0" err="1">
                <a:latin typeface="Calibri" panose="020F0502020204030204" pitchFamily="34" charset="0"/>
              </a:rPr>
              <a:t>pid</a:t>
            </a:r>
            <a:r>
              <a:rPr lang="en-US" sz="1200" dirty="0">
                <a:latin typeface="Calibri" panose="020F0502020204030204" pitchFamily="34" charset="0"/>
              </a:rPr>
              <a:t>=:</a:t>
            </a:r>
            <a:r>
              <a:rPr lang="en-US" sz="1200" dirty="0" err="1">
                <a:latin typeface="Calibri" panose="020F0502020204030204" pitchFamily="34" charset="0"/>
              </a:rPr>
              <a:t>new.pid</a:t>
            </a:r>
            <a:r>
              <a:rPr lang="en-US" sz="1200" dirty="0" smtClean="0">
                <a:latin typeface="Calibri" panose="020F0502020204030204" pitchFamily="34" charset="0"/>
              </a:rPr>
              <a:t>;	</a:t>
            </a:r>
            <a:r>
              <a:rPr lang="en-US" sz="1200" dirty="0">
                <a:latin typeface="Calibri" panose="020F0502020204030204" pitchFamily="34" charset="0"/>
              </a:rPr>
              <a:t>end</a:t>
            </a:r>
            <a:r>
              <a:rPr lang="en-US" sz="1200" dirty="0" smtClean="0">
                <a:latin typeface="Calibri" panose="020F0502020204030204" pitchFamily="34" charset="0"/>
              </a:rPr>
              <a:t>;</a:t>
            </a:r>
            <a:endParaRPr lang="en-IN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8" y="2472744"/>
            <a:ext cx="8924545" cy="3547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Trigger for updating </a:t>
            </a:r>
            <a:r>
              <a:rPr lang="en-US" b="1" u="sng" dirty="0" smtClean="0"/>
              <a:t>orders</a:t>
            </a:r>
            <a:r>
              <a:rPr lang="en-US" b="1" u="sng" dirty="0" smtClean="0"/>
              <a:t> </a:t>
            </a:r>
            <a:r>
              <a:rPr lang="en-US" b="1" u="sng" dirty="0" smtClean="0"/>
              <a:t>and </a:t>
            </a:r>
            <a:r>
              <a:rPr lang="en-US" b="1" u="sng" dirty="0" smtClean="0"/>
              <a:t>increasing stock</a:t>
            </a:r>
            <a:r>
              <a:rPr lang="en-US" b="1" u="sng" dirty="0" smtClean="0"/>
              <a:t> </a:t>
            </a:r>
            <a:r>
              <a:rPr lang="en-US" b="1" u="sng" dirty="0" smtClean="0"/>
              <a:t>when </a:t>
            </a:r>
            <a:r>
              <a:rPr lang="en-US" b="1" u="sng" dirty="0" smtClean="0"/>
              <a:t>an order </a:t>
            </a:r>
            <a:r>
              <a:rPr lang="en-US" b="1" u="sng" dirty="0" smtClean="0"/>
              <a:t>item is added:</a:t>
            </a:r>
          </a:p>
          <a:p>
            <a:r>
              <a:rPr lang="en-US" dirty="0"/>
              <a:t>create or replace trigger </a:t>
            </a:r>
            <a:r>
              <a:rPr lang="en-US" dirty="0" err="1"/>
              <a:t>order_items_insert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AFTER insert on </a:t>
            </a:r>
            <a:r>
              <a:rPr lang="en-US" dirty="0" err="1"/>
              <a:t>order_items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for each row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DECLARE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x </a:t>
            </a:r>
            <a:r>
              <a:rPr lang="en-US" dirty="0" err="1"/>
              <a:t>orders.amount%type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y </a:t>
            </a:r>
            <a:r>
              <a:rPr lang="en-US" dirty="0" err="1"/>
              <a:t>PRODUCT.QTY_LEFT%type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z </a:t>
            </a:r>
            <a:r>
              <a:rPr lang="en-US" dirty="0" err="1"/>
              <a:t>product.price%type</a:t>
            </a:r>
            <a:r>
              <a:rPr lang="en-US" dirty="0"/>
              <a:t>;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begin</a:t>
            </a:r>
            <a:endParaRPr lang="en-IN" dirty="0"/>
          </a:p>
          <a:p>
            <a:pPr marL="400050" lvl="1" indent="0">
              <a:buNone/>
            </a:pPr>
            <a:r>
              <a:rPr lang="en-US" dirty="0"/>
              <a:t>Select amount into x from orders where </a:t>
            </a:r>
            <a:r>
              <a:rPr lang="en-US" dirty="0" err="1"/>
              <a:t>oid</a:t>
            </a:r>
            <a:r>
              <a:rPr lang="en-US" dirty="0"/>
              <a:t>=:</a:t>
            </a:r>
            <a:r>
              <a:rPr lang="en-US" dirty="0" err="1"/>
              <a:t>new.oid</a:t>
            </a:r>
            <a:r>
              <a:rPr lang="en-US" dirty="0" smtClean="0"/>
              <a:t>;			(cont..)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1345</TotalTime>
  <Words>726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Furniture Store</vt:lpstr>
      <vt:lpstr>Introduction </vt:lpstr>
      <vt:lpstr>EER Diagram</vt:lpstr>
      <vt:lpstr>ER diagram</vt:lpstr>
      <vt:lpstr>ER diagram description</vt:lpstr>
      <vt:lpstr>Relational Schema</vt:lpstr>
      <vt:lpstr>Relational Schema</vt:lpstr>
      <vt:lpstr>PL/SQL</vt:lpstr>
      <vt:lpstr>PL/SQL </vt:lpstr>
      <vt:lpstr>PL/SQL </vt:lpstr>
      <vt:lpstr>This procedure is used to check If we have profit or loss when a certain date is given</vt:lpstr>
      <vt:lpstr>PL/SQL </vt:lpstr>
      <vt:lpstr>PL/SQL </vt:lpstr>
      <vt:lpstr>PL/SQL </vt:lpstr>
      <vt:lpstr>PL/SQL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Store</dc:title>
  <dc:creator>Manoj  Kumar Natha</dc:creator>
  <cp:lastModifiedBy>chaitanya v.v</cp:lastModifiedBy>
  <cp:revision>29</cp:revision>
  <dcterms:created xsi:type="dcterms:W3CDTF">2015-12-03T17:20:05Z</dcterms:created>
  <dcterms:modified xsi:type="dcterms:W3CDTF">2015-12-10T03:17:51Z</dcterms:modified>
</cp:coreProperties>
</file>