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25E383F-9B07-4838-A60A-1BA99642F8C8}" type="datetimeFigureOut">
              <a:rPr lang="en-IN" smtClean="0"/>
              <a:t>12-05-2025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83CBDB7-D0DB-4A2B-9DCE-533F1A3072C5}" type="slidenum">
              <a:rPr lang="en-IN" smtClean="0"/>
              <a:t>‹#›</a:t>
            </a:fld>
            <a:endParaRPr lang="en-IN"/>
          </a:p>
        </p:txBody>
      </p:sp>
    </p:spTree>
    <p:extLst>
      <p:ext uri="{BB962C8B-B14F-4D97-AF65-F5344CB8AC3E}">
        <p14:creationId xmlns:p14="http://schemas.microsoft.com/office/powerpoint/2010/main" val="1554302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3CBDB7-D0DB-4A2B-9DCE-533F1A3072C5}" type="slidenum">
              <a:rPr lang="en-IN" smtClean="0"/>
              <a:t>11</a:t>
            </a:fld>
            <a:endParaRPr lang="en-IN"/>
          </a:p>
        </p:txBody>
      </p:sp>
    </p:spTree>
    <p:extLst>
      <p:ext uri="{BB962C8B-B14F-4D97-AF65-F5344CB8AC3E}">
        <p14:creationId xmlns:p14="http://schemas.microsoft.com/office/powerpoint/2010/main" val="397386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0312" y="245999"/>
            <a:ext cx="10515600" cy="880744"/>
          </a:xfrm>
          <a:custGeom>
            <a:avLst/>
            <a:gdLst/>
            <a:ahLst/>
            <a:cxnLst/>
            <a:rect l="l" t="t" r="r" b="b"/>
            <a:pathLst>
              <a:path w="10515600" h="880744">
                <a:moveTo>
                  <a:pt x="10368876" y="0"/>
                </a:moveTo>
                <a:lnTo>
                  <a:pt x="146710" y="0"/>
                </a:lnTo>
                <a:lnTo>
                  <a:pt x="100342" y="7493"/>
                </a:lnTo>
                <a:lnTo>
                  <a:pt x="60071" y="28321"/>
                </a:lnTo>
                <a:lnTo>
                  <a:pt x="28308" y="60071"/>
                </a:lnTo>
                <a:lnTo>
                  <a:pt x="7480" y="100329"/>
                </a:lnTo>
                <a:lnTo>
                  <a:pt x="0" y="146685"/>
                </a:lnTo>
                <a:lnTo>
                  <a:pt x="0" y="733551"/>
                </a:lnTo>
                <a:lnTo>
                  <a:pt x="7480" y="779906"/>
                </a:lnTo>
                <a:lnTo>
                  <a:pt x="28308" y="820165"/>
                </a:lnTo>
                <a:lnTo>
                  <a:pt x="60071" y="851915"/>
                </a:lnTo>
                <a:lnTo>
                  <a:pt x="100342" y="872743"/>
                </a:lnTo>
                <a:lnTo>
                  <a:pt x="146710" y="880237"/>
                </a:lnTo>
                <a:lnTo>
                  <a:pt x="10368876" y="880237"/>
                </a:lnTo>
                <a:lnTo>
                  <a:pt x="10415231" y="872743"/>
                </a:lnTo>
                <a:lnTo>
                  <a:pt x="10455490" y="851915"/>
                </a:lnTo>
                <a:lnTo>
                  <a:pt x="10487240" y="820165"/>
                </a:lnTo>
                <a:lnTo>
                  <a:pt x="10508068" y="779906"/>
                </a:lnTo>
                <a:lnTo>
                  <a:pt x="10515561" y="733551"/>
                </a:lnTo>
                <a:lnTo>
                  <a:pt x="10515561" y="146685"/>
                </a:lnTo>
                <a:lnTo>
                  <a:pt x="10504385" y="90550"/>
                </a:lnTo>
                <a:lnTo>
                  <a:pt x="10472635" y="42925"/>
                </a:lnTo>
                <a:lnTo>
                  <a:pt x="10425010" y="11175"/>
                </a:lnTo>
                <a:lnTo>
                  <a:pt x="10368876" y="0"/>
                </a:lnTo>
                <a:close/>
              </a:path>
            </a:pathLst>
          </a:custGeom>
          <a:solidFill>
            <a:srgbClr val="5B9BD3"/>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02994" y="1754504"/>
            <a:ext cx="8986011" cy="1120139"/>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a:xfrm>
            <a:off x="764057" y="2567685"/>
            <a:ext cx="10663885" cy="2769235"/>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1447800"/>
            <a:ext cx="9296400" cy="1675764"/>
          </a:xfrm>
          <a:custGeom>
            <a:avLst/>
            <a:gdLst/>
            <a:ahLst/>
            <a:cxnLst/>
            <a:rect l="l" t="t" r="r" b="b"/>
            <a:pathLst>
              <a:path w="9296400" h="1675764">
                <a:moveTo>
                  <a:pt x="9090152" y="0"/>
                </a:moveTo>
                <a:lnTo>
                  <a:pt x="206121" y="0"/>
                </a:lnTo>
                <a:lnTo>
                  <a:pt x="158877" y="7365"/>
                </a:lnTo>
                <a:lnTo>
                  <a:pt x="115569" y="28448"/>
                </a:lnTo>
                <a:lnTo>
                  <a:pt x="77215" y="61340"/>
                </a:lnTo>
                <a:lnTo>
                  <a:pt x="45338" y="104648"/>
                </a:lnTo>
                <a:lnTo>
                  <a:pt x="20955" y="156463"/>
                </a:lnTo>
                <a:lnTo>
                  <a:pt x="5461" y="215264"/>
                </a:lnTo>
                <a:lnTo>
                  <a:pt x="0" y="279273"/>
                </a:lnTo>
                <a:lnTo>
                  <a:pt x="0" y="1396364"/>
                </a:lnTo>
                <a:lnTo>
                  <a:pt x="5461" y="1460500"/>
                </a:lnTo>
                <a:lnTo>
                  <a:pt x="20955" y="1519301"/>
                </a:lnTo>
                <a:lnTo>
                  <a:pt x="45338" y="1571116"/>
                </a:lnTo>
                <a:lnTo>
                  <a:pt x="77215" y="1614297"/>
                </a:lnTo>
                <a:lnTo>
                  <a:pt x="115569" y="1647316"/>
                </a:lnTo>
                <a:lnTo>
                  <a:pt x="158877" y="1668399"/>
                </a:lnTo>
                <a:lnTo>
                  <a:pt x="206121" y="1675764"/>
                </a:lnTo>
                <a:lnTo>
                  <a:pt x="9090152" y="1675764"/>
                </a:lnTo>
                <a:lnTo>
                  <a:pt x="9137523" y="1668399"/>
                </a:lnTo>
                <a:lnTo>
                  <a:pt x="9180830" y="1647316"/>
                </a:lnTo>
                <a:lnTo>
                  <a:pt x="9219184" y="1614297"/>
                </a:lnTo>
                <a:lnTo>
                  <a:pt x="9251061" y="1571116"/>
                </a:lnTo>
                <a:lnTo>
                  <a:pt x="9275445" y="1519301"/>
                </a:lnTo>
                <a:lnTo>
                  <a:pt x="9290939" y="1460500"/>
                </a:lnTo>
                <a:lnTo>
                  <a:pt x="9296400" y="1396364"/>
                </a:lnTo>
                <a:lnTo>
                  <a:pt x="9296400" y="279273"/>
                </a:lnTo>
                <a:lnTo>
                  <a:pt x="9292463" y="224536"/>
                </a:lnTo>
                <a:lnTo>
                  <a:pt x="9280652" y="172465"/>
                </a:lnTo>
                <a:lnTo>
                  <a:pt x="9261729" y="124333"/>
                </a:lnTo>
                <a:lnTo>
                  <a:pt x="9235948" y="81787"/>
                </a:lnTo>
                <a:lnTo>
                  <a:pt x="9204579" y="46862"/>
                </a:lnTo>
                <a:lnTo>
                  <a:pt x="9169146" y="21209"/>
                </a:lnTo>
                <a:lnTo>
                  <a:pt x="9130665" y="5461"/>
                </a:lnTo>
                <a:lnTo>
                  <a:pt x="9090152" y="0"/>
                </a:lnTo>
                <a:close/>
              </a:path>
            </a:pathLst>
          </a:custGeom>
          <a:solidFill>
            <a:srgbClr val="589BD3"/>
          </a:solidFill>
        </p:spPr>
        <p:txBody>
          <a:bodyPr wrap="square" lIns="0" tIns="0" rIns="0" bIns="0" rtlCol="0"/>
          <a:lstStyle/>
          <a:p>
            <a:endParaRPr/>
          </a:p>
        </p:txBody>
      </p:sp>
      <p:sp>
        <p:nvSpPr>
          <p:cNvPr id="3" name="object 3"/>
          <p:cNvSpPr txBox="1"/>
          <p:nvPr/>
        </p:nvSpPr>
        <p:spPr>
          <a:xfrm>
            <a:off x="4222750" y="3380994"/>
            <a:ext cx="280670"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006FC0"/>
                </a:solidFill>
                <a:latin typeface="Arial Black"/>
                <a:cs typeface="Arial Black"/>
              </a:rPr>
              <a:t>by</a:t>
            </a:r>
            <a:endParaRPr sz="1800">
              <a:latin typeface="Arial Black"/>
              <a:cs typeface="Arial Black"/>
            </a:endParaRPr>
          </a:p>
        </p:txBody>
      </p:sp>
      <p:sp>
        <p:nvSpPr>
          <p:cNvPr id="4" name="object 4"/>
          <p:cNvSpPr txBox="1"/>
          <p:nvPr/>
        </p:nvSpPr>
        <p:spPr>
          <a:xfrm>
            <a:off x="6248400" y="4935711"/>
            <a:ext cx="5791200" cy="641201"/>
          </a:xfrm>
          <a:prstGeom prst="rect">
            <a:avLst/>
          </a:prstGeom>
        </p:spPr>
        <p:txBody>
          <a:bodyPr vert="horz" wrap="square" lIns="0" tIns="12700" rIns="0" bIns="0" rtlCol="0">
            <a:spAutoFit/>
          </a:bodyPr>
          <a:lstStyle/>
          <a:p>
            <a:pPr marL="12700">
              <a:lnSpc>
                <a:spcPct val="100000"/>
              </a:lnSpc>
              <a:spcBef>
                <a:spcPts val="100"/>
              </a:spcBef>
            </a:pPr>
            <a:r>
              <a:rPr sz="2000" spc="-150" dirty="0">
                <a:solidFill>
                  <a:srgbClr val="006FC0"/>
                </a:solidFill>
                <a:latin typeface="Arial Black"/>
                <a:cs typeface="Arial Black"/>
              </a:rPr>
              <a:t>Gu</a:t>
            </a:r>
            <a:r>
              <a:rPr sz="2000" spc="-145" dirty="0">
                <a:solidFill>
                  <a:srgbClr val="006FC0"/>
                </a:solidFill>
                <a:latin typeface="Arial Black"/>
                <a:cs typeface="Arial Black"/>
              </a:rPr>
              <a:t>i</a:t>
            </a:r>
            <a:r>
              <a:rPr sz="2000" spc="-150" dirty="0">
                <a:solidFill>
                  <a:srgbClr val="006FC0"/>
                </a:solidFill>
                <a:latin typeface="Arial Black"/>
                <a:cs typeface="Arial Black"/>
              </a:rPr>
              <a:t>d</a:t>
            </a:r>
            <a:r>
              <a:rPr sz="2000" dirty="0">
                <a:solidFill>
                  <a:srgbClr val="006FC0"/>
                </a:solidFill>
                <a:latin typeface="Arial Black"/>
                <a:cs typeface="Arial Black"/>
              </a:rPr>
              <a:t>e</a:t>
            </a:r>
            <a:endParaRPr lang="en-IN" sz="2000" dirty="0">
              <a:solidFill>
                <a:srgbClr val="006FC0"/>
              </a:solidFill>
              <a:latin typeface="Arial Black"/>
              <a:cs typeface="Arial Black"/>
            </a:endParaRPr>
          </a:p>
          <a:p>
            <a:pPr marL="12700">
              <a:lnSpc>
                <a:spcPct val="100000"/>
              </a:lnSpc>
              <a:spcBef>
                <a:spcPts val="100"/>
              </a:spcBef>
            </a:pPr>
            <a:r>
              <a:rPr lang="en-IN" sz="2000" dirty="0">
                <a:latin typeface="Arial Black"/>
                <a:cs typeface="Arial Black"/>
              </a:rPr>
              <a:t>Dr. V. Auxilia Osvin Nancy, </a:t>
            </a:r>
            <a:r>
              <a:rPr lang="en-IN" sz="2000" dirty="0" err="1">
                <a:latin typeface="Arial Black"/>
                <a:cs typeface="Arial Black"/>
              </a:rPr>
              <a:t>M.Tech</a:t>
            </a:r>
            <a:r>
              <a:rPr lang="en-IN" sz="2000" dirty="0">
                <a:latin typeface="Arial Black"/>
                <a:cs typeface="Arial Black"/>
              </a:rPr>
              <a:t>, Ph. D.</a:t>
            </a:r>
            <a:endParaRPr sz="2000" dirty="0">
              <a:latin typeface="Arial Black"/>
              <a:cs typeface="Arial Black"/>
            </a:endParaRPr>
          </a:p>
        </p:txBody>
      </p:sp>
      <p:sp>
        <p:nvSpPr>
          <p:cNvPr id="5" name="object 5"/>
          <p:cNvSpPr txBox="1">
            <a:spLocks noGrp="1"/>
          </p:cNvSpPr>
          <p:nvPr>
            <p:ph type="title"/>
          </p:nvPr>
        </p:nvSpPr>
        <p:spPr>
          <a:xfrm>
            <a:off x="1602994" y="1754504"/>
            <a:ext cx="8986011" cy="579005"/>
          </a:xfrm>
          <a:prstGeom prst="rect">
            <a:avLst/>
          </a:prstGeom>
        </p:spPr>
        <p:txBody>
          <a:bodyPr vert="horz" wrap="square" lIns="0" tIns="27305" rIns="0" bIns="0" rtlCol="0">
            <a:spAutoFit/>
          </a:bodyPr>
          <a:lstStyle/>
          <a:p>
            <a:pPr marL="12700" marR="5080">
              <a:lnSpc>
                <a:spcPts val="4300"/>
              </a:lnSpc>
              <a:spcBef>
                <a:spcPts val="215"/>
              </a:spcBef>
            </a:pPr>
            <a:r>
              <a:rPr lang="en-US" dirty="0">
                <a:effectLst/>
                <a:latin typeface="Times New Roman" panose="02020603050405020304" pitchFamily="18" charset="0"/>
                <a:ea typeface="Times New Roman" panose="02020603050405020304" pitchFamily="18" charset="0"/>
              </a:rPr>
              <a:t>AUTOCORRECTOR FEATURE USING NLP</a:t>
            </a:r>
            <a:endParaRPr dirty="0"/>
          </a:p>
        </p:txBody>
      </p:sp>
      <p:sp>
        <p:nvSpPr>
          <p:cNvPr id="6" name="object 6"/>
          <p:cNvSpPr txBox="1"/>
          <p:nvPr/>
        </p:nvSpPr>
        <p:spPr>
          <a:xfrm>
            <a:off x="4724400" y="3420236"/>
            <a:ext cx="2057399" cy="579646"/>
          </a:xfrm>
          <a:prstGeom prst="rect">
            <a:avLst/>
          </a:prstGeom>
        </p:spPr>
        <p:txBody>
          <a:bodyPr vert="horz" wrap="square" lIns="0" tIns="12700" rIns="0" bIns="0" rtlCol="0">
            <a:spAutoFit/>
          </a:bodyPr>
          <a:lstStyle/>
          <a:p>
            <a:pPr marL="12700" marR="5080">
              <a:lnSpc>
                <a:spcPct val="100000"/>
              </a:lnSpc>
              <a:spcBef>
                <a:spcPts val="100"/>
              </a:spcBef>
            </a:pPr>
            <a:r>
              <a:rPr sz="1800" spc="-45" dirty="0">
                <a:latin typeface="Times New Roman"/>
                <a:cs typeface="Times New Roman"/>
              </a:rPr>
              <a:t> </a:t>
            </a:r>
            <a:r>
              <a:rPr sz="1800" b="1" dirty="0">
                <a:latin typeface="Times New Roman"/>
                <a:cs typeface="Times New Roman"/>
              </a:rPr>
              <a:t>J</a:t>
            </a:r>
            <a:r>
              <a:rPr lang="en-IN" sz="1800" b="1" dirty="0">
                <a:latin typeface="Times New Roman"/>
                <a:cs typeface="Times New Roman"/>
              </a:rPr>
              <a:t> MANOJKUMAR</a:t>
            </a:r>
          </a:p>
          <a:p>
            <a:pPr marL="12700" marR="5080">
              <a:lnSpc>
                <a:spcPct val="100000"/>
              </a:lnSpc>
              <a:spcBef>
                <a:spcPts val="100"/>
              </a:spcBef>
            </a:pPr>
            <a:r>
              <a:rPr sz="1800" b="1" spc="-434" dirty="0">
                <a:latin typeface="Times New Roman"/>
                <a:cs typeface="Times New Roman"/>
              </a:rPr>
              <a:t> </a:t>
            </a:r>
            <a:r>
              <a:rPr sz="1800" b="1" dirty="0">
                <a:latin typeface="Times New Roman"/>
                <a:cs typeface="Times New Roman"/>
              </a:rPr>
              <a:t>220701</a:t>
            </a:r>
            <a:r>
              <a:rPr lang="en-IN" sz="1800" b="1" dirty="0">
                <a:latin typeface="Times New Roman"/>
                <a:cs typeface="Times New Roman"/>
              </a:rPr>
              <a:t>524</a:t>
            </a:r>
            <a:endParaRPr sz="18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5844" y="712978"/>
            <a:ext cx="6711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R</a:t>
            </a:r>
            <a:r>
              <a:rPr sz="1800" spc="-15" dirty="0">
                <a:latin typeface="Arial"/>
                <a:cs typeface="Arial"/>
              </a:rPr>
              <a:t>e</a:t>
            </a:r>
            <a:r>
              <a:rPr sz="1800" spc="-5" dirty="0">
                <a:latin typeface="Arial"/>
                <a:cs typeface="Arial"/>
              </a:rPr>
              <a:t>su</a:t>
            </a:r>
            <a:r>
              <a:rPr sz="1800" spc="-15" dirty="0">
                <a:latin typeface="Arial"/>
                <a:cs typeface="Arial"/>
              </a:rPr>
              <a:t>l</a:t>
            </a:r>
            <a:r>
              <a:rPr sz="1800" dirty="0">
                <a:latin typeface="Arial"/>
                <a:cs typeface="Arial"/>
              </a:rPr>
              <a:t>t</a:t>
            </a:r>
            <a:endParaRPr sz="1800">
              <a:latin typeface="Arial"/>
              <a:cs typeface="Arial"/>
            </a:endParaRPr>
          </a:p>
        </p:txBody>
      </p:sp>
      <p:sp>
        <p:nvSpPr>
          <p:cNvPr id="4" name="object 4"/>
          <p:cNvSpPr txBox="1"/>
          <p:nvPr/>
        </p:nvSpPr>
        <p:spPr>
          <a:xfrm>
            <a:off x="1984375" y="2084959"/>
            <a:ext cx="9677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OU</a:t>
            </a:r>
            <a:r>
              <a:rPr sz="1800" spc="15" dirty="0">
                <a:latin typeface="Arial"/>
                <a:cs typeface="Arial"/>
              </a:rPr>
              <a:t>T</a:t>
            </a:r>
            <a:r>
              <a:rPr sz="1800" dirty="0">
                <a:latin typeface="Arial"/>
                <a:cs typeface="Arial"/>
              </a:rPr>
              <a:t>PUT</a:t>
            </a:r>
            <a:endParaRPr sz="1800">
              <a:latin typeface="Arial"/>
              <a:cs typeface="Arial"/>
            </a:endParaRPr>
          </a:p>
        </p:txBody>
      </p:sp>
      <p:pic>
        <p:nvPicPr>
          <p:cNvPr id="6" name="Picture 5">
            <a:extLst>
              <a:ext uri="{FF2B5EF4-FFF2-40B4-BE49-F238E27FC236}">
                <a16:creationId xmlns:a16="http://schemas.microsoft.com/office/drawing/2014/main" id="{20C014CB-C81E-BE6C-7B20-31F603A52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514600"/>
            <a:ext cx="4648200" cy="2715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312" y="245999"/>
            <a:ext cx="10515600" cy="880744"/>
          </a:xfrm>
          <a:custGeom>
            <a:avLst/>
            <a:gdLst/>
            <a:ahLst/>
            <a:cxnLst/>
            <a:rect l="l" t="t" r="r" b="b"/>
            <a:pathLst>
              <a:path w="10515600" h="880744">
                <a:moveTo>
                  <a:pt x="10368876" y="0"/>
                </a:moveTo>
                <a:lnTo>
                  <a:pt x="146710" y="0"/>
                </a:lnTo>
                <a:lnTo>
                  <a:pt x="100342" y="7493"/>
                </a:lnTo>
                <a:lnTo>
                  <a:pt x="60071" y="28321"/>
                </a:lnTo>
                <a:lnTo>
                  <a:pt x="28308" y="60071"/>
                </a:lnTo>
                <a:lnTo>
                  <a:pt x="7480" y="100329"/>
                </a:lnTo>
                <a:lnTo>
                  <a:pt x="0" y="146685"/>
                </a:lnTo>
                <a:lnTo>
                  <a:pt x="0" y="733551"/>
                </a:lnTo>
                <a:lnTo>
                  <a:pt x="7480" y="779906"/>
                </a:lnTo>
                <a:lnTo>
                  <a:pt x="28308" y="820165"/>
                </a:lnTo>
                <a:lnTo>
                  <a:pt x="60071" y="851915"/>
                </a:lnTo>
                <a:lnTo>
                  <a:pt x="100342" y="872743"/>
                </a:lnTo>
                <a:lnTo>
                  <a:pt x="146710" y="880237"/>
                </a:lnTo>
                <a:lnTo>
                  <a:pt x="10368876" y="880237"/>
                </a:lnTo>
                <a:lnTo>
                  <a:pt x="10415231" y="872743"/>
                </a:lnTo>
                <a:lnTo>
                  <a:pt x="10455490" y="851915"/>
                </a:lnTo>
                <a:lnTo>
                  <a:pt x="10487240" y="820165"/>
                </a:lnTo>
                <a:lnTo>
                  <a:pt x="10508068" y="779906"/>
                </a:lnTo>
                <a:lnTo>
                  <a:pt x="10515561" y="733551"/>
                </a:lnTo>
                <a:lnTo>
                  <a:pt x="10515561" y="146685"/>
                </a:lnTo>
                <a:lnTo>
                  <a:pt x="10504385" y="90550"/>
                </a:lnTo>
                <a:lnTo>
                  <a:pt x="10472635" y="42925"/>
                </a:lnTo>
                <a:lnTo>
                  <a:pt x="10425010" y="11175"/>
                </a:lnTo>
                <a:lnTo>
                  <a:pt x="10368876" y="0"/>
                </a:lnTo>
                <a:close/>
              </a:path>
            </a:pathLst>
          </a:custGeom>
          <a:solidFill>
            <a:srgbClr val="5B9BD3"/>
          </a:solidFill>
        </p:spPr>
        <p:txBody>
          <a:bodyPr wrap="square" lIns="0" tIns="0" rIns="0" bIns="0" rtlCol="0"/>
          <a:lstStyle/>
          <a:p>
            <a:endParaRPr/>
          </a:p>
        </p:txBody>
      </p:sp>
      <p:sp>
        <p:nvSpPr>
          <p:cNvPr id="3" name="object 3"/>
          <p:cNvSpPr txBox="1">
            <a:spLocks noGrp="1"/>
          </p:cNvSpPr>
          <p:nvPr>
            <p:ph type="title"/>
          </p:nvPr>
        </p:nvSpPr>
        <p:spPr>
          <a:xfrm>
            <a:off x="275945" y="499617"/>
            <a:ext cx="284226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Comparison</a:t>
            </a:r>
            <a:r>
              <a:rPr sz="1800" spc="-45" dirty="0">
                <a:solidFill>
                  <a:srgbClr val="FFFFFF"/>
                </a:solidFill>
                <a:latin typeface="Calibri"/>
                <a:cs typeface="Calibri"/>
              </a:rPr>
              <a:t> </a:t>
            </a:r>
            <a:r>
              <a:rPr sz="1800" spc="-5" dirty="0">
                <a:solidFill>
                  <a:srgbClr val="FFFFFF"/>
                </a:solidFill>
                <a:latin typeface="Calibri"/>
                <a:cs typeface="Calibri"/>
              </a:rPr>
              <a:t>with</a:t>
            </a:r>
            <a:r>
              <a:rPr sz="1800" spc="-45" dirty="0">
                <a:solidFill>
                  <a:srgbClr val="FFFFFF"/>
                </a:solidFill>
                <a:latin typeface="Calibri"/>
                <a:cs typeface="Calibri"/>
              </a:rPr>
              <a:t> </a:t>
            </a:r>
            <a:r>
              <a:rPr sz="1800" spc="-15" dirty="0">
                <a:solidFill>
                  <a:srgbClr val="FFFFFF"/>
                </a:solidFill>
                <a:latin typeface="Calibri"/>
                <a:cs typeface="Calibri"/>
              </a:rPr>
              <a:t>existing</a:t>
            </a:r>
            <a:r>
              <a:rPr sz="1800" spc="-45" dirty="0">
                <a:solidFill>
                  <a:srgbClr val="FFFFFF"/>
                </a:solidFill>
                <a:latin typeface="Calibri"/>
                <a:cs typeface="Calibri"/>
              </a:rPr>
              <a:t> </a:t>
            </a:r>
            <a:r>
              <a:rPr sz="1800" spc="-25" dirty="0">
                <a:solidFill>
                  <a:srgbClr val="FFFFFF"/>
                </a:solidFill>
                <a:latin typeface="Calibri"/>
                <a:cs typeface="Calibri"/>
              </a:rPr>
              <a:t>work</a:t>
            </a:r>
            <a:endParaRPr sz="1800" dirty="0">
              <a:latin typeface="Calibri"/>
              <a:cs typeface="Calibri"/>
            </a:endParaRPr>
          </a:p>
        </p:txBody>
      </p:sp>
      <p:sp>
        <p:nvSpPr>
          <p:cNvPr id="4" name="object 4"/>
          <p:cNvSpPr txBox="1"/>
          <p:nvPr/>
        </p:nvSpPr>
        <p:spPr>
          <a:xfrm>
            <a:off x="688340" y="1442465"/>
            <a:ext cx="8663305" cy="3591368"/>
          </a:xfrm>
          <a:prstGeom prst="rect">
            <a:avLst/>
          </a:prstGeom>
        </p:spPr>
        <p:txBody>
          <a:bodyPr vert="horz" wrap="square" lIns="0" tIns="10795" rIns="0" bIns="0" rtlCol="0">
            <a:spAutoFit/>
          </a:bodyPr>
          <a:lstStyle/>
          <a:p>
            <a:pPr marL="88900" marR="5080">
              <a:lnSpc>
                <a:spcPct val="100600"/>
              </a:lnSpc>
              <a:spcBef>
                <a:spcPts val="85"/>
              </a:spcBef>
              <a:buFont typeface="Times New Roman"/>
              <a:buAutoNum type="arabicPeriod"/>
              <a:tabLst>
                <a:tab pos="317500" algn="l"/>
              </a:tabLst>
            </a:pPr>
            <a:r>
              <a:rPr lang="en-US" b="1" dirty="0"/>
              <a:t>“</a:t>
            </a:r>
            <a:r>
              <a:rPr lang="en-US" sz="2000" b="1" dirty="0">
                <a:latin typeface="Times New Roman" panose="02020603050405020304" pitchFamily="18" charset="0"/>
                <a:cs typeface="Times New Roman" panose="02020603050405020304" pitchFamily="18" charset="0"/>
              </a:rPr>
              <a:t>Spell Checking Techniques in NLP” – Khan et al., 2020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They explore rule-based, dictionary-based, and statistical methods, but their implementations are modular and not publicly deployable.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In contrast, my implementation is self-contained, deployable locally, and openly accessible for modification or integration.</a:t>
            </a:r>
            <a:endParaRPr sz="2000" dirty="0">
              <a:latin typeface="Times New Roman" panose="02020603050405020304" pitchFamily="18" charset="0"/>
              <a:cs typeface="Times New Roman" panose="02020603050405020304" pitchFamily="18" charset="0"/>
            </a:endParaRPr>
          </a:p>
          <a:p>
            <a:pPr marL="12700" marR="30480">
              <a:lnSpc>
                <a:spcPct val="100299"/>
              </a:lnSpc>
              <a:spcBef>
                <a:spcPts val="1365"/>
              </a:spcBef>
              <a:buAutoNum type="arabicPeriod" startAt="2"/>
              <a:tabLst>
                <a:tab pos="254000" algn="l"/>
              </a:tabLst>
            </a:pPr>
            <a:r>
              <a:rPr lang="en-US" sz="2000" b="1" dirty="0">
                <a:latin typeface="Times New Roman" panose="02020603050405020304" pitchFamily="18" charset="0"/>
                <a:cs typeface="Times New Roman" panose="02020603050405020304" pitchFamily="18" charset="0"/>
              </a:rPr>
              <a:t>“Context-Sensitive Spelling Correction Using Neural Networks” – Yuan et al., 2021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model incorporates deep learning for context-aware corrections but requires significant computational resources and internet access for cloud-based inference.</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In contrast, my project operates offline, is lightweight, and focuses on simplicity, making it ideal for educational use and low-resource environments.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312" y="245999"/>
            <a:ext cx="10515600" cy="880744"/>
          </a:xfrm>
          <a:custGeom>
            <a:avLst/>
            <a:gdLst/>
            <a:ahLst/>
            <a:cxnLst/>
            <a:rect l="l" t="t" r="r" b="b"/>
            <a:pathLst>
              <a:path w="10515600" h="880744">
                <a:moveTo>
                  <a:pt x="10368876" y="0"/>
                </a:moveTo>
                <a:lnTo>
                  <a:pt x="146710" y="0"/>
                </a:lnTo>
                <a:lnTo>
                  <a:pt x="100342" y="7493"/>
                </a:lnTo>
                <a:lnTo>
                  <a:pt x="60071" y="28321"/>
                </a:lnTo>
                <a:lnTo>
                  <a:pt x="28308" y="60071"/>
                </a:lnTo>
                <a:lnTo>
                  <a:pt x="7480" y="100329"/>
                </a:lnTo>
                <a:lnTo>
                  <a:pt x="0" y="146685"/>
                </a:lnTo>
                <a:lnTo>
                  <a:pt x="0" y="733551"/>
                </a:lnTo>
                <a:lnTo>
                  <a:pt x="7480" y="779906"/>
                </a:lnTo>
                <a:lnTo>
                  <a:pt x="28308" y="820165"/>
                </a:lnTo>
                <a:lnTo>
                  <a:pt x="60071" y="851915"/>
                </a:lnTo>
                <a:lnTo>
                  <a:pt x="100342" y="872743"/>
                </a:lnTo>
                <a:lnTo>
                  <a:pt x="146710" y="880237"/>
                </a:lnTo>
                <a:lnTo>
                  <a:pt x="10368876" y="880237"/>
                </a:lnTo>
                <a:lnTo>
                  <a:pt x="10415231" y="872743"/>
                </a:lnTo>
                <a:lnTo>
                  <a:pt x="10455490" y="851915"/>
                </a:lnTo>
                <a:lnTo>
                  <a:pt x="10487240" y="820165"/>
                </a:lnTo>
                <a:lnTo>
                  <a:pt x="10508068" y="779906"/>
                </a:lnTo>
                <a:lnTo>
                  <a:pt x="10515561" y="733551"/>
                </a:lnTo>
                <a:lnTo>
                  <a:pt x="10515561" y="146685"/>
                </a:lnTo>
                <a:lnTo>
                  <a:pt x="10504385" y="90550"/>
                </a:lnTo>
                <a:lnTo>
                  <a:pt x="10472635" y="42925"/>
                </a:lnTo>
                <a:lnTo>
                  <a:pt x="10425010" y="11175"/>
                </a:lnTo>
                <a:lnTo>
                  <a:pt x="10368876" y="0"/>
                </a:lnTo>
                <a:close/>
              </a:path>
            </a:pathLst>
          </a:custGeom>
          <a:solidFill>
            <a:srgbClr val="5B9BD3"/>
          </a:solidFill>
        </p:spPr>
        <p:txBody>
          <a:bodyPr wrap="square" lIns="0" tIns="0" rIns="0" bIns="0" rtlCol="0"/>
          <a:lstStyle/>
          <a:p>
            <a:endParaRPr/>
          </a:p>
        </p:txBody>
      </p:sp>
      <p:sp>
        <p:nvSpPr>
          <p:cNvPr id="3" name="object 3"/>
          <p:cNvSpPr txBox="1">
            <a:spLocks noGrp="1"/>
          </p:cNvSpPr>
          <p:nvPr>
            <p:ph type="title"/>
          </p:nvPr>
        </p:nvSpPr>
        <p:spPr>
          <a:xfrm>
            <a:off x="275945" y="499617"/>
            <a:ext cx="26898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libri"/>
                <a:cs typeface="Calibri"/>
              </a:rPr>
              <a:t>Con</a:t>
            </a:r>
            <a:r>
              <a:rPr sz="1800" b="1" spc="5" dirty="0">
                <a:solidFill>
                  <a:srgbClr val="FFFFFF"/>
                </a:solidFill>
                <a:latin typeface="Calibri"/>
                <a:cs typeface="Calibri"/>
              </a:rPr>
              <a:t>c</a:t>
            </a:r>
            <a:r>
              <a:rPr sz="1800" b="1" dirty="0">
                <a:solidFill>
                  <a:srgbClr val="FFFFFF"/>
                </a:solidFill>
                <a:latin typeface="Calibri"/>
                <a:cs typeface="Calibri"/>
              </a:rPr>
              <a:t>l</a:t>
            </a:r>
            <a:r>
              <a:rPr sz="1800" b="1" spc="5" dirty="0">
                <a:solidFill>
                  <a:srgbClr val="FFFFFF"/>
                </a:solidFill>
                <a:latin typeface="Calibri"/>
                <a:cs typeface="Calibri"/>
              </a:rPr>
              <a:t>u</a:t>
            </a:r>
            <a:r>
              <a:rPr sz="1800" b="1" spc="-15" dirty="0">
                <a:solidFill>
                  <a:srgbClr val="FFFFFF"/>
                </a:solidFill>
                <a:latin typeface="Calibri"/>
                <a:cs typeface="Calibri"/>
              </a:rPr>
              <a:t>s</a:t>
            </a:r>
            <a:r>
              <a:rPr sz="1800" b="1" dirty="0">
                <a:solidFill>
                  <a:srgbClr val="FFFFFF"/>
                </a:solidFill>
                <a:latin typeface="Calibri"/>
                <a:cs typeface="Calibri"/>
              </a:rPr>
              <a:t>i</a:t>
            </a:r>
            <a:r>
              <a:rPr sz="1800" b="1" spc="-10" dirty="0">
                <a:solidFill>
                  <a:srgbClr val="FFFFFF"/>
                </a:solidFill>
                <a:latin typeface="Calibri"/>
                <a:cs typeface="Calibri"/>
              </a:rPr>
              <a:t>o</a:t>
            </a:r>
            <a:r>
              <a:rPr sz="1800" b="1" dirty="0">
                <a:solidFill>
                  <a:srgbClr val="FFFFFF"/>
                </a:solidFill>
                <a:latin typeface="Calibri"/>
                <a:cs typeface="Calibri"/>
              </a:rPr>
              <a:t>n</a:t>
            </a:r>
            <a:r>
              <a:rPr sz="1800" b="1" spc="-75" dirty="0">
                <a:solidFill>
                  <a:srgbClr val="FFFFFF"/>
                </a:solidFill>
                <a:latin typeface="Calibri"/>
                <a:cs typeface="Calibri"/>
              </a:rPr>
              <a:t> </a:t>
            </a:r>
            <a:r>
              <a:rPr sz="1800" b="1" dirty="0">
                <a:solidFill>
                  <a:srgbClr val="FFFFFF"/>
                </a:solidFill>
                <a:latin typeface="Calibri"/>
                <a:cs typeface="Calibri"/>
              </a:rPr>
              <a:t>and</a:t>
            </a:r>
            <a:r>
              <a:rPr sz="1800" b="1" spc="-50" dirty="0">
                <a:solidFill>
                  <a:srgbClr val="FFFFFF"/>
                </a:solidFill>
                <a:latin typeface="Calibri"/>
                <a:cs typeface="Calibri"/>
              </a:rPr>
              <a:t> </a:t>
            </a:r>
            <a:r>
              <a:rPr sz="1800" b="1" dirty="0">
                <a:solidFill>
                  <a:srgbClr val="FFFFFF"/>
                </a:solidFill>
                <a:latin typeface="Calibri"/>
                <a:cs typeface="Calibri"/>
              </a:rPr>
              <a:t>F</a:t>
            </a:r>
            <a:r>
              <a:rPr sz="1800" b="1" spc="5" dirty="0">
                <a:solidFill>
                  <a:srgbClr val="FFFFFF"/>
                </a:solidFill>
                <a:latin typeface="Calibri"/>
                <a:cs typeface="Calibri"/>
              </a:rPr>
              <a:t>u</a:t>
            </a:r>
            <a:r>
              <a:rPr sz="1800" b="1" dirty="0">
                <a:solidFill>
                  <a:srgbClr val="FFFFFF"/>
                </a:solidFill>
                <a:latin typeface="Calibri"/>
                <a:cs typeface="Calibri"/>
              </a:rPr>
              <a:t>ture</a:t>
            </a:r>
            <a:r>
              <a:rPr sz="1800" b="1" spc="-50" dirty="0">
                <a:solidFill>
                  <a:srgbClr val="FFFFFF"/>
                </a:solidFill>
                <a:latin typeface="Calibri"/>
                <a:cs typeface="Calibri"/>
              </a:rPr>
              <a:t> </a:t>
            </a:r>
            <a:r>
              <a:rPr sz="1800" b="1" spc="-25" dirty="0">
                <a:solidFill>
                  <a:srgbClr val="FFFFFF"/>
                </a:solidFill>
                <a:latin typeface="Calibri"/>
                <a:cs typeface="Calibri"/>
              </a:rPr>
              <a:t>W</a:t>
            </a:r>
            <a:r>
              <a:rPr sz="1800" b="1" spc="-20" dirty="0">
                <a:solidFill>
                  <a:srgbClr val="FFFFFF"/>
                </a:solidFill>
                <a:latin typeface="Calibri"/>
                <a:cs typeface="Calibri"/>
              </a:rPr>
              <a:t>o</a:t>
            </a:r>
            <a:r>
              <a:rPr sz="1800" b="1" spc="-30" dirty="0">
                <a:solidFill>
                  <a:srgbClr val="FFFFFF"/>
                </a:solidFill>
                <a:latin typeface="Calibri"/>
                <a:cs typeface="Calibri"/>
              </a:rPr>
              <a:t>r</a:t>
            </a:r>
            <a:r>
              <a:rPr sz="1800" b="1" dirty="0">
                <a:solidFill>
                  <a:srgbClr val="FFFFFF"/>
                </a:solidFill>
                <a:latin typeface="Calibri"/>
                <a:cs typeface="Calibri"/>
              </a:rPr>
              <a:t>k</a:t>
            </a:r>
            <a:endParaRPr sz="1800">
              <a:latin typeface="Calibri"/>
              <a:cs typeface="Calibri"/>
            </a:endParaRPr>
          </a:p>
        </p:txBody>
      </p:sp>
      <p:sp>
        <p:nvSpPr>
          <p:cNvPr id="4" name="object 4"/>
          <p:cNvSpPr txBox="1"/>
          <p:nvPr/>
        </p:nvSpPr>
        <p:spPr>
          <a:xfrm>
            <a:off x="389636" y="1572259"/>
            <a:ext cx="9471660" cy="1828706"/>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Conclusion</a:t>
            </a:r>
            <a:endParaRPr sz="1800" dirty="0">
              <a:latin typeface="Times New Roman"/>
              <a:cs typeface="Times New Roman"/>
            </a:endParaRPr>
          </a:p>
          <a:p>
            <a:pPr marL="12700" marR="5080">
              <a:lnSpc>
                <a:spcPct val="100000"/>
              </a:lnSpc>
              <a:spcBef>
                <a:spcPts val="10"/>
              </a:spcBef>
            </a:pPr>
            <a:r>
              <a:rPr lang="en-US" sz="2000" dirty="0">
                <a:effectLst/>
                <a:latin typeface="Times New Roman" panose="02020603050405020304" pitchFamily="18" charset="0"/>
                <a:ea typeface="Times New Roman" panose="02020603050405020304" pitchFamily="18" charset="0"/>
              </a:rPr>
              <a:t>The </a:t>
            </a:r>
            <a:r>
              <a:rPr lang="en-US" sz="2000" dirty="0" err="1">
                <a:effectLst/>
                <a:latin typeface="Times New Roman" panose="02020603050405020304" pitchFamily="18" charset="0"/>
                <a:ea typeface="Times New Roman" panose="02020603050405020304" pitchFamily="18" charset="0"/>
              </a:rPr>
              <a:t>autocorrector</a:t>
            </a:r>
            <a:r>
              <a:rPr lang="en-US" sz="2000" dirty="0">
                <a:effectLst/>
                <a:latin typeface="Times New Roman" panose="02020603050405020304" pitchFamily="18" charset="0"/>
                <a:ea typeface="Times New Roman" panose="02020603050405020304" pitchFamily="18" charset="0"/>
              </a:rPr>
              <a:t> system developed in this project successfully demonstrates the application of basic natural language processing techniques to improve user input accuracy. By combining a user-friendly graphical interface with a robust backend correction engine, the system offers a practical solution for correcting misspelled words based on edit distance algorithms and word frequency analysis. </a:t>
            </a:r>
            <a:endParaRPr lang="en-US" sz="2000" dirty="0">
              <a:latin typeface="Arial"/>
              <a:cs typeface="Arial"/>
            </a:endParaRPr>
          </a:p>
        </p:txBody>
      </p:sp>
      <p:sp>
        <p:nvSpPr>
          <p:cNvPr id="5" name="object 5"/>
          <p:cNvSpPr txBox="1"/>
          <p:nvPr/>
        </p:nvSpPr>
        <p:spPr>
          <a:xfrm>
            <a:off x="355193" y="4218813"/>
            <a:ext cx="10398125" cy="1674817"/>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Future</a:t>
            </a:r>
            <a:r>
              <a:rPr sz="1800" b="1" spc="-55" dirty="0">
                <a:latin typeface="Arial"/>
                <a:cs typeface="Arial"/>
              </a:rPr>
              <a:t> </a:t>
            </a:r>
            <a:r>
              <a:rPr sz="1800" b="1" spc="5" dirty="0">
                <a:latin typeface="Arial"/>
                <a:cs typeface="Arial"/>
              </a:rPr>
              <a:t>work</a:t>
            </a:r>
            <a:endParaRPr sz="1800" dirty="0">
              <a:latin typeface="Arial"/>
              <a:cs typeface="Arial"/>
            </a:endParaRPr>
          </a:p>
          <a:p>
            <a:pPr marL="12700" marR="5080">
              <a:lnSpc>
                <a:spcPct val="100000"/>
              </a:lnSpc>
            </a:pPr>
            <a:r>
              <a:rPr lang="en-US" sz="1800" dirty="0">
                <a:effectLst/>
                <a:latin typeface="Times New Roman" panose="02020603050405020304" pitchFamily="18" charset="0"/>
                <a:ea typeface="Times New Roman" panose="02020603050405020304" pitchFamily="18" charset="0"/>
              </a:rPr>
              <a:t>While the current version of the </a:t>
            </a:r>
            <a:r>
              <a:rPr lang="en-US" sz="1800" dirty="0" err="1">
                <a:effectLst/>
                <a:latin typeface="Times New Roman" panose="02020603050405020304" pitchFamily="18" charset="0"/>
                <a:ea typeface="Times New Roman" panose="02020603050405020304" pitchFamily="18" charset="0"/>
              </a:rPr>
              <a:t>autocorrector</a:t>
            </a:r>
            <a:r>
              <a:rPr lang="en-US" sz="1800" dirty="0">
                <a:effectLst/>
                <a:latin typeface="Times New Roman" panose="02020603050405020304" pitchFamily="18" charset="0"/>
                <a:ea typeface="Times New Roman" panose="02020603050405020304" pitchFamily="18" charset="0"/>
              </a:rPr>
              <a:t> system provides basic word-level correction using edit distance and word frequency, there are several opportunities for future enhancement to improve its functionality, accuracy, and user experience. One significant improvement would be the integration of </a:t>
            </a:r>
            <a:r>
              <a:rPr lang="en-US" sz="1800" b="1" dirty="0">
                <a:effectLst/>
                <a:latin typeface="Times New Roman" panose="02020603050405020304" pitchFamily="18" charset="0"/>
                <a:ea typeface="Times New Roman" panose="02020603050405020304" pitchFamily="18" charset="0"/>
              </a:rPr>
              <a:t>context-aware correction</a:t>
            </a:r>
            <a:r>
              <a:rPr lang="en-US" sz="1800" dirty="0">
                <a:effectLst/>
                <a:latin typeface="Times New Roman" panose="02020603050405020304" pitchFamily="18" charset="0"/>
                <a:ea typeface="Times New Roman" panose="02020603050405020304" pitchFamily="18" charset="0"/>
              </a:rPr>
              <a:t>, where the system not only checks individual words but also understands their placement in a sentence. </a:t>
            </a:r>
            <a:endParaRPr sz="1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77825"/>
            <a:ext cx="8971280" cy="1076960"/>
          </a:xfrm>
          <a:custGeom>
            <a:avLst/>
            <a:gdLst/>
            <a:ahLst/>
            <a:cxnLst/>
            <a:rect l="l" t="t" r="r" b="b"/>
            <a:pathLst>
              <a:path w="8971280" h="1076960">
                <a:moveTo>
                  <a:pt x="8791448" y="0"/>
                </a:moveTo>
                <a:lnTo>
                  <a:pt x="179412" y="0"/>
                </a:lnTo>
                <a:lnTo>
                  <a:pt x="131724" y="6350"/>
                </a:lnTo>
                <a:lnTo>
                  <a:pt x="88861" y="24511"/>
                </a:lnTo>
                <a:lnTo>
                  <a:pt x="52552" y="52577"/>
                </a:lnTo>
                <a:lnTo>
                  <a:pt x="24498" y="88900"/>
                </a:lnTo>
                <a:lnTo>
                  <a:pt x="6413" y="131699"/>
                </a:lnTo>
                <a:lnTo>
                  <a:pt x="0" y="179450"/>
                </a:lnTo>
                <a:lnTo>
                  <a:pt x="0" y="897127"/>
                </a:lnTo>
                <a:lnTo>
                  <a:pt x="6413" y="944752"/>
                </a:lnTo>
                <a:lnTo>
                  <a:pt x="24498" y="987678"/>
                </a:lnTo>
                <a:lnTo>
                  <a:pt x="52552" y="1024001"/>
                </a:lnTo>
                <a:lnTo>
                  <a:pt x="88861" y="1051940"/>
                </a:lnTo>
                <a:lnTo>
                  <a:pt x="131724" y="1070102"/>
                </a:lnTo>
                <a:lnTo>
                  <a:pt x="179412" y="1076452"/>
                </a:lnTo>
                <a:lnTo>
                  <a:pt x="8791448" y="1076452"/>
                </a:lnTo>
                <a:lnTo>
                  <a:pt x="8839073" y="1070102"/>
                </a:lnTo>
                <a:lnTo>
                  <a:pt x="8881999" y="1051940"/>
                </a:lnTo>
                <a:lnTo>
                  <a:pt x="8918321" y="1024001"/>
                </a:lnTo>
                <a:lnTo>
                  <a:pt x="8946261" y="987678"/>
                </a:lnTo>
                <a:lnTo>
                  <a:pt x="8964422" y="944752"/>
                </a:lnTo>
                <a:lnTo>
                  <a:pt x="8970772" y="897127"/>
                </a:lnTo>
                <a:lnTo>
                  <a:pt x="8970772" y="179450"/>
                </a:lnTo>
                <a:lnTo>
                  <a:pt x="8957183" y="110744"/>
                </a:lnTo>
                <a:lnTo>
                  <a:pt x="8918321" y="52577"/>
                </a:lnTo>
                <a:lnTo>
                  <a:pt x="8860028" y="13715"/>
                </a:lnTo>
                <a:lnTo>
                  <a:pt x="8791448" y="0"/>
                </a:lnTo>
                <a:close/>
              </a:path>
            </a:pathLst>
          </a:custGeom>
          <a:solidFill>
            <a:srgbClr val="5B9BD3"/>
          </a:solidFill>
        </p:spPr>
        <p:txBody>
          <a:bodyPr wrap="square" lIns="0" tIns="0" rIns="0" bIns="0" rtlCol="0"/>
          <a:lstStyle/>
          <a:p>
            <a:endParaRPr/>
          </a:p>
        </p:txBody>
      </p:sp>
      <p:sp>
        <p:nvSpPr>
          <p:cNvPr id="3" name="object 3"/>
          <p:cNvSpPr txBox="1">
            <a:spLocks noGrp="1"/>
          </p:cNvSpPr>
          <p:nvPr>
            <p:ph type="title"/>
          </p:nvPr>
        </p:nvSpPr>
        <p:spPr>
          <a:xfrm>
            <a:off x="963269" y="717041"/>
            <a:ext cx="96202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R</a:t>
            </a:r>
            <a:r>
              <a:rPr sz="1800" spc="-5" dirty="0">
                <a:solidFill>
                  <a:srgbClr val="FFFFFF"/>
                </a:solidFill>
                <a:latin typeface="Calibri"/>
                <a:cs typeface="Calibri"/>
              </a:rPr>
              <a:t>e</a:t>
            </a:r>
            <a:r>
              <a:rPr sz="1800" spc="-10" dirty="0">
                <a:solidFill>
                  <a:srgbClr val="FFFFFF"/>
                </a:solidFill>
                <a:latin typeface="Calibri"/>
                <a:cs typeface="Calibri"/>
              </a:rPr>
              <a:t>f</a:t>
            </a:r>
            <a:r>
              <a:rPr sz="1800" spc="-5" dirty="0">
                <a:solidFill>
                  <a:srgbClr val="FFFFFF"/>
                </a:solidFill>
                <a:latin typeface="Calibri"/>
                <a:cs typeface="Calibri"/>
              </a:rPr>
              <a:t>e</a:t>
            </a:r>
            <a:r>
              <a:rPr sz="1800" spc="-15" dirty="0">
                <a:solidFill>
                  <a:srgbClr val="FFFFFF"/>
                </a:solidFill>
                <a:latin typeface="Calibri"/>
                <a:cs typeface="Calibri"/>
              </a:rPr>
              <a:t>r</a:t>
            </a:r>
            <a:r>
              <a:rPr sz="1800" spc="-5" dirty="0">
                <a:solidFill>
                  <a:srgbClr val="FFFFFF"/>
                </a:solidFill>
                <a:latin typeface="Calibri"/>
                <a:cs typeface="Calibri"/>
              </a:rPr>
              <a:t>e</a:t>
            </a:r>
            <a:r>
              <a:rPr sz="1800" spc="-10" dirty="0">
                <a:solidFill>
                  <a:srgbClr val="FFFFFF"/>
                </a:solidFill>
                <a:latin typeface="Calibri"/>
                <a:cs typeface="Calibri"/>
              </a:rPr>
              <a:t>n</a:t>
            </a:r>
            <a:r>
              <a:rPr sz="1800" spc="-15" dirty="0">
                <a:solidFill>
                  <a:srgbClr val="FFFFFF"/>
                </a:solidFill>
                <a:latin typeface="Calibri"/>
                <a:cs typeface="Calibri"/>
              </a:rPr>
              <a:t>c</a:t>
            </a:r>
            <a:r>
              <a:rPr sz="1800" dirty="0">
                <a:solidFill>
                  <a:srgbClr val="FFFFFF"/>
                </a:solidFill>
                <a:latin typeface="Calibri"/>
                <a:cs typeface="Calibri"/>
              </a:rPr>
              <a:t>e</a:t>
            </a:r>
            <a:endParaRPr sz="1800">
              <a:latin typeface="Calibri"/>
              <a:cs typeface="Calibri"/>
            </a:endParaRPr>
          </a:p>
        </p:txBody>
      </p:sp>
      <p:sp>
        <p:nvSpPr>
          <p:cNvPr id="4" name="object 4"/>
          <p:cNvSpPr txBox="1"/>
          <p:nvPr/>
        </p:nvSpPr>
        <p:spPr>
          <a:xfrm>
            <a:off x="916939" y="2199513"/>
            <a:ext cx="10817861" cy="2844368"/>
          </a:xfrm>
          <a:prstGeom prst="rect">
            <a:avLst/>
          </a:prstGeom>
        </p:spPr>
        <p:txBody>
          <a:bodyPr vert="horz" wrap="square" lIns="0" tIns="12700" rIns="0" bIns="0" rtlCol="0">
            <a:spAutoFit/>
          </a:bodyPr>
          <a:lstStyle/>
          <a:p>
            <a:pPr algn="just">
              <a:spcBef>
                <a:spcPts val="1200"/>
              </a:spcBef>
              <a:spcAft>
                <a:spcPts val="1200"/>
              </a:spcAft>
              <a:buNone/>
              <a:tabLst>
                <a:tab pos="182880" algn="l"/>
              </a:tabLst>
            </a:pPr>
            <a:r>
              <a:rPr lang="en-IN" sz="2400" b="1" dirty="0">
                <a:effectLst/>
                <a:latin typeface="Times New Roman" panose="02020603050405020304" pitchFamily="18" charset="0"/>
                <a:ea typeface="Times New Roman" panose="02020603050405020304" pitchFamily="18" charset="0"/>
              </a:rPr>
              <a:t>P. Norvig, “How to Write a Spelling Corrector,” [Online]. Available: https://norvig.com/spell-correct.html</a:t>
            </a:r>
            <a:endParaRPr lang="en-IN" sz="2400" dirty="0">
              <a:effectLst/>
              <a:latin typeface="Times New Roman" panose="02020603050405020304" pitchFamily="18" charset="0"/>
              <a:ea typeface="Times New Roman" panose="02020603050405020304" pitchFamily="18" charset="0"/>
            </a:endParaRPr>
          </a:p>
          <a:p>
            <a:pPr algn="just">
              <a:spcBef>
                <a:spcPts val="1200"/>
              </a:spcBef>
              <a:spcAft>
                <a:spcPts val="1200"/>
              </a:spcAft>
              <a:buNone/>
              <a:tabLst>
                <a:tab pos="182880" algn="l"/>
              </a:tabLst>
            </a:pPr>
            <a:r>
              <a:rPr lang="en-IN" sz="2400" b="1" dirty="0">
                <a:effectLst/>
                <a:latin typeface="Times New Roman" panose="02020603050405020304" pitchFamily="18" charset="0"/>
                <a:ea typeface="Times New Roman" panose="02020603050405020304" pitchFamily="18" charset="0"/>
              </a:rPr>
              <a:t> V. I. </a:t>
            </a:r>
            <a:r>
              <a:rPr lang="en-IN" sz="2400" b="1" dirty="0" err="1">
                <a:effectLst/>
                <a:latin typeface="Times New Roman" panose="02020603050405020304" pitchFamily="18" charset="0"/>
                <a:ea typeface="Times New Roman" panose="02020603050405020304" pitchFamily="18" charset="0"/>
              </a:rPr>
              <a:t>Levenshtein</a:t>
            </a:r>
            <a:r>
              <a:rPr lang="en-IN" sz="2400" b="1" dirty="0">
                <a:effectLst/>
                <a:latin typeface="Times New Roman" panose="02020603050405020304" pitchFamily="18" charset="0"/>
                <a:ea typeface="Times New Roman" panose="02020603050405020304" pitchFamily="18" charset="0"/>
              </a:rPr>
              <a:t>, “Binary codes capable of correcting deletions, insertions and reversals,” </a:t>
            </a:r>
            <a:r>
              <a:rPr lang="en-IN" sz="2400" b="1" i="1" dirty="0">
                <a:effectLst/>
                <a:latin typeface="Times New Roman" panose="02020603050405020304" pitchFamily="18" charset="0"/>
                <a:ea typeface="Times New Roman" panose="02020603050405020304" pitchFamily="18" charset="0"/>
              </a:rPr>
              <a:t>Soviet Physics </a:t>
            </a:r>
            <a:r>
              <a:rPr lang="en-IN" sz="2400" b="1" i="1" dirty="0" err="1">
                <a:effectLst/>
                <a:latin typeface="Times New Roman" panose="02020603050405020304" pitchFamily="18" charset="0"/>
                <a:ea typeface="Times New Roman" panose="02020603050405020304" pitchFamily="18" charset="0"/>
              </a:rPr>
              <a:t>Doklady</a:t>
            </a:r>
            <a:r>
              <a:rPr lang="en-IN" sz="2400" b="1" dirty="0">
                <a:effectLst/>
                <a:latin typeface="Times New Roman" panose="02020603050405020304" pitchFamily="18" charset="0"/>
                <a:ea typeface="Times New Roman" panose="02020603050405020304" pitchFamily="18" charset="0"/>
              </a:rPr>
              <a:t>, vol. 10, pp. 707–710, 1966.</a:t>
            </a:r>
            <a:endParaRPr lang="en-IN" sz="2400" dirty="0">
              <a:effectLst/>
              <a:latin typeface="Times New Roman" panose="02020603050405020304" pitchFamily="18" charset="0"/>
              <a:ea typeface="Times New Roman" panose="02020603050405020304" pitchFamily="18" charset="0"/>
            </a:endParaRPr>
          </a:p>
          <a:p>
            <a:pPr algn="just">
              <a:spcBef>
                <a:spcPts val="1200"/>
              </a:spcBef>
              <a:spcAft>
                <a:spcPts val="1200"/>
              </a:spcAft>
              <a:tabLst>
                <a:tab pos="182880" algn="l"/>
              </a:tabLst>
            </a:pPr>
            <a:r>
              <a:rPr lang="en-IN" sz="2400" b="1" dirty="0">
                <a:effectLst/>
                <a:latin typeface="Times New Roman" panose="02020603050405020304" pitchFamily="18" charset="0"/>
                <a:ea typeface="Times New Roman" panose="02020603050405020304" pitchFamily="18" charset="0"/>
              </a:rPr>
              <a:t> S. </a:t>
            </a:r>
            <a:r>
              <a:rPr lang="en-IN" sz="2400" b="1" dirty="0" err="1">
                <a:effectLst/>
                <a:latin typeface="Times New Roman" panose="02020603050405020304" pitchFamily="18" charset="0"/>
                <a:ea typeface="Times New Roman" panose="02020603050405020304" pitchFamily="18" charset="0"/>
              </a:rPr>
              <a:t>Jurafsky</a:t>
            </a:r>
            <a:r>
              <a:rPr lang="en-IN" sz="2400" b="1" dirty="0">
                <a:effectLst/>
                <a:latin typeface="Times New Roman" panose="02020603050405020304" pitchFamily="18" charset="0"/>
                <a:ea typeface="Times New Roman" panose="02020603050405020304" pitchFamily="18" charset="0"/>
              </a:rPr>
              <a:t> and J. H. Martin, </a:t>
            </a:r>
            <a:r>
              <a:rPr lang="en-IN" sz="2400" b="1" i="1" dirty="0">
                <a:effectLst/>
                <a:latin typeface="Times New Roman" panose="02020603050405020304" pitchFamily="18" charset="0"/>
                <a:ea typeface="Times New Roman" panose="02020603050405020304" pitchFamily="18" charset="0"/>
              </a:rPr>
              <a:t>Speech and Language Processing</a:t>
            </a:r>
            <a:r>
              <a:rPr lang="en-IN" sz="2400" b="1" dirty="0">
                <a:effectLst/>
                <a:latin typeface="Times New Roman" panose="02020603050405020304" pitchFamily="18" charset="0"/>
                <a:ea typeface="Times New Roman" panose="02020603050405020304" pitchFamily="18" charset="0"/>
              </a:rPr>
              <a:t>, 3rd ed., Prentice Hall, 2023.</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4701" y="3180410"/>
            <a:ext cx="3946525" cy="2952750"/>
          </a:xfrm>
          <a:prstGeom prst="rect">
            <a:avLst/>
          </a:prstGeom>
        </p:spPr>
        <p:txBody>
          <a:bodyPr vert="horz" wrap="square" lIns="0" tIns="12700" rIns="0" bIns="0" rtlCol="0">
            <a:spAutoFit/>
          </a:bodyPr>
          <a:lstStyle/>
          <a:p>
            <a:pPr marL="858519" marR="5080" indent="-845819">
              <a:lnSpc>
                <a:spcPct val="100000"/>
              </a:lnSpc>
              <a:spcBef>
                <a:spcPts val="100"/>
              </a:spcBef>
            </a:pPr>
            <a:r>
              <a:rPr sz="9600" spc="-685" dirty="0">
                <a:solidFill>
                  <a:srgbClr val="70A0D9"/>
                </a:solidFill>
                <a:latin typeface="Times New Roman"/>
                <a:cs typeface="Times New Roman"/>
              </a:rPr>
              <a:t>THAN</a:t>
            </a:r>
            <a:r>
              <a:rPr sz="9600" dirty="0">
                <a:solidFill>
                  <a:srgbClr val="70A0D9"/>
                </a:solidFill>
                <a:latin typeface="Times New Roman"/>
                <a:cs typeface="Times New Roman"/>
              </a:rPr>
              <a:t>K  </a:t>
            </a:r>
            <a:r>
              <a:rPr sz="9600" spc="-1030" dirty="0">
                <a:solidFill>
                  <a:srgbClr val="70A0D9"/>
                </a:solidFill>
                <a:latin typeface="Times New Roman"/>
                <a:cs typeface="Times New Roman"/>
              </a:rPr>
              <a:t>YOU</a:t>
            </a:r>
            <a:endParaRPr sz="9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73506"/>
            <a:ext cx="9315450" cy="1031875"/>
          </a:xfrm>
          <a:custGeom>
            <a:avLst/>
            <a:gdLst/>
            <a:ahLst/>
            <a:cxnLst/>
            <a:rect l="l" t="t" r="r" b="b"/>
            <a:pathLst>
              <a:path w="9315450" h="1031875">
                <a:moveTo>
                  <a:pt x="9143365" y="0"/>
                </a:moveTo>
                <a:lnTo>
                  <a:pt x="171894" y="0"/>
                </a:lnTo>
                <a:lnTo>
                  <a:pt x="126199" y="6095"/>
                </a:lnTo>
                <a:lnTo>
                  <a:pt x="85140" y="23367"/>
                </a:lnTo>
                <a:lnTo>
                  <a:pt x="50342" y="50291"/>
                </a:lnTo>
                <a:lnTo>
                  <a:pt x="23469" y="85089"/>
                </a:lnTo>
                <a:lnTo>
                  <a:pt x="6134" y="126110"/>
                </a:lnTo>
                <a:lnTo>
                  <a:pt x="0" y="171830"/>
                </a:lnTo>
                <a:lnTo>
                  <a:pt x="0" y="859408"/>
                </a:lnTo>
                <a:lnTo>
                  <a:pt x="6134" y="905128"/>
                </a:lnTo>
                <a:lnTo>
                  <a:pt x="23469" y="946150"/>
                </a:lnTo>
                <a:lnTo>
                  <a:pt x="50342" y="980947"/>
                </a:lnTo>
                <a:lnTo>
                  <a:pt x="85140" y="1007871"/>
                </a:lnTo>
                <a:lnTo>
                  <a:pt x="126199" y="1025143"/>
                </a:lnTo>
                <a:lnTo>
                  <a:pt x="171894" y="1031366"/>
                </a:lnTo>
                <a:lnTo>
                  <a:pt x="9143365" y="1031366"/>
                </a:lnTo>
                <a:lnTo>
                  <a:pt x="9188958" y="1025143"/>
                </a:lnTo>
                <a:lnTo>
                  <a:pt x="9230106" y="1007871"/>
                </a:lnTo>
                <a:lnTo>
                  <a:pt x="9264904" y="980947"/>
                </a:lnTo>
                <a:lnTo>
                  <a:pt x="9291701" y="946150"/>
                </a:lnTo>
                <a:lnTo>
                  <a:pt x="9309100" y="905128"/>
                </a:lnTo>
                <a:lnTo>
                  <a:pt x="9315196" y="859408"/>
                </a:lnTo>
                <a:lnTo>
                  <a:pt x="9315196" y="171830"/>
                </a:lnTo>
                <a:lnTo>
                  <a:pt x="9302115" y="106044"/>
                </a:lnTo>
                <a:lnTo>
                  <a:pt x="9264904" y="50291"/>
                </a:lnTo>
                <a:lnTo>
                  <a:pt x="9209151" y="13080"/>
                </a:lnTo>
                <a:lnTo>
                  <a:pt x="9143365" y="0"/>
                </a:lnTo>
                <a:close/>
              </a:path>
            </a:pathLst>
          </a:custGeom>
          <a:solidFill>
            <a:srgbClr val="589BD3"/>
          </a:solidFill>
        </p:spPr>
        <p:txBody>
          <a:bodyPr wrap="square" lIns="0" tIns="0" rIns="0" bIns="0" rtlCol="0"/>
          <a:lstStyle/>
          <a:p>
            <a:endParaRPr/>
          </a:p>
        </p:txBody>
      </p:sp>
      <p:sp>
        <p:nvSpPr>
          <p:cNvPr id="3" name="object 3"/>
          <p:cNvSpPr txBox="1">
            <a:spLocks noGrp="1"/>
          </p:cNvSpPr>
          <p:nvPr>
            <p:ph type="title"/>
          </p:nvPr>
        </p:nvSpPr>
        <p:spPr>
          <a:xfrm>
            <a:off x="1037336" y="472567"/>
            <a:ext cx="2781300" cy="680720"/>
          </a:xfrm>
          <a:prstGeom prst="rect">
            <a:avLst/>
          </a:prstGeom>
        </p:spPr>
        <p:txBody>
          <a:bodyPr vert="horz" wrap="square" lIns="0" tIns="12065" rIns="0" bIns="0" rtlCol="0">
            <a:spAutoFit/>
          </a:bodyPr>
          <a:lstStyle/>
          <a:p>
            <a:pPr marL="12700">
              <a:lnSpc>
                <a:spcPct val="100000"/>
              </a:lnSpc>
              <a:spcBef>
                <a:spcPts val="95"/>
              </a:spcBef>
            </a:pPr>
            <a:r>
              <a:rPr sz="4300" spc="-20" dirty="0">
                <a:solidFill>
                  <a:srgbClr val="FFFFFF"/>
                </a:solidFill>
                <a:latin typeface="Calibri"/>
                <a:cs typeface="Calibri"/>
              </a:rPr>
              <a:t>I</a:t>
            </a:r>
            <a:r>
              <a:rPr sz="4300" spc="-10" dirty="0">
                <a:solidFill>
                  <a:srgbClr val="FFFFFF"/>
                </a:solidFill>
                <a:latin typeface="Calibri"/>
                <a:cs typeface="Calibri"/>
              </a:rPr>
              <a:t>n</a:t>
            </a:r>
            <a:r>
              <a:rPr sz="4300" spc="-30" dirty="0">
                <a:solidFill>
                  <a:srgbClr val="FFFFFF"/>
                </a:solidFill>
                <a:latin typeface="Calibri"/>
                <a:cs typeface="Calibri"/>
              </a:rPr>
              <a:t>t</a:t>
            </a:r>
            <a:r>
              <a:rPr sz="4300" spc="-5" dirty="0">
                <a:solidFill>
                  <a:srgbClr val="FFFFFF"/>
                </a:solidFill>
                <a:latin typeface="Calibri"/>
                <a:cs typeface="Calibri"/>
              </a:rPr>
              <a:t>r</a:t>
            </a:r>
            <a:r>
              <a:rPr sz="4300" spc="-25" dirty="0">
                <a:solidFill>
                  <a:srgbClr val="FFFFFF"/>
                </a:solidFill>
                <a:latin typeface="Calibri"/>
                <a:cs typeface="Calibri"/>
              </a:rPr>
              <a:t>o</a:t>
            </a:r>
            <a:r>
              <a:rPr sz="4300" spc="-10" dirty="0">
                <a:solidFill>
                  <a:srgbClr val="FFFFFF"/>
                </a:solidFill>
                <a:latin typeface="Calibri"/>
                <a:cs typeface="Calibri"/>
              </a:rPr>
              <a:t>d</a:t>
            </a:r>
            <a:r>
              <a:rPr sz="4300" spc="-30" dirty="0">
                <a:solidFill>
                  <a:srgbClr val="FFFFFF"/>
                </a:solidFill>
                <a:latin typeface="Calibri"/>
                <a:cs typeface="Calibri"/>
              </a:rPr>
              <a:t>u</a:t>
            </a:r>
            <a:r>
              <a:rPr sz="4300" spc="-25" dirty="0">
                <a:solidFill>
                  <a:srgbClr val="FFFFFF"/>
                </a:solidFill>
                <a:latin typeface="Calibri"/>
                <a:cs typeface="Calibri"/>
              </a:rPr>
              <a:t>c</a:t>
            </a:r>
            <a:r>
              <a:rPr sz="4300" spc="-5" dirty="0">
                <a:solidFill>
                  <a:srgbClr val="FFFFFF"/>
                </a:solidFill>
                <a:latin typeface="Calibri"/>
                <a:cs typeface="Calibri"/>
              </a:rPr>
              <a:t>t</a:t>
            </a:r>
            <a:r>
              <a:rPr sz="4300" spc="-35" dirty="0">
                <a:solidFill>
                  <a:srgbClr val="FFFFFF"/>
                </a:solidFill>
                <a:latin typeface="Calibri"/>
                <a:cs typeface="Calibri"/>
              </a:rPr>
              <a:t>i</a:t>
            </a:r>
            <a:r>
              <a:rPr sz="4300" spc="-10" dirty="0">
                <a:solidFill>
                  <a:srgbClr val="FFFFFF"/>
                </a:solidFill>
                <a:latin typeface="Calibri"/>
                <a:cs typeface="Calibri"/>
              </a:rPr>
              <a:t>on</a:t>
            </a:r>
            <a:endParaRPr sz="4300" dirty="0">
              <a:latin typeface="Calibri"/>
              <a:cs typeface="Calibri"/>
            </a:endParaRPr>
          </a:p>
        </p:txBody>
      </p:sp>
      <p:sp>
        <p:nvSpPr>
          <p:cNvPr id="4" name="object 4"/>
          <p:cNvSpPr txBox="1"/>
          <p:nvPr/>
        </p:nvSpPr>
        <p:spPr>
          <a:xfrm>
            <a:off x="307340" y="1931873"/>
            <a:ext cx="9315450" cy="2228815"/>
          </a:xfrm>
          <a:prstGeom prst="rect">
            <a:avLst/>
          </a:prstGeom>
        </p:spPr>
        <p:txBody>
          <a:bodyPr vert="horz" wrap="square" lIns="0" tIns="12700" rIns="0" bIns="0" rtlCol="0">
            <a:spAutoFit/>
          </a:bodyPr>
          <a:lstStyle/>
          <a:p>
            <a:pPr marL="299085" marR="84455" indent="-287020" algn="just">
              <a:lnSpc>
                <a:spcPct val="100000"/>
              </a:lnSpc>
              <a:spcBef>
                <a:spcPts val="100"/>
              </a:spcBef>
              <a:buFont typeface="Arial"/>
              <a:buChar char="•"/>
              <a:tabLst>
                <a:tab pos="299085" algn="l"/>
                <a:tab pos="299720" algn="l"/>
              </a:tabLst>
            </a:pPr>
            <a:r>
              <a:rPr lang="en-IN" sz="1800" dirty="0">
                <a:effectLst/>
                <a:latin typeface="Times New Roman" panose="02020603050405020304" pitchFamily="18" charset="0"/>
                <a:ea typeface="Times New Roman" panose="02020603050405020304" pitchFamily="18" charset="0"/>
              </a:rPr>
              <a:t> Spelling correction is really important for making things easier for users when they're communicating online, whether they're typing in a document or searching on Google. This paper introduces a new autocorrect system built with Python and a user-friendly interface made with </a:t>
            </a:r>
            <a:r>
              <a:rPr lang="en-IN" sz="1800" dirty="0" err="1">
                <a:effectLst/>
                <a:latin typeface="Times New Roman" panose="02020603050405020304" pitchFamily="18" charset="0"/>
                <a:ea typeface="Times New Roman" panose="02020603050405020304" pitchFamily="18" charset="0"/>
              </a:rPr>
              <a:t>Tkinter</a:t>
            </a:r>
            <a:r>
              <a:rPr lang="en-IN" sz="1800" dirty="0">
                <a:effectLst/>
                <a:latin typeface="Times New Roman" panose="02020603050405020304" pitchFamily="18" charset="0"/>
                <a:ea typeface="Times New Roman" panose="02020603050405020304" pitchFamily="18" charset="0"/>
              </a:rPr>
              <a:t>. The app spots and fixes typos by using natural language processing, specifically looking at how similar words are (edit distance) and how often words show up (word frequency analysis). After going through a bunch of text data, the system suggests possible corrections when the user types something. This project shows how useful NLP and string similarity can be, and it also gives us a basic tool to build more complex language apps on.</a:t>
            </a:r>
            <a:endParaRPr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6952" y="224916"/>
            <a:ext cx="8780780" cy="1009650"/>
          </a:xfrm>
          <a:custGeom>
            <a:avLst/>
            <a:gdLst/>
            <a:ahLst/>
            <a:cxnLst/>
            <a:rect l="l" t="t" r="r" b="b"/>
            <a:pathLst>
              <a:path w="8780780" h="1009650">
                <a:moveTo>
                  <a:pt x="8612505" y="0"/>
                </a:moveTo>
                <a:lnTo>
                  <a:pt x="168275" y="0"/>
                </a:lnTo>
                <a:lnTo>
                  <a:pt x="123545" y="5968"/>
                </a:lnTo>
                <a:lnTo>
                  <a:pt x="83337" y="22859"/>
                </a:lnTo>
                <a:lnTo>
                  <a:pt x="49288" y="49275"/>
                </a:lnTo>
                <a:lnTo>
                  <a:pt x="22974" y="83311"/>
                </a:lnTo>
                <a:lnTo>
                  <a:pt x="6007" y="123443"/>
                </a:lnTo>
                <a:lnTo>
                  <a:pt x="0" y="168274"/>
                </a:lnTo>
                <a:lnTo>
                  <a:pt x="0" y="841374"/>
                </a:lnTo>
                <a:lnTo>
                  <a:pt x="6007" y="886078"/>
                </a:lnTo>
                <a:lnTo>
                  <a:pt x="22974" y="926210"/>
                </a:lnTo>
                <a:lnTo>
                  <a:pt x="49288" y="960246"/>
                </a:lnTo>
                <a:lnTo>
                  <a:pt x="83337" y="986662"/>
                </a:lnTo>
                <a:lnTo>
                  <a:pt x="123545" y="1003553"/>
                </a:lnTo>
                <a:lnTo>
                  <a:pt x="168275" y="1009649"/>
                </a:lnTo>
                <a:lnTo>
                  <a:pt x="8612505" y="1009649"/>
                </a:lnTo>
                <a:lnTo>
                  <a:pt x="8657209" y="1003553"/>
                </a:lnTo>
                <a:lnTo>
                  <a:pt x="8697468" y="986662"/>
                </a:lnTo>
                <a:lnTo>
                  <a:pt x="8731504" y="960246"/>
                </a:lnTo>
                <a:lnTo>
                  <a:pt x="8757793" y="926210"/>
                </a:lnTo>
                <a:lnTo>
                  <a:pt x="8774811" y="886078"/>
                </a:lnTo>
                <a:lnTo>
                  <a:pt x="8780780" y="841374"/>
                </a:lnTo>
                <a:lnTo>
                  <a:pt x="8780780" y="168274"/>
                </a:lnTo>
                <a:lnTo>
                  <a:pt x="8767953" y="103758"/>
                </a:lnTo>
                <a:lnTo>
                  <a:pt x="8731504" y="49275"/>
                </a:lnTo>
                <a:lnTo>
                  <a:pt x="8676894" y="12700"/>
                </a:lnTo>
                <a:lnTo>
                  <a:pt x="8612505" y="0"/>
                </a:lnTo>
                <a:close/>
              </a:path>
            </a:pathLst>
          </a:custGeom>
          <a:solidFill>
            <a:srgbClr val="589BD3"/>
          </a:solidFill>
        </p:spPr>
        <p:txBody>
          <a:bodyPr wrap="square" lIns="0" tIns="0" rIns="0" bIns="0" rtlCol="0"/>
          <a:lstStyle/>
          <a:p>
            <a:endParaRPr/>
          </a:p>
        </p:txBody>
      </p:sp>
      <p:sp>
        <p:nvSpPr>
          <p:cNvPr id="3" name="object 3"/>
          <p:cNvSpPr txBox="1">
            <a:spLocks noGrp="1"/>
          </p:cNvSpPr>
          <p:nvPr>
            <p:ph type="title"/>
          </p:nvPr>
        </p:nvSpPr>
        <p:spPr>
          <a:xfrm>
            <a:off x="955649" y="323215"/>
            <a:ext cx="3691890" cy="665480"/>
          </a:xfrm>
          <a:prstGeom prst="rect">
            <a:avLst/>
          </a:prstGeom>
        </p:spPr>
        <p:txBody>
          <a:bodyPr vert="horz" wrap="square" lIns="0" tIns="12700" rIns="0" bIns="0" rtlCol="0">
            <a:spAutoFit/>
          </a:bodyPr>
          <a:lstStyle/>
          <a:p>
            <a:pPr marL="12700">
              <a:lnSpc>
                <a:spcPct val="100000"/>
              </a:lnSpc>
              <a:spcBef>
                <a:spcPts val="100"/>
              </a:spcBef>
            </a:pPr>
            <a:r>
              <a:rPr sz="4200" spc="-30" dirty="0">
                <a:solidFill>
                  <a:srgbClr val="FFFFFF"/>
                </a:solidFill>
                <a:latin typeface="Calibri"/>
                <a:cs typeface="Calibri"/>
              </a:rPr>
              <a:t>Li</a:t>
            </a:r>
            <a:r>
              <a:rPr sz="4200" spc="-25" dirty="0">
                <a:solidFill>
                  <a:srgbClr val="FFFFFF"/>
                </a:solidFill>
                <a:latin typeface="Calibri"/>
                <a:cs typeface="Calibri"/>
              </a:rPr>
              <a:t>t</a:t>
            </a:r>
            <a:r>
              <a:rPr sz="4200" spc="-30" dirty="0">
                <a:solidFill>
                  <a:srgbClr val="FFFFFF"/>
                </a:solidFill>
                <a:latin typeface="Calibri"/>
                <a:cs typeface="Calibri"/>
              </a:rPr>
              <a:t>e</a:t>
            </a:r>
            <a:r>
              <a:rPr sz="4200" spc="-25" dirty="0">
                <a:solidFill>
                  <a:srgbClr val="FFFFFF"/>
                </a:solidFill>
                <a:latin typeface="Calibri"/>
                <a:cs typeface="Calibri"/>
              </a:rPr>
              <a:t>ratur</a:t>
            </a:r>
            <a:r>
              <a:rPr sz="4200" dirty="0">
                <a:solidFill>
                  <a:srgbClr val="FFFFFF"/>
                </a:solidFill>
                <a:latin typeface="Calibri"/>
                <a:cs typeface="Calibri"/>
              </a:rPr>
              <a:t>e</a:t>
            </a:r>
            <a:r>
              <a:rPr sz="4200" spc="-160" dirty="0">
                <a:solidFill>
                  <a:srgbClr val="FFFFFF"/>
                </a:solidFill>
                <a:latin typeface="Calibri"/>
                <a:cs typeface="Calibri"/>
              </a:rPr>
              <a:t> </a:t>
            </a:r>
            <a:r>
              <a:rPr sz="4200" spc="-5" dirty="0">
                <a:solidFill>
                  <a:srgbClr val="FFFFFF"/>
                </a:solidFill>
                <a:latin typeface="Calibri"/>
                <a:cs typeface="Calibri"/>
              </a:rPr>
              <a:t>S</a:t>
            </a:r>
            <a:r>
              <a:rPr sz="4200" spc="-20" dirty="0">
                <a:solidFill>
                  <a:srgbClr val="FFFFFF"/>
                </a:solidFill>
                <a:latin typeface="Calibri"/>
                <a:cs typeface="Calibri"/>
              </a:rPr>
              <a:t>u</a:t>
            </a:r>
            <a:r>
              <a:rPr sz="4200" spc="-15" dirty="0">
                <a:solidFill>
                  <a:srgbClr val="FFFFFF"/>
                </a:solidFill>
                <a:latin typeface="Calibri"/>
                <a:cs typeface="Calibri"/>
              </a:rPr>
              <a:t>rve</a:t>
            </a:r>
            <a:r>
              <a:rPr sz="4200" dirty="0">
                <a:solidFill>
                  <a:srgbClr val="FFFFFF"/>
                </a:solidFill>
                <a:latin typeface="Calibri"/>
                <a:cs typeface="Calibri"/>
              </a:rPr>
              <a:t>y</a:t>
            </a:r>
            <a:endParaRPr sz="4200">
              <a:latin typeface="Calibri"/>
              <a:cs typeface="Calibri"/>
            </a:endParaRPr>
          </a:p>
        </p:txBody>
      </p:sp>
      <p:sp>
        <p:nvSpPr>
          <p:cNvPr id="4" name="object 4"/>
          <p:cNvSpPr txBox="1">
            <a:spLocks noGrp="1"/>
          </p:cNvSpPr>
          <p:nvPr>
            <p:ph type="body" idx="1"/>
          </p:nvPr>
        </p:nvSpPr>
        <p:spPr>
          <a:xfrm>
            <a:off x="766952" y="1828801"/>
            <a:ext cx="10891648" cy="3336811"/>
          </a:xfrm>
          <a:prstGeom prst="rect">
            <a:avLst/>
          </a:prstGeom>
        </p:spPr>
        <p:txBody>
          <a:bodyPr vert="horz" wrap="square" lIns="0" tIns="12700" rIns="0" bIns="0" rtlCol="0">
            <a:spAutoFit/>
          </a:bodyPr>
          <a:lstStyle/>
          <a:p>
            <a:pPr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Autocorrection systems have been a topic of research and development for many years, primarily in the fields of natural language processing (NLP), information retrieval, and computational linguistics. Various algorithms and models have been proposed and implemented to improve the accuracy and speed of correcting typographical errors in user inputs. One of the foundational approaches in spell correction is based on </a:t>
            </a:r>
            <a:r>
              <a:rPr lang="en-US" sz="2400" b="1" dirty="0">
                <a:effectLst/>
                <a:latin typeface="Times New Roman" panose="02020603050405020304" pitchFamily="18" charset="0"/>
                <a:ea typeface="Times New Roman" panose="02020603050405020304" pitchFamily="18" charset="0"/>
              </a:rPr>
              <a:t>edit distance</a:t>
            </a:r>
            <a:r>
              <a:rPr lang="en-US" sz="2400" dirty="0">
                <a:effectLst/>
                <a:latin typeface="Times New Roman" panose="02020603050405020304" pitchFamily="18" charset="0"/>
                <a:ea typeface="Times New Roman" panose="02020603050405020304" pitchFamily="18" charset="0"/>
              </a:rPr>
              <a:t>, also known as </a:t>
            </a:r>
            <a:r>
              <a:rPr lang="en-US" sz="2400" dirty="0" err="1">
                <a:effectLst/>
                <a:latin typeface="Times New Roman" panose="02020603050405020304" pitchFamily="18" charset="0"/>
                <a:ea typeface="Times New Roman" panose="02020603050405020304" pitchFamily="18" charset="0"/>
              </a:rPr>
              <a:t>Levenshtein</a:t>
            </a:r>
            <a:r>
              <a:rPr lang="en-US" sz="2400" dirty="0">
                <a:effectLst/>
                <a:latin typeface="Times New Roman" panose="02020603050405020304" pitchFamily="18" charset="0"/>
                <a:ea typeface="Times New Roman" panose="02020603050405020304" pitchFamily="18" charset="0"/>
              </a:rPr>
              <a:t> Distance, introduced by Vladimir </a:t>
            </a:r>
            <a:r>
              <a:rPr lang="en-US" sz="2400" dirty="0" err="1">
                <a:effectLst/>
                <a:latin typeface="Times New Roman" panose="02020603050405020304" pitchFamily="18" charset="0"/>
                <a:ea typeface="Times New Roman" panose="02020603050405020304" pitchFamily="18" charset="0"/>
              </a:rPr>
              <a:t>Levenshtein</a:t>
            </a:r>
            <a:r>
              <a:rPr lang="en-US" sz="2400" dirty="0">
                <a:effectLst/>
                <a:latin typeface="Times New Roman" panose="02020603050405020304" pitchFamily="18" charset="0"/>
                <a:ea typeface="Times New Roman" panose="02020603050405020304" pitchFamily="18" charset="0"/>
              </a:rPr>
              <a:t> in 1966. This method calculates the minimum number of operations (insertion, deletion, substitution, or transposition) required to transform one word into another. It forms the basis of many traditional autocorrect systems. </a:t>
            </a:r>
            <a:endParaRPr sz="24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6952" y="224916"/>
            <a:ext cx="8780780" cy="1009650"/>
          </a:xfrm>
          <a:custGeom>
            <a:avLst/>
            <a:gdLst/>
            <a:ahLst/>
            <a:cxnLst/>
            <a:rect l="l" t="t" r="r" b="b"/>
            <a:pathLst>
              <a:path w="8780780" h="1009650">
                <a:moveTo>
                  <a:pt x="8612505" y="0"/>
                </a:moveTo>
                <a:lnTo>
                  <a:pt x="168275" y="0"/>
                </a:lnTo>
                <a:lnTo>
                  <a:pt x="123545" y="5968"/>
                </a:lnTo>
                <a:lnTo>
                  <a:pt x="83337" y="22859"/>
                </a:lnTo>
                <a:lnTo>
                  <a:pt x="49288" y="49275"/>
                </a:lnTo>
                <a:lnTo>
                  <a:pt x="22974" y="83311"/>
                </a:lnTo>
                <a:lnTo>
                  <a:pt x="6007" y="123443"/>
                </a:lnTo>
                <a:lnTo>
                  <a:pt x="0" y="168274"/>
                </a:lnTo>
                <a:lnTo>
                  <a:pt x="0" y="841374"/>
                </a:lnTo>
                <a:lnTo>
                  <a:pt x="6007" y="886078"/>
                </a:lnTo>
                <a:lnTo>
                  <a:pt x="22974" y="926210"/>
                </a:lnTo>
                <a:lnTo>
                  <a:pt x="49288" y="960246"/>
                </a:lnTo>
                <a:lnTo>
                  <a:pt x="83337" y="986662"/>
                </a:lnTo>
                <a:lnTo>
                  <a:pt x="123545" y="1003553"/>
                </a:lnTo>
                <a:lnTo>
                  <a:pt x="168275" y="1009649"/>
                </a:lnTo>
                <a:lnTo>
                  <a:pt x="8612505" y="1009649"/>
                </a:lnTo>
                <a:lnTo>
                  <a:pt x="8657209" y="1003553"/>
                </a:lnTo>
                <a:lnTo>
                  <a:pt x="8697468" y="986662"/>
                </a:lnTo>
                <a:lnTo>
                  <a:pt x="8731504" y="960246"/>
                </a:lnTo>
                <a:lnTo>
                  <a:pt x="8757793" y="926210"/>
                </a:lnTo>
                <a:lnTo>
                  <a:pt x="8774811" y="886078"/>
                </a:lnTo>
                <a:lnTo>
                  <a:pt x="8780780" y="841374"/>
                </a:lnTo>
                <a:lnTo>
                  <a:pt x="8780780" y="168274"/>
                </a:lnTo>
                <a:lnTo>
                  <a:pt x="8767953" y="103758"/>
                </a:lnTo>
                <a:lnTo>
                  <a:pt x="8731504" y="49275"/>
                </a:lnTo>
                <a:lnTo>
                  <a:pt x="8676894" y="12700"/>
                </a:lnTo>
                <a:lnTo>
                  <a:pt x="8612505" y="0"/>
                </a:lnTo>
                <a:close/>
              </a:path>
            </a:pathLst>
          </a:custGeom>
          <a:solidFill>
            <a:srgbClr val="589BD3"/>
          </a:solidFill>
        </p:spPr>
        <p:txBody>
          <a:bodyPr wrap="square" lIns="0" tIns="0" rIns="0" bIns="0" rtlCol="0"/>
          <a:lstStyle/>
          <a:p>
            <a:endParaRPr/>
          </a:p>
        </p:txBody>
      </p:sp>
      <p:sp>
        <p:nvSpPr>
          <p:cNvPr id="3" name="object 3"/>
          <p:cNvSpPr txBox="1">
            <a:spLocks noGrp="1"/>
          </p:cNvSpPr>
          <p:nvPr>
            <p:ph type="title"/>
          </p:nvPr>
        </p:nvSpPr>
        <p:spPr>
          <a:xfrm>
            <a:off x="955649" y="323215"/>
            <a:ext cx="3691890" cy="665480"/>
          </a:xfrm>
          <a:prstGeom prst="rect">
            <a:avLst/>
          </a:prstGeom>
        </p:spPr>
        <p:txBody>
          <a:bodyPr vert="horz" wrap="square" lIns="0" tIns="12700" rIns="0" bIns="0" rtlCol="0">
            <a:spAutoFit/>
          </a:bodyPr>
          <a:lstStyle/>
          <a:p>
            <a:pPr marL="12700">
              <a:lnSpc>
                <a:spcPct val="100000"/>
              </a:lnSpc>
              <a:spcBef>
                <a:spcPts val="100"/>
              </a:spcBef>
            </a:pPr>
            <a:r>
              <a:rPr sz="4200" spc="-30" dirty="0">
                <a:solidFill>
                  <a:srgbClr val="FFFFFF"/>
                </a:solidFill>
                <a:latin typeface="Calibri"/>
                <a:cs typeface="Calibri"/>
              </a:rPr>
              <a:t>Li</a:t>
            </a:r>
            <a:r>
              <a:rPr sz="4200" spc="-25" dirty="0">
                <a:solidFill>
                  <a:srgbClr val="FFFFFF"/>
                </a:solidFill>
                <a:latin typeface="Calibri"/>
                <a:cs typeface="Calibri"/>
              </a:rPr>
              <a:t>t</a:t>
            </a:r>
            <a:r>
              <a:rPr sz="4200" spc="-30" dirty="0">
                <a:solidFill>
                  <a:srgbClr val="FFFFFF"/>
                </a:solidFill>
                <a:latin typeface="Calibri"/>
                <a:cs typeface="Calibri"/>
              </a:rPr>
              <a:t>e</a:t>
            </a:r>
            <a:r>
              <a:rPr sz="4200" spc="-25" dirty="0">
                <a:solidFill>
                  <a:srgbClr val="FFFFFF"/>
                </a:solidFill>
                <a:latin typeface="Calibri"/>
                <a:cs typeface="Calibri"/>
              </a:rPr>
              <a:t>ratur</a:t>
            </a:r>
            <a:r>
              <a:rPr sz="4200" dirty="0">
                <a:solidFill>
                  <a:srgbClr val="FFFFFF"/>
                </a:solidFill>
                <a:latin typeface="Calibri"/>
                <a:cs typeface="Calibri"/>
              </a:rPr>
              <a:t>e</a:t>
            </a:r>
            <a:r>
              <a:rPr sz="4200" spc="-160" dirty="0">
                <a:solidFill>
                  <a:srgbClr val="FFFFFF"/>
                </a:solidFill>
                <a:latin typeface="Calibri"/>
                <a:cs typeface="Calibri"/>
              </a:rPr>
              <a:t> </a:t>
            </a:r>
            <a:r>
              <a:rPr sz="4200" spc="-5" dirty="0">
                <a:solidFill>
                  <a:srgbClr val="FFFFFF"/>
                </a:solidFill>
                <a:latin typeface="Calibri"/>
                <a:cs typeface="Calibri"/>
              </a:rPr>
              <a:t>S</a:t>
            </a:r>
            <a:r>
              <a:rPr sz="4200" spc="-20" dirty="0">
                <a:solidFill>
                  <a:srgbClr val="FFFFFF"/>
                </a:solidFill>
                <a:latin typeface="Calibri"/>
                <a:cs typeface="Calibri"/>
              </a:rPr>
              <a:t>u</a:t>
            </a:r>
            <a:r>
              <a:rPr sz="4200" spc="-15" dirty="0">
                <a:solidFill>
                  <a:srgbClr val="FFFFFF"/>
                </a:solidFill>
                <a:latin typeface="Calibri"/>
                <a:cs typeface="Calibri"/>
              </a:rPr>
              <a:t>rve</a:t>
            </a:r>
            <a:r>
              <a:rPr sz="4200" dirty="0">
                <a:solidFill>
                  <a:srgbClr val="FFFFFF"/>
                </a:solidFill>
                <a:latin typeface="Calibri"/>
                <a:cs typeface="Calibri"/>
              </a:rPr>
              <a:t>y</a:t>
            </a:r>
            <a:endParaRPr sz="4200">
              <a:latin typeface="Calibri"/>
              <a:cs typeface="Calibri"/>
            </a:endParaRPr>
          </a:p>
        </p:txBody>
      </p:sp>
      <p:sp>
        <p:nvSpPr>
          <p:cNvPr id="4" name="object 4"/>
          <p:cNvSpPr txBox="1"/>
          <p:nvPr/>
        </p:nvSpPr>
        <p:spPr>
          <a:xfrm>
            <a:off x="228601" y="1486026"/>
            <a:ext cx="10820400" cy="4113114"/>
          </a:xfrm>
          <a:prstGeom prst="rect">
            <a:avLst/>
          </a:prstGeom>
        </p:spPr>
        <p:txBody>
          <a:bodyPr vert="horz" wrap="square" lIns="0" tIns="13335" rIns="0" bIns="0" rtlCol="0">
            <a:spAutoFit/>
          </a:bodyPr>
          <a:lstStyle/>
          <a:p>
            <a:pPr marL="915035" algn="just">
              <a:lnSpc>
                <a:spcPct val="150000"/>
              </a:lnSpc>
              <a:spcBef>
                <a:spcPts val="600"/>
              </a:spcBef>
            </a:pPr>
            <a:r>
              <a:rPr lang="en-US" sz="2000" b="1" dirty="0">
                <a:effectLst/>
                <a:latin typeface="Times New Roman" panose="02020603050405020304" pitchFamily="18" charset="0"/>
                <a:ea typeface="Times New Roman" panose="02020603050405020304" pitchFamily="18" charset="0"/>
              </a:rPr>
              <a:t>Peter Norvig's algorithm</a:t>
            </a:r>
            <a:r>
              <a:rPr lang="en-US" sz="2000" dirty="0">
                <a:effectLst/>
                <a:latin typeface="Times New Roman" panose="02020603050405020304" pitchFamily="18" charset="0"/>
                <a:ea typeface="Times New Roman" panose="02020603050405020304" pitchFamily="18" charset="0"/>
              </a:rPr>
              <a:t> for spelling correction, published in 2007, is another widely recognized model. It combines edit distance with word probability derived from a text corpus. The algorithm generates a list of candidate corrections and ranks them based on frequency, making it both simple and efficient for many use cases. Norvig’s method has been widely adopted in educational projects due to its clarity and effectiveness. Modern systems such as those used by </a:t>
            </a:r>
            <a:r>
              <a:rPr lang="en-US" sz="2000" b="1" dirty="0">
                <a:effectLst/>
                <a:latin typeface="Times New Roman" panose="02020603050405020304" pitchFamily="18" charset="0"/>
                <a:ea typeface="Times New Roman" panose="02020603050405020304" pitchFamily="18" charset="0"/>
              </a:rPr>
              <a:t>Google Search</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Microsoft Word</a:t>
            </a:r>
            <a:r>
              <a:rPr lang="en-US" sz="2000" dirty="0">
                <a:effectLs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Grammarly</a:t>
            </a:r>
            <a:r>
              <a:rPr lang="en-US" sz="2000" dirty="0">
                <a:effectLst/>
                <a:latin typeface="Times New Roman" panose="02020603050405020304" pitchFamily="18" charset="0"/>
                <a:ea typeface="Times New Roman" panose="02020603050405020304" pitchFamily="18" charset="0"/>
              </a:rPr>
              <a:t> apply more advanced techniques involving </a:t>
            </a:r>
            <a:r>
              <a:rPr lang="en-US" sz="2000" b="1" dirty="0">
                <a:effectLst/>
                <a:latin typeface="Times New Roman" panose="02020603050405020304" pitchFamily="18" charset="0"/>
                <a:ea typeface="Times New Roman" panose="02020603050405020304" pitchFamily="18" charset="0"/>
              </a:rPr>
              <a:t>contextual analysis</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n-gram models</a:t>
            </a: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deep learning</a:t>
            </a:r>
            <a:r>
              <a:rPr lang="en-US" sz="2000" dirty="0">
                <a:effectLs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transformer-based language models</a:t>
            </a:r>
            <a:r>
              <a:rPr lang="en-US" sz="2000" dirty="0">
                <a:effectLst/>
                <a:latin typeface="Times New Roman" panose="02020603050405020304" pitchFamily="18" charset="0"/>
                <a:ea typeface="Times New Roman" panose="02020603050405020304" pitchFamily="18" charset="0"/>
              </a:rPr>
              <a:t> like BERT and GPT. These systems not only correct spelling errors but also take the surrounding words into account to offer context-aware suggestions.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8300"/>
            <a:ext cx="8795385" cy="1319530"/>
          </a:xfrm>
          <a:custGeom>
            <a:avLst/>
            <a:gdLst/>
            <a:ahLst/>
            <a:cxnLst/>
            <a:rect l="l" t="t" r="r" b="b"/>
            <a:pathLst>
              <a:path w="8795385" h="1319530">
                <a:moveTo>
                  <a:pt x="8575421" y="0"/>
                </a:moveTo>
                <a:lnTo>
                  <a:pt x="219862" y="0"/>
                </a:lnTo>
                <a:lnTo>
                  <a:pt x="175552" y="4445"/>
                </a:lnTo>
                <a:lnTo>
                  <a:pt x="134289" y="17272"/>
                </a:lnTo>
                <a:lnTo>
                  <a:pt x="96939" y="37591"/>
                </a:lnTo>
                <a:lnTo>
                  <a:pt x="64401" y="64388"/>
                </a:lnTo>
                <a:lnTo>
                  <a:pt x="37553" y="96900"/>
                </a:lnTo>
                <a:lnTo>
                  <a:pt x="17271" y="134238"/>
                </a:lnTo>
                <a:lnTo>
                  <a:pt x="4470" y="175513"/>
                </a:lnTo>
                <a:lnTo>
                  <a:pt x="0" y="219837"/>
                </a:lnTo>
                <a:lnTo>
                  <a:pt x="0" y="1099312"/>
                </a:lnTo>
                <a:lnTo>
                  <a:pt x="4470" y="1143635"/>
                </a:lnTo>
                <a:lnTo>
                  <a:pt x="17271" y="1184910"/>
                </a:lnTo>
                <a:lnTo>
                  <a:pt x="37553" y="1222248"/>
                </a:lnTo>
                <a:lnTo>
                  <a:pt x="64401" y="1254760"/>
                </a:lnTo>
                <a:lnTo>
                  <a:pt x="96939" y="1281684"/>
                </a:lnTo>
                <a:lnTo>
                  <a:pt x="134289" y="1301877"/>
                </a:lnTo>
                <a:lnTo>
                  <a:pt x="175552" y="1314703"/>
                </a:lnTo>
                <a:lnTo>
                  <a:pt x="219862" y="1319149"/>
                </a:lnTo>
                <a:lnTo>
                  <a:pt x="8575421" y="1319149"/>
                </a:lnTo>
                <a:lnTo>
                  <a:pt x="8619744" y="1314703"/>
                </a:lnTo>
                <a:lnTo>
                  <a:pt x="8661019" y="1301877"/>
                </a:lnTo>
                <a:lnTo>
                  <a:pt x="8698357" y="1281684"/>
                </a:lnTo>
                <a:lnTo>
                  <a:pt x="8730869" y="1254760"/>
                </a:lnTo>
                <a:lnTo>
                  <a:pt x="8757793" y="1222248"/>
                </a:lnTo>
                <a:lnTo>
                  <a:pt x="8777986" y="1184910"/>
                </a:lnTo>
                <a:lnTo>
                  <a:pt x="8790813" y="1143635"/>
                </a:lnTo>
                <a:lnTo>
                  <a:pt x="8795258" y="1099312"/>
                </a:lnTo>
                <a:lnTo>
                  <a:pt x="8795258" y="219837"/>
                </a:lnTo>
                <a:lnTo>
                  <a:pt x="8791067" y="176784"/>
                </a:lnTo>
                <a:lnTo>
                  <a:pt x="8778494" y="135762"/>
                </a:lnTo>
                <a:lnTo>
                  <a:pt x="8758301" y="97916"/>
                </a:lnTo>
                <a:lnTo>
                  <a:pt x="8730869" y="64388"/>
                </a:lnTo>
                <a:lnTo>
                  <a:pt x="8697341" y="36957"/>
                </a:lnTo>
                <a:lnTo>
                  <a:pt x="8659495" y="16763"/>
                </a:lnTo>
                <a:lnTo>
                  <a:pt x="8618474" y="4317"/>
                </a:lnTo>
                <a:lnTo>
                  <a:pt x="8575421" y="0"/>
                </a:lnTo>
                <a:close/>
              </a:path>
            </a:pathLst>
          </a:custGeom>
          <a:solidFill>
            <a:srgbClr val="589BD3"/>
          </a:solidFill>
        </p:spPr>
        <p:txBody>
          <a:bodyPr wrap="square" lIns="0" tIns="0" rIns="0" bIns="0" rtlCol="0"/>
          <a:lstStyle/>
          <a:p>
            <a:endParaRPr/>
          </a:p>
        </p:txBody>
      </p:sp>
      <p:sp>
        <p:nvSpPr>
          <p:cNvPr id="3" name="object 3"/>
          <p:cNvSpPr txBox="1">
            <a:spLocks noGrp="1"/>
          </p:cNvSpPr>
          <p:nvPr>
            <p:ph type="title"/>
          </p:nvPr>
        </p:nvSpPr>
        <p:spPr>
          <a:xfrm>
            <a:off x="1100429" y="499110"/>
            <a:ext cx="2982595" cy="863600"/>
          </a:xfrm>
          <a:prstGeom prst="rect">
            <a:avLst/>
          </a:prstGeom>
        </p:spPr>
        <p:txBody>
          <a:bodyPr vert="horz" wrap="square" lIns="0" tIns="12065" rIns="0" bIns="0" rtlCol="0">
            <a:spAutoFit/>
          </a:bodyPr>
          <a:lstStyle/>
          <a:p>
            <a:pPr marL="12700">
              <a:lnSpc>
                <a:spcPct val="100000"/>
              </a:lnSpc>
              <a:spcBef>
                <a:spcPts val="95"/>
              </a:spcBef>
            </a:pPr>
            <a:r>
              <a:rPr sz="5500" spc="-15" dirty="0">
                <a:solidFill>
                  <a:srgbClr val="FFFFFF"/>
                </a:solidFill>
                <a:latin typeface="Calibri"/>
                <a:cs typeface="Calibri"/>
              </a:rPr>
              <a:t>Objectives</a:t>
            </a:r>
            <a:endParaRPr sz="5500">
              <a:latin typeface="Calibri"/>
              <a:cs typeface="Calibri"/>
            </a:endParaRPr>
          </a:p>
        </p:txBody>
      </p:sp>
      <p:sp>
        <p:nvSpPr>
          <p:cNvPr id="4" name="object 4"/>
          <p:cNvSpPr txBox="1"/>
          <p:nvPr/>
        </p:nvSpPr>
        <p:spPr>
          <a:xfrm>
            <a:off x="609600" y="1757933"/>
            <a:ext cx="9753599" cy="4014561"/>
          </a:xfrm>
          <a:prstGeom prst="rect">
            <a:avLst/>
          </a:prstGeom>
        </p:spPr>
        <p:txBody>
          <a:bodyPr vert="horz" wrap="square" lIns="0" tIns="13335" rIns="0" bIns="0" rtlCol="0">
            <a:spAutoFit/>
          </a:bodyPr>
          <a:lstStyle/>
          <a:p>
            <a:pPr marL="903605" marR="316230" indent="100965" algn="just">
              <a:lnSpc>
                <a:spcPct val="150000"/>
              </a:lnSpc>
              <a:spcBef>
                <a:spcPts val="150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project is to develop a simple yet effective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autocorrector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application using Python. The main goal is to assist users by automatically identifying and correcting spelling mistakes in individual words entered through a graphical user interface. This is achieved by comparing the user’s input against a large dataset of English words and calculating the most probable correction based on word similarity and frequency. The system makes use of edit distance algorithms, which involve basic operations like inserting, deleting, replacing, or transposing characters in a word to find potential correct alternatives.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00" marR="6985" algn="just">
              <a:lnSpc>
                <a:spcPct val="100000"/>
              </a:lnSpc>
              <a:buSzPct val="95000"/>
              <a:buFont typeface="Arial"/>
              <a:buChar char="•"/>
              <a:tabLst>
                <a:tab pos="171450" algn="l"/>
              </a:tabLst>
            </a:pPr>
            <a:r>
              <a:rPr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1251" y="365125"/>
            <a:ext cx="10569575" cy="1268730"/>
          </a:xfrm>
          <a:custGeom>
            <a:avLst/>
            <a:gdLst/>
            <a:ahLst/>
            <a:cxnLst/>
            <a:rect l="l" t="t" r="r" b="b"/>
            <a:pathLst>
              <a:path w="10569575" h="1268730">
                <a:moveTo>
                  <a:pt x="10357599" y="0"/>
                </a:moveTo>
                <a:lnTo>
                  <a:pt x="211391" y="0"/>
                </a:lnTo>
                <a:lnTo>
                  <a:pt x="162915" y="5587"/>
                </a:lnTo>
                <a:lnTo>
                  <a:pt x="118427" y="21462"/>
                </a:lnTo>
                <a:lnTo>
                  <a:pt x="79184" y="46482"/>
                </a:lnTo>
                <a:lnTo>
                  <a:pt x="46443" y="79121"/>
                </a:lnTo>
                <a:lnTo>
                  <a:pt x="21488" y="118363"/>
                </a:lnTo>
                <a:lnTo>
                  <a:pt x="5587" y="162940"/>
                </a:lnTo>
                <a:lnTo>
                  <a:pt x="0" y="211327"/>
                </a:lnTo>
                <a:lnTo>
                  <a:pt x="0" y="1056894"/>
                </a:lnTo>
                <a:lnTo>
                  <a:pt x="5587" y="1105408"/>
                </a:lnTo>
                <a:lnTo>
                  <a:pt x="21488" y="1149858"/>
                </a:lnTo>
                <a:lnTo>
                  <a:pt x="46443" y="1189101"/>
                </a:lnTo>
                <a:lnTo>
                  <a:pt x="79184" y="1221866"/>
                </a:lnTo>
                <a:lnTo>
                  <a:pt x="118427" y="1246759"/>
                </a:lnTo>
                <a:lnTo>
                  <a:pt x="162915" y="1262761"/>
                </a:lnTo>
                <a:lnTo>
                  <a:pt x="211391" y="1268222"/>
                </a:lnTo>
                <a:lnTo>
                  <a:pt x="10357599" y="1268222"/>
                </a:lnTo>
                <a:lnTo>
                  <a:pt x="10406113" y="1262761"/>
                </a:lnTo>
                <a:lnTo>
                  <a:pt x="10450563" y="1246759"/>
                </a:lnTo>
                <a:lnTo>
                  <a:pt x="10489806" y="1221866"/>
                </a:lnTo>
                <a:lnTo>
                  <a:pt x="10522572" y="1189101"/>
                </a:lnTo>
                <a:lnTo>
                  <a:pt x="10547591" y="1149858"/>
                </a:lnTo>
                <a:lnTo>
                  <a:pt x="10563466" y="1105408"/>
                </a:lnTo>
                <a:lnTo>
                  <a:pt x="10569054" y="1056894"/>
                </a:lnTo>
                <a:lnTo>
                  <a:pt x="10569054" y="211327"/>
                </a:lnTo>
                <a:lnTo>
                  <a:pt x="10564990" y="169925"/>
                </a:lnTo>
                <a:lnTo>
                  <a:pt x="10552925" y="130428"/>
                </a:lnTo>
                <a:lnTo>
                  <a:pt x="10533494" y="94107"/>
                </a:lnTo>
                <a:lnTo>
                  <a:pt x="10507078" y="61975"/>
                </a:lnTo>
                <a:lnTo>
                  <a:pt x="10474947" y="35560"/>
                </a:lnTo>
                <a:lnTo>
                  <a:pt x="10438498" y="16128"/>
                </a:lnTo>
                <a:lnTo>
                  <a:pt x="10399128" y="4063"/>
                </a:lnTo>
                <a:lnTo>
                  <a:pt x="10357599" y="0"/>
                </a:lnTo>
                <a:close/>
              </a:path>
            </a:pathLst>
          </a:custGeom>
          <a:solidFill>
            <a:srgbClr val="5B9BD3"/>
          </a:solidFill>
        </p:spPr>
        <p:txBody>
          <a:bodyPr wrap="square" lIns="0" tIns="0" rIns="0" bIns="0" rtlCol="0"/>
          <a:lstStyle/>
          <a:p>
            <a:endParaRPr/>
          </a:p>
        </p:txBody>
      </p:sp>
      <p:sp>
        <p:nvSpPr>
          <p:cNvPr id="3" name="object 3"/>
          <p:cNvSpPr txBox="1"/>
          <p:nvPr/>
        </p:nvSpPr>
        <p:spPr>
          <a:xfrm>
            <a:off x="395731" y="813053"/>
            <a:ext cx="187198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Sy</a:t>
            </a:r>
            <a:r>
              <a:rPr sz="1800" spc="-10" dirty="0">
                <a:solidFill>
                  <a:srgbClr val="FFFFFF"/>
                </a:solidFill>
                <a:latin typeface="Calibri"/>
                <a:cs typeface="Calibri"/>
              </a:rPr>
              <a:t>s</a:t>
            </a:r>
            <a:r>
              <a:rPr sz="1800" spc="-15" dirty="0">
                <a:solidFill>
                  <a:srgbClr val="FFFFFF"/>
                </a:solidFill>
                <a:latin typeface="Calibri"/>
                <a:cs typeface="Calibri"/>
              </a:rPr>
              <a:t>t</a:t>
            </a:r>
            <a:r>
              <a:rPr sz="1800" spc="-10" dirty="0">
                <a:solidFill>
                  <a:srgbClr val="FFFFFF"/>
                </a:solidFill>
                <a:latin typeface="Calibri"/>
                <a:cs typeface="Calibri"/>
              </a:rPr>
              <a:t>e</a:t>
            </a:r>
            <a:r>
              <a:rPr sz="1800" dirty="0">
                <a:solidFill>
                  <a:srgbClr val="FFFFFF"/>
                </a:solidFill>
                <a:latin typeface="Calibri"/>
                <a:cs typeface="Calibri"/>
              </a:rPr>
              <a:t>m</a:t>
            </a:r>
            <a:r>
              <a:rPr sz="1800" spc="-70" dirty="0">
                <a:solidFill>
                  <a:srgbClr val="FFFFFF"/>
                </a:solidFill>
                <a:latin typeface="Calibri"/>
                <a:cs typeface="Calibri"/>
              </a:rPr>
              <a:t> </a:t>
            </a:r>
            <a:r>
              <a:rPr sz="1800" spc="-15" dirty="0">
                <a:solidFill>
                  <a:srgbClr val="FFFFFF"/>
                </a:solidFill>
                <a:latin typeface="Calibri"/>
                <a:cs typeface="Calibri"/>
              </a:rPr>
              <a:t>A</a:t>
            </a:r>
            <a:r>
              <a:rPr sz="1800" spc="-20" dirty="0">
                <a:solidFill>
                  <a:srgbClr val="FFFFFF"/>
                </a:solidFill>
                <a:latin typeface="Calibri"/>
                <a:cs typeface="Calibri"/>
              </a:rPr>
              <a:t>rc</a:t>
            </a:r>
            <a:r>
              <a:rPr sz="1800" spc="-10" dirty="0">
                <a:solidFill>
                  <a:srgbClr val="FFFFFF"/>
                </a:solidFill>
                <a:latin typeface="Calibri"/>
                <a:cs typeface="Calibri"/>
              </a:rPr>
              <a:t>h</a:t>
            </a:r>
            <a:r>
              <a:rPr sz="1800" spc="-20" dirty="0">
                <a:solidFill>
                  <a:srgbClr val="FFFFFF"/>
                </a:solidFill>
                <a:latin typeface="Calibri"/>
                <a:cs typeface="Calibri"/>
              </a:rPr>
              <a:t>i</a:t>
            </a:r>
            <a:r>
              <a:rPr sz="1800" spc="-15" dirty="0">
                <a:solidFill>
                  <a:srgbClr val="FFFFFF"/>
                </a:solidFill>
                <a:latin typeface="Calibri"/>
                <a:cs typeface="Calibri"/>
              </a:rPr>
              <a:t>t</a:t>
            </a:r>
            <a:r>
              <a:rPr sz="1800" spc="-10" dirty="0">
                <a:solidFill>
                  <a:srgbClr val="FFFFFF"/>
                </a:solidFill>
                <a:latin typeface="Calibri"/>
                <a:cs typeface="Calibri"/>
              </a:rPr>
              <a:t>e</a:t>
            </a:r>
            <a:r>
              <a:rPr sz="1800" spc="-20" dirty="0">
                <a:solidFill>
                  <a:srgbClr val="FFFFFF"/>
                </a:solidFill>
                <a:latin typeface="Calibri"/>
                <a:cs typeface="Calibri"/>
              </a:rPr>
              <a:t>c</a:t>
            </a:r>
            <a:r>
              <a:rPr sz="1800" spc="-15" dirty="0">
                <a:solidFill>
                  <a:srgbClr val="FFFFFF"/>
                </a:solidFill>
                <a:latin typeface="Calibri"/>
                <a:cs typeface="Calibri"/>
              </a:rPr>
              <a:t>t</a:t>
            </a:r>
            <a:r>
              <a:rPr sz="1800" spc="-10" dirty="0">
                <a:solidFill>
                  <a:srgbClr val="FFFFFF"/>
                </a:solidFill>
                <a:latin typeface="Calibri"/>
                <a:cs typeface="Calibri"/>
              </a:rPr>
              <a:t>u</a:t>
            </a:r>
            <a:r>
              <a:rPr sz="1800" spc="-20" dirty="0">
                <a:solidFill>
                  <a:srgbClr val="FFFFFF"/>
                </a:solidFill>
                <a:latin typeface="Calibri"/>
                <a:cs typeface="Calibri"/>
              </a:rPr>
              <a:t>r</a:t>
            </a:r>
            <a:r>
              <a:rPr sz="1800" dirty="0">
                <a:solidFill>
                  <a:srgbClr val="FFFFFF"/>
                </a:solidFill>
                <a:latin typeface="Calibri"/>
                <a:cs typeface="Calibri"/>
              </a:rPr>
              <a:t>e</a:t>
            </a:r>
            <a:endParaRPr sz="1800">
              <a:latin typeface="Calibri"/>
              <a:cs typeface="Calibri"/>
            </a:endParaRPr>
          </a:p>
        </p:txBody>
      </p:sp>
      <p:pic>
        <p:nvPicPr>
          <p:cNvPr id="5" name="Picture 4">
            <a:extLst>
              <a:ext uri="{FF2B5EF4-FFF2-40B4-BE49-F238E27FC236}">
                <a16:creationId xmlns:a16="http://schemas.microsoft.com/office/drawing/2014/main" id="{C2883886-9A25-98BC-94F0-32769E9C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81004"/>
            <a:ext cx="5486400" cy="40101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8795385" cy="1055370"/>
          </a:xfrm>
          <a:custGeom>
            <a:avLst/>
            <a:gdLst/>
            <a:ahLst/>
            <a:cxnLst/>
            <a:rect l="l" t="t" r="r" b="b"/>
            <a:pathLst>
              <a:path w="8795385" h="1055370">
                <a:moveTo>
                  <a:pt x="8619363" y="0"/>
                </a:moveTo>
                <a:lnTo>
                  <a:pt x="175907" y="0"/>
                </a:lnTo>
                <a:lnTo>
                  <a:pt x="129146" y="6223"/>
                </a:lnTo>
                <a:lnTo>
                  <a:pt x="87122" y="24002"/>
                </a:lnTo>
                <a:lnTo>
                  <a:pt x="51523" y="51562"/>
                </a:lnTo>
                <a:lnTo>
                  <a:pt x="24015" y="87122"/>
                </a:lnTo>
                <a:lnTo>
                  <a:pt x="6286" y="129159"/>
                </a:lnTo>
                <a:lnTo>
                  <a:pt x="0" y="175895"/>
                </a:lnTo>
                <a:lnTo>
                  <a:pt x="0" y="879475"/>
                </a:lnTo>
                <a:lnTo>
                  <a:pt x="6286" y="926338"/>
                </a:lnTo>
                <a:lnTo>
                  <a:pt x="24015" y="968248"/>
                </a:lnTo>
                <a:lnTo>
                  <a:pt x="51523" y="1003935"/>
                </a:lnTo>
                <a:lnTo>
                  <a:pt x="87122" y="1031366"/>
                </a:lnTo>
                <a:lnTo>
                  <a:pt x="129146" y="1049147"/>
                </a:lnTo>
                <a:lnTo>
                  <a:pt x="175907" y="1055370"/>
                </a:lnTo>
                <a:lnTo>
                  <a:pt x="8619363" y="1055370"/>
                </a:lnTo>
                <a:lnTo>
                  <a:pt x="8666099" y="1049147"/>
                </a:lnTo>
                <a:lnTo>
                  <a:pt x="8708136" y="1031366"/>
                </a:lnTo>
                <a:lnTo>
                  <a:pt x="8743823" y="1003935"/>
                </a:lnTo>
                <a:lnTo>
                  <a:pt x="8771255" y="968248"/>
                </a:lnTo>
                <a:lnTo>
                  <a:pt x="8789035" y="926338"/>
                </a:lnTo>
                <a:lnTo>
                  <a:pt x="8795258" y="879475"/>
                </a:lnTo>
                <a:lnTo>
                  <a:pt x="8795258" y="175895"/>
                </a:lnTo>
                <a:lnTo>
                  <a:pt x="8781923" y="108585"/>
                </a:lnTo>
                <a:lnTo>
                  <a:pt x="8743823" y="51562"/>
                </a:lnTo>
                <a:lnTo>
                  <a:pt x="8686673" y="13335"/>
                </a:lnTo>
                <a:lnTo>
                  <a:pt x="8619363" y="0"/>
                </a:lnTo>
                <a:close/>
              </a:path>
            </a:pathLst>
          </a:custGeom>
          <a:solidFill>
            <a:srgbClr val="5B9BD3"/>
          </a:solidFill>
        </p:spPr>
        <p:txBody>
          <a:bodyPr wrap="square" lIns="0" tIns="0" rIns="0" bIns="0" rtlCol="0"/>
          <a:lstStyle/>
          <a:p>
            <a:endParaRPr/>
          </a:p>
        </p:txBody>
      </p:sp>
      <p:sp>
        <p:nvSpPr>
          <p:cNvPr id="3" name="object 3"/>
          <p:cNvSpPr txBox="1">
            <a:spLocks noGrp="1"/>
          </p:cNvSpPr>
          <p:nvPr>
            <p:ph type="title"/>
          </p:nvPr>
        </p:nvSpPr>
        <p:spPr>
          <a:xfrm>
            <a:off x="962355" y="706069"/>
            <a:ext cx="1261745"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Methodology</a:t>
            </a:r>
            <a:endParaRPr sz="1800">
              <a:latin typeface="Calibri"/>
              <a:cs typeface="Calibri"/>
            </a:endParaRPr>
          </a:p>
        </p:txBody>
      </p:sp>
      <p:sp>
        <p:nvSpPr>
          <p:cNvPr id="4" name="object 4"/>
          <p:cNvSpPr txBox="1"/>
          <p:nvPr/>
        </p:nvSpPr>
        <p:spPr>
          <a:xfrm>
            <a:off x="916938" y="1889252"/>
            <a:ext cx="9370061" cy="4106252"/>
          </a:xfrm>
          <a:prstGeom prst="rect">
            <a:avLst/>
          </a:prstGeom>
        </p:spPr>
        <p:txBody>
          <a:bodyPr vert="horz" wrap="square" lIns="0" tIns="12700" rIns="0" bIns="0" rtlCol="0">
            <a:spAutoFit/>
          </a:bodyPr>
          <a:lstStyle/>
          <a:p>
            <a:pPr algn="just">
              <a:lnSpc>
                <a:spcPct val="95000"/>
              </a:lnSpc>
              <a:spcBef>
                <a:spcPts val="1200"/>
              </a:spcBef>
              <a:spcAft>
                <a:spcPts val="1200"/>
              </a:spcAft>
              <a:tabLst>
                <a:tab pos="182880" algn="l"/>
              </a:tabLst>
            </a:pPr>
            <a:r>
              <a:rPr lang="en-IN" sz="2000" dirty="0">
                <a:effectLst/>
                <a:latin typeface="Times New Roman" panose="02020603050405020304" pitchFamily="18" charset="0"/>
                <a:ea typeface="Times New Roman" panose="02020603050405020304" pitchFamily="18" charset="0"/>
              </a:rPr>
              <a:t>The </a:t>
            </a:r>
            <a:r>
              <a:rPr lang="en-IN" sz="2000" dirty="0" err="1">
                <a:effectLst/>
                <a:latin typeface="Times New Roman" panose="02020603050405020304" pitchFamily="18" charset="0"/>
                <a:ea typeface="Times New Roman" panose="02020603050405020304" pitchFamily="18" charset="0"/>
              </a:rPr>
              <a:t>autocorrector</a:t>
            </a:r>
            <a:r>
              <a:rPr lang="en-IN" sz="2000" dirty="0">
                <a:effectLst/>
                <a:latin typeface="Times New Roman" panose="02020603050405020304" pitchFamily="18" charset="0"/>
                <a:ea typeface="Times New Roman" panose="02020603050405020304" pitchFamily="18" charset="0"/>
              </a:rPr>
              <a:t> is a smart system that relies on a set of rules. It cleverly combines several techniques, such as preparing the text, figuring out how different words are, and </a:t>
            </a:r>
            <a:r>
              <a:rPr lang="en-IN" sz="2000" dirty="0" err="1">
                <a:effectLst/>
                <a:latin typeface="Times New Roman" panose="02020603050405020304" pitchFamily="18" charset="0"/>
                <a:ea typeface="Times New Roman" panose="02020603050405020304" pitchFamily="18" charset="0"/>
              </a:rPr>
              <a:t>analyzing</a:t>
            </a:r>
            <a:r>
              <a:rPr lang="en-IN" sz="2000" dirty="0">
                <a:effectLst/>
                <a:latin typeface="Times New Roman" panose="02020603050405020304" pitchFamily="18" charset="0"/>
                <a:ea typeface="Times New Roman" panose="02020603050405020304" pitchFamily="18" charset="0"/>
              </a:rPr>
              <a:t> how often words appear. To start, it loads up a massive collection of English text. Then, it cleans things up by turning everything to lowercase and getting rid of punctuation, numbers, and any special characters. After that, it breaks the text down into individual words and creates a dictionary that keeps track of how often each word appears.</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When you type in a word, the system quickly checks if it's in its frequency dictionary. If the word isn't there, it comes up with a list of possible corrections using functions that calculate edit distances, specifically using edits1 for words with one character off, and edits2 for words with two characters off. These edits include adding a character, deleting one, substituting one, or even swapping two around. From the potential corrections that it finds in its dictionary, it picks the one that appears most frequently as the best guess. This method allows for pretty fast and surprisingly accurate spelling correction, all without needing anything overly complicated.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945" y="499617"/>
            <a:ext cx="15049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Implementation</a:t>
            </a:r>
            <a:endParaRPr sz="1800">
              <a:latin typeface="Calibri"/>
              <a:cs typeface="Calibri"/>
            </a:endParaRPr>
          </a:p>
        </p:txBody>
      </p:sp>
      <p:sp>
        <p:nvSpPr>
          <p:cNvPr id="3" name="object 3"/>
          <p:cNvSpPr txBox="1"/>
          <p:nvPr/>
        </p:nvSpPr>
        <p:spPr>
          <a:xfrm>
            <a:off x="800201" y="1398778"/>
            <a:ext cx="16097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Import</a:t>
            </a:r>
            <a:r>
              <a:rPr sz="1800" spc="-55" dirty="0">
                <a:latin typeface="Arial"/>
                <a:cs typeface="Arial"/>
              </a:rPr>
              <a:t> </a:t>
            </a:r>
            <a:r>
              <a:rPr sz="1800" spc="-5" dirty="0">
                <a:latin typeface="Arial"/>
                <a:cs typeface="Arial"/>
              </a:rPr>
              <a:t>Libraries</a:t>
            </a:r>
            <a:endParaRPr sz="1800">
              <a:latin typeface="Arial"/>
              <a:cs typeface="Arial"/>
            </a:endParaRPr>
          </a:p>
        </p:txBody>
      </p:sp>
      <p:pic>
        <p:nvPicPr>
          <p:cNvPr id="6" name="Picture 5">
            <a:extLst>
              <a:ext uri="{FF2B5EF4-FFF2-40B4-BE49-F238E27FC236}">
                <a16:creationId xmlns:a16="http://schemas.microsoft.com/office/drawing/2014/main" id="{E2F0C965-9169-1068-76B0-5A4EE9183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75" y="1700956"/>
            <a:ext cx="8464625" cy="4754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945" y="499617"/>
            <a:ext cx="15049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Implementation</a:t>
            </a:r>
            <a:endParaRPr sz="1800">
              <a:latin typeface="Calibri"/>
              <a:cs typeface="Calibri"/>
            </a:endParaRPr>
          </a:p>
        </p:txBody>
      </p:sp>
      <p:sp>
        <p:nvSpPr>
          <p:cNvPr id="3" name="object 3"/>
          <p:cNvSpPr txBox="1"/>
          <p:nvPr/>
        </p:nvSpPr>
        <p:spPr>
          <a:xfrm>
            <a:off x="764540" y="1218641"/>
            <a:ext cx="80327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Dataset:</a:t>
            </a:r>
            <a:endParaRPr sz="1800">
              <a:latin typeface="Calibri"/>
              <a:cs typeface="Calibri"/>
            </a:endParaRPr>
          </a:p>
        </p:txBody>
      </p:sp>
      <p:pic>
        <p:nvPicPr>
          <p:cNvPr id="6" name="Picture 5">
            <a:extLst>
              <a:ext uri="{FF2B5EF4-FFF2-40B4-BE49-F238E27FC236}">
                <a16:creationId xmlns:a16="http://schemas.microsoft.com/office/drawing/2014/main" id="{33E31E19-4913-DAF3-F912-31AEC99DA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6400"/>
            <a:ext cx="7414260" cy="480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1083</Words>
  <Application>Microsoft Office PowerPoint</Application>
  <PresentationFormat>Widescreen</PresentationFormat>
  <Paragraphs>38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Office Theme</vt:lpstr>
      <vt:lpstr>AUTOCORRECTOR FEATURE USING NLP</vt:lpstr>
      <vt:lpstr>Introduction</vt:lpstr>
      <vt:lpstr>Literature Survey</vt:lpstr>
      <vt:lpstr>Literature Survey</vt:lpstr>
      <vt:lpstr>Objectives</vt:lpstr>
      <vt:lpstr>PowerPoint Presentation</vt:lpstr>
      <vt:lpstr>Methodology</vt:lpstr>
      <vt:lpstr>PowerPoint Presentation</vt:lpstr>
      <vt:lpstr>PowerPoint Presentation</vt:lpstr>
      <vt:lpstr>PowerPoint Presentation</vt:lpstr>
      <vt:lpstr>Comparison with existing work</vt:lpstr>
      <vt:lpstr>Conclusion and Future Work</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FOML_PROJECT_PPT_TEMPLATE.pptx</dc:title>
  <dc:creator>jeyas</dc:creator>
  <cp:lastModifiedBy>manoj kumar</cp:lastModifiedBy>
  <cp:revision>7</cp:revision>
  <dcterms:created xsi:type="dcterms:W3CDTF">2025-05-11T14:17:58Z</dcterms:created>
  <dcterms:modified xsi:type="dcterms:W3CDTF">2025-05-12T06:02:29Z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2025-05-10T00:00:00Z</vt:filetime>
  </property>
  <property fmtid="{D5CDD505-2E9C-101B-9397-08002B2CF9AE}" pid="3" name="Creator">
    <vt:lpwstr>Microsoft® PowerPoint® 2021</vt:lpwstr>
  </property>
  <property fmtid="{D5CDD505-2E9C-101B-9397-08002B2CF9AE}" pid="4" name="LastSaved">
    <vt:filetime>2025-05-11T00:00:00Z</vt:filetime>
  </property>
</Properties>
</file>