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1"/>
  </p:notesMasterIdLst>
  <p:sldIdLst>
    <p:sldId id="256" r:id="rId2"/>
    <p:sldId id="257" r:id="rId3"/>
    <p:sldId id="312" r:id="rId4"/>
    <p:sldId id="317" r:id="rId5"/>
    <p:sldId id="314" r:id="rId6"/>
    <p:sldId id="315" r:id="rId7"/>
    <p:sldId id="316" r:id="rId8"/>
    <p:sldId id="318" r:id="rId9"/>
    <p:sldId id="310"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p:restoredTop sz="94280"/>
  </p:normalViewPr>
  <p:slideViewPr>
    <p:cSldViewPr snapToGrid="0" snapToObjects="1">
      <p:cViewPr varScale="1">
        <p:scale>
          <a:sx n="126" d="100"/>
          <a:sy n="126" d="100"/>
        </p:scale>
        <p:origin x="23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lang="en-US" dirty="0"/>
          </a:p>
        </p:txBody>
      </p:sp>
      <p:sp>
        <p:nvSpPr>
          <p:cNvPr id="46" name="Google Shape;46;p1: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AMY</a:t>
            </a:r>
          </a:p>
          <a:p>
            <a:pPr marL="0" lvl="0" indent="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Before we get into the deeper analysis, first, we would like to establish the fact that why this is important? Why focus on the US healthcare system? Most of you might be aware the perception that the US healthcare system is inefficient relative to other countries. The healthcare spending in the United States accounts for a rather huge proportion in the GDP, around 17.1 percent. Clearly, there are lots of money going into healthcare system.</a:t>
            </a:r>
            <a:r>
              <a:rPr lang="en-US" dirty="0">
                <a:effectLst/>
              </a:rPr>
              <a:t> </a:t>
            </a:r>
            <a:endParaRPr lang="en-US"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AMY</a:t>
            </a:r>
          </a:p>
          <a:p>
            <a:pPr marL="0" lvl="0" indent="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Before we get into the deeper analysis, first, we would like to establish the fact that why this is important? Why focus on the US healthcare system? Most of you might be aware the perception that the US healthcare system is inefficient relative to other countries. The healthcare spending in the United States accounts for a rather huge proportion in the GDP, around 17.1 percent. Clearly, there are lots of money going into healthcare system.</a:t>
            </a:r>
            <a:r>
              <a:rPr lang="en-US" dirty="0">
                <a:effectLst/>
              </a:rPr>
              <a:t> </a:t>
            </a:r>
            <a:endParaRPr lang="en-US"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0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AMY</a:t>
            </a:r>
          </a:p>
          <a:p>
            <a:pPr marL="0" lvl="0" indent="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Before we get into the deeper analysis, first, we would like to establish the fact that why this is important? Why focus on the US healthcare system? Most of you might be aware the perception that the US healthcare system is inefficient relative to other countries. The healthcare spending in the United States accounts for a rather huge proportion in the GDP, around 17.1 percent. Clearly, there are lots of money going into healthcare system.</a:t>
            </a:r>
            <a:r>
              <a:rPr lang="en-US" dirty="0">
                <a:effectLst/>
              </a:rPr>
              <a:t> </a:t>
            </a:r>
            <a:endParaRPr lang="en-US"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455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AMY</a:t>
            </a:r>
          </a:p>
          <a:p>
            <a:pPr marL="0" lvl="0" indent="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Before we get into the deeper analysis, first, we would like to establish the fact that why this is important? Why focus on the US healthcare system? Most of you might be aware the perception that the US healthcare system is inefficient relative to other countries. The healthcare spending in the United States accounts for a rather huge proportion in the GDP, around 17.1 percent. Clearly, there are lots of money going into healthcare system.</a:t>
            </a:r>
            <a:r>
              <a:rPr lang="en-US" dirty="0">
                <a:effectLst/>
              </a:rPr>
              <a:t> </a:t>
            </a:r>
            <a:endParaRPr lang="en-US"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52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AMY</a:t>
            </a:r>
          </a:p>
          <a:p>
            <a:pPr marL="0" lvl="0" indent="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Before we get into the deeper analysis, first, we would like to establish the fact that why this is important? Why focus on the US healthcare system? Most of you might be aware the perception that the US healthcare system is inefficient relative to other countries. The healthcare spending in the United States accounts for a rather huge proportion in the GDP, around 17.1 percent. Clearly, there are lots of money going into healthcare system.</a:t>
            </a:r>
            <a:r>
              <a:rPr lang="en-US" dirty="0">
                <a:effectLst/>
              </a:rPr>
              <a:t> </a:t>
            </a:r>
            <a:endParaRPr lang="en-US"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65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AMY</a:t>
            </a:r>
          </a:p>
          <a:p>
            <a:pPr marL="0" lvl="0" indent="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Before we get into the deeper analysis, first, we would like to establish the fact that why this is important? Why focus on the US healthcare system? Most of you might be aware the perception that the US healthcare system is inefficient relative to other countries. The healthcare spending in the United States accounts for a rather huge proportion in the GDP, around 17.1 percent. Clearly, there are lots of money going into healthcare system.</a:t>
            </a:r>
            <a:r>
              <a:rPr lang="en-US" dirty="0">
                <a:effectLst/>
              </a:rPr>
              <a:t> </a:t>
            </a:r>
            <a:endParaRPr lang="en-US"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88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AMY</a:t>
            </a:r>
          </a:p>
          <a:p>
            <a:pPr marL="0" lvl="0" indent="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Before we get into the deeper analysis, first, we would like to establish the fact that why this is important? Why focus on the US healthcare system? Most of you might be aware the perception that the US healthcare system is inefficient relative to other countries. The healthcare spending in the United States accounts for a rather huge proportion in the GDP, around 17.1 percent. Clearly, there are lots of money going into healthcare system.</a:t>
            </a:r>
            <a:r>
              <a:rPr lang="en-US" dirty="0">
                <a:effectLst/>
              </a:rPr>
              <a:t> </a:t>
            </a:r>
            <a:endParaRPr lang="en-US" dirty="0"/>
          </a:p>
        </p:txBody>
      </p:sp>
      <p:sp>
        <p:nvSpPr>
          <p:cNvPr id="52" name="Google Shape;52;p2: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430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4024f4c2ac_8_25:notes"/>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Google Shape;499;g4024f4c2ac_8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US"/>
              <a:t>BEN</a:t>
            </a:r>
            <a:endParaRPr/>
          </a:p>
        </p:txBody>
      </p:sp>
      <p:sp>
        <p:nvSpPr>
          <p:cNvPr id="500" name="Google Shape;500;g4024f4c2ac_8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914401" y="2523371"/>
            <a:ext cx="10363200" cy="905700"/>
          </a:xfrm>
          <a:prstGeom prst="rect">
            <a:avLst/>
          </a:prstGeom>
          <a:noFill/>
          <a:ln>
            <a:noFill/>
          </a:ln>
        </p:spPr>
        <p:txBody>
          <a:bodyPr spcFirstLastPara="1" wrap="square" lIns="108850" tIns="54425" rIns="108850" bIns="54425" anchor="t" anchorCtr="0"/>
          <a:lstStyle>
            <a:lvl1pPr marR="0" lvl="0" algn="ctr" rtl="0">
              <a:spcBef>
                <a:spcPts val="0"/>
              </a:spcBef>
              <a:spcAft>
                <a:spcPts val="0"/>
              </a:spcAft>
              <a:buClr>
                <a:srgbClr val="F2F2F2"/>
              </a:buClr>
              <a:buSzPts val="5200"/>
              <a:buFont typeface="PT Sans"/>
              <a:buNone/>
              <a:defRPr sz="5200" b="0" i="0" u="none" strike="noStrike" cap="none">
                <a:solidFill>
                  <a:srgbClr val="F2F2F2"/>
                </a:solidFill>
                <a:latin typeface="PT Sans"/>
                <a:ea typeface="PT Sans"/>
                <a:cs typeface="PT Sans"/>
                <a:sym typeface="PT Sans"/>
              </a:defRPr>
            </a:lvl1pPr>
            <a:lvl2pPr lvl="1">
              <a:spcBef>
                <a:spcPts val="0"/>
              </a:spcBef>
              <a:spcAft>
                <a:spcPts val="0"/>
              </a:spcAft>
              <a:buSzPts val="1000"/>
              <a:buNone/>
              <a:defRPr sz="1300"/>
            </a:lvl2pPr>
            <a:lvl3pPr lvl="2">
              <a:spcBef>
                <a:spcPts val="0"/>
              </a:spcBef>
              <a:spcAft>
                <a:spcPts val="0"/>
              </a:spcAft>
              <a:buSzPts val="1000"/>
              <a:buNone/>
              <a:defRPr sz="1300"/>
            </a:lvl3pPr>
            <a:lvl4pPr lvl="3">
              <a:spcBef>
                <a:spcPts val="0"/>
              </a:spcBef>
              <a:spcAft>
                <a:spcPts val="0"/>
              </a:spcAft>
              <a:buSzPts val="1000"/>
              <a:buNone/>
              <a:defRPr sz="1300"/>
            </a:lvl4pPr>
            <a:lvl5pPr lvl="4">
              <a:spcBef>
                <a:spcPts val="0"/>
              </a:spcBef>
              <a:spcAft>
                <a:spcPts val="0"/>
              </a:spcAft>
              <a:buSzPts val="1000"/>
              <a:buNone/>
              <a:defRPr sz="1300"/>
            </a:lvl5pPr>
            <a:lvl6pPr lvl="5">
              <a:spcBef>
                <a:spcPts val="0"/>
              </a:spcBef>
              <a:spcAft>
                <a:spcPts val="0"/>
              </a:spcAft>
              <a:buSzPts val="1000"/>
              <a:buNone/>
              <a:defRPr sz="1300"/>
            </a:lvl6pPr>
            <a:lvl7pPr lvl="6">
              <a:spcBef>
                <a:spcPts val="0"/>
              </a:spcBef>
              <a:spcAft>
                <a:spcPts val="0"/>
              </a:spcAft>
              <a:buSzPts val="1000"/>
              <a:buNone/>
              <a:defRPr sz="1300"/>
            </a:lvl7pPr>
            <a:lvl8pPr lvl="7">
              <a:spcBef>
                <a:spcPts val="0"/>
              </a:spcBef>
              <a:spcAft>
                <a:spcPts val="0"/>
              </a:spcAft>
              <a:buSzPts val="1000"/>
              <a:buNone/>
              <a:defRPr sz="1300"/>
            </a:lvl8pPr>
            <a:lvl9pPr lvl="8">
              <a:spcBef>
                <a:spcPts val="0"/>
              </a:spcBef>
              <a:spcAft>
                <a:spcPts val="0"/>
              </a:spcAft>
              <a:buSzPts val="1000"/>
              <a:buNone/>
              <a:defRPr sz="1300"/>
            </a:lvl9pPr>
          </a:lstStyle>
          <a:p>
            <a:endParaRPr/>
          </a:p>
        </p:txBody>
      </p:sp>
      <p:sp>
        <p:nvSpPr>
          <p:cNvPr id="16" name="Google Shape;16;p2"/>
          <p:cNvSpPr txBox="1">
            <a:spLocks noGrp="1"/>
          </p:cNvSpPr>
          <p:nvPr>
            <p:ph type="subTitle" idx="1"/>
          </p:nvPr>
        </p:nvSpPr>
        <p:spPr>
          <a:xfrm>
            <a:off x="1828801" y="3746296"/>
            <a:ext cx="8534400" cy="1752600"/>
          </a:xfrm>
          <a:prstGeom prst="rect">
            <a:avLst/>
          </a:prstGeom>
          <a:noFill/>
          <a:ln>
            <a:noFill/>
          </a:ln>
        </p:spPr>
        <p:txBody>
          <a:bodyPr spcFirstLastPara="1" wrap="square" lIns="108850" tIns="54425" rIns="108850" bIns="54425" anchor="t" anchorCtr="0"/>
          <a:lstStyle>
            <a:lvl1pPr marR="0" lvl="0" algn="ctr" rtl="0">
              <a:spcBef>
                <a:spcPts val="800"/>
              </a:spcBef>
              <a:spcAft>
                <a:spcPts val="0"/>
              </a:spcAft>
              <a:buClr>
                <a:schemeClr val="lt1"/>
              </a:buClr>
              <a:buSzPts val="3800"/>
              <a:buFont typeface="Arial"/>
              <a:buNone/>
              <a:defRPr sz="3800" b="0" i="0" u="none" strike="noStrike" cap="none">
                <a:solidFill>
                  <a:schemeClr val="lt1"/>
                </a:solidFill>
                <a:latin typeface="PT Sans"/>
                <a:ea typeface="PT Sans"/>
                <a:cs typeface="PT Sans"/>
                <a:sym typeface="PT Sans"/>
              </a:defRPr>
            </a:lvl1pPr>
            <a:lvl2pPr marR="0" lvl="1" algn="ctr" rtl="0">
              <a:spcBef>
                <a:spcPts val="700"/>
              </a:spcBef>
              <a:spcAft>
                <a:spcPts val="0"/>
              </a:spcAft>
              <a:buClr>
                <a:srgbClr val="888888"/>
              </a:buClr>
              <a:buSzPts val="3300"/>
              <a:buFont typeface="Arial"/>
              <a:buNone/>
              <a:defRPr sz="3300" b="0" i="0" u="none" strike="noStrike" cap="none">
                <a:solidFill>
                  <a:srgbClr val="888888"/>
                </a:solidFill>
                <a:latin typeface="PT Sans"/>
                <a:ea typeface="PT Sans"/>
                <a:cs typeface="PT Sans"/>
                <a:sym typeface="PT Sans"/>
              </a:defRPr>
            </a:lvl2pPr>
            <a:lvl3pPr marR="0" lvl="2" algn="ctr" rtl="0">
              <a:spcBef>
                <a:spcPts val="600"/>
              </a:spcBef>
              <a:spcAft>
                <a:spcPts val="0"/>
              </a:spcAft>
              <a:buClr>
                <a:srgbClr val="888888"/>
              </a:buClr>
              <a:buSzPts val="2800"/>
              <a:buFont typeface="Arial"/>
              <a:buNone/>
              <a:defRPr sz="2800" b="0" i="0" u="none" strike="noStrike" cap="none">
                <a:solidFill>
                  <a:srgbClr val="888888"/>
                </a:solidFill>
                <a:latin typeface="PT Sans"/>
                <a:ea typeface="PT Sans"/>
                <a:cs typeface="PT Sans"/>
                <a:sym typeface="PT Sans"/>
              </a:defRPr>
            </a:lvl3pPr>
            <a:lvl4pPr marR="0" lvl="3" algn="ctr" rtl="0">
              <a:spcBef>
                <a:spcPts val="500"/>
              </a:spcBef>
              <a:spcAft>
                <a:spcPts val="0"/>
              </a:spcAft>
              <a:buClr>
                <a:srgbClr val="888888"/>
              </a:buClr>
              <a:buSzPts val="2400"/>
              <a:buFont typeface="Arial"/>
              <a:buNone/>
              <a:defRPr sz="2400" b="0" i="0" u="none" strike="noStrike" cap="none">
                <a:solidFill>
                  <a:srgbClr val="888888"/>
                </a:solidFill>
                <a:latin typeface="PT Sans"/>
                <a:ea typeface="PT Sans"/>
                <a:cs typeface="PT Sans"/>
                <a:sym typeface="PT Sans"/>
              </a:defRPr>
            </a:lvl4pPr>
            <a:lvl5pPr marR="0" lvl="4" algn="ctr" rtl="0">
              <a:spcBef>
                <a:spcPts val="500"/>
              </a:spcBef>
              <a:spcAft>
                <a:spcPts val="0"/>
              </a:spcAft>
              <a:buClr>
                <a:srgbClr val="888888"/>
              </a:buClr>
              <a:buSzPts val="2400"/>
              <a:buFont typeface="Arial"/>
              <a:buNone/>
              <a:defRPr sz="2400" b="0" i="0" u="none" strike="noStrike" cap="none">
                <a:solidFill>
                  <a:srgbClr val="888888"/>
                </a:solidFill>
                <a:latin typeface="PT Sans"/>
                <a:ea typeface="PT Sans"/>
                <a:cs typeface="PT Sans"/>
                <a:sym typeface="PT Sans"/>
              </a:defRPr>
            </a:lvl5pPr>
            <a:lvl6pPr marR="0" lvl="5" algn="ctr" rtl="0">
              <a:spcBef>
                <a:spcPts val="500"/>
              </a:spcBef>
              <a:spcAft>
                <a:spcPts val="0"/>
              </a:spcAft>
              <a:buClr>
                <a:srgbClr val="888888"/>
              </a:buClr>
              <a:buSzPts val="2400"/>
              <a:buFont typeface="Arial"/>
              <a:buNone/>
              <a:defRPr sz="2400" b="0" i="0" u="none" strike="noStrike" cap="none">
                <a:solidFill>
                  <a:srgbClr val="888888"/>
                </a:solidFill>
                <a:latin typeface="PT Sans"/>
                <a:ea typeface="PT Sans"/>
                <a:cs typeface="PT Sans"/>
                <a:sym typeface="PT Sans"/>
              </a:defRPr>
            </a:lvl6pPr>
            <a:lvl7pPr marR="0" lvl="6" algn="ctr" rtl="0">
              <a:spcBef>
                <a:spcPts val="500"/>
              </a:spcBef>
              <a:spcAft>
                <a:spcPts val="0"/>
              </a:spcAft>
              <a:buClr>
                <a:srgbClr val="888888"/>
              </a:buClr>
              <a:buSzPts val="2400"/>
              <a:buFont typeface="Arial"/>
              <a:buNone/>
              <a:defRPr sz="2400" b="0" i="0" u="none" strike="noStrike" cap="none">
                <a:solidFill>
                  <a:srgbClr val="888888"/>
                </a:solidFill>
                <a:latin typeface="PT Sans"/>
                <a:ea typeface="PT Sans"/>
                <a:cs typeface="PT Sans"/>
                <a:sym typeface="PT Sans"/>
              </a:defRPr>
            </a:lvl7pPr>
            <a:lvl8pPr marR="0" lvl="7" algn="ctr" rtl="0">
              <a:spcBef>
                <a:spcPts val="500"/>
              </a:spcBef>
              <a:spcAft>
                <a:spcPts val="0"/>
              </a:spcAft>
              <a:buClr>
                <a:srgbClr val="888888"/>
              </a:buClr>
              <a:buSzPts val="2400"/>
              <a:buFont typeface="Arial"/>
              <a:buNone/>
              <a:defRPr sz="2400" b="0" i="0" u="none" strike="noStrike" cap="none">
                <a:solidFill>
                  <a:srgbClr val="888888"/>
                </a:solidFill>
                <a:latin typeface="PT Sans"/>
                <a:ea typeface="PT Sans"/>
                <a:cs typeface="PT Sans"/>
                <a:sym typeface="PT Sans"/>
              </a:defRPr>
            </a:lvl8pPr>
            <a:lvl9pPr marR="0" lvl="8" algn="ctr" rtl="0">
              <a:spcBef>
                <a:spcPts val="500"/>
              </a:spcBef>
              <a:spcAft>
                <a:spcPts val="0"/>
              </a:spcAft>
              <a:buClr>
                <a:srgbClr val="888888"/>
              </a:buClr>
              <a:buSzPts val="2400"/>
              <a:buFont typeface="Arial"/>
              <a:buNone/>
              <a:defRPr sz="2400" b="0" i="0" u="none" strike="noStrike" cap="none">
                <a:solidFill>
                  <a:srgbClr val="888888"/>
                </a:solidFill>
                <a:latin typeface="PT Sans"/>
                <a:ea typeface="PT Sans"/>
                <a:cs typeface="PT Sans"/>
                <a:sym typeface="PT Sans"/>
              </a:defRPr>
            </a:lvl9pPr>
          </a:lstStyle>
          <a:p>
            <a:endParaRPr/>
          </a:p>
        </p:txBody>
      </p:sp>
      <p:sp>
        <p:nvSpPr>
          <p:cNvPr id="17" name="Google Shape;17;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latin typeface="PT Sans"/>
                <a:ea typeface="PT Sans"/>
                <a:cs typeface="PT Sans"/>
                <a:sym typeface="PT Sans"/>
              </a:defRPr>
            </a:lvl1pPr>
            <a:lvl2pPr lvl="1">
              <a:buNone/>
              <a:defRPr>
                <a:solidFill>
                  <a:schemeClr val="lt1"/>
                </a:solidFill>
                <a:latin typeface="PT Sans"/>
                <a:ea typeface="PT Sans"/>
                <a:cs typeface="PT Sans"/>
                <a:sym typeface="PT Sans"/>
              </a:defRPr>
            </a:lvl2pPr>
            <a:lvl3pPr lvl="2">
              <a:buNone/>
              <a:defRPr>
                <a:solidFill>
                  <a:schemeClr val="lt1"/>
                </a:solidFill>
                <a:latin typeface="PT Sans"/>
                <a:ea typeface="PT Sans"/>
                <a:cs typeface="PT Sans"/>
                <a:sym typeface="PT Sans"/>
              </a:defRPr>
            </a:lvl3pPr>
            <a:lvl4pPr lvl="3">
              <a:buNone/>
              <a:defRPr>
                <a:solidFill>
                  <a:schemeClr val="lt1"/>
                </a:solidFill>
                <a:latin typeface="PT Sans"/>
                <a:ea typeface="PT Sans"/>
                <a:cs typeface="PT Sans"/>
                <a:sym typeface="PT Sans"/>
              </a:defRPr>
            </a:lvl4pPr>
            <a:lvl5pPr lvl="4">
              <a:buNone/>
              <a:defRPr>
                <a:solidFill>
                  <a:schemeClr val="lt1"/>
                </a:solidFill>
                <a:latin typeface="PT Sans"/>
                <a:ea typeface="PT Sans"/>
                <a:cs typeface="PT Sans"/>
                <a:sym typeface="PT Sans"/>
              </a:defRPr>
            </a:lvl5pPr>
            <a:lvl6pPr lvl="5">
              <a:buNone/>
              <a:defRPr>
                <a:solidFill>
                  <a:schemeClr val="lt1"/>
                </a:solidFill>
                <a:latin typeface="PT Sans"/>
                <a:ea typeface="PT Sans"/>
                <a:cs typeface="PT Sans"/>
                <a:sym typeface="PT Sans"/>
              </a:defRPr>
            </a:lvl6pPr>
            <a:lvl7pPr lvl="6">
              <a:buNone/>
              <a:defRPr>
                <a:solidFill>
                  <a:schemeClr val="lt1"/>
                </a:solidFill>
                <a:latin typeface="PT Sans"/>
                <a:ea typeface="PT Sans"/>
                <a:cs typeface="PT Sans"/>
                <a:sym typeface="PT Sans"/>
              </a:defRPr>
            </a:lvl7pPr>
            <a:lvl8pPr lvl="7">
              <a:buNone/>
              <a:defRPr>
                <a:solidFill>
                  <a:schemeClr val="lt1"/>
                </a:solidFill>
                <a:latin typeface="PT Sans"/>
                <a:ea typeface="PT Sans"/>
                <a:cs typeface="PT Sans"/>
                <a:sym typeface="PT Sans"/>
              </a:defRPr>
            </a:lvl8pPr>
            <a:lvl9pPr lvl="8">
              <a:buNone/>
              <a:defRPr>
                <a:solidFill>
                  <a:schemeClr val="lt1"/>
                </a:solidFill>
                <a:latin typeface="PT Sans"/>
                <a:ea typeface="PT Sans"/>
                <a:cs typeface="PT Sans"/>
                <a:sym typeface="PT Sans"/>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0" name="Google Shape;20;p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21" name="Google Shape;21;p3"/>
          <p:cNvSpPr txBox="1">
            <a:spLocks noGrp="1"/>
          </p:cNvSpPr>
          <p:nvPr>
            <p:ph type="dt" idx="10"/>
          </p:nvPr>
        </p:nvSpPr>
        <p:spPr>
          <a:xfrm>
            <a:off x="1390650" y="6453386"/>
            <a:ext cx="1204500" cy="404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2" name="Google Shape;22;p3"/>
          <p:cNvSpPr txBox="1">
            <a:spLocks noGrp="1"/>
          </p:cNvSpPr>
          <p:nvPr>
            <p:ph type="ftr" idx="11"/>
          </p:nvPr>
        </p:nvSpPr>
        <p:spPr>
          <a:xfrm>
            <a:off x="2893564" y="6453386"/>
            <a:ext cx="6280800" cy="404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3" name="Google Shape;23;p3"/>
          <p:cNvSpPr txBox="1">
            <a:spLocks noGrp="1"/>
          </p:cNvSpPr>
          <p:nvPr>
            <p:ph type="sldNum" idx="12"/>
          </p:nvPr>
        </p:nvSpPr>
        <p:spPr>
          <a:xfrm>
            <a:off x="9472736" y="6453386"/>
            <a:ext cx="1596300" cy="40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chemeClr val="dk2"/>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chemeClr val="dk2"/>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chemeClr val="dk2"/>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chemeClr val="dk2"/>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chemeClr val="dk2"/>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chemeClr val="dk2"/>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chemeClr val="dk2"/>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65025" y="1301360"/>
            <a:ext cx="9612900" cy="2852700"/>
          </a:xfrm>
          <a:prstGeom prst="rect">
            <a:avLst/>
          </a:prstGeom>
          <a:noFill/>
          <a:ln>
            <a:noFill/>
          </a:ln>
        </p:spPr>
        <p:txBody>
          <a:bodyPr spcFirstLastPara="1" wrap="square" lIns="91425" tIns="45700" rIns="91425" bIns="45700" anchor="b" anchorCtr="0"/>
          <a:lstStyle>
            <a:lvl1pPr marR="0" lvl="0" algn="r" rtl="0">
              <a:lnSpc>
                <a:spcPct val="89000"/>
              </a:lnSpc>
              <a:spcBef>
                <a:spcPts val="0"/>
              </a:spcBef>
              <a:spcAft>
                <a:spcPts val="0"/>
              </a:spcAft>
              <a:buClr>
                <a:schemeClr val="accent1"/>
              </a:buClr>
              <a:buSzPts val="7200"/>
              <a:buFont typeface="Source Sans Pro"/>
              <a:buNone/>
              <a:defRPr sz="7200" b="0" i="0" u="none" strike="noStrike" cap="none">
                <a:solidFill>
                  <a:schemeClr val="accent1"/>
                </a:solidFill>
                <a:latin typeface="Source Sans Pro"/>
                <a:ea typeface="Source Sans Pro"/>
                <a:cs typeface="Source Sans Pro"/>
                <a:sym typeface="Source Sans Pr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765025" y="4216328"/>
            <a:ext cx="9612900" cy="1143300"/>
          </a:xfrm>
          <a:prstGeom prst="rect">
            <a:avLst/>
          </a:prstGeom>
          <a:noFill/>
          <a:ln>
            <a:noFill/>
          </a:ln>
        </p:spPr>
        <p:txBody>
          <a:bodyPr spcFirstLastPara="1" wrap="square" lIns="91425" tIns="45700" rIns="91425" bIns="45700" anchor="t" anchorCtr="0"/>
          <a:lstStyle>
            <a:lvl1pPr marL="457200" marR="0" lvl="0" indent="-228600" algn="r" rtl="0">
              <a:lnSpc>
                <a:spcPct val="112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228600" algn="l" rtl="0">
              <a:lnSpc>
                <a:spcPct val="94000"/>
              </a:lnSpc>
              <a:spcBef>
                <a:spcPts val="500"/>
              </a:spcBef>
              <a:spcAft>
                <a:spcPts val="0"/>
              </a:spcAft>
              <a:buClr>
                <a:schemeClr val="lt1"/>
              </a:buClr>
              <a:buSzPts val="2000"/>
              <a:buFont typeface="Source Sans Pro"/>
              <a:buNone/>
              <a:defRPr sz="2000" b="0" i="1" u="none" strike="noStrike" cap="none">
                <a:solidFill>
                  <a:schemeClr val="lt1"/>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lt1"/>
              </a:buClr>
              <a:buSzPts val="1800"/>
              <a:buFont typeface="Source Sans Pro"/>
              <a:buNone/>
              <a:defRPr sz="1800" b="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9pPr>
          </a:lstStyle>
          <a:p>
            <a:endParaRPr/>
          </a:p>
        </p:txBody>
      </p:sp>
      <p:sp>
        <p:nvSpPr>
          <p:cNvPr id="27" name="Google Shape;27;p4"/>
          <p:cNvSpPr txBox="1">
            <a:spLocks noGrp="1"/>
          </p:cNvSpPr>
          <p:nvPr>
            <p:ph type="dt" idx="10"/>
          </p:nvPr>
        </p:nvSpPr>
        <p:spPr>
          <a:xfrm>
            <a:off x="738908" y="6453386"/>
            <a:ext cx="1622400" cy="4047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28" name="Google Shape;28;p4"/>
          <p:cNvSpPr txBox="1">
            <a:spLocks noGrp="1"/>
          </p:cNvSpPr>
          <p:nvPr>
            <p:ph type="ftr" idx="11"/>
          </p:nvPr>
        </p:nvSpPr>
        <p:spPr>
          <a:xfrm>
            <a:off x="2584312" y="6453386"/>
            <a:ext cx="7023300" cy="4047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chemeClr val="lt2"/>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29" name="Google Shape;29;p4"/>
          <p:cNvSpPr txBox="1">
            <a:spLocks noGrp="1"/>
          </p:cNvSpPr>
          <p:nvPr>
            <p:ph type="sldNum" idx="12"/>
          </p:nvPr>
        </p:nvSpPr>
        <p:spPr>
          <a:xfrm>
            <a:off x="9830683" y="6453386"/>
            <a:ext cx="1596300" cy="40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2"/>
                </a:solidFill>
                <a:latin typeface="Source Sans Pro"/>
                <a:ea typeface="Source Sans Pro"/>
                <a:cs typeface="Source Sans Pro"/>
                <a:sym typeface="Source Sans Pro"/>
              </a:defRPr>
            </a:lvl1pPr>
            <a:lvl2pPr marL="0" marR="0" lvl="1" indent="0" algn="r" rtl="0">
              <a:spcBef>
                <a:spcPts val="0"/>
              </a:spcBef>
              <a:buNone/>
              <a:defRPr sz="1200">
                <a:solidFill>
                  <a:schemeClr val="lt2"/>
                </a:solidFill>
                <a:latin typeface="Source Sans Pro"/>
                <a:ea typeface="Source Sans Pro"/>
                <a:cs typeface="Source Sans Pro"/>
                <a:sym typeface="Source Sans Pro"/>
              </a:defRPr>
            </a:lvl2pPr>
            <a:lvl3pPr marL="0" marR="0" lvl="2" indent="0" algn="r" rtl="0">
              <a:spcBef>
                <a:spcPts val="0"/>
              </a:spcBef>
              <a:buNone/>
              <a:defRPr sz="1200">
                <a:solidFill>
                  <a:schemeClr val="lt2"/>
                </a:solidFill>
                <a:latin typeface="Source Sans Pro"/>
                <a:ea typeface="Source Sans Pro"/>
                <a:cs typeface="Source Sans Pro"/>
                <a:sym typeface="Source Sans Pro"/>
              </a:defRPr>
            </a:lvl3pPr>
            <a:lvl4pPr marL="0" marR="0" lvl="3" indent="0" algn="r" rtl="0">
              <a:spcBef>
                <a:spcPts val="0"/>
              </a:spcBef>
              <a:buNone/>
              <a:defRPr sz="1200">
                <a:solidFill>
                  <a:schemeClr val="lt2"/>
                </a:solidFill>
                <a:latin typeface="Source Sans Pro"/>
                <a:ea typeface="Source Sans Pro"/>
                <a:cs typeface="Source Sans Pro"/>
                <a:sym typeface="Source Sans Pro"/>
              </a:defRPr>
            </a:lvl4pPr>
            <a:lvl5pPr marL="0" marR="0" lvl="4" indent="0" algn="r" rtl="0">
              <a:spcBef>
                <a:spcPts val="0"/>
              </a:spcBef>
              <a:buNone/>
              <a:defRPr sz="1200">
                <a:solidFill>
                  <a:schemeClr val="lt2"/>
                </a:solidFill>
                <a:latin typeface="Source Sans Pro"/>
                <a:ea typeface="Source Sans Pro"/>
                <a:cs typeface="Source Sans Pro"/>
                <a:sym typeface="Source Sans Pro"/>
              </a:defRPr>
            </a:lvl5pPr>
            <a:lvl6pPr marL="0" marR="0" lvl="5" indent="0" algn="r" rtl="0">
              <a:spcBef>
                <a:spcPts val="0"/>
              </a:spcBef>
              <a:buNone/>
              <a:defRPr sz="1200">
                <a:solidFill>
                  <a:schemeClr val="lt2"/>
                </a:solidFill>
                <a:latin typeface="Source Sans Pro"/>
                <a:ea typeface="Source Sans Pro"/>
                <a:cs typeface="Source Sans Pro"/>
                <a:sym typeface="Source Sans Pro"/>
              </a:defRPr>
            </a:lvl6pPr>
            <a:lvl7pPr marL="0" marR="0" lvl="6" indent="0" algn="r" rtl="0">
              <a:spcBef>
                <a:spcPts val="0"/>
              </a:spcBef>
              <a:buNone/>
              <a:defRPr sz="1200">
                <a:solidFill>
                  <a:schemeClr val="lt2"/>
                </a:solidFill>
                <a:latin typeface="Source Sans Pro"/>
                <a:ea typeface="Source Sans Pro"/>
                <a:cs typeface="Source Sans Pro"/>
                <a:sym typeface="Source Sans Pro"/>
              </a:defRPr>
            </a:lvl7pPr>
            <a:lvl8pPr marL="0" marR="0" lvl="7" indent="0" algn="r" rtl="0">
              <a:spcBef>
                <a:spcPts val="0"/>
              </a:spcBef>
              <a:buNone/>
              <a:defRPr sz="1200">
                <a:solidFill>
                  <a:schemeClr val="lt2"/>
                </a:solidFill>
                <a:latin typeface="Source Sans Pro"/>
                <a:ea typeface="Source Sans Pro"/>
                <a:cs typeface="Source Sans Pro"/>
                <a:sym typeface="Source Sans Pro"/>
              </a:defRPr>
            </a:lvl8pPr>
            <a:lvl9pPr marL="0" marR="0" lvl="8" indent="0" algn="r" rtl="0">
              <a:spcBef>
                <a:spcPts val="0"/>
              </a:spcBef>
              <a:buNone/>
              <a:defRPr sz="1200">
                <a:solidFill>
                  <a:schemeClr val="lt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
        <p:nvSpPr>
          <p:cNvPr id="30" name="Google Shape;30;p4" title="Crop Mark"/>
          <p:cNvSpPr/>
          <p:nvPr/>
        </p:nvSpPr>
        <p:spPr>
          <a:xfrm>
            <a:off x="8151962" y="1685652"/>
            <a:ext cx="3275013" cy="4408488"/>
          </a:xfrm>
          <a:custGeom>
            <a:avLst/>
            <a:gdLst/>
            <a:ahLst/>
            <a:cxnLst/>
            <a:rect l="0" t="0" r="0" b="0"/>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accen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4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Shape 9"/>
        <p:cNvGrpSpPr/>
        <p:nvPr/>
      </p:nvGrpSpPr>
      <p:grpSpPr>
        <a:xfrm>
          <a:off x="0" y="0"/>
          <a:ext cx="0" cy="0"/>
          <a:chOff x="0" y="0"/>
          <a:chExt cx="0" cy="0"/>
        </a:xfrm>
      </p:grpSpPr>
      <p:cxnSp>
        <p:nvCxnSpPr>
          <p:cNvPr id="10" name="Google Shape;10;p1"/>
          <p:cNvCxnSpPr/>
          <p:nvPr/>
        </p:nvCxnSpPr>
        <p:spPr>
          <a:xfrm>
            <a:off x="452394" y="6424215"/>
            <a:ext cx="11283900" cy="0"/>
          </a:xfrm>
          <a:prstGeom prst="straightConnector1">
            <a:avLst/>
          </a:prstGeom>
          <a:noFill/>
          <a:ln w="15875" cap="rnd" cmpd="sng">
            <a:solidFill>
              <a:schemeClr val="lt1"/>
            </a:solidFill>
            <a:prstDash val="solid"/>
            <a:round/>
            <a:headEnd type="none" w="sm" len="sm"/>
            <a:tailEnd type="none" w="sm" len="sm"/>
          </a:ln>
          <a:effectLst>
            <a:outerShdw blurRad="40000" dist="20000" dir="5400000" rotWithShape="0">
              <a:srgbClr val="000000">
                <a:alpha val="37647"/>
              </a:srgbClr>
            </a:outerShdw>
          </a:effectLst>
        </p:spPr>
      </p:cxnSp>
      <p:pic>
        <p:nvPicPr>
          <p:cNvPr id="11" name="Google Shape;11;p1"/>
          <p:cNvPicPr preferRelativeResize="0"/>
          <p:nvPr/>
        </p:nvPicPr>
        <p:blipFill rotWithShape="1">
          <a:blip r:embed="rId5">
            <a:alphaModFix/>
          </a:blip>
          <a:srcRect/>
          <a:stretch/>
        </p:blipFill>
        <p:spPr>
          <a:xfrm>
            <a:off x="452394" y="400690"/>
            <a:ext cx="2912795" cy="769224"/>
          </a:xfrm>
          <a:prstGeom prst="rect">
            <a:avLst/>
          </a:prstGeom>
          <a:noFill/>
          <a:ln>
            <a:noFill/>
          </a:ln>
        </p:spPr>
      </p:pic>
      <p:sp>
        <p:nvSpPr>
          <p:cNvPr id="12" name="Google Shape;12;p1"/>
          <p:cNvSpPr/>
          <p:nvPr/>
        </p:nvSpPr>
        <p:spPr>
          <a:xfrm>
            <a:off x="373259" y="6451112"/>
            <a:ext cx="3250500" cy="190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800" b="0" i="0" u="none" strike="noStrike" cap="none">
                <a:solidFill>
                  <a:schemeClr val="lt1"/>
                </a:solidFill>
                <a:latin typeface="PT Sans"/>
                <a:ea typeface="PT Sans"/>
                <a:cs typeface="PT Sans"/>
                <a:sym typeface="PT Sans"/>
              </a:rPr>
              <a:t>© 2016 University of New Hampshire. All rights reserved.</a:t>
            </a:r>
            <a:endParaRPr sz="800">
              <a:solidFill>
                <a:schemeClr val="lt1"/>
              </a:solidFill>
              <a:latin typeface="PT Sans"/>
              <a:ea typeface="PT Sans"/>
              <a:cs typeface="PT Sans"/>
              <a:sym typeface="PT Sans"/>
            </a:endParaRPr>
          </a:p>
        </p:txBody>
      </p:sp>
      <p:sp>
        <p:nvSpPr>
          <p:cNvPr id="13" name="Google Shape;13;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914401" y="2092569"/>
            <a:ext cx="10363200" cy="2198152"/>
          </a:xfrm>
          <a:prstGeom prst="rect">
            <a:avLst/>
          </a:prstGeom>
          <a:noFill/>
          <a:ln>
            <a:noFill/>
          </a:ln>
        </p:spPr>
        <p:txBody>
          <a:bodyPr spcFirstLastPara="1" wrap="square" lIns="91425" tIns="45700" rIns="91425" bIns="45700" anchor="b" anchorCtr="0">
            <a:noAutofit/>
          </a:bodyPr>
          <a:lstStyle/>
          <a:p>
            <a:pPr marL="0" marR="0" lvl="0" indent="0" algn="ctr" rtl="0">
              <a:lnSpc>
                <a:spcPct val="89000"/>
              </a:lnSpc>
              <a:spcBef>
                <a:spcPts val="0"/>
              </a:spcBef>
              <a:spcAft>
                <a:spcPts val="0"/>
              </a:spcAft>
              <a:buClr>
                <a:schemeClr val="dk2"/>
              </a:buClr>
              <a:buSzPts val="7200"/>
              <a:buFont typeface="Source Sans Pro"/>
              <a:buNone/>
            </a:pPr>
            <a:r>
              <a:rPr lang="en-US" sz="7200" b="1" i="0" u="none" strike="noStrike" cap="none" dirty="0">
                <a:solidFill>
                  <a:srgbClr val="06397A"/>
                </a:solidFill>
                <a:latin typeface="Calibri" charset="0"/>
                <a:ea typeface="Calibri" charset="0"/>
                <a:cs typeface="Calibri" charset="0"/>
                <a:sym typeface="Source Sans Pro"/>
              </a:rPr>
              <a:t>Web Scraping </a:t>
            </a:r>
            <a:r>
              <a:rPr lang="en-US" sz="7200" b="1" dirty="0">
                <a:solidFill>
                  <a:schemeClr val="accent6"/>
                </a:solidFill>
                <a:latin typeface="Calibri" charset="0"/>
                <a:ea typeface="Calibri" charset="0"/>
                <a:cs typeface="Calibri" charset="0"/>
              </a:rPr>
              <a:t>Cars.com</a:t>
            </a:r>
            <a:r>
              <a:rPr lang="en-US" sz="7200" b="1" i="0" u="none" strike="noStrike" cap="none" dirty="0">
                <a:solidFill>
                  <a:schemeClr val="dk2"/>
                </a:solidFill>
                <a:latin typeface="Calibri" charset="0"/>
                <a:ea typeface="Calibri" charset="0"/>
                <a:cs typeface="Calibri" charset="0"/>
                <a:sym typeface="Source Sans Pro"/>
              </a:rPr>
              <a:t> </a:t>
            </a:r>
            <a:r>
              <a:rPr lang="en-US" sz="7200" b="1" i="0" u="none" strike="noStrike" cap="none" dirty="0">
                <a:solidFill>
                  <a:srgbClr val="06397A"/>
                </a:solidFill>
                <a:latin typeface="Calibri" charset="0"/>
                <a:ea typeface="Calibri" charset="0"/>
                <a:cs typeface="Calibri" charset="0"/>
                <a:sym typeface="Source Sans Pro"/>
              </a:rPr>
              <a:t>PROJECT</a:t>
            </a:r>
            <a:endParaRPr b="1" dirty="0">
              <a:solidFill>
                <a:srgbClr val="06397A"/>
              </a:solidFill>
              <a:latin typeface="Calibri" charset="0"/>
              <a:ea typeface="Calibri" charset="0"/>
              <a:cs typeface="Calibri" charset="0"/>
            </a:endParaRPr>
          </a:p>
        </p:txBody>
      </p:sp>
      <p:sp>
        <p:nvSpPr>
          <p:cNvPr id="49" name="Google Shape;49;p7"/>
          <p:cNvSpPr txBox="1">
            <a:spLocks noGrp="1"/>
          </p:cNvSpPr>
          <p:nvPr>
            <p:ph type="subTitle" idx="1"/>
          </p:nvPr>
        </p:nvSpPr>
        <p:spPr>
          <a:xfrm>
            <a:off x="1155700" y="4449681"/>
            <a:ext cx="9207501" cy="1752600"/>
          </a:xfrm>
          <a:prstGeom prst="rect">
            <a:avLst/>
          </a:prstGeom>
          <a:noFill/>
          <a:ln>
            <a:noFill/>
          </a:ln>
        </p:spPr>
        <p:txBody>
          <a:bodyPr spcFirstLastPara="1" wrap="square" lIns="91425" tIns="45700" rIns="91425" bIns="45700" anchor="t" anchorCtr="0">
            <a:noAutofit/>
          </a:bodyPr>
          <a:lstStyle/>
          <a:p>
            <a:pPr lvl="0">
              <a:lnSpc>
                <a:spcPct val="112000"/>
              </a:lnSpc>
              <a:spcBef>
                <a:spcPts val="0"/>
              </a:spcBef>
              <a:buClr>
                <a:schemeClr val="lt2"/>
              </a:buClr>
              <a:buSzPts val="2300"/>
            </a:pPr>
            <a:r>
              <a:rPr lang="en-CA" dirty="0">
                <a:solidFill>
                  <a:srgbClr val="06397A"/>
                </a:solidFill>
                <a:latin typeface="Calibri" charset="0"/>
                <a:ea typeface="Calibri" charset="0"/>
                <a:cs typeface="Calibri" charset="0"/>
              </a:rPr>
              <a:t>Sam.O Karkach, Manoj Virigineni, Monit Guin</a:t>
            </a:r>
            <a:endParaRPr dirty="0">
              <a:solidFill>
                <a:srgbClr val="06397A"/>
              </a:solidFill>
              <a:latin typeface="Calibri" charset="0"/>
              <a:ea typeface="Calibri" charset="0"/>
              <a:cs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958736" y="1426074"/>
            <a:ext cx="10110300" cy="940740"/>
          </a:xfrm>
          <a:prstGeom prst="rect">
            <a:avLst/>
          </a:prstGeom>
          <a:noFill/>
          <a:ln>
            <a:noFill/>
          </a:ln>
        </p:spPr>
        <p:txBody>
          <a:bodyPr spcFirstLastPara="1" wrap="square" lIns="91425" tIns="45700" rIns="91425" bIns="45700" anchor="t" anchorCtr="0">
            <a:noAutofit/>
          </a:bodyPr>
          <a:lstStyle/>
          <a:p>
            <a:pPr marL="0" lvl="0" indent="0" rtl="0">
              <a:lnSpc>
                <a:spcPct val="94000"/>
              </a:lnSpc>
              <a:spcBef>
                <a:spcPts val="700"/>
              </a:spcBef>
              <a:spcAft>
                <a:spcPts val="0"/>
              </a:spcAft>
              <a:buClr>
                <a:schemeClr val="dk1"/>
              </a:buClr>
              <a:buSzPts val="1100"/>
              <a:buFont typeface="Arial"/>
              <a:buNone/>
            </a:pPr>
            <a:r>
              <a:rPr lang="en-US" sz="4200" b="1" dirty="0">
                <a:solidFill>
                  <a:schemeClr val="lt2"/>
                </a:solidFill>
                <a:latin typeface="Calibri" charset="0"/>
                <a:ea typeface="Calibri" charset="0"/>
                <a:cs typeface="Calibri" charset="0"/>
              </a:rPr>
              <a:t>Agenda</a:t>
            </a:r>
            <a:endParaRPr sz="4200" b="1" dirty="0">
              <a:solidFill>
                <a:schemeClr val="lt2"/>
              </a:solidFill>
              <a:latin typeface="Calibri" charset="0"/>
              <a:ea typeface="Calibri" charset="0"/>
              <a:cs typeface="Calibri" charset="0"/>
            </a:endParaRPr>
          </a:p>
        </p:txBody>
      </p:sp>
      <p:sp>
        <p:nvSpPr>
          <p:cNvPr id="55" name="Google Shape;55;p8"/>
          <p:cNvSpPr txBox="1">
            <a:spLocks noGrp="1"/>
          </p:cNvSpPr>
          <p:nvPr>
            <p:ph type="body" idx="1"/>
          </p:nvPr>
        </p:nvSpPr>
        <p:spPr>
          <a:xfrm>
            <a:off x="1735300" y="2107375"/>
            <a:ext cx="9601200" cy="3924148"/>
          </a:xfrm>
          <a:prstGeom prst="rect">
            <a:avLst/>
          </a:prstGeom>
          <a:noFill/>
          <a:ln>
            <a:noFill/>
          </a:ln>
        </p:spPr>
        <p:txBody>
          <a:bodyPr spcFirstLastPara="1" wrap="square" lIns="91425" tIns="45700" rIns="91425" bIns="45700" anchor="t" anchorCtr="0">
            <a:noAutofit/>
          </a:bodyPr>
          <a:lstStyle/>
          <a:p>
            <a:pPr marL="565150" marR="0" lvl="0" indent="-514350" algn="l" rtl="0">
              <a:lnSpc>
                <a:spcPct val="200000"/>
              </a:lnSpc>
              <a:spcBef>
                <a:spcPts val="0"/>
              </a:spcBef>
              <a:spcAft>
                <a:spcPts val="0"/>
              </a:spcAft>
              <a:buClr>
                <a:schemeClr val="lt2"/>
              </a:buClr>
              <a:buSzPts val="2800"/>
              <a:buFont typeface="+mj-lt"/>
              <a:buAutoNum type="arabicPeriod"/>
            </a:pPr>
            <a:r>
              <a:rPr lang="en-CA" sz="1800" dirty="0">
                <a:solidFill>
                  <a:schemeClr val="accent6"/>
                </a:solidFill>
                <a:latin typeface="Calibri" charset="0"/>
                <a:ea typeface="Calibri" charset="0"/>
                <a:cs typeface="Calibri" charset="0"/>
              </a:rPr>
              <a:t>Problem Definition</a:t>
            </a:r>
            <a:endParaRPr sz="1800" dirty="0">
              <a:solidFill>
                <a:schemeClr val="lt2"/>
              </a:solidFill>
              <a:latin typeface="Calibri" charset="0"/>
              <a:ea typeface="Calibri" charset="0"/>
              <a:cs typeface="Calibri" charset="0"/>
            </a:endParaRPr>
          </a:p>
          <a:p>
            <a:pPr marL="565150" marR="0" lvl="0" indent="-514350" algn="l" rtl="0">
              <a:lnSpc>
                <a:spcPct val="200000"/>
              </a:lnSpc>
              <a:spcBef>
                <a:spcPts val="0"/>
              </a:spcBef>
              <a:spcAft>
                <a:spcPts val="0"/>
              </a:spcAft>
              <a:buClr>
                <a:schemeClr val="lt2"/>
              </a:buClr>
              <a:buSzPts val="2800"/>
              <a:buFont typeface="+mj-lt"/>
              <a:buAutoNum type="arabicPeriod"/>
            </a:pPr>
            <a:r>
              <a:rPr lang="en-CA" sz="1800" dirty="0">
                <a:solidFill>
                  <a:schemeClr val="accent6"/>
                </a:solidFill>
                <a:latin typeface="Calibri" charset="0"/>
                <a:ea typeface="Calibri" charset="0"/>
                <a:cs typeface="Calibri" charset="0"/>
              </a:rPr>
              <a:t>Web Scraping</a:t>
            </a:r>
            <a:endParaRPr sz="1800" dirty="0">
              <a:solidFill>
                <a:schemeClr val="lt2"/>
              </a:solidFill>
              <a:latin typeface="Calibri" charset="0"/>
              <a:ea typeface="Calibri" charset="0"/>
              <a:cs typeface="Calibri" charset="0"/>
            </a:endParaRPr>
          </a:p>
          <a:p>
            <a:pPr marL="565150" marR="0" lvl="0" indent="-514350" algn="l" rtl="0">
              <a:lnSpc>
                <a:spcPct val="200000"/>
              </a:lnSpc>
              <a:spcBef>
                <a:spcPts val="0"/>
              </a:spcBef>
              <a:spcAft>
                <a:spcPts val="0"/>
              </a:spcAft>
              <a:buClr>
                <a:schemeClr val="lt2"/>
              </a:buClr>
              <a:buSzPts val="2800"/>
              <a:buFont typeface="+mj-lt"/>
              <a:buAutoNum type="arabicPeriod"/>
            </a:pPr>
            <a:r>
              <a:rPr lang="en-US" sz="1800" dirty="0">
                <a:solidFill>
                  <a:schemeClr val="accent6"/>
                </a:solidFill>
                <a:latin typeface="Calibri" charset="0"/>
                <a:ea typeface="Calibri" charset="0"/>
                <a:cs typeface="Calibri" charset="0"/>
              </a:rPr>
              <a:t>Data Preprocessing &amp; Cleansing</a:t>
            </a:r>
            <a:endParaRPr sz="1800" b="0" u="none" strike="noStrike" cap="none" dirty="0">
              <a:solidFill>
                <a:schemeClr val="lt2"/>
              </a:solidFill>
              <a:latin typeface="Calibri" charset="0"/>
              <a:ea typeface="Calibri" charset="0"/>
              <a:cs typeface="Calibri" charset="0"/>
              <a:sym typeface="Source Sans Pro"/>
            </a:endParaRPr>
          </a:p>
          <a:p>
            <a:pPr marL="565150" marR="0" lvl="0" indent="-514350" algn="l" rtl="0">
              <a:lnSpc>
                <a:spcPct val="200000"/>
              </a:lnSpc>
              <a:spcBef>
                <a:spcPts val="0"/>
              </a:spcBef>
              <a:spcAft>
                <a:spcPts val="0"/>
              </a:spcAft>
              <a:buClr>
                <a:schemeClr val="lt2"/>
              </a:buClr>
              <a:buSzPts val="2800"/>
              <a:buFont typeface="+mj-lt"/>
              <a:buAutoNum type="arabicPeriod"/>
            </a:pPr>
            <a:r>
              <a:rPr lang="en-US" sz="1800" dirty="0">
                <a:solidFill>
                  <a:schemeClr val="accent6"/>
                </a:solidFill>
                <a:latin typeface="Calibri" charset="0"/>
                <a:ea typeface="Calibri" charset="0"/>
                <a:cs typeface="Calibri" charset="0"/>
              </a:rPr>
              <a:t>Data Exploration &amp; Visualization</a:t>
            </a:r>
          </a:p>
          <a:p>
            <a:pPr marL="565150" marR="0" lvl="0" indent="-514350" algn="l" rtl="0">
              <a:lnSpc>
                <a:spcPct val="200000"/>
              </a:lnSpc>
              <a:spcBef>
                <a:spcPts val="0"/>
              </a:spcBef>
              <a:spcAft>
                <a:spcPts val="0"/>
              </a:spcAft>
              <a:buClr>
                <a:schemeClr val="lt2"/>
              </a:buClr>
              <a:buSzPts val="2800"/>
              <a:buFont typeface="+mj-lt"/>
              <a:buAutoNum type="arabicPeriod"/>
            </a:pPr>
            <a:r>
              <a:rPr lang="en-US" sz="1800" dirty="0">
                <a:solidFill>
                  <a:schemeClr val="accent6"/>
                </a:solidFill>
                <a:latin typeface="Calibri" charset="0"/>
                <a:ea typeface="Calibri" charset="0"/>
                <a:cs typeface="Calibri" charset="0"/>
              </a:rPr>
              <a:t>Data Modelling</a:t>
            </a:r>
          </a:p>
          <a:p>
            <a:pPr marL="565150" marR="0" lvl="0" indent="-514350" algn="l" rtl="0">
              <a:lnSpc>
                <a:spcPct val="200000"/>
              </a:lnSpc>
              <a:spcBef>
                <a:spcPts val="0"/>
              </a:spcBef>
              <a:spcAft>
                <a:spcPts val="0"/>
              </a:spcAft>
              <a:buClr>
                <a:schemeClr val="lt2"/>
              </a:buClr>
              <a:buSzPts val="2800"/>
              <a:buFont typeface="+mj-lt"/>
              <a:buAutoNum type="arabicPeriod"/>
            </a:pPr>
            <a:r>
              <a:rPr lang="en-US" sz="1800" dirty="0">
                <a:solidFill>
                  <a:schemeClr val="accent6"/>
                </a:solidFill>
                <a:latin typeface="Calibri" charset="0"/>
                <a:ea typeface="Calibri" charset="0"/>
                <a:cs typeface="Calibri" charset="0"/>
              </a:rPr>
              <a:t>Demonstration </a:t>
            </a:r>
          </a:p>
          <a:p>
            <a:pPr marL="565150" marR="0" lvl="0" indent="-514350" algn="l" rtl="0">
              <a:lnSpc>
                <a:spcPct val="200000"/>
              </a:lnSpc>
              <a:spcBef>
                <a:spcPts val="0"/>
              </a:spcBef>
              <a:spcAft>
                <a:spcPts val="0"/>
              </a:spcAft>
              <a:buClr>
                <a:schemeClr val="lt2"/>
              </a:buClr>
              <a:buSzPts val="2800"/>
              <a:buFont typeface="+mj-lt"/>
              <a:buAutoNum type="arabicPeriod"/>
            </a:pPr>
            <a:r>
              <a:rPr lang="en-US" sz="1800" dirty="0">
                <a:solidFill>
                  <a:schemeClr val="accent6"/>
                </a:solidFill>
                <a:latin typeface="Calibri" charset="0"/>
                <a:ea typeface="Calibri" charset="0"/>
                <a:cs typeface="Calibri" charset="0"/>
              </a:rPr>
              <a:t>Limitations</a:t>
            </a:r>
            <a:endParaRPr lang="en-US" sz="1800" dirty="0">
              <a:solidFill>
                <a:schemeClr val="lt2"/>
              </a:solidFill>
              <a:latin typeface="Calibri" charset="0"/>
              <a:ea typeface="Calibri" charset="0"/>
              <a:cs typeface="Calibri" charset="0"/>
            </a:endParaRPr>
          </a:p>
        </p:txBody>
      </p:sp>
      <p:sp>
        <p:nvSpPr>
          <p:cNvPr id="56" name="Google Shape;56;p8"/>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958736" y="1426074"/>
            <a:ext cx="10110300" cy="940740"/>
          </a:xfrm>
          <a:prstGeom prst="rect">
            <a:avLst/>
          </a:prstGeom>
          <a:noFill/>
          <a:ln>
            <a:noFill/>
          </a:ln>
        </p:spPr>
        <p:txBody>
          <a:bodyPr spcFirstLastPara="1" wrap="square" lIns="91425" tIns="45700" rIns="91425" bIns="45700" anchor="t" anchorCtr="0">
            <a:noAutofit/>
          </a:bodyPr>
          <a:lstStyle/>
          <a:p>
            <a:pPr marL="0" lvl="0" indent="0" rtl="0">
              <a:lnSpc>
                <a:spcPct val="94000"/>
              </a:lnSpc>
              <a:spcBef>
                <a:spcPts val="700"/>
              </a:spcBef>
              <a:spcAft>
                <a:spcPts val="0"/>
              </a:spcAft>
              <a:buClr>
                <a:schemeClr val="dk1"/>
              </a:buClr>
              <a:buSzPts val="1100"/>
              <a:buFont typeface="Arial"/>
              <a:buNone/>
            </a:pPr>
            <a:r>
              <a:rPr lang="en-US" sz="4200" b="1" dirty="0">
                <a:solidFill>
                  <a:schemeClr val="lt2"/>
                </a:solidFill>
                <a:latin typeface="Calibri" charset="0"/>
                <a:ea typeface="Calibri" charset="0"/>
                <a:cs typeface="Calibri" charset="0"/>
              </a:rPr>
              <a:t>Problem Definition</a:t>
            </a:r>
            <a:endParaRPr sz="4200" b="1" dirty="0">
              <a:solidFill>
                <a:schemeClr val="lt2"/>
              </a:solidFill>
              <a:latin typeface="Calibri" charset="0"/>
              <a:ea typeface="Calibri" charset="0"/>
              <a:cs typeface="Calibri" charset="0"/>
            </a:endParaRPr>
          </a:p>
        </p:txBody>
      </p:sp>
      <p:sp>
        <p:nvSpPr>
          <p:cNvPr id="55" name="Google Shape;55;p8"/>
          <p:cNvSpPr txBox="1">
            <a:spLocks noGrp="1"/>
          </p:cNvSpPr>
          <p:nvPr>
            <p:ph type="body" idx="1"/>
          </p:nvPr>
        </p:nvSpPr>
        <p:spPr>
          <a:xfrm>
            <a:off x="1735300" y="2107375"/>
            <a:ext cx="9601200" cy="3924148"/>
          </a:xfrm>
          <a:prstGeom prst="rect">
            <a:avLst/>
          </a:prstGeom>
          <a:noFill/>
          <a:ln>
            <a:noFill/>
          </a:ln>
        </p:spPr>
        <p:txBody>
          <a:bodyPr spcFirstLastPara="1" wrap="square" lIns="91425" tIns="45700" rIns="91425" bIns="45700" anchor="t" anchorCtr="0">
            <a:noAutofit/>
          </a:bodyPr>
          <a:lstStyle/>
          <a:p>
            <a:pPr indent="-457200">
              <a:lnSpc>
                <a:spcPct val="150000"/>
              </a:lnSpc>
              <a:spcBef>
                <a:spcPts val="0"/>
              </a:spcBef>
              <a:buClr>
                <a:schemeClr val="lt2"/>
              </a:buClr>
              <a:buSzPct val="100000"/>
            </a:pPr>
            <a:r>
              <a:rPr lang="en-CA" sz="2800" dirty="0">
                <a:solidFill>
                  <a:schemeClr val="bg1"/>
                </a:solidFill>
                <a:latin typeface="Calibri" panose="020F0502020204030204" pitchFamily="34" charset="0"/>
                <a:cs typeface="Calibri" panose="020F0502020204030204" pitchFamily="34" charset="0"/>
              </a:rPr>
              <a:t>Investigated the application of supervised machine learning techniques to predict the price of used cars. </a:t>
            </a:r>
          </a:p>
          <a:p>
            <a:pPr indent="-457200">
              <a:lnSpc>
                <a:spcPct val="150000"/>
              </a:lnSpc>
              <a:buClr>
                <a:schemeClr val="bg1"/>
              </a:buClr>
              <a:buSzPct val="100000"/>
            </a:pPr>
            <a:r>
              <a:rPr lang="en-CA" sz="2800" dirty="0">
                <a:solidFill>
                  <a:schemeClr val="bg1"/>
                </a:solidFill>
                <a:latin typeface="Calibri" panose="020F0502020204030204" pitchFamily="34" charset="0"/>
                <a:cs typeface="Calibri" panose="020F0502020204030204" pitchFamily="34" charset="0"/>
              </a:rPr>
              <a:t>Predictions are based on data scraped from Cars.com.</a:t>
            </a:r>
          </a:p>
          <a:p>
            <a:pPr marL="0" indent="0">
              <a:lnSpc>
                <a:spcPct val="150000"/>
              </a:lnSpc>
              <a:buClr>
                <a:schemeClr val="bg1"/>
              </a:buClr>
              <a:buSzPct val="100000"/>
              <a:buNone/>
            </a:pPr>
            <a:endParaRPr lang="en-CA" sz="2800" dirty="0">
              <a:solidFill>
                <a:schemeClr val="bg1"/>
              </a:solidFill>
              <a:latin typeface="Calibri" panose="020F0502020204030204" pitchFamily="34" charset="0"/>
              <a:cs typeface="Calibri" panose="020F0502020204030204" pitchFamily="34" charset="0"/>
            </a:endParaRPr>
          </a:p>
        </p:txBody>
      </p:sp>
      <p:sp>
        <p:nvSpPr>
          <p:cNvPr id="56" name="Google Shape;56;p8"/>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89477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958736" y="1426074"/>
            <a:ext cx="10110300" cy="940740"/>
          </a:xfrm>
          <a:prstGeom prst="rect">
            <a:avLst/>
          </a:prstGeom>
          <a:noFill/>
          <a:ln>
            <a:noFill/>
          </a:ln>
        </p:spPr>
        <p:txBody>
          <a:bodyPr spcFirstLastPara="1" wrap="square" lIns="91425" tIns="45700" rIns="91425" bIns="45700" anchor="t" anchorCtr="0">
            <a:noAutofit/>
          </a:bodyPr>
          <a:lstStyle/>
          <a:p>
            <a:pPr marL="0" lvl="0" indent="0" rtl="0">
              <a:lnSpc>
                <a:spcPct val="94000"/>
              </a:lnSpc>
              <a:spcBef>
                <a:spcPts val="700"/>
              </a:spcBef>
              <a:spcAft>
                <a:spcPts val="0"/>
              </a:spcAft>
              <a:buClr>
                <a:schemeClr val="dk1"/>
              </a:buClr>
              <a:buSzPts val="1100"/>
              <a:buFont typeface="Arial"/>
              <a:buNone/>
            </a:pPr>
            <a:r>
              <a:rPr lang="en-US" sz="4200" b="1" dirty="0">
                <a:solidFill>
                  <a:schemeClr val="lt2"/>
                </a:solidFill>
                <a:latin typeface="Calibri" charset="0"/>
                <a:ea typeface="Calibri" charset="0"/>
                <a:cs typeface="Calibri" charset="0"/>
              </a:rPr>
              <a:t>Web Scraping</a:t>
            </a:r>
            <a:endParaRPr sz="4200" b="1" dirty="0">
              <a:solidFill>
                <a:schemeClr val="lt2"/>
              </a:solidFill>
              <a:latin typeface="Calibri" charset="0"/>
              <a:ea typeface="Calibri" charset="0"/>
              <a:cs typeface="Calibri" charset="0"/>
            </a:endParaRPr>
          </a:p>
        </p:txBody>
      </p:sp>
      <p:sp>
        <p:nvSpPr>
          <p:cNvPr id="55" name="Google Shape;55;p8"/>
          <p:cNvSpPr txBox="1">
            <a:spLocks noGrp="1"/>
          </p:cNvSpPr>
          <p:nvPr>
            <p:ph type="body" idx="1"/>
          </p:nvPr>
        </p:nvSpPr>
        <p:spPr>
          <a:xfrm>
            <a:off x="1735300" y="2107375"/>
            <a:ext cx="9601200" cy="3924148"/>
          </a:xfrm>
          <a:prstGeom prst="rect">
            <a:avLst/>
          </a:prstGeom>
          <a:noFill/>
          <a:ln>
            <a:noFill/>
          </a:ln>
        </p:spPr>
        <p:txBody>
          <a:bodyPr spcFirstLastPara="1" wrap="square" lIns="91425" tIns="45700" rIns="91425" bIns="45700" anchor="t" anchorCtr="0">
            <a:noAutofit/>
          </a:bodyPr>
          <a:lstStyle/>
          <a:p>
            <a:pPr marL="514350" indent="-514350">
              <a:lnSpc>
                <a:spcPct val="150000"/>
              </a:lnSpc>
              <a:buClr>
                <a:schemeClr val="bg1"/>
              </a:buClr>
              <a:buSzPct val="100000"/>
              <a:buFont typeface="+mj-lt"/>
              <a:buAutoNum type="arabicPeriod"/>
            </a:pPr>
            <a:r>
              <a:rPr lang="en-CA" sz="2500" dirty="0">
                <a:solidFill>
                  <a:schemeClr val="bg1"/>
                </a:solidFill>
                <a:latin typeface="Calibri" panose="020F0502020204030204" pitchFamily="34" charset="0"/>
                <a:cs typeface="Calibri" panose="020F0502020204030204" pitchFamily="34" charset="0"/>
              </a:rPr>
              <a:t>Year</a:t>
            </a:r>
          </a:p>
          <a:p>
            <a:pPr marL="514350" indent="-514350">
              <a:lnSpc>
                <a:spcPct val="150000"/>
              </a:lnSpc>
              <a:buClr>
                <a:schemeClr val="bg1"/>
              </a:buClr>
              <a:buSzPct val="100000"/>
              <a:buFont typeface="+mj-lt"/>
              <a:buAutoNum type="arabicPeriod"/>
            </a:pPr>
            <a:r>
              <a:rPr lang="en-CA" sz="2500" dirty="0">
                <a:solidFill>
                  <a:schemeClr val="bg1"/>
                </a:solidFill>
                <a:latin typeface="Calibri" panose="020F0502020204030204" pitchFamily="34" charset="0"/>
                <a:cs typeface="Calibri" panose="020F0502020204030204" pitchFamily="34" charset="0"/>
              </a:rPr>
              <a:t>Make</a:t>
            </a:r>
          </a:p>
          <a:p>
            <a:pPr marL="514350" indent="-514350">
              <a:lnSpc>
                <a:spcPct val="150000"/>
              </a:lnSpc>
              <a:buClr>
                <a:schemeClr val="bg1"/>
              </a:buClr>
              <a:buSzPct val="100000"/>
              <a:buFont typeface="+mj-lt"/>
              <a:buAutoNum type="arabicPeriod"/>
            </a:pPr>
            <a:r>
              <a:rPr lang="en-CA" sz="2500" dirty="0">
                <a:solidFill>
                  <a:schemeClr val="bg1"/>
                </a:solidFill>
                <a:latin typeface="Calibri" panose="020F0502020204030204" pitchFamily="34" charset="0"/>
                <a:cs typeface="Calibri" panose="020F0502020204030204" pitchFamily="34" charset="0"/>
              </a:rPr>
              <a:t>Model</a:t>
            </a:r>
          </a:p>
          <a:p>
            <a:pPr marL="514350" indent="-514350">
              <a:lnSpc>
                <a:spcPct val="150000"/>
              </a:lnSpc>
              <a:buClr>
                <a:schemeClr val="bg1"/>
              </a:buClr>
              <a:buSzPct val="100000"/>
              <a:buFont typeface="+mj-lt"/>
              <a:buAutoNum type="arabicPeriod"/>
            </a:pPr>
            <a:r>
              <a:rPr lang="en-CA" sz="2500" dirty="0">
                <a:solidFill>
                  <a:schemeClr val="bg1"/>
                </a:solidFill>
                <a:latin typeface="Calibri" panose="020F0502020204030204" pitchFamily="34" charset="0"/>
                <a:cs typeface="Calibri" panose="020F0502020204030204" pitchFamily="34" charset="0"/>
              </a:rPr>
              <a:t>Price</a:t>
            </a:r>
          </a:p>
          <a:p>
            <a:pPr marL="514350" indent="-514350">
              <a:lnSpc>
                <a:spcPct val="150000"/>
              </a:lnSpc>
              <a:buClr>
                <a:schemeClr val="bg1"/>
              </a:buClr>
              <a:buSzPct val="100000"/>
              <a:buFont typeface="+mj-lt"/>
              <a:buAutoNum type="arabicPeriod"/>
            </a:pPr>
            <a:r>
              <a:rPr lang="en-CA" sz="2500" dirty="0">
                <a:solidFill>
                  <a:schemeClr val="bg1"/>
                </a:solidFill>
                <a:latin typeface="Calibri" panose="020F0502020204030204" pitchFamily="34" charset="0"/>
                <a:cs typeface="Calibri" panose="020F0502020204030204" pitchFamily="34" charset="0"/>
              </a:rPr>
              <a:t>Mileage</a:t>
            </a:r>
          </a:p>
          <a:p>
            <a:pPr marL="514350" indent="-514350">
              <a:lnSpc>
                <a:spcPct val="150000"/>
              </a:lnSpc>
              <a:buClr>
                <a:schemeClr val="bg1"/>
              </a:buClr>
              <a:buSzPct val="100000"/>
              <a:buFont typeface="+mj-lt"/>
              <a:buAutoNum type="arabicPeriod"/>
            </a:pPr>
            <a:r>
              <a:rPr lang="en-CA" sz="2500" dirty="0">
                <a:solidFill>
                  <a:schemeClr val="bg1"/>
                </a:solidFill>
                <a:latin typeface="Calibri" panose="020F0502020204030204" pitchFamily="34" charset="0"/>
                <a:cs typeface="Calibri" panose="020F0502020204030204" pitchFamily="34" charset="0"/>
              </a:rPr>
              <a:t>Ratings</a:t>
            </a:r>
          </a:p>
        </p:txBody>
      </p:sp>
      <p:sp>
        <p:nvSpPr>
          <p:cNvPr id="56" name="Google Shape;56;p8"/>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69107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958736" y="1426074"/>
            <a:ext cx="10110300" cy="940740"/>
          </a:xfrm>
          <a:prstGeom prst="rect">
            <a:avLst/>
          </a:prstGeom>
          <a:noFill/>
          <a:ln>
            <a:noFill/>
          </a:ln>
        </p:spPr>
        <p:txBody>
          <a:bodyPr spcFirstLastPara="1" wrap="square" lIns="91425" tIns="45700" rIns="91425" bIns="45700" anchor="t" anchorCtr="0">
            <a:noAutofit/>
          </a:bodyPr>
          <a:lstStyle/>
          <a:p>
            <a:pPr marL="0" lvl="0" indent="0" rtl="0">
              <a:lnSpc>
                <a:spcPct val="94000"/>
              </a:lnSpc>
              <a:spcBef>
                <a:spcPts val="700"/>
              </a:spcBef>
              <a:spcAft>
                <a:spcPts val="0"/>
              </a:spcAft>
              <a:buClr>
                <a:schemeClr val="dk1"/>
              </a:buClr>
              <a:buSzPts val="1100"/>
              <a:buFont typeface="Arial"/>
              <a:buNone/>
            </a:pPr>
            <a:r>
              <a:rPr lang="en-US" sz="4200" b="1" dirty="0">
                <a:solidFill>
                  <a:schemeClr val="lt2"/>
                </a:solidFill>
                <a:latin typeface="Calibri" charset="0"/>
                <a:ea typeface="Calibri" charset="0"/>
                <a:cs typeface="Calibri" charset="0"/>
              </a:rPr>
              <a:t>Data Preprocessing &amp; Cleansing</a:t>
            </a:r>
            <a:endParaRPr sz="4200" b="1" dirty="0">
              <a:solidFill>
                <a:schemeClr val="lt2"/>
              </a:solidFill>
              <a:latin typeface="Calibri" charset="0"/>
              <a:ea typeface="Calibri" charset="0"/>
              <a:cs typeface="Calibri" charset="0"/>
            </a:endParaRPr>
          </a:p>
        </p:txBody>
      </p:sp>
      <p:sp>
        <p:nvSpPr>
          <p:cNvPr id="55" name="Google Shape;55;p8"/>
          <p:cNvSpPr txBox="1">
            <a:spLocks noGrp="1"/>
          </p:cNvSpPr>
          <p:nvPr>
            <p:ph type="body" idx="1"/>
          </p:nvPr>
        </p:nvSpPr>
        <p:spPr>
          <a:xfrm>
            <a:off x="1735300" y="2107375"/>
            <a:ext cx="9601200" cy="3924148"/>
          </a:xfrm>
          <a:prstGeom prst="rect">
            <a:avLst/>
          </a:prstGeom>
          <a:noFill/>
          <a:ln>
            <a:noFill/>
          </a:ln>
        </p:spPr>
        <p:txBody>
          <a:bodyPr spcFirstLastPara="1" wrap="square" lIns="91425" tIns="45700" rIns="91425" bIns="45700" anchor="t" anchorCtr="0">
            <a:noAutofit/>
          </a:bodyPr>
          <a:lstStyle/>
          <a:p>
            <a:pPr marL="457200" marR="0" lvl="0" indent="-406400" algn="l" rtl="0">
              <a:lnSpc>
                <a:spcPct val="200000"/>
              </a:lnSpc>
              <a:spcBef>
                <a:spcPts val="0"/>
              </a:spcBef>
              <a:spcAft>
                <a:spcPts val="0"/>
              </a:spcAft>
              <a:buClr>
                <a:schemeClr val="lt2"/>
              </a:buClr>
              <a:buSzPts val="2800"/>
              <a:buChar char="■"/>
            </a:pPr>
            <a:r>
              <a:rPr lang="en-US" sz="2800" dirty="0">
                <a:solidFill>
                  <a:schemeClr val="accent6"/>
                </a:solidFill>
                <a:latin typeface="Calibri" charset="0"/>
                <a:ea typeface="Calibri" charset="0"/>
                <a:cs typeface="Calibri" charset="0"/>
              </a:rPr>
              <a:t>Ratings </a:t>
            </a:r>
            <a:r>
              <a:rPr lang="en-CA" sz="2800" dirty="0">
                <a:solidFill>
                  <a:schemeClr val="lt2"/>
                </a:solidFill>
                <a:latin typeface="Calibri" charset="0"/>
                <a:ea typeface="Calibri" charset="0"/>
                <a:cs typeface="Calibri" charset="0"/>
              </a:rPr>
              <a:t>– Cleaning of the number of reviews.</a:t>
            </a:r>
            <a:endParaRPr sz="2800" dirty="0">
              <a:solidFill>
                <a:schemeClr val="lt2"/>
              </a:solidFill>
              <a:latin typeface="Calibri" charset="0"/>
              <a:ea typeface="Calibri" charset="0"/>
              <a:cs typeface="Calibri" charset="0"/>
            </a:endParaRPr>
          </a:p>
          <a:p>
            <a:pPr lvl="0" indent="-406400">
              <a:lnSpc>
                <a:spcPct val="200000"/>
              </a:lnSpc>
              <a:spcBef>
                <a:spcPts val="0"/>
              </a:spcBef>
              <a:buClr>
                <a:schemeClr val="lt2"/>
              </a:buClr>
              <a:buSzPts val="2800"/>
            </a:pPr>
            <a:r>
              <a:rPr lang="en-US" sz="2800" dirty="0">
                <a:solidFill>
                  <a:schemeClr val="accent6"/>
                </a:solidFill>
                <a:latin typeface="Calibri" charset="0"/>
                <a:ea typeface="Calibri" charset="0"/>
                <a:cs typeface="Calibri" charset="0"/>
              </a:rPr>
              <a:t>Price</a:t>
            </a:r>
            <a:r>
              <a:rPr lang="en-US" sz="2800" dirty="0">
                <a:solidFill>
                  <a:schemeClr val="lt2"/>
                </a:solidFill>
                <a:latin typeface="Calibri" charset="0"/>
                <a:ea typeface="Calibri" charset="0"/>
                <a:cs typeface="Calibri" charset="0"/>
              </a:rPr>
              <a:t> </a:t>
            </a:r>
            <a:r>
              <a:rPr lang="en-CA" sz="2800" dirty="0">
                <a:solidFill>
                  <a:schemeClr val="lt2"/>
                </a:solidFill>
                <a:latin typeface="Calibri" charset="0"/>
                <a:ea typeface="Calibri" charset="0"/>
                <a:cs typeface="Calibri" charset="0"/>
              </a:rPr>
              <a:t>– Removal of $ and comma.</a:t>
            </a:r>
          </a:p>
          <a:p>
            <a:pPr lvl="0" indent="-406400">
              <a:lnSpc>
                <a:spcPct val="200000"/>
              </a:lnSpc>
              <a:spcBef>
                <a:spcPts val="0"/>
              </a:spcBef>
              <a:buClr>
                <a:schemeClr val="lt2"/>
              </a:buClr>
              <a:buSzPts val="2800"/>
            </a:pPr>
            <a:r>
              <a:rPr lang="en-US" sz="2800" b="0" u="none" strike="noStrike" cap="none" dirty="0">
                <a:solidFill>
                  <a:schemeClr val="accent6"/>
                </a:solidFill>
                <a:latin typeface="Calibri" charset="0"/>
                <a:ea typeface="Calibri" charset="0"/>
                <a:cs typeface="Calibri" charset="0"/>
                <a:sym typeface="Source Sans Pro"/>
              </a:rPr>
              <a:t>Mileage</a:t>
            </a:r>
            <a:r>
              <a:rPr lang="en-US" sz="2800" b="0" u="none" strike="noStrike" cap="none" dirty="0">
                <a:solidFill>
                  <a:schemeClr val="lt2"/>
                </a:solidFill>
                <a:latin typeface="Calibri" charset="0"/>
                <a:ea typeface="Calibri" charset="0"/>
                <a:cs typeface="Calibri" charset="0"/>
                <a:sym typeface="Source Sans Pro"/>
              </a:rPr>
              <a:t> </a:t>
            </a:r>
            <a:r>
              <a:rPr lang="en-CA" sz="2800" dirty="0">
                <a:solidFill>
                  <a:schemeClr val="lt2"/>
                </a:solidFill>
                <a:latin typeface="Calibri" charset="0"/>
                <a:ea typeface="Calibri" charset="0"/>
                <a:cs typeface="Calibri" charset="0"/>
              </a:rPr>
              <a:t>– mi. and comma were removed.</a:t>
            </a:r>
            <a:endParaRPr lang="en-US" sz="2800" b="0" u="none" strike="noStrike" cap="none" dirty="0">
              <a:solidFill>
                <a:schemeClr val="lt2"/>
              </a:solidFill>
              <a:latin typeface="Calibri" charset="0"/>
              <a:ea typeface="Calibri" charset="0"/>
              <a:cs typeface="Calibri" charset="0"/>
              <a:sym typeface="Source Sans Pro"/>
            </a:endParaRPr>
          </a:p>
          <a:p>
            <a:pPr lvl="0" indent="-406400">
              <a:lnSpc>
                <a:spcPct val="200000"/>
              </a:lnSpc>
              <a:spcBef>
                <a:spcPts val="0"/>
              </a:spcBef>
              <a:buClr>
                <a:schemeClr val="lt2"/>
              </a:buClr>
              <a:buSzPts val="2800"/>
            </a:pPr>
            <a:r>
              <a:rPr lang="en-US" sz="2800" dirty="0">
                <a:solidFill>
                  <a:schemeClr val="accent6"/>
                </a:solidFill>
                <a:latin typeface="Calibri" charset="0"/>
                <a:ea typeface="Calibri" charset="0"/>
                <a:cs typeface="Calibri" charset="0"/>
              </a:rPr>
              <a:t>Title </a:t>
            </a:r>
            <a:r>
              <a:rPr lang="en-CA" sz="2800" dirty="0">
                <a:solidFill>
                  <a:schemeClr val="lt2"/>
                </a:solidFill>
                <a:latin typeface="Calibri" charset="0"/>
                <a:ea typeface="Calibri" charset="0"/>
                <a:cs typeface="Calibri" charset="0"/>
              </a:rPr>
              <a:t>– Extracted only Year, Make &amp; Model. </a:t>
            </a:r>
          </a:p>
          <a:p>
            <a:pPr lvl="0" indent="-406400">
              <a:lnSpc>
                <a:spcPct val="200000"/>
              </a:lnSpc>
              <a:spcBef>
                <a:spcPts val="0"/>
              </a:spcBef>
              <a:buClr>
                <a:schemeClr val="lt2"/>
              </a:buClr>
              <a:buSzPts val="2800"/>
            </a:pPr>
            <a:endParaRPr lang="en-CA" sz="2800" dirty="0">
              <a:solidFill>
                <a:schemeClr val="lt2"/>
              </a:solidFill>
              <a:latin typeface="Calibri" charset="0"/>
              <a:ea typeface="Calibri" charset="0"/>
              <a:cs typeface="Calibri" charset="0"/>
            </a:endParaRPr>
          </a:p>
          <a:p>
            <a:pPr lvl="2" indent="-406400">
              <a:lnSpc>
                <a:spcPct val="200000"/>
              </a:lnSpc>
              <a:spcBef>
                <a:spcPts val="0"/>
              </a:spcBef>
              <a:buClr>
                <a:schemeClr val="lt2"/>
              </a:buClr>
              <a:buSzPts val="2800"/>
            </a:pPr>
            <a:endParaRPr lang="en-US" sz="2600" dirty="0">
              <a:solidFill>
                <a:schemeClr val="lt2"/>
              </a:solidFill>
              <a:latin typeface="Calibri" charset="0"/>
              <a:ea typeface="Calibri" charset="0"/>
              <a:cs typeface="Calibri" charset="0"/>
            </a:endParaRPr>
          </a:p>
        </p:txBody>
      </p:sp>
      <p:sp>
        <p:nvSpPr>
          <p:cNvPr id="56" name="Google Shape;56;p8"/>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5</a:t>
            </a:fld>
            <a:endParaRPr/>
          </a:p>
        </p:txBody>
      </p:sp>
      <p:pic>
        <p:nvPicPr>
          <p:cNvPr id="2" name="Picture 1">
            <a:extLst>
              <a:ext uri="{FF2B5EF4-FFF2-40B4-BE49-F238E27FC236}">
                <a16:creationId xmlns:a16="http://schemas.microsoft.com/office/drawing/2014/main" id="{EF69F418-A58D-2843-9E72-E3ED0B82B746}"/>
              </a:ext>
            </a:extLst>
          </p:cNvPr>
          <p:cNvPicPr>
            <a:picLocks noChangeAspect="1"/>
          </p:cNvPicPr>
          <p:nvPr/>
        </p:nvPicPr>
        <p:blipFill>
          <a:blip r:embed="rId3"/>
          <a:stretch>
            <a:fillRect/>
          </a:stretch>
        </p:blipFill>
        <p:spPr>
          <a:xfrm>
            <a:off x="8826500" y="2532401"/>
            <a:ext cx="1630200" cy="256276"/>
          </a:xfrm>
          <a:prstGeom prst="rect">
            <a:avLst/>
          </a:prstGeom>
        </p:spPr>
      </p:pic>
      <p:pic>
        <p:nvPicPr>
          <p:cNvPr id="3" name="Picture 2">
            <a:extLst>
              <a:ext uri="{FF2B5EF4-FFF2-40B4-BE49-F238E27FC236}">
                <a16:creationId xmlns:a16="http://schemas.microsoft.com/office/drawing/2014/main" id="{723ACBB8-6502-7A41-88B8-FA5AEA87DEC2}"/>
              </a:ext>
            </a:extLst>
          </p:cNvPr>
          <p:cNvPicPr>
            <a:picLocks noChangeAspect="1"/>
          </p:cNvPicPr>
          <p:nvPr/>
        </p:nvPicPr>
        <p:blipFill>
          <a:blip r:embed="rId4"/>
          <a:stretch>
            <a:fillRect/>
          </a:stretch>
        </p:blipFill>
        <p:spPr>
          <a:xfrm>
            <a:off x="8826500" y="3419483"/>
            <a:ext cx="837453" cy="252136"/>
          </a:xfrm>
          <a:prstGeom prst="rect">
            <a:avLst/>
          </a:prstGeom>
        </p:spPr>
      </p:pic>
      <p:pic>
        <p:nvPicPr>
          <p:cNvPr id="4" name="Picture 3">
            <a:extLst>
              <a:ext uri="{FF2B5EF4-FFF2-40B4-BE49-F238E27FC236}">
                <a16:creationId xmlns:a16="http://schemas.microsoft.com/office/drawing/2014/main" id="{3F74AEC7-2B51-9645-B376-931FBB2CDC3B}"/>
              </a:ext>
            </a:extLst>
          </p:cNvPr>
          <p:cNvPicPr>
            <a:picLocks noChangeAspect="1"/>
          </p:cNvPicPr>
          <p:nvPr/>
        </p:nvPicPr>
        <p:blipFill>
          <a:blip r:embed="rId5"/>
          <a:stretch>
            <a:fillRect/>
          </a:stretch>
        </p:blipFill>
        <p:spPr>
          <a:xfrm>
            <a:off x="8826500" y="4169075"/>
            <a:ext cx="1054100" cy="266700"/>
          </a:xfrm>
          <a:prstGeom prst="rect">
            <a:avLst/>
          </a:prstGeom>
        </p:spPr>
      </p:pic>
      <p:pic>
        <p:nvPicPr>
          <p:cNvPr id="5" name="Picture 4">
            <a:extLst>
              <a:ext uri="{FF2B5EF4-FFF2-40B4-BE49-F238E27FC236}">
                <a16:creationId xmlns:a16="http://schemas.microsoft.com/office/drawing/2014/main" id="{77A1B7A5-BADD-364C-B8B3-A4BC3C2663D3}"/>
              </a:ext>
            </a:extLst>
          </p:cNvPr>
          <p:cNvPicPr>
            <a:picLocks noChangeAspect="1"/>
          </p:cNvPicPr>
          <p:nvPr/>
        </p:nvPicPr>
        <p:blipFill>
          <a:blip r:embed="rId6"/>
          <a:stretch>
            <a:fillRect/>
          </a:stretch>
        </p:blipFill>
        <p:spPr>
          <a:xfrm>
            <a:off x="8828335" y="5098005"/>
            <a:ext cx="3086100" cy="279400"/>
          </a:xfrm>
          <a:prstGeom prst="rect">
            <a:avLst/>
          </a:prstGeom>
        </p:spPr>
      </p:pic>
    </p:spTree>
    <p:extLst>
      <p:ext uri="{BB962C8B-B14F-4D97-AF65-F5344CB8AC3E}">
        <p14:creationId xmlns:p14="http://schemas.microsoft.com/office/powerpoint/2010/main" val="369304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958736" y="1426074"/>
            <a:ext cx="10110300" cy="940740"/>
          </a:xfrm>
          <a:prstGeom prst="rect">
            <a:avLst/>
          </a:prstGeom>
          <a:noFill/>
          <a:ln>
            <a:noFill/>
          </a:ln>
        </p:spPr>
        <p:txBody>
          <a:bodyPr spcFirstLastPara="1" wrap="square" lIns="91425" tIns="45700" rIns="91425" bIns="45700" anchor="t" anchorCtr="0">
            <a:noAutofit/>
          </a:bodyPr>
          <a:lstStyle/>
          <a:p>
            <a:pPr marL="0" lvl="0" indent="0" rtl="0">
              <a:lnSpc>
                <a:spcPct val="94000"/>
              </a:lnSpc>
              <a:spcBef>
                <a:spcPts val="700"/>
              </a:spcBef>
              <a:spcAft>
                <a:spcPts val="0"/>
              </a:spcAft>
              <a:buClr>
                <a:schemeClr val="dk1"/>
              </a:buClr>
              <a:buSzPts val="1100"/>
              <a:buFont typeface="Arial"/>
              <a:buNone/>
            </a:pPr>
            <a:r>
              <a:rPr lang="en-US" sz="4200" b="1">
                <a:solidFill>
                  <a:schemeClr val="lt2"/>
                </a:solidFill>
                <a:latin typeface="Calibri" charset="0"/>
                <a:ea typeface="Calibri" charset="0"/>
                <a:cs typeface="Calibri" charset="0"/>
              </a:rPr>
              <a:t>Data Exploration &amp; Visualization</a:t>
            </a:r>
            <a:endParaRPr lang="en-US" sz="4200" b="1" dirty="0">
              <a:solidFill>
                <a:schemeClr val="lt2"/>
              </a:solidFill>
              <a:latin typeface="Calibri" charset="0"/>
              <a:ea typeface="Calibri" charset="0"/>
              <a:cs typeface="Calibri" charset="0"/>
            </a:endParaRPr>
          </a:p>
        </p:txBody>
      </p:sp>
      <p:pic>
        <p:nvPicPr>
          <p:cNvPr id="2" name="Picture 1">
            <a:extLst>
              <a:ext uri="{FF2B5EF4-FFF2-40B4-BE49-F238E27FC236}">
                <a16:creationId xmlns:a16="http://schemas.microsoft.com/office/drawing/2014/main" id="{39807E0E-8421-EF4A-A73F-7E25624826CA}"/>
              </a:ext>
            </a:extLst>
          </p:cNvPr>
          <p:cNvPicPr>
            <a:picLocks noChangeAspect="1"/>
          </p:cNvPicPr>
          <p:nvPr/>
        </p:nvPicPr>
        <p:blipFill>
          <a:blip r:embed="rId3"/>
          <a:stretch>
            <a:fillRect/>
          </a:stretch>
        </p:blipFill>
        <p:spPr>
          <a:xfrm>
            <a:off x="615950" y="2366814"/>
            <a:ext cx="4889500" cy="3733800"/>
          </a:xfrm>
          <a:prstGeom prst="rect">
            <a:avLst/>
          </a:prstGeom>
        </p:spPr>
      </p:pic>
      <p:sp>
        <p:nvSpPr>
          <p:cNvPr id="56" name="Google Shape;56;p8"/>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smtClean="0"/>
              <a:t>6</a:t>
            </a:fld>
            <a:endParaRPr lang="en-US"/>
          </a:p>
        </p:txBody>
      </p:sp>
      <p:pic>
        <p:nvPicPr>
          <p:cNvPr id="3" name="Picture 2">
            <a:extLst>
              <a:ext uri="{FF2B5EF4-FFF2-40B4-BE49-F238E27FC236}">
                <a16:creationId xmlns:a16="http://schemas.microsoft.com/office/drawing/2014/main" id="{D3CEAFE1-C83D-E644-8DBB-669E7B09A916}"/>
              </a:ext>
            </a:extLst>
          </p:cNvPr>
          <p:cNvPicPr>
            <a:picLocks noChangeAspect="1"/>
          </p:cNvPicPr>
          <p:nvPr/>
        </p:nvPicPr>
        <p:blipFill>
          <a:blip r:embed="rId4"/>
          <a:stretch>
            <a:fillRect/>
          </a:stretch>
        </p:blipFill>
        <p:spPr>
          <a:xfrm>
            <a:off x="6686552" y="2366814"/>
            <a:ext cx="4660900" cy="3327400"/>
          </a:xfrm>
          <a:prstGeom prst="rect">
            <a:avLst/>
          </a:prstGeom>
        </p:spPr>
      </p:pic>
    </p:spTree>
    <p:extLst>
      <p:ext uri="{BB962C8B-B14F-4D97-AF65-F5344CB8AC3E}">
        <p14:creationId xmlns:p14="http://schemas.microsoft.com/office/powerpoint/2010/main" val="366095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958736" y="1426074"/>
            <a:ext cx="10110300" cy="940740"/>
          </a:xfrm>
          <a:prstGeom prst="rect">
            <a:avLst/>
          </a:prstGeom>
          <a:noFill/>
          <a:ln>
            <a:noFill/>
          </a:ln>
        </p:spPr>
        <p:txBody>
          <a:bodyPr spcFirstLastPara="1" wrap="square" lIns="91425" tIns="45700" rIns="91425" bIns="45700" anchor="t" anchorCtr="0">
            <a:noAutofit/>
          </a:bodyPr>
          <a:lstStyle/>
          <a:p>
            <a:pPr marL="0" lvl="0" indent="0" rtl="0">
              <a:lnSpc>
                <a:spcPct val="94000"/>
              </a:lnSpc>
              <a:spcBef>
                <a:spcPts val="700"/>
              </a:spcBef>
              <a:spcAft>
                <a:spcPts val="0"/>
              </a:spcAft>
              <a:buClr>
                <a:schemeClr val="dk1"/>
              </a:buClr>
              <a:buSzPts val="1100"/>
              <a:buFont typeface="Arial"/>
              <a:buNone/>
            </a:pPr>
            <a:r>
              <a:rPr lang="en-US" sz="4200" b="1" dirty="0">
                <a:solidFill>
                  <a:schemeClr val="lt2"/>
                </a:solidFill>
                <a:latin typeface="Calibri" charset="0"/>
                <a:ea typeface="Calibri" charset="0"/>
                <a:cs typeface="Calibri" charset="0"/>
              </a:rPr>
              <a:t>Data Modelling</a:t>
            </a:r>
            <a:endParaRPr sz="4200" b="1" dirty="0">
              <a:solidFill>
                <a:schemeClr val="lt2"/>
              </a:solidFill>
              <a:latin typeface="Calibri" charset="0"/>
              <a:ea typeface="Calibri" charset="0"/>
              <a:cs typeface="Calibri" charset="0"/>
            </a:endParaRPr>
          </a:p>
        </p:txBody>
      </p:sp>
      <p:sp>
        <p:nvSpPr>
          <p:cNvPr id="55" name="Google Shape;55;p8"/>
          <p:cNvSpPr txBox="1">
            <a:spLocks noGrp="1"/>
          </p:cNvSpPr>
          <p:nvPr>
            <p:ph type="body" idx="1"/>
          </p:nvPr>
        </p:nvSpPr>
        <p:spPr>
          <a:xfrm>
            <a:off x="1735300" y="2107375"/>
            <a:ext cx="9601200" cy="3924148"/>
          </a:xfrm>
          <a:prstGeom prst="rect">
            <a:avLst/>
          </a:prstGeom>
          <a:noFill/>
          <a:ln>
            <a:noFill/>
          </a:ln>
        </p:spPr>
        <p:txBody>
          <a:bodyPr spcFirstLastPara="1" wrap="square" lIns="91425" tIns="45700" rIns="91425" bIns="45700" anchor="t" anchorCtr="0">
            <a:noAutofit/>
          </a:bodyPr>
          <a:lstStyle/>
          <a:p>
            <a:pPr lvl="0" indent="-406400">
              <a:lnSpc>
                <a:spcPct val="200000"/>
              </a:lnSpc>
              <a:spcBef>
                <a:spcPts val="0"/>
              </a:spcBef>
              <a:buClr>
                <a:schemeClr val="lt2"/>
              </a:buClr>
              <a:buSzPts val="2800"/>
            </a:pPr>
            <a:r>
              <a:rPr lang="en-US" sz="2800" dirty="0">
                <a:solidFill>
                  <a:schemeClr val="accent6"/>
                </a:solidFill>
                <a:latin typeface="Calibri" charset="0"/>
                <a:ea typeface="Calibri" charset="0"/>
                <a:cs typeface="Calibri" charset="0"/>
              </a:rPr>
              <a:t>Multiple Linear Regression </a:t>
            </a:r>
            <a:r>
              <a:rPr lang="en-CA" sz="2800" dirty="0">
                <a:solidFill>
                  <a:schemeClr val="lt2"/>
                </a:solidFill>
                <a:latin typeface="Calibri" charset="0"/>
                <a:ea typeface="Calibri" charset="0"/>
                <a:cs typeface="Calibri" charset="0"/>
              </a:rPr>
              <a:t>– 67.07% </a:t>
            </a:r>
          </a:p>
          <a:p>
            <a:pPr indent="-406400">
              <a:lnSpc>
                <a:spcPct val="200000"/>
              </a:lnSpc>
              <a:spcBef>
                <a:spcPts val="0"/>
              </a:spcBef>
              <a:buClr>
                <a:schemeClr val="lt2"/>
              </a:buClr>
              <a:buSzPts val="2800"/>
            </a:pPr>
            <a:r>
              <a:rPr lang="en-CA" sz="2800" dirty="0">
                <a:solidFill>
                  <a:schemeClr val="accent6"/>
                </a:solidFill>
                <a:latin typeface="Calibri" charset="0"/>
                <a:ea typeface="Calibri" charset="0"/>
                <a:cs typeface="Calibri" charset="0"/>
              </a:rPr>
              <a:t>Gradient Boosting </a:t>
            </a:r>
            <a:r>
              <a:rPr lang="en-CA" sz="2800" dirty="0">
                <a:solidFill>
                  <a:schemeClr val="lt2"/>
                </a:solidFill>
                <a:latin typeface="Calibri" charset="0"/>
                <a:ea typeface="Calibri" charset="0"/>
                <a:cs typeface="Calibri" charset="0"/>
              </a:rPr>
              <a:t>– </a:t>
            </a:r>
            <a:r>
              <a:rPr lang="en-CA" sz="2800" b="1" dirty="0">
                <a:solidFill>
                  <a:schemeClr val="lt2"/>
                </a:solidFill>
                <a:latin typeface="Calibri" charset="0"/>
                <a:ea typeface="Calibri" charset="0"/>
                <a:cs typeface="Calibri" charset="0"/>
              </a:rPr>
              <a:t>80.69%</a:t>
            </a:r>
          </a:p>
          <a:p>
            <a:pPr marL="508000" indent="-457200">
              <a:lnSpc>
                <a:spcPct val="200000"/>
              </a:lnSpc>
              <a:spcBef>
                <a:spcPts val="0"/>
              </a:spcBef>
              <a:buClr>
                <a:schemeClr val="lt2"/>
              </a:buClr>
              <a:buSzPts val="2800"/>
            </a:pPr>
            <a:r>
              <a:rPr lang="en-CA" sz="2800" dirty="0">
                <a:solidFill>
                  <a:schemeClr val="accent6"/>
                </a:solidFill>
                <a:latin typeface="Calibri" charset="0"/>
                <a:ea typeface="Calibri" charset="0"/>
                <a:cs typeface="Calibri" charset="0"/>
              </a:rPr>
              <a:t>Random Forest </a:t>
            </a:r>
            <a:r>
              <a:rPr lang="en-CA" sz="2800" dirty="0">
                <a:solidFill>
                  <a:schemeClr val="lt2"/>
                </a:solidFill>
                <a:latin typeface="Calibri" charset="0"/>
                <a:ea typeface="Calibri" charset="0"/>
                <a:cs typeface="Calibri" charset="0"/>
              </a:rPr>
              <a:t>– 69.42%</a:t>
            </a:r>
          </a:p>
          <a:p>
            <a:pPr marL="50800" indent="0">
              <a:lnSpc>
                <a:spcPct val="200000"/>
              </a:lnSpc>
              <a:spcBef>
                <a:spcPts val="0"/>
              </a:spcBef>
              <a:buClr>
                <a:schemeClr val="lt2"/>
              </a:buClr>
              <a:buSzPts val="2800"/>
              <a:buNone/>
            </a:pPr>
            <a:endParaRPr lang="en-CA" sz="2800" b="1" dirty="0">
              <a:solidFill>
                <a:schemeClr val="lt2"/>
              </a:solidFill>
              <a:latin typeface="Calibri" charset="0"/>
              <a:ea typeface="Calibri" charset="0"/>
              <a:cs typeface="Calibri" charset="0"/>
            </a:endParaRPr>
          </a:p>
        </p:txBody>
      </p:sp>
      <p:sp>
        <p:nvSpPr>
          <p:cNvPr id="56" name="Google Shape;56;p8"/>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61089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958736" y="1426074"/>
            <a:ext cx="10110300" cy="940740"/>
          </a:xfrm>
          <a:prstGeom prst="rect">
            <a:avLst/>
          </a:prstGeom>
          <a:noFill/>
          <a:ln>
            <a:noFill/>
          </a:ln>
        </p:spPr>
        <p:txBody>
          <a:bodyPr spcFirstLastPara="1" wrap="square" lIns="91425" tIns="45700" rIns="91425" bIns="45700" anchor="t" anchorCtr="0">
            <a:noAutofit/>
          </a:bodyPr>
          <a:lstStyle/>
          <a:p>
            <a:pPr marL="0" lvl="0" indent="0" rtl="0">
              <a:lnSpc>
                <a:spcPct val="94000"/>
              </a:lnSpc>
              <a:spcBef>
                <a:spcPts val="700"/>
              </a:spcBef>
              <a:spcAft>
                <a:spcPts val="0"/>
              </a:spcAft>
              <a:buClr>
                <a:schemeClr val="dk1"/>
              </a:buClr>
              <a:buSzPts val="1100"/>
              <a:buFont typeface="Arial"/>
              <a:buNone/>
            </a:pPr>
            <a:r>
              <a:rPr lang="en-US" sz="4200" b="1" dirty="0">
                <a:solidFill>
                  <a:schemeClr val="lt2"/>
                </a:solidFill>
                <a:latin typeface="Calibri" charset="0"/>
                <a:ea typeface="Calibri" charset="0"/>
                <a:cs typeface="Calibri" charset="0"/>
              </a:rPr>
              <a:t>Limitations</a:t>
            </a:r>
            <a:endParaRPr sz="4200" b="1" dirty="0">
              <a:solidFill>
                <a:schemeClr val="lt2"/>
              </a:solidFill>
              <a:latin typeface="Calibri" charset="0"/>
              <a:ea typeface="Calibri" charset="0"/>
              <a:cs typeface="Calibri" charset="0"/>
            </a:endParaRPr>
          </a:p>
        </p:txBody>
      </p:sp>
      <p:sp>
        <p:nvSpPr>
          <p:cNvPr id="55" name="Google Shape;55;p8"/>
          <p:cNvSpPr txBox="1">
            <a:spLocks noGrp="1"/>
          </p:cNvSpPr>
          <p:nvPr>
            <p:ph type="body" idx="1"/>
          </p:nvPr>
        </p:nvSpPr>
        <p:spPr>
          <a:xfrm>
            <a:off x="1735300" y="2107375"/>
            <a:ext cx="9601200" cy="3924148"/>
          </a:xfrm>
          <a:prstGeom prst="rect">
            <a:avLst/>
          </a:prstGeom>
          <a:noFill/>
          <a:ln>
            <a:noFill/>
          </a:ln>
        </p:spPr>
        <p:txBody>
          <a:bodyPr spcFirstLastPara="1" wrap="square" lIns="91425" tIns="45700" rIns="91425" bIns="45700" anchor="t" anchorCtr="0">
            <a:noAutofit/>
          </a:bodyPr>
          <a:lstStyle/>
          <a:p>
            <a:pPr lvl="0" indent="-406400">
              <a:lnSpc>
                <a:spcPct val="200000"/>
              </a:lnSpc>
              <a:spcBef>
                <a:spcPts val="0"/>
              </a:spcBef>
              <a:buClr>
                <a:schemeClr val="lt2"/>
              </a:buClr>
              <a:buSzPts val="2800"/>
            </a:pPr>
            <a:r>
              <a:rPr lang="en-US" sz="2800" dirty="0">
                <a:solidFill>
                  <a:schemeClr val="accent6"/>
                </a:solidFill>
                <a:latin typeface="Calibri" charset="0"/>
                <a:ea typeface="Calibri" charset="0"/>
                <a:cs typeface="Calibri" charset="0"/>
              </a:rPr>
              <a:t>Time Constraints</a:t>
            </a:r>
            <a:endParaRPr lang="en-CA" sz="2800" dirty="0">
              <a:solidFill>
                <a:schemeClr val="lt2"/>
              </a:solidFill>
              <a:latin typeface="Calibri" charset="0"/>
              <a:ea typeface="Calibri" charset="0"/>
              <a:cs typeface="Calibri" charset="0"/>
            </a:endParaRPr>
          </a:p>
          <a:p>
            <a:pPr indent="-406400">
              <a:lnSpc>
                <a:spcPct val="200000"/>
              </a:lnSpc>
              <a:spcBef>
                <a:spcPts val="0"/>
              </a:spcBef>
              <a:buClr>
                <a:schemeClr val="lt2"/>
              </a:buClr>
              <a:buSzPts val="2800"/>
            </a:pPr>
            <a:r>
              <a:rPr lang="en-CA" sz="2800" dirty="0">
                <a:solidFill>
                  <a:schemeClr val="accent6"/>
                </a:solidFill>
                <a:latin typeface="Calibri" charset="0"/>
                <a:ea typeface="Calibri" charset="0"/>
                <a:cs typeface="Calibri" charset="0"/>
              </a:rPr>
              <a:t>More Features </a:t>
            </a:r>
            <a:r>
              <a:rPr lang="en-CA" sz="2800" dirty="0">
                <a:solidFill>
                  <a:schemeClr val="bg1"/>
                </a:solidFill>
                <a:latin typeface="Calibri" charset="0"/>
                <a:ea typeface="Calibri" charset="0"/>
                <a:cs typeface="Calibri" charset="0"/>
              </a:rPr>
              <a:t>– Color, Trim Levels, Engine Size, Transmission</a:t>
            </a:r>
            <a:endParaRPr lang="en-CA" sz="2800" b="1" dirty="0">
              <a:solidFill>
                <a:schemeClr val="bg1"/>
              </a:solidFill>
              <a:latin typeface="Calibri" charset="0"/>
              <a:ea typeface="Calibri" charset="0"/>
              <a:cs typeface="Calibri" charset="0"/>
            </a:endParaRPr>
          </a:p>
          <a:p>
            <a:pPr marL="508000" indent="-457200">
              <a:lnSpc>
                <a:spcPct val="200000"/>
              </a:lnSpc>
              <a:spcBef>
                <a:spcPts val="0"/>
              </a:spcBef>
              <a:buClr>
                <a:schemeClr val="lt2"/>
              </a:buClr>
              <a:buSzPts val="2800"/>
            </a:pPr>
            <a:r>
              <a:rPr lang="en-CA" sz="2800">
                <a:solidFill>
                  <a:schemeClr val="accent6"/>
                </a:solidFill>
                <a:latin typeface="Calibri" charset="0"/>
                <a:ea typeface="Calibri" charset="0"/>
                <a:cs typeface="Calibri" charset="0"/>
              </a:rPr>
              <a:t>Location </a:t>
            </a:r>
            <a:endParaRPr lang="en-CA" sz="2800" dirty="0">
              <a:solidFill>
                <a:schemeClr val="lt2"/>
              </a:solidFill>
              <a:latin typeface="Calibri" charset="0"/>
              <a:ea typeface="Calibri" charset="0"/>
              <a:cs typeface="Calibri" charset="0"/>
            </a:endParaRPr>
          </a:p>
          <a:p>
            <a:pPr marL="50800" indent="0">
              <a:lnSpc>
                <a:spcPct val="200000"/>
              </a:lnSpc>
              <a:spcBef>
                <a:spcPts val="0"/>
              </a:spcBef>
              <a:buClr>
                <a:schemeClr val="lt2"/>
              </a:buClr>
              <a:buSzPts val="2800"/>
              <a:buNone/>
            </a:pPr>
            <a:endParaRPr lang="en-CA" sz="2800" b="1" dirty="0">
              <a:solidFill>
                <a:schemeClr val="lt2"/>
              </a:solidFill>
              <a:latin typeface="Calibri" charset="0"/>
              <a:ea typeface="Calibri" charset="0"/>
              <a:cs typeface="Calibri" charset="0"/>
            </a:endParaRPr>
          </a:p>
        </p:txBody>
      </p:sp>
      <p:sp>
        <p:nvSpPr>
          <p:cNvPr id="56" name="Google Shape;56;p8"/>
          <p:cNvSpPr txBox="1">
            <a:spLocks noGrp="1"/>
          </p:cNvSpPr>
          <p:nvPr>
            <p:ph type="sldNum" idx="12"/>
          </p:nvPr>
        </p:nvSpPr>
        <p:spPr>
          <a:xfrm>
            <a:off x="9472736" y="6453386"/>
            <a:ext cx="1596300" cy="4047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75915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501"/>
        <p:cNvGrpSpPr/>
        <p:nvPr/>
      </p:nvGrpSpPr>
      <p:grpSpPr>
        <a:xfrm>
          <a:off x="0" y="0"/>
          <a:ext cx="0" cy="0"/>
          <a:chOff x="0" y="0"/>
          <a:chExt cx="0" cy="0"/>
        </a:xfrm>
      </p:grpSpPr>
      <p:sp>
        <p:nvSpPr>
          <p:cNvPr id="502" name="Google Shape;502;p61"/>
          <p:cNvSpPr txBox="1">
            <a:spLocks noGrp="1"/>
          </p:cNvSpPr>
          <p:nvPr>
            <p:ph type="title"/>
          </p:nvPr>
        </p:nvSpPr>
        <p:spPr>
          <a:xfrm>
            <a:off x="1727400" y="2923350"/>
            <a:ext cx="8737200" cy="10113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solidFill>
                  <a:schemeClr val="dk2"/>
                </a:solidFill>
              </a:rPr>
              <a:t>Thank you!</a:t>
            </a:r>
            <a:endParaRPr>
              <a:solidFill>
                <a:schemeClr val="dk2"/>
              </a:solidFill>
            </a:endParaRPr>
          </a:p>
        </p:txBody>
      </p:sp>
      <p:sp>
        <p:nvSpPr>
          <p:cNvPr id="503" name="Google Shape;503;p61"/>
          <p:cNvSpPr txBox="1">
            <a:spLocks noGrp="1"/>
          </p:cNvSpPr>
          <p:nvPr>
            <p:ph type="sldNum" idx="12"/>
          </p:nvPr>
        </p:nvSpPr>
        <p:spPr>
          <a:xfrm>
            <a:off x="9830683" y="6453386"/>
            <a:ext cx="1596300" cy="4047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756</Words>
  <Application>Microsoft Macintosh PowerPoint</Application>
  <PresentationFormat>Widescreen</PresentationFormat>
  <Paragraphs>59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PT Sans</vt:lpstr>
      <vt:lpstr>Source Sans Pro</vt:lpstr>
      <vt:lpstr>Office Theme</vt:lpstr>
      <vt:lpstr>Web Scraping Cars.com PROJECT</vt:lpstr>
      <vt:lpstr>Agenda</vt:lpstr>
      <vt:lpstr>Problem Definition</vt:lpstr>
      <vt:lpstr>Web Scraping</vt:lpstr>
      <vt:lpstr>Data Preprocessing &amp; Cleansing</vt:lpstr>
      <vt:lpstr>Data Exploration &amp; Visualization</vt:lpstr>
      <vt:lpstr>Data Modelling</vt:lpstr>
      <vt:lpstr>Limitations</vt:lpstr>
      <vt:lpstr>Thank you!</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 HEALTHCARE SYSTEM</dc:title>
  <cp:lastModifiedBy>Virigineni, Manoj</cp:lastModifiedBy>
  <cp:revision>35</cp:revision>
  <dcterms:modified xsi:type="dcterms:W3CDTF">2018-10-31T13:53:00Z</dcterms:modified>
</cp:coreProperties>
</file>