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D35A7C-9A8F-4CA4-A2AB-2AFEDE863784}">
  <a:tblStyle styleId="{9CD35A7C-9A8F-4CA4-A2AB-2AFEDE8637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ca284d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ca284d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cda728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da728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ca284d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ca284d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cda7283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cda7283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c17db8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c17db8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c17db80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17db80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d9784a8f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d9784a8f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d9784a8f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d9784a8f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ae3c3d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ae3c3d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e3c3d5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e3c3d5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3ba4d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3ba4d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e3c3d5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ae3c3d5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d9784a8f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d9784a8f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d9784a8f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d9784a8f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restrictive relative clauses include relative pronouns like : Who,Whom,Whose….etc.</a:t>
            </a:r>
            <a:endParaRPr/>
          </a:p>
          <a:p>
            <a:pPr indent="0" lvl="0" marL="0" rtl="0" algn="l">
              <a:spcBef>
                <a:spcPts val="0"/>
              </a:spcBef>
              <a:spcAft>
                <a:spcPts val="0"/>
              </a:spcAft>
              <a:buNone/>
            </a:pPr>
            <a:r>
              <a:rPr lang="en"/>
              <a:t>Participial modifier : Being...etc.</a:t>
            </a:r>
            <a:endParaRPr/>
          </a:p>
          <a:p>
            <a:pPr indent="0" lvl="0" marL="0" rtl="0" algn="l">
              <a:spcBef>
                <a:spcPts val="0"/>
              </a:spcBef>
              <a:spcAft>
                <a:spcPts val="0"/>
              </a:spcAft>
              <a:buNone/>
            </a:pPr>
            <a:r>
              <a:rPr lang="en"/>
              <a:t>Temporal clauses  : Before, SInce ...etc.</a:t>
            </a:r>
            <a:endParaRPr/>
          </a:p>
          <a:p>
            <a:pPr indent="0" lvl="0" marL="0" rtl="0" algn="l">
              <a:spcBef>
                <a:spcPts val="0"/>
              </a:spcBef>
              <a:spcAft>
                <a:spcPts val="0"/>
              </a:spcAft>
              <a:buNone/>
            </a:pPr>
            <a:r>
              <a:rPr lang="en"/>
              <a:t>Non-restrcitive : Entity followed by punctuation.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d9784a8f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d9784a8f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d9784a8f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d9784a8f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ad9784a8f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d9784a8f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Nested pronouns :</a:t>
            </a:r>
            <a:r>
              <a:rPr lang="en"/>
              <a:t> </a:t>
            </a:r>
            <a:r>
              <a:rPr lang="en">
                <a:solidFill>
                  <a:schemeClr val="dk1"/>
                </a:solidFill>
              </a:rPr>
              <a:t>when the first mention of an entity contains mentions of other entities—we recursively replace mentions. For example, from the last sentence in John likes cars. His car is expensive. It has leather seats., we extract John’s car has leather seats.</a:t>
            </a:r>
            <a:endParaRPr>
              <a:solidFill>
                <a:schemeClr val="dk1"/>
              </a:solidFill>
            </a:endParaRPr>
          </a:p>
          <a:p>
            <a:pPr indent="0" lvl="0" marL="0" rtl="0" algn="l">
              <a:spcBef>
                <a:spcPts val="0"/>
              </a:spcBef>
              <a:spcAft>
                <a:spcPts val="0"/>
              </a:spcAft>
              <a:buNone/>
            </a:pPr>
            <a:r>
              <a:rPr b="1" lang="en">
                <a:solidFill>
                  <a:schemeClr val="dk1"/>
                </a:solidFill>
              </a:rPr>
              <a:t>Possessive</a:t>
            </a:r>
            <a:r>
              <a:rPr b="1" lang="en">
                <a:solidFill>
                  <a:schemeClr val="dk1"/>
                </a:solidFill>
              </a:rPr>
              <a:t> pronouns</a:t>
            </a:r>
            <a:r>
              <a:rPr lang="en">
                <a:solidFill>
                  <a:schemeClr val="dk1"/>
                </a:solidFill>
              </a:rPr>
              <a:t>: If a pronoun is possessive, then the replacement will also be made possessive if necessary by adding </a:t>
            </a:r>
            <a:r>
              <a:rPr b="1" lang="en">
                <a:solidFill>
                  <a:schemeClr val="dk1"/>
                </a:solidFill>
              </a:rPr>
              <a:t>’s. </a:t>
            </a:r>
            <a:r>
              <a:rPr lang="en">
                <a:solidFill>
                  <a:schemeClr val="dk1"/>
                </a:solidFill>
              </a:rPr>
              <a:t>Example: John’s car.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ad9784a8f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ad9784a8f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ad9784a8f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ad9784a8f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s.cmu.edu/~ark/mheilman/questions/papers/heilman-question-generation-dissertation.pdf" TargetMode="External"/><Relationship Id="rId4" Type="http://schemas.openxmlformats.org/officeDocument/2006/relationships/hyperlink" Target="http://www.cs.cmu.edu/~ark/mheilman/questions/papers/heilman-question-generation-dissertation.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Question Generation</a:t>
            </a:r>
            <a:endParaRPr>
              <a:solidFill>
                <a:srgbClr val="0000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From a given passage</a:t>
            </a:r>
            <a:endParaRPr>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Algorithm for generating yes or no questions.</a:t>
            </a:r>
            <a:endParaRPr>
              <a:solidFill>
                <a:srgbClr val="0000FF"/>
              </a:solidFill>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 </a:t>
            </a:r>
            <a:r>
              <a:rPr lang="en">
                <a:solidFill>
                  <a:srgbClr val="000000"/>
                </a:solidFill>
              </a:rPr>
              <a:t>Finding the presence of helping verb in a sentence using POS tagging.</a:t>
            </a:r>
            <a:endParaRPr>
              <a:solidFill>
                <a:srgbClr val="000000"/>
              </a:solidFill>
            </a:endParaRPr>
          </a:p>
          <a:p>
            <a:pPr indent="0" lvl="0" marL="0" rtl="0" algn="l">
              <a:spcBef>
                <a:spcPts val="1600"/>
              </a:spcBef>
              <a:spcAft>
                <a:spcPts val="0"/>
              </a:spcAft>
              <a:buNone/>
            </a:pPr>
            <a:r>
              <a:rPr lang="en">
                <a:solidFill>
                  <a:srgbClr val="000000"/>
                </a:solidFill>
              </a:rPr>
              <a:t>2. If helping verb is present, Move it to the </a:t>
            </a:r>
            <a:r>
              <a:rPr lang="en">
                <a:solidFill>
                  <a:srgbClr val="000000"/>
                </a:solidFill>
              </a:rPr>
              <a:t>beginning</a:t>
            </a:r>
            <a:r>
              <a:rPr lang="en">
                <a:solidFill>
                  <a:srgbClr val="000000"/>
                </a:solidFill>
              </a:rPr>
              <a:t> of the sentence.</a:t>
            </a:r>
            <a:endParaRPr>
              <a:solidFill>
                <a:srgbClr val="000000"/>
              </a:solidFill>
            </a:endParaRPr>
          </a:p>
          <a:p>
            <a:pPr indent="0" lvl="0" marL="0" rtl="0" algn="l">
              <a:spcBef>
                <a:spcPts val="1600"/>
              </a:spcBef>
              <a:spcAft>
                <a:spcPts val="0"/>
              </a:spcAft>
              <a:buNone/>
            </a:pPr>
            <a:r>
              <a:rPr lang="en">
                <a:solidFill>
                  <a:srgbClr val="000000"/>
                </a:solidFill>
              </a:rPr>
              <a:t>3. Else consider Do form of the main verb as helping verb.</a:t>
            </a:r>
            <a:endParaRPr>
              <a:solidFill>
                <a:srgbClr val="000000"/>
              </a:solidFill>
            </a:endParaRPr>
          </a:p>
          <a:p>
            <a:pPr indent="0" lvl="0" marL="0" rtl="0" algn="l">
              <a:spcBef>
                <a:spcPts val="1600"/>
              </a:spcBef>
              <a:spcAft>
                <a:spcPts val="0"/>
              </a:spcAft>
              <a:buNone/>
            </a:pPr>
            <a:r>
              <a:rPr lang="en">
                <a:solidFill>
                  <a:srgbClr val="000000"/>
                </a:solidFill>
              </a:rPr>
              <a:t>4. Identify the Do form from the tense of main verb.</a:t>
            </a:r>
            <a:endParaRPr>
              <a:solidFill>
                <a:srgbClr val="000000"/>
              </a:solidFill>
            </a:endParaRPr>
          </a:p>
          <a:p>
            <a:pPr indent="0" lvl="0" marL="0" rtl="0" algn="l">
              <a:spcBef>
                <a:spcPts val="1600"/>
              </a:spcBef>
              <a:spcAft>
                <a:spcPts val="0"/>
              </a:spcAft>
              <a:buNone/>
            </a:pPr>
            <a:r>
              <a:rPr lang="en">
                <a:solidFill>
                  <a:srgbClr val="000000"/>
                </a:solidFill>
              </a:rPr>
              <a:t>5. Reconstruct the sentence and post process the sentence.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3534050" y="55375"/>
            <a:ext cx="5427649" cy="5032751"/>
          </a:xfrm>
          <a:prstGeom prst="rect">
            <a:avLst/>
          </a:prstGeom>
          <a:noFill/>
          <a:ln>
            <a:noFill/>
          </a:ln>
        </p:spPr>
      </p:pic>
      <p:sp>
        <p:nvSpPr>
          <p:cNvPr id="115" name="Google Shape;115;p23"/>
          <p:cNvSpPr txBox="1"/>
          <p:nvPr/>
        </p:nvSpPr>
        <p:spPr>
          <a:xfrm>
            <a:off x="232900" y="2096125"/>
            <a:ext cx="3037800" cy="15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Flow for generating </a:t>
            </a:r>
            <a:endParaRPr sz="2400">
              <a:solidFill>
                <a:srgbClr val="0000FF"/>
              </a:solidFill>
            </a:endParaRPr>
          </a:p>
          <a:p>
            <a:pPr indent="0" lvl="0" marL="0" rtl="0" algn="l">
              <a:spcBef>
                <a:spcPts val="0"/>
              </a:spcBef>
              <a:spcAft>
                <a:spcPts val="0"/>
              </a:spcAft>
              <a:buNone/>
            </a:pPr>
            <a:r>
              <a:rPr lang="en" sz="2400">
                <a:solidFill>
                  <a:srgbClr val="0000FF"/>
                </a:solidFill>
              </a:rPr>
              <a:t>Yes or No questions</a:t>
            </a:r>
            <a:endParaRPr sz="24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Algorithm for generating ‘Wh’ questions</a:t>
            </a:r>
            <a:endParaRPr/>
          </a:p>
        </p:txBody>
      </p:sp>
      <p:sp>
        <p:nvSpPr>
          <p:cNvPr id="121" name="Google Shape;121;p24"/>
          <p:cNvSpPr txBox="1"/>
          <p:nvPr>
            <p:ph idx="1" type="body"/>
          </p:nvPr>
        </p:nvSpPr>
        <p:spPr>
          <a:xfrm>
            <a:off x="311700" y="1448050"/>
            <a:ext cx="8520600" cy="312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Identify the entity types in a sentence using NER models.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each identified entity in extract ‘Wh’ word respective to entity type.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Wh word mapper must be constructed based on the position of entity in the sentence.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If the entity is subject then just replace the entity with it’s Wh word.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Else find relative pronoun of the respective entity type and add it to the yes or no question generated form the sentence.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Rearrange and reconstruct the sentence.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3306200" y="75888"/>
            <a:ext cx="4422626" cy="4991724"/>
          </a:xfrm>
          <a:prstGeom prst="rect">
            <a:avLst/>
          </a:prstGeom>
          <a:noFill/>
          <a:ln>
            <a:noFill/>
          </a:ln>
        </p:spPr>
      </p:pic>
      <p:sp>
        <p:nvSpPr>
          <p:cNvPr id="127" name="Google Shape;127;p25"/>
          <p:cNvSpPr txBox="1"/>
          <p:nvPr/>
        </p:nvSpPr>
        <p:spPr>
          <a:xfrm>
            <a:off x="131650" y="1670825"/>
            <a:ext cx="2886000" cy="12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2400">
                <a:solidFill>
                  <a:srgbClr val="0000FF"/>
                </a:solidFill>
              </a:rPr>
              <a:t>Flow for generating</a:t>
            </a:r>
            <a:endParaRPr sz="2400">
              <a:solidFill>
                <a:srgbClr val="0000FF"/>
              </a:solidFill>
            </a:endParaRPr>
          </a:p>
          <a:p>
            <a:pPr indent="0" lvl="0" marL="0" rtl="0" algn="l">
              <a:spcBef>
                <a:spcPts val="0"/>
              </a:spcBef>
              <a:spcAft>
                <a:spcPts val="0"/>
              </a:spcAft>
              <a:buNone/>
            </a:pPr>
            <a:r>
              <a:rPr lang="en" sz="2400">
                <a:solidFill>
                  <a:srgbClr val="0000FF"/>
                </a:solidFill>
              </a:rPr>
              <a:t>‘Wh’ questions</a:t>
            </a:r>
            <a:endParaRPr sz="24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NER (Named Entity Recognizer)</a:t>
            </a:r>
            <a:endParaRPr>
              <a:solidFill>
                <a:srgbClr val="0000FF"/>
              </a:solidFill>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NER models identify the entity types, which are required in mapping their respective question words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Eg : Person: ‘Who or Whom’ , Location : ‘Where’ etc.</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Some of the trained NER’s that are trained on general english :</a:t>
            </a:r>
            <a:endParaRPr>
              <a:solidFill>
                <a:srgbClr val="000000"/>
              </a:solidFill>
            </a:endParaRPr>
          </a:p>
          <a:p>
            <a:pPr indent="0" lvl="0" marL="457200" rtl="0" algn="l">
              <a:spcBef>
                <a:spcPts val="1600"/>
              </a:spcBef>
              <a:spcAft>
                <a:spcPts val="0"/>
              </a:spcAft>
              <a:buNone/>
            </a:pPr>
            <a:r>
              <a:rPr lang="en">
                <a:solidFill>
                  <a:srgbClr val="000000"/>
                </a:solidFill>
              </a:rPr>
              <a:t>Stanford-NER, Spacy etc.</a:t>
            </a:r>
            <a:endParaRPr>
              <a:solidFill>
                <a:srgbClr val="000000"/>
              </a:solidFill>
            </a:endParaRPr>
          </a:p>
          <a:p>
            <a:pPr indent="0" lvl="0" marL="457200" rtl="0" algn="l">
              <a:spcBef>
                <a:spcPts val="1600"/>
              </a:spcBef>
              <a:spcAft>
                <a:spcPts val="0"/>
              </a:spcAft>
              <a:buNone/>
            </a:pPr>
            <a:r>
              <a:t/>
            </a:r>
            <a:endParaRPr/>
          </a:p>
          <a:p>
            <a:pPr indent="0" lvl="0" marL="0" rtl="0" algn="l">
              <a:lnSpc>
                <a:spcPct val="100000"/>
              </a:lnSpc>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About Cisco NER</a:t>
            </a:r>
            <a:endParaRPr>
              <a:solidFill>
                <a:srgbClr val="0000FF"/>
              </a:solidFill>
            </a:endParaRPr>
          </a:p>
        </p:txBody>
      </p:sp>
      <p:sp>
        <p:nvSpPr>
          <p:cNvPr id="139" name="Google Shape;139;p27"/>
          <p:cNvSpPr txBox="1"/>
          <p:nvPr>
            <p:ph idx="1" type="body"/>
          </p:nvPr>
        </p:nvSpPr>
        <p:spPr>
          <a:xfrm>
            <a:off x="230675" y="1397425"/>
            <a:ext cx="8520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As it is impossible to get all the entities of raw text, we proceed with the </a:t>
            </a:r>
            <a:r>
              <a:rPr lang="en">
                <a:solidFill>
                  <a:srgbClr val="000000"/>
                </a:solidFill>
              </a:rPr>
              <a:t>use case of Cisco documents.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can train an existing NER with entities in Cisco documents.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 this use case we trained an NER which identify 18 entity types ,a few of them are : Product, Switches, Configuration, Capabilities etc.</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These identified entities are now mapped with respective question words.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Phases a sentence undergoes:</a:t>
            </a:r>
            <a:endParaRPr>
              <a:solidFill>
                <a:srgbClr val="0000FF"/>
              </a:solidFill>
            </a:endParaRPr>
          </a:p>
        </p:txBody>
      </p:sp>
      <p:graphicFrame>
        <p:nvGraphicFramePr>
          <p:cNvPr id="145" name="Google Shape;145;p28"/>
          <p:cNvGraphicFramePr/>
          <p:nvPr/>
        </p:nvGraphicFramePr>
        <p:xfrm>
          <a:off x="610738" y="1162600"/>
          <a:ext cx="3000000" cy="3000000"/>
        </p:xfrm>
        <a:graphic>
          <a:graphicData uri="http://schemas.openxmlformats.org/drawingml/2006/table">
            <a:tbl>
              <a:tblPr>
                <a:noFill/>
                <a:tableStyleId>{9CD35A7C-9A8F-4CA4-A2AB-2AFEDE863784}</a:tableStyleId>
              </a:tblPr>
              <a:tblGrid>
                <a:gridCol w="7922525"/>
              </a:tblGrid>
              <a:tr h="515825">
                <a:tc>
                  <a:txBody>
                    <a:bodyPr/>
                    <a:lstStyle/>
                    <a:p>
                      <a:pPr indent="0" lvl="0" marL="0" rtl="0" algn="l">
                        <a:spcBef>
                          <a:spcPts val="0"/>
                        </a:spcBef>
                        <a:spcAft>
                          <a:spcPts val="0"/>
                        </a:spcAft>
                        <a:buNone/>
                      </a:pPr>
                      <a:r>
                        <a:rPr lang="en"/>
                        <a:t>Los Angeles became known as the "QotCC" for </a:t>
                      </a:r>
                      <a:r>
                        <a:rPr lang="en"/>
                        <a:t>its</a:t>
                      </a:r>
                      <a:r>
                        <a:rPr lang="en"/>
                        <a:t> role.           --Unmovable.</a:t>
                      </a:r>
                      <a:endParaRPr/>
                    </a:p>
                  </a:txBody>
                  <a:tcPr marT="91425" marB="91425" marR="91425" marL="91425"/>
                </a:tc>
              </a:tr>
              <a:tr h="536400">
                <a:tc>
                  <a:txBody>
                    <a:bodyPr/>
                    <a:lstStyle/>
                    <a:p>
                      <a:pPr indent="0" lvl="0" marL="0" rtl="0" algn="l">
                        <a:spcBef>
                          <a:spcPts val="0"/>
                        </a:spcBef>
                        <a:spcAft>
                          <a:spcPts val="0"/>
                        </a:spcAft>
                        <a:buNone/>
                      </a:pPr>
                      <a:r>
                        <a:rPr lang="en"/>
                        <a:t>Los Angeles became known as the "QotCC" for </a:t>
                      </a:r>
                      <a:r>
                        <a:rPr lang="en">
                          <a:solidFill>
                            <a:srgbClr val="0000FF"/>
                          </a:solidFill>
                        </a:rPr>
                        <a:t>its role. </a:t>
                      </a:r>
                      <a:r>
                        <a:rPr lang="en"/>
                        <a:t>          --Answer phrase identification.</a:t>
                      </a:r>
                      <a:endParaRPr/>
                    </a:p>
                  </a:txBody>
                  <a:tcPr marT="91425" marB="91425" marR="91425" marL="91425"/>
                </a:tc>
              </a:tr>
              <a:tr h="515825">
                <a:tc>
                  <a:txBody>
                    <a:bodyPr/>
                    <a:lstStyle/>
                    <a:p>
                      <a:pPr indent="0" lvl="0" marL="0" rtl="0" algn="l">
                        <a:spcBef>
                          <a:spcPts val="0"/>
                        </a:spcBef>
                        <a:spcAft>
                          <a:spcPts val="0"/>
                        </a:spcAft>
                        <a:buNone/>
                      </a:pPr>
                      <a:r>
                        <a:rPr lang="en"/>
                        <a:t>Los Angeles </a:t>
                      </a:r>
                      <a:r>
                        <a:rPr lang="en">
                          <a:solidFill>
                            <a:srgbClr val="0000FF"/>
                          </a:solidFill>
                        </a:rPr>
                        <a:t>did become</a:t>
                      </a:r>
                      <a:r>
                        <a:rPr lang="en">
                          <a:solidFill>
                            <a:srgbClr val="EFEFEF"/>
                          </a:solidFill>
                        </a:rPr>
                        <a:t> </a:t>
                      </a:r>
                      <a:r>
                        <a:rPr lang="en"/>
                        <a:t>known as the "QotCC" for.                 --Decomposing main verb.</a:t>
                      </a:r>
                      <a:endParaRPr/>
                    </a:p>
                  </a:txBody>
                  <a:tcPr marT="91425" marB="91425" marR="91425" marL="91425"/>
                </a:tc>
              </a:tr>
              <a:tr h="674975">
                <a:tc>
                  <a:txBody>
                    <a:bodyPr/>
                    <a:lstStyle/>
                    <a:p>
                      <a:pPr indent="0" lvl="0" marL="0" rtl="0" algn="l">
                        <a:spcBef>
                          <a:spcPts val="0"/>
                        </a:spcBef>
                        <a:spcAft>
                          <a:spcPts val="0"/>
                        </a:spcAft>
                        <a:buNone/>
                      </a:pPr>
                      <a:r>
                        <a:rPr lang="en">
                          <a:solidFill>
                            <a:srgbClr val="0000FF"/>
                          </a:solidFill>
                        </a:rPr>
                        <a:t>Did </a:t>
                      </a:r>
                      <a:r>
                        <a:rPr lang="en">
                          <a:solidFill>
                            <a:srgbClr val="0000FF"/>
                          </a:solidFill>
                        </a:rPr>
                        <a:t>Los Angeles become</a:t>
                      </a:r>
                      <a:r>
                        <a:rPr lang="en">
                          <a:solidFill>
                            <a:srgbClr val="EFEFEF"/>
                          </a:solidFill>
                        </a:rPr>
                        <a:t> </a:t>
                      </a:r>
                      <a:r>
                        <a:rPr lang="en"/>
                        <a:t>known as the "QotCC" for.                --Inverting subject.</a:t>
                      </a:r>
                      <a:endParaRPr/>
                    </a:p>
                    <a:p>
                      <a:pPr indent="0" lvl="0" marL="0" rtl="0" algn="l">
                        <a:spcBef>
                          <a:spcPts val="0"/>
                        </a:spcBef>
                        <a:spcAft>
                          <a:spcPts val="0"/>
                        </a:spcAft>
                        <a:buNone/>
                      </a:pPr>
                      <a:r>
                        <a:t/>
                      </a:r>
                      <a:endParaRPr/>
                    </a:p>
                  </a:txBody>
                  <a:tcPr marT="91425" marB="91425" marR="91425" marL="91425"/>
                </a:tc>
              </a:tr>
              <a:tr h="515825">
                <a:tc>
                  <a:txBody>
                    <a:bodyPr/>
                    <a:lstStyle/>
                    <a:p>
                      <a:pPr indent="0" lvl="0" marL="0" rtl="0" algn="l">
                        <a:spcBef>
                          <a:spcPts val="0"/>
                        </a:spcBef>
                        <a:spcAft>
                          <a:spcPts val="0"/>
                        </a:spcAft>
                        <a:buNone/>
                      </a:pPr>
                      <a:r>
                        <a:rPr lang="en">
                          <a:solidFill>
                            <a:srgbClr val="0000FF"/>
                          </a:solidFill>
                        </a:rPr>
                        <a:t>What</a:t>
                      </a:r>
                      <a:r>
                        <a:rPr lang="en">
                          <a:solidFill>
                            <a:srgbClr val="EFEFEF"/>
                          </a:solidFill>
                        </a:rPr>
                        <a:t> </a:t>
                      </a:r>
                      <a:r>
                        <a:rPr lang="en"/>
                        <a:t>d</a:t>
                      </a:r>
                      <a:r>
                        <a:rPr lang="en"/>
                        <a:t>id Los Angeles become known as the "QotCC" for.        --Removing answer phrase.</a:t>
                      </a:r>
                      <a:endParaRPr/>
                    </a:p>
                  </a:txBody>
                  <a:tcPr marT="91425" marB="91425" marR="91425" marL="91425"/>
                </a:tc>
              </a:tr>
              <a:tr h="515825">
                <a:tc>
                  <a:txBody>
                    <a:bodyPr/>
                    <a:lstStyle/>
                    <a:p>
                      <a:pPr indent="0" lvl="0" marL="0" rtl="0" algn="l">
                        <a:spcBef>
                          <a:spcPts val="0"/>
                        </a:spcBef>
                        <a:spcAft>
                          <a:spcPts val="0"/>
                        </a:spcAft>
                        <a:buNone/>
                      </a:pPr>
                      <a:r>
                        <a:rPr lang="en"/>
                        <a:t>What did Los Angeles become known as the "QotCC" for?       --Post processing.</a:t>
                      </a:r>
                      <a:endParaRPr/>
                    </a:p>
                  </a:txBody>
                  <a:tcPr marT="91425" marB="91425" marR="91425" marL="91425"/>
                </a:tc>
              </a:tr>
              <a:tr h="515825">
                <a:tc>
                  <a:txBody>
                    <a:bodyPr/>
                    <a:lstStyle/>
                    <a:p>
                      <a:pPr indent="0" lvl="0" marL="0" rtl="0" algn="l">
                        <a:spcBef>
                          <a:spcPts val="0"/>
                        </a:spcBef>
                        <a:spcAft>
                          <a:spcPts val="0"/>
                        </a:spcAft>
                        <a:buNone/>
                      </a:pPr>
                      <a:r>
                        <a:rPr lang="en"/>
                        <a:t> Answer:...................................</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Deficiency in generated question</a:t>
            </a:r>
            <a:endParaRPr>
              <a:solidFill>
                <a:srgbClr val="0000FF"/>
              </a:solidFill>
            </a:endParaRPr>
          </a:p>
        </p:txBody>
      </p:sp>
      <p:sp>
        <p:nvSpPr>
          <p:cNvPr id="151" name="Google Shape;151;p29"/>
          <p:cNvSpPr txBox="1"/>
          <p:nvPr>
            <p:ph idx="1" type="body"/>
          </p:nvPr>
        </p:nvSpPr>
        <p:spPr>
          <a:xfrm>
            <a:off x="311700" y="1478425"/>
            <a:ext cx="8520600" cy="247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Ungrammatical - not  a valid english sentence.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Does not make sense (or) Irrelevant.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Wrong  ‘Wh’ word selection.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Formatting - </a:t>
            </a:r>
            <a:r>
              <a:rPr lang="en">
                <a:solidFill>
                  <a:srgbClr val="000000"/>
                </a:solidFill>
              </a:rPr>
              <a:t>Capitalization</a:t>
            </a:r>
            <a:r>
              <a:rPr lang="en">
                <a:solidFill>
                  <a:srgbClr val="000000"/>
                </a:solidFill>
              </a:rPr>
              <a:t>, punctuation.</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7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Question ranking</a:t>
            </a:r>
            <a:endParaRPr>
              <a:solidFill>
                <a:srgbClr val="0000FF"/>
              </a:solidFill>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Model - Logistic regression</a:t>
            </a:r>
            <a:endParaRPr>
              <a:solidFill>
                <a:srgbClr val="000000"/>
              </a:solidFill>
            </a:endParaRPr>
          </a:p>
          <a:p>
            <a:pPr indent="0" lvl="0" marL="457200" rtl="0" algn="l">
              <a:spcBef>
                <a:spcPts val="1600"/>
              </a:spcBef>
              <a:spcAft>
                <a:spcPts val="0"/>
              </a:spcAft>
              <a:buNone/>
            </a:pPr>
            <a:r>
              <a:rPr lang="en">
                <a:solidFill>
                  <a:srgbClr val="000000"/>
                </a:solidFill>
              </a:rPr>
              <a:t>p(U | q, t) = 1 - p( A | q, t)</a:t>
            </a:r>
            <a:endParaRPr>
              <a:solidFill>
                <a:srgbClr val="000000"/>
              </a:solidFill>
            </a:endParaRPr>
          </a:p>
          <a:p>
            <a:pPr indent="0" lvl="0" marL="457200" rtl="0" algn="l">
              <a:spcBef>
                <a:spcPts val="1600"/>
              </a:spcBef>
              <a:spcAft>
                <a:spcPts val="0"/>
              </a:spcAft>
              <a:buNone/>
            </a:pPr>
            <a:r>
              <a:rPr lang="en">
                <a:solidFill>
                  <a:srgbClr val="000000"/>
                </a:solidFill>
              </a:rPr>
              <a:t>U - Unacceptance.</a:t>
            </a:r>
            <a:endParaRPr>
              <a:solidFill>
                <a:srgbClr val="000000"/>
              </a:solidFill>
            </a:endParaRPr>
          </a:p>
          <a:p>
            <a:pPr indent="0" lvl="0" marL="457200" rtl="0" algn="l">
              <a:spcBef>
                <a:spcPts val="1600"/>
              </a:spcBef>
              <a:spcAft>
                <a:spcPts val="0"/>
              </a:spcAft>
              <a:buNone/>
            </a:pPr>
            <a:r>
              <a:rPr lang="en">
                <a:solidFill>
                  <a:srgbClr val="000000"/>
                </a:solidFill>
              </a:rPr>
              <a:t>A- Acceptance.</a:t>
            </a:r>
            <a:endParaRPr>
              <a:solidFill>
                <a:srgbClr val="000000"/>
              </a:solidFill>
            </a:endParaRPr>
          </a:p>
          <a:p>
            <a:pPr indent="0" lvl="0" marL="457200" rtl="0" algn="l">
              <a:spcBef>
                <a:spcPts val="1600"/>
              </a:spcBef>
              <a:spcAft>
                <a:spcPts val="0"/>
              </a:spcAft>
              <a:buNone/>
            </a:pPr>
            <a:r>
              <a:rPr lang="en">
                <a:solidFill>
                  <a:srgbClr val="000000"/>
                </a:solidFill>
              </a:rPr>
              <a:t>q</a:t>
            </a:r>
            <a:r>
              <a:rPr lang="en">
                <a:solidFill>
                  <a:srgbClr val="000000"/>
                </a:solidFill>
              </a:rPr>
              <a:t>- For a given question ‘q’.</a:t>
            </a:r>
            <a:endParaRPr>
              <a:solidFill>
                <a:srgbClr val="000000"/>
              </a:solidFill>
            </a:endParaRPr>
          </a:p>
          <a:p>
            <a:pPr indent="0" lvl="0" marL="457200" rtl="0" algn="l">
              <a:spcBef>
                <a:spcPts val="1600"/>
              </a:spcBef>
              <a:spcAft>
                <a:spcPts val="1600"/>
              </a:spcAft>
              <a:buNone/>
            </a:pPr>
            <a:r>
              <a:rPr lang="en">
                <a:solidFill>
                  <a:srgbClr val="000000"/>
                </a:solidFill>
              </a:rPr>
              <a:t>t- generated from text ‘t’.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Factors considered for acceptance</a:t>
            </a:r>
            <a:endParaRPr>
              <a:solidFill>
                <a:srgbClr val="0000FF"/>
              </a:solidFill>
            </a:endParaRPr>
          </a:p>
        </p:txBody>
      </p:sp>
      <p:sp>
        <p:nvSpPr>
          <p:cNvPr id="163" name="Google Shape;163;p31"/>
          <p:cNvSpPr txBox="1"/>
          <p:nvPr>
            <p:ph idx="1" type="body"/>
          </p:nvPr>
        </p:nvSpPr>
        <p:spPr>
          <a:xfrm>
            <a:off x="311700" y="1579700"/>
            <a:ext cx="8520600" cy="298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No of tokens.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Appropriate Wh words.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No of noun and prepositional phrases.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Presence of negation if needed.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Grammatically correctness.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Making sense.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Source:</a:t>
            </a:r>
            <a:endParaRPr>
              <a:solidFill>
                <a:srgbClr val="0000FF"/>
              </a:solidFill>
            </a:endParaRPr>
          </a:p>
        </p:txBody>
      </p:sp>
      <p:sp>
        <p:nvSpPr>
          <p:cNvPr id="61" name="Google Shape;61;p14"/>
          <p:cNvSpPr txBox="1"/>
          <p:nvPr>
            <p:ph idx="1" type="body"/>
          </p:nvPr>
        </p:nvSpPr>
        <p:spPr>
          <a:xfrm>
            <a:off x="261050" y="108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hlinkClick r:id="rId3"/>
              </a:rPr>
              <a:t>http://www.cs.cmu.edu/~ark/mheilman/questions/papers/heilman-question-generation-dissertation.pdf</a:t>
            </a:r>
            <a:endParaRPr u="sng">
              <a:solidFill>
                <a:srgbClr val="000000"/>
              </a:solidFill>
              <a:hlinkClick r:id="rId4"/>
            </a:endParaRPr>
          </a:p>
          <a:p>
            <a:pPr indent="0" lvl="0" marL="0" rtl="0" algn="l">
              <a:spcBef>
                <a:spcPts val="1600"/>
              </a:spcBef>
              <a:spcAft>
                <a:spcPts val="1600"/>
              </a:spcAft>
              <a:buNone/>
            </a:pPr>
            <a:r>
              <a:t/>
            </a:r>
            <a:endParaRPr u="sng">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Final distribution function</a:t>
            </a:r>
            <a:endParaRPr>
              <a:solidFill>
                <a:srgbClr val="0000FF"/>
              </a:solidFill>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Conditional probability is considered as acceptance doesn’t depend on one factor.</a:t>
            </a:r>
            <a:endParaRPr>
              <a:solidFill>
                <a:srgbClr val="000000"/>
              </a:solidFill>
            </a:endParaRPr>
          </a:p>
          <a:p>
            <a:pPr indent="0" lvl="0" marL="457200" rtl="0" algn="l">
              <a:spcBef>
                <a:spcPts val="1600"/>
              </a:spcBef>
              <a:spcAft>
                <a:spcPts val="0"/>
              </a:spcAft>
              <a:buNone/>
            </a:pPr>
            <a:r>
              <a:rPr lang="en" sz="2400">
                <a:solidFill>
                  <a:srgbClr val="000000"/>
                </a:solidFill>
              </a:rPr>
              <a:t>p(a | q, t) = </a:t>
            </a:r>
            <a:r>
              <a:rPr lang="en" sz="4800">
                <a:solidFill>
                  <a:srgbClr val="000000"/>
                </a:solidFill>
              </a:rPr>
              <a:t>π</a:t>
            </a:r>
            <a:r>
              <a:rPr lang="en" sz="3000">
                <a:solidFill>
                  <a:srgbClr val="000000"/>
                </a:solidFill>
              </a:rPr>
              <a:t> </a:t>
            </a:r>
            <a:r>
              <a:rPr lang="en" sz="2400">
                <a:solidFill>
                  <a:srgbClr val="000000"/>
                </a:solidFill>
              </a:rPr>
              <a:t>1-p( a</a:t>
            </a:r>
            <a:r>
              <a:rPr baseline="-25000" lang="en" sz="2400">
                <a:solidFill>
                  <a:srgbClr val="000000"/>
                </a:solidFill>
              </a:rPr>
              <a:t>i</a:t>
            </a:r>
            <a:r>
              <a:rPr lang="en" sz="2400">
                <a:solidFill>
                  <a:srgbClr val="000000"/>
                </a:solidFill>
              </a:rPr>
              <a:t> | q, t)</a:t>
            </a:r>
            <a:endParaRPr sz="2400">
              <a:solidFill>
                <a:srgbClr val="000000"/>
              </a:solidFill>
            </a:endParaRPr>
          </a:p>
          <a:p>
            <a:pPr indent="0" lvl="0" marL="0" rtl="0" algn="l">
              <a:spcBef>
                <a:spcPts val="1600"/>
              </a:spcBef>
              <a:spcAft>
                <a:spcPts val="0"/>
              </a:spcAft>
              <a:buNone/>
            </a:pPr>
            <a:r>
              <a:rPr lang="en">
                <a:solidFill>
                  <a:srgbClr val="000000"/>
                </a:solidFill>
              </a:rPr>
              <a:t>        1 &lt;= i &lt;= k ( k- no of factors of acceptance)</a:t>
            </a:r>
            <a:endParaRPr>
              <a:solidFill>
                <a:srgbClr val="000000"/>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FF"/>
                </a:solidFill>
              </a:rPr>
              <a:t>STEPS</a:t>
            </a:r>
            <a:endParaRPr>
              <a:solidFill>
                <a:srgbClr val="0000FF"/>
              </a:solidFill>
            </a:endParaRPr>
          </a:p>
        </p:txBody>
      </p:sp>
      <p:sp>
        <p:nvSpPr>
          <p:cNvPr id="67" name="Google Shape;67;p15"/>
          <p:cNvSpPr txBox="1"/>
          <p:nvPr>
            <p:ph idx="1" type="body"/>
          </p:nvPr>
        </p:nvSpPr>
        <p:spPr>
          <a:xfrm>
            <a:off x="311700" y="1652900"/>
            <a:ext cx="4070700" cy="2638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Extraction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Pronoun resolution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Question generation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Question ranking</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Extraction</a:t>
            </a:r>
            <a:endParaRPr>
              <a:solidFill>
                <a:srgbClr val="0000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Why to extract or simplify a sentence for the generating questions ?</a:t>
            </a:r>
            <a:endParaRPr sz="1700">
              <a:solidFill>
                <a:srgbClr val="000000"/>
              </a:solidFill>
            </a:endParaRPr>
          </a:p>
          <a:p>
            <a:pPr indent="-336550" lvl="0" marL="457200" marR="0" rtl="0" algn="l">
              <a:lnSpc>
                <a:spcPct val="150000"/>
              </a:lnSpc>
              <a:spcBef>
                <a:spcPts val="0"/>
              </a:spcBef>
              <a:spcAft>
                <a:spcPts val="0"/>
              </a:spcAft>
              <a:buClr>
                <a:srgbClr val="000000"/>
              </a:buClr>
              <a:buSzPts val="1700"/>
              <a:buChar char="●"/>
            </a:pPr>
            <a:r>
              <a:rPr lang="en" sz="1700">
                <a:solidFill>
                  <a:srgbClr val="000000"/>
                </a:solidFill>
              </a:rPr>
              <a:t>Types of sentences that needs to</a:t>
            </a:r>
            <a:r>
              <a:rPr lang="en" sz="1700">
                <a:solidFill>
                  <a:srgbClr val="000000"/>
                </a:solidFill>
              </a:rPr>
              <a:t> be simplified.	</a:t>
            </a:r>
            <a:endParaRPr sz="1700">
              <a:solidFill>
                <a:srgbClr val="000000"/>
              </a:solidFill>
            </a:endParaRPr>
          </a:p>
          <a:p>
            <a:pPr indent="0" lvl="0" marL="457200" marR="0" rtl="0" algn="l">
              <a:lnSpc>
                <a:spcPct val="150000"/>
              </a:lnSpc>
              <a:spcBef>
                <a:spcPts val="1600"/>
              </a:spcBef>
              <a:spcAft>
                <a:spcPts val="0"/>
              </a:spcAft>
              <a:buNone/>
            </a:pPr>
            <a:r>
              <a:rPr lang="en" sz="1700">
                <a:solidFill>
                  <a:srgbClr val="000000"/>
                </a:solidFill>
              </a:rPr>
              <a:t>1. Non-restrictive relative clauses. e.g- Jeff, who was the third U.S. President,....... 2. Participial modifiers. e.g- Jeff, being the third U.S. President,............. 3.Temporal subordinate clauses. e.g- Before Jeff was the thirds U.S. President..</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chemeClr val="dk1"/>
                </a:solidFill>
              </a:rPr>
              <a:t>        4. Non-restrictive appositives. e.g- Jeff, the third U.S. President, ...............</a:t>
            </a:r>
            <a:endParaRPr sz="1700">
              <a:solidFill>
                <a:srgbClr val="000000"/>
              </a:solidFill>
            </a:endParaRPr>
          </a:p>
          <a:p>
            <a:pPr indent="0" lvl="0" marL="457200" marR="0" rtl="0" algn="l">
              <a:lnSpc>
                <a:spcPct val="200000"/>
              </a:lnSpc>
              <a:spcBef>
                <a:spcPts val="1600"/>
              </a:spcBef>
              <a:spcAft>
                <a:spcPts val="0"/>
              </a:spcAft>
              <a:buNone/>
            </a:pPr>
            <a:r>
              <a:rPr lang="en"/>
              <a:t>  </a:t>
            </a:r>
            <a:endParaRPr/>
          </a:p>
          <a:p>
            <a:pPr indent="0" lvl="0" marL="457200" marR="0" rtl="0" algn="l">
              <a:lnSpc>
                <a:spcPct val="200000"/>
              </a:lnSpc>
              <a:spcBef>
                <a:spcPts val="1600"/>
              </a:spcBef>
              <a:spcAft>
                <a:spcPts val="0"/>
              </a:spcAft>
              <a:buNone/>
            </a:pPr>
            <a:r>
              <a:t/>
            </a:r>
            <a:endParaRPr/>
          </a:p>
          <a:p>
            <a:pPr indent="0" lvl="0" marL="0" rtl="0" algn="l">
              <a:lnSpc>
                <a:spcPct val="200000"/>
              </a:lnSpc>
              <a:spcBef>
                <a:spcPts val="1600"/>
              </a:spcBef>
              <a:spcAft>
                <a:spcPts val="0"/>
              </a:spcAft>
              <a:buNone/>
            </a:pPr>
            <a:r>
              <a:rPr lang="en"/>
              <a:t>								</a:t>
            </a:r>
            <a:endParaRPr/>
          </a:p>
          <a:p>
            <a:pPr indent="0" lvl="0" marL="0" rtl="0" algn="l">
              <a:lnSpc>
                <a:spcPct val="2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Process of extracting simple sentences.</a:t>
            </a:r>
            <a:endParaRPr>
              <a:solidFill>
                <a:srgbClr val="0000FF"/>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solidFill>
                  <a:srgbClr val="000000"/>
                </a:solidFill>
              </a:rPr>
              <a:t>Step-1. Move leading propositions to the last of main verb.</a:t>
            </a:r>
            <a:endParaRPr>
              <a:solidFill>
                <a:srgbClr val="000000"/>
              </a:solidFill>
            </a:endParaRPr>
          </a:p>
          <a:p>
            <a:pPr indent="0" lvl="0" marL="0" rtl="0" algn="l">
              <a:spcBef>
                <a:spcPts val="1600"/>
              </a:spcBef>
              <a:spcAft>
                <a:spcPts val="0"/>
              </a:spcAft>
              <a:buNone/>
            </a:pPr>
            <a:r>
              <a:rPr lang="en">
                <a:solidFill>
                  <a:srgbClr val="000000"/>
                </a:solidFill>
              </a:rPr>
              <a:t>Step-2. Remove clauses</a:t>
            </a:r>
            <a:endParaRPr>
              <a:solidFill>
                <a:srgbClr val="000000"/>
              </a:solidFill>
            </a:endParaRPr>
          </a:p>
          <a:p>
            <a:pPr indent="0" lvl="0" marL="0" rtl="0" algn="l">
              <a:spcBef>
                <a:spcPts val="1600"/>
              </a:spcBef>
              <a:spcAft>
                <a:spcPts val="0"/>
              </a:spcAft>
              <a:buNone/>
            </a:pPr>
            <a:r>
              <a:rPr lang="en">
                <a:solidFill>
                  <a:srgbClr val="000000"/>
                </a:solidFill>
              </a:rPr>
              <a:t>Step-3. Break the sentence into further sub sentences</a:t>
            </a:r>
            <a:endParaRPr>
              <a:solidFill>
                <a:srgbClr val="000000"/>
              </a:solidFill>
            </a:endParaRPr>
          </a:p>
          <a:p>
            <a:pPr indent="0" lvl="0" marL="0" rtl="0" algn="l">
              <a:spcBef>
                <a:spcPts val="1600"/>
              </a:spcBef>
              <a:spcAft>
                <a:spcPts val="0"/>
              </a:spcAft>
              <a:buNone/>
            </a:pPr>
            <a:r>
              <a:rPr lang="en">
                <a:solidFill>
                  <a:srgbClr val="000000"/>
                </a:solidFill>
              </a:rPr>
              <a:t>Step-4. Stop breaking sentences, If it has  subject and a finite main verb.</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Obtained sentence at final step will be a simple sentence.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Pronoun resolution</a:t>
            </a:r>
            <a:endParaRPr>
              <a:solidFill>
                <a:srgbClr val="0000FF"/>
              </a:solidFill>
            </a:endParaRPr>
          </a:p>
        </p:txBody>
      </p:sp>
      <p:sp>
        <p:nvSpPr>
          <p:cNvPr id="85" name="Google Shape;85;p18"/>
          <p:cNvSpPr txBox="1"/>
          <p:nvPr>
            <p:ph idx="1" type="body"/>
          </p:nvPr>
        </p:nvSpPr>
        <p:spPr>
          <a:xfrm>
            <a:off x="311700" y="1589825"/>
            <a:ext cx="8520600" cy="249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Identifying the parse tree node in the original input sentence that corresponds given pronoun.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Using coreference graph for finding the first use of the pronoun.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Replace the pronoun with original noun.</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Special cases in pronoun resolution</a:t>
            </a:r>
            <a:endParaRPr>
              <a:solidFill>
                <a:srgbClr val="0000FF"/>
              </a:solidFill>
            </a:endParaRPr>
          </a:p>
        </p:txBody>
      </p:sp>
      <p:sp>
        <p:nvSpPr>
          <p:cNvPr id="91" name="Google Shape;91;p19"/>
          <p:cNvSpPr txBox="1"/>
          <p:nvPr>
            <p:ph idx="1" type="body"/>
          </p:nvPr>
        </p:nvSpPr>
        <p:spPr>
          <a:xfrm>
            <a:off x="311700" y="1599950"/>
            <a:ext cx="8520600" cy="2278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Nested pronouns.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Original noun with an appositive.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Possessive pronouns.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Marking as unresolved if we cannot find antecedent.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Considering only the first pronoun of sentence for replacement.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Types of Questions</a:t>
            </a:r>
            <a:endParaRPr>
              <a:solidFill>
                <a:srgbClr val="0000FF"/>
              </a:solidFill>
            </a:endParaRPr>
          </a:p>
        </p:txBody>
      </p:sp>
      <p:sp>
        <p:nvSpPr>
          <p:cNvPr id="97" name="Google Shape;97;p20"/>
          <p:cNvSpPr txBox="1"/>
          <p:nvPr>
            <p:ph idx="1" type="body"/>
          </p:nvPr>
        </p:nvSpPr>
        <p:spPr>
          <a:xfrm>
            <a:off x="311700" y="1923975"/>
            <a:ext cx="8520600" cy="264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Yes or No questions, which can be generated by identifying tense form of the verb.</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‘Wh’ questions, which requires mapping of ‘Wh’ words to objects.</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Question generation</a:t>
            </a:r>
            <a:endParaRPr>
              <a:solidFill>
                <a:srgbClr val="0000FF"/>
              </a:solidFill>
            </a:endParaRPr>
          </a:p>
        </p:txBody>
      </p:sp>
      <p:sp>
        <p:nvSpPr>
          <p:cNvPr id="103" name="Google Shape;103;p21"/>
          <p:cNvSpPr txBox="1"/>
          <p:nvPr>
            <p:ph idx="1" type="body"/>
          </p:nvPr>
        </p:nvSpPr>
        <p:spPr>
          <a:xfrm>
            <a:off x="311700" y="1812600"/>
            <a:ext cx="8520600" cy="24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Marking unmovable phrases.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Selecting answer phrase to generate corresponding question phrase.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Decomposing main verb.</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Invert the subject.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Remove answer and insert question phrase in the sentence.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Perform post processing.</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