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76" r:id="rId3"/>
    <p:sldId id="279" r:id="rId4"/>
    <p:sldId id="280" r:id="rId5"/>
    <p:sldId id="277" r:id="rId6"/>
    <p:sldId id="278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3ADFF0-3C40-4BFD-97E8-B5EFBB2AD303}">
  <a:tblStyle styleId="{E23ADFF0-3C40-4BFD-97E8-B5EFBB2AD3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68" autoAdjust="0"/>
  </p:normalViewPr>
  <p:slideViewPr>
    <p:cSldViewPr snapToGrid="0">
      <p:cViewPr varScale="1">
        <p:scale>
          <a:sx n="104" d="100"/>
          <a:sy n="104" d="100"/>
        </p:scale>
        <p:origin x="85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8240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7014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1" r:id="rId12"/>
    <p:sldLayoutId id="214748366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00" y="0"/>
            <a:ext cx="4664198" cy="49911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925550" y="773700"/>
            <a:ext cx="4075500" cy="14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rgbClr val="202124"/>
                </a:solidFill>
                <a:highlight>
                  <a:srgbClr val="FFFFFF"/>
                </a:highlight>
              </a:rPr>
              <a:t>Heart Failure Prediction</a:t>
            </a:r>
            <a:endParaRPr sz="2700" b="1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22222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202124"/>
                </a:solidFill>
                <a:highlight>
                  <a:srgbClr val="FFFFFF"/>
                </a:highlight>
              </a:rPr>
              <a:t>                                      </a:t>
            </a:r>
            <a:r>
              <a:rPr lang="en" b="1">
                <a:solidFill>
                  <a:srgbClr val="202124"/>
                </a:solidFill>
                <a:highlight>
                  <a:srgbClr val="FFFFFF"/>
                </a:highlight>
              </a:rPr>
              <a:t> Saving Lives</a:t>
            </a:r>
            <a:endParaRPr b="1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5023625" y="2648025"/>
            <a:ext cx="39774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           </a:t>
            </a:r>
            <a:r>
              <a:rPr lang="en" b="1" dirty="0"/>
              <a:t>  Submitted By: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              </a:t>
            </a:r>
            <a:r>
              <a:rPr lang="en" dirty="0"/>
              <a:t>Manoj Kumar Nallamala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     </a:t>
            </a:r>
            <a:endParaRPr dirty="0"/>
          </a:p>
        </p:txBody>
      </p:sp>
      <p:sp>
        <p:nvSpPr>
          <p:cNvPr id="58" name="Google Shape;58;p13"/>
          <p:cNvSpPr txBox="1"/>
          <p:nvPr/>
        </p:nvSpPr>
        <p:spPr>
          <a:xfrm>
            <a:off x="5882003" y="4034600"/>
            <a:ext cx="25608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</a:t>
            </a:r>
            <a:endParaRPr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8263" y="508253"/>
            <a:ext cx="7322820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Random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Forest: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Arial"/>
              <a:cs typeface="Arial"/>
            </a:endParaRPr>
          </a:p>
          <a:p>
            <a:pPr marL="299085" marR="97790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 MT"/>
                <a:cs typeface="Arial MT"/>
              </a:rPr>
              <a:t>A</a:t>
            </a:r>
            <a:r>
              <a:rPr sz="1800" spc="-10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random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forest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machine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learning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technique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that’s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used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 </a:t>
            </a:r>
            <a:r>
              <a:rPr sz="1800" spc="-5" dirty="0">
                <a:latin typeface="Arial MT"/>
                <a:cs typeface="Arial MT"/>
              </a:rPr>
              <a:t>solve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regression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classification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problems.</a:t>
            </a:r>
            <a:endParaRPr sz="1800" dirty="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 MT"/>
                <a:cs typeface="Arial MT"/>
              </a:rPr>
              <a:t>As </a:t>
            </a:r>
            <a:r>
              <a:rPr sz="1800" spc="-20" dirty="0">
                <a:latin typeface="Arial MT"/>
                <a:cs typeface="Arial MT"/>
              </a:rPr>
              <a:t>we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have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discussed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before,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multiple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decision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trees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constructed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</a:t>
            </a:r>
            <a:r>
              <a:rPr sz="1800" dirty="0">
                <a:latin typeface="Arial MT"/>
                <a:cs typeface="Arial MT"/>
              </a:rPr>
              <a:t> the </a:t>
            </a:r>
            <a:r>
              <a:rPr sz="1800" spc="-5" dirty="0">
                <a:latin typeface="Arial MT"/>
                <a:cs typeface="Arial MT"/>
              </a:rPr>
              <a:t>same</a:t>
            </a:r>
            <a:r>
              <a:rPr sz="1800" dirty="0">
                <a:latin typeface="Arial MT"/>
                <a:cs typeface="Arial MT"/>
              </a:rPr>
              <a:t> dataset.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Random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forest</a:t>
            </a:r>
            <a:r>
              <a:rPr sz="1800" spc="-5" dirty="0">
                <a:latin typeface="Arial MT"/>
                <a:cs typeface="Arial MT"/>
              </a:rPr>
              <a:t> aggregates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all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possible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trees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constructed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decides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final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outcome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based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</a:t>
            </a:r>
            <a:r>
              <a:rPr sz="1800" dirty="0">
                <a:latin typeface="Arial MT"/>
                <a:cs typeface="Arial MT"/>
              </a:rPr>
              <a:t> the </a:t>
            </a:r>
            <a:r>
              <a:rPr sz="1800" spc="-5" dirty="0">
                <a:latin typeface="Arial MT"/>
                <a:cs typeface="Arial MT"/>
              </a:rPr>
              <a:t>majority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vote of the </a:t>
            </a:r>
            <a:r>
              <a:rPr sz="1800" spc="-5" dirty="0">
                <a:latin typeface="Arial MT"/>
                <a:cs typeface="Arial MT"/>
              </a:rPr>
              <a:t>individual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trees.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6144" y="2729483"/>
            <a:ext cx="3563111" cy="2389970"/>
          </a:xfrm>
          <a:prstGeom prst="rect">
            <a:avLst/>
          </a:prstGeom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C76A5CE4-36FB-90A0-6AA8-9E2DBB5C07E6}"/>
              </a:ext>
            </a:extLst>
          </p:cNvPr>
          <p:cNvSpPr txBox="1">
            <a:spLocks/>
          </p:cNvSpPr>
          <p:nvPr/>
        </p:nvSpPr>
        <p:spPr>
          <a:xfrm>
            <a:off x="615464" y="144091"/>
            <a:ext cx="699135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IN" sz="1600" b="1" spc="-5" dirty="0"/>
              <a:t>Model</a:t>
            </a:r>
            <a:r>
              <a:rPr lang="en-IN" sz="1600" b="1" spc="20" dirty="0"/>
              <a:t> </a:t>
            </a:r>
            <a:r>
              <a:rPr lang="en-IN" sz="1600" b="1" spc="-5" dirty="0"/>
              <a:t>Selection</a:t>
            </a:r>
            <a:endParaRPr lang="en-IN" sz="1600" b="1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42F8D4-B97B-9D15-775C-063060CE1836}"/>
              </a:ext>
            </a:extLst>
          </p:cNvPr>
          <p:cNvSpPr txBox="1"/>
          <p:nvPr/>
        </p:nvSpPr>
        <p:spPr>
          <a:xfrm>
            <a:off x="501445" y="147484"/>
            <a:ext cx="3384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Model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7AD48B-7E7B-A4D8-AB5F-8EF900D67ED0}"/>
              </a:ext>
            </a:extLst>
          </p:cNvPr>
          <p:cNvSpPr txBox="1"/>
          <p:nvPr/>
        </p:nvSpPr>
        <p:spPr>
          <a:xfrm>
            <a:off x="582561" y="634180"/>
            <a:ext cx="7831394" cy="3998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have used </a:t>
            </a:r>
            <a:r>
              <a:rPr lang="en-IN" dirty="0" err="1"/>
              <a:t>RandomForestClassifier</a:t>
            </a:r>
            <a:r>
              <a:rPr lang="en-IN" dirty="0"/>
              <a:t> function from </a:t>
            </a:r>
            <a:r>
              <a:rPr lang="en-IN" dirty="0" err="1"/>
              <a:t>sklearn</a:t>
            </a:r>
            <a:r>
              <a:rPr lang="en-IN" dirty="0"/>
              <a:t> open source package.</a:t>
            </a:r>
          </a:p>
          <a:p>
            <a:endParaRPr lang="en-IN" dirty="0"/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Char char="•"/>
              <a:tabLst>
                <a:tab pos="299085" algn="l"/>
                <a:tab pos="299720" algn="l"/>
              </a:tabLst>
            </a:pPr>
            <a:r>
              <a:rPr lang="en-US" sz="1400" dirty="0">
                <a:latin typeface="Arial MT"/>
                <a:cs typeface="Arial MT"/>
              </a:rPr>
              <a:t>A</a:t>
            </a:r>
            <a:r>
              <a:rPr lang="en-US" sz="1400" spc="-8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decision</a:t>
            </a:r>
            <a:r>
              <a:rPr lang="en-US" sz="1400" spc="-45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tree</a:t>
            </a:r>
            <a:r>
              <a:rPr lang="en-US" sz="1400" spc="-2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is</a:t>
            </a:r>
            <a:r>
              <a:rPr lang="en-US" sz="1400" spc="-15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a</a:t>
            </a:r>
            <a:r>
              <a:rPr lang="en-US" sz="1400" spc="-1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popular</a:t>
            </a:r>
            <a:r>
              <a:rPr lang="en-US" sz="1400" spc="-35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classification</a:t>
            </a:r>
            <a:r>
              <a:rPr lang="en-US" sz="1400" spc="-4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structure</a:t>
            </a:r>
            <a:r>
              <a:rPr lang="en-US" sz="1400" spc="-45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used</a:t>
            </a:r>
            <a:r>
              <a:rPr lang="en-US" sz="1400" spc="-3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in</a:t>
            </a:r>
            <a:r>
              <a:rPr lang="en-US" sz="1400" spc="-1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machine</a:t>
            </a:r>
            <a:r>
              <a:rPr lang="en-US" sz="1400" spc="-35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learning.</a:t>
            </a:r>
            <a:r>
              <a:rPr lang="en-US" sz="1400" spc="-4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It</a:t>
            </a:r>
            <a:r>
              <a:rPr lang="en-US" sz="1400" spc="-15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is</a:t>
            </a:r>
          </a:p>
          <a:p>
            <a:pPr marL="299085">
              <a:lnSpc>
                <a:spcPct val="100000"/>
              </a:lnSpc>
            </a:pPr>
            <a:r>
              <a:rPr lang="en-US" sz="1400" dirty="0">
                <a:latin typeface="Arial MT"/>
                <a:cs typeface="Arial MT"/>
              </a:rPr>
              <a:t>a</a:t>
            </a:r>
            <a:r>
              <a:rPr lang="en-US" sz="1400" spc="-1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map</a:t>
            </a:r>
            <a:r>
              <a:rPr lang="en-US" sz="1400" spc="-25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of</a:t>
            </a:r>
            <a:r>
              <a:rPr lang="en-US" sz="1400" spc="-15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the</a:t>
            </a:r>
            <a:r>
              <a:rPr lang="en-US" sz="1400" spc="-25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possible</a:t>
            </a:r>
            <a:r>
              <a:rPr lang="en-US" sz="1400" spc="-35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outcomes</a:t>
            </a:r>
            <a:r>
              <a:rPr lang="en-US" sz="1400" spc="-4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of</a:t>
            </a:r>
            <a:r>
              <a:rPr lang="en-US" sz="1400" spc="-15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a</a:t>
            </a:r>
            <a:r>
              <a:rPr lang="en-US" sz="1400" spc="-1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series</a:t>
            </a:r>
            <a:r>
              <a:rPr lang="en-US" sz="1400" spc="-3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of</a:t>
            </a:r>
            <a:r>
              <a:rPr lang="en-US" sz="1400" spc="-15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related</a:t>
            </a:r>
            <a:r>
              <a:rPr lang="en-US" sz="1400" spc="-4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choices.</a:t>
            </a:r>
          </a:p>
          <a:p>
            <a:pPr marL="299085">
              <a:lnSpc>
                <a:spcPct val="100000"/>
              </a:lnSpc>
            </a:pPr>
            <a:endParaRPr lang="en-US" sz="1450" dirty="0">
              <a:latin typeface="Arial MT"/>
              <a:cs typeface="Arial MT"/>
            </a:endParaRPr>
          </a:p>
          <a:p>
            <a:pPr marL="299085" marR="16827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720" algn="l"/>
              </a:tabLst>
            </a:pPr>
            <a:r>
              <a:rPr lang="en-US" sz="1400" dirty="0">
                <a:latin typeface="Arial MT"/>
                <a:cs typeface="Arial MT"/>
              </a:rPr>
              <a:t>A</a:t>
            </a:r>
            <a:r>
              <a:rPr lang="en-US" sz="1400" spc="-8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decision</a:t>
            </a:r>
            <a:r>
              <a:rPr lang="en-US" sz="1400" spc="-4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tree</a:t>
            </a:r>
            <a:r>
              <a:rPr lang="en-US" sz="1400" spc="-15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typically</a:t>
            </a:r>
            <a:r>
              <a:rPr lang="en-US" sz="1400" spc="-1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starts</a:t>
            </a:r>
            <a:r>
              <a:rPr lang="en-US" sz="1400" spc="-5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with</a:t>
            </a:r>
            <a:r>
              <a:rPr lang="en-US" sz="1400" spc="1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a</a:t>
            </a:r>
            <a:r>
              <a:rPr lang="en-US" sz="1400" spc="-5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single</a:t>
            </a:r>
            <a:r>
              <a:rPr lang="en-US" sz="1400" spc="-25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node,</a:t>
            </a:r>
            <a:r>
              <a:rPr lang="en-US" sz="1400" spc="-3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which </a:t>
            </a:r>
            <a:r>
              <a:rPr lang="en-US" sz="1400" dirty="0">
                <a:latin typeface="Arial MT"/>
                <a:cs typeface="Arial MT"/>
              </a:rPr>
              <a:t>branches</a:t>
            </a:r>
            <a:r>
              <a:rPr lang="en-US" sz="1400" spc="-35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into</a:t>
            </a:r>
            <a:r>
              <a:rPr lang="en-US" sz="1400" spc="-25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possible </a:t>
            </a:r>
            <a:r>
              <a:rPr lang="en-US" sz="1400" spc="-38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outcomes.</a:t>
            </a:r>
            <a:r>
              <a:rPr lang="en-US" sz="1400" spc="-35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Each</a:t>
            </a:r>
            <a:r>
              <a:rPr lang="en-US" sz="1400" spc="-15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of</a:t>
            </a:r>
            <a:r>
              <a:rPr lang="en-US" sz="1400" spc="-1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those</a:t>
            </a:r>
            <a:r>
              <a:rPr lang="en-US" sz="1400" spc="-25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outcomes</a:t>
            </a:r>
            <a:r>
              <a:rPr lang="en-US" sz="1400" spc="-35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leads</a:t>
            </a:r>
            <a:r>
              <a:rPr lang="en-US" sz="1400" spc="-25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to</a:t>
            </a:r>
            <a:r>
              <a:rPr lang="en-US" sz="1400" spc="-5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additional</a:t>
            </a:r>
            <a:r>
              <a:rPr lang="en-US" sz="1400" spc="-25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nodes,</a:t>
            </a:r>
            <a:r>
              <a:rPr lang="en-US" sz="1400" spc="-3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which </a:t>
            </a:r>
            <a:r>
              <a:rPr lang="en-US" sz="1400" dirty="0">
                <a:latin typeface="Arial MT"/>
                <a:cs typeface="Arial MT"/>
              </a:rPr>
              <a:t>branch</a:t>
            </a:r>
            <a:r>
              <a:rPr lang="en-US" sz="1400" spc="-25" dirty="0">
                <a:latin typeface="Arial MT"/>
                <a:cs typeface="Arial MT"/>
              </a:rPr>
              <a:t> </a:t>
            </a:r>
            <a:r>
              <a:rPr lang="en-US" sz="1400" spc="-10" dirty="0">
                <a:latin typeface="Arial MT"/>
                <a:cs typeface="Arial MT"/>
              </a:rPr>
              <a:t>off </a:t>
            </a:r>
            <a:r>
              <a:rPr lang="en-US" sz="1400" spc="-375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into</a:t>
            </a:r>
            <a:r>
              <a:rPr lang="en-US" sz="1400" spc="-25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other</a:t>
            </a:r>
            <a:r>
              <a:rPr lang="en-US" sz="1400" spc="-3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possibilities.</a:t>
            </a:r>
            <a:r>
              <a:rPr lang="en-US" sz="1400" spc="-75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This</a:t>
            </a:r>
            <a:r>
              <a:rPr lang="en-US" sz="1400" spc="-15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gives </a:t>
            </a:r>
            <a:r>
              <a:rPr lang="en-US" sz="1400" dirty="0">
                <a:latin typeface="Arial MT"/>
                <a:cs typeface="Arial MT"/>
              </a:rPr>
              <a:t>it</a:t>
            </a:r>
            <a:r>
              <a:rPr lang="en-US" sz="1400" spc="-5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a</a:t>
            </a:r>
            <a:r>
              <a:rPr lang="en-US" sz="1400" spc="-1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treelike</a:t>
            </a:r>
            <a:r>
              <a:rPr lang="en-US" sz="1400" spc="-45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shape.</a:t>
            </a:r>
          </a:p>
          <a:p>
            <a:pPr marL="12065" marR="168275">
              <a:lnSpc>
                <a:spcPct val="100000"/>
              </a:lnSpc>
              <a:spcBef>
                <a:spcPts val="5"/>
              </a:spcBef>
              <a:tabLst>
                <a:tab pos="299720" algn="l"/>
              </a:tabLst>
            </a:pPr>
            <a:endParaRPr lang="en-US" sz="145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lang="en-US" sz="1400" dirty="0">
                <a:latin typeface="Arial MT"/>
                <a:cs typeface="Arial MT"/>
              </a:rPr>
              <a:t>Multiple</a:t>
            </a:r>
            <a:r>
              <a:rPr lang="en-US" sz="1400" spc="-3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decision</a:t>
            </a:r>
            <a:r>
              <a:rPr lang="en-US" sz="1400" spc="-3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trees</a:t>
            </a:r>
            <a:r>
              <a:rPr lang="en-US" sz="1400" spc="-4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can</a:t>
            </a:r>
            <a:r>
              <a:rPr lang="en-US" sz="1400" spc="-2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be</a:t>
            </a:r>
            <a:r>
              <a:rPr lang="en-US" sz="1400" spc="-1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constructed</a:t>
            </a:r>
            <a:r>
              <a:rPr lang="en-US" sz="1400" spc="-45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on</a:t>
            </a:r>
            <a:r>
              <a:rPr lang="en-US" sz="1400" spc="-2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same</a:t>
            </a:r>
            <a:r>
              <a:rPr lang="en-US" sz="1400" spc="-2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dataset.</a:t>
            </a:r>
          </a:p>
          <a:p>
            <a:pPr marL="12065">
              <a:lnSpc>
                <a:spcPct val="100000"/>
              </a:lnSpc>
              <a:spcBef>
                <a:spcPts val="5"/>
              </a:spcBef>
              <a:tabLst>
                <a:tab pos="299085" algn="l"/>
                <a:tab pos="299720" algn="l"/>
              </a:tabLst>
            </a:pPr>
            <a:endParaRPr lang="en-US" sz="140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lang="en-US" dirty="0">
                <a:latin typeface="Arial MT"/>
              </a:rPr>
              <a:t>Picking the best tree from the constructed trees will lead us to a even better model for predicting heart failure. We have constructed 10 different </a:t>
            </a:r>
            <a:r>
              <a:rPr lang="en-US" sz="1400" dirty="0">
                <a:latin typeface="Arial MT"/>
                <a:cs typeface="Arial MT"/>
              </a:rPr>
              <a:t>decision</a:t>
            </a:r>
            <a:r>
              <a:rPr lang="en-US" dirty="0">
                <a:latin typeface="Arial MT"/>
              </a:rPr>
              <a:t> trees, which can be passed as value for argument “ </a:t>
            </a:r>
            <a:r>
              <a:rPr lang="en-US" dirty="0" err="1">
                <a:latin typeface="Arial MT"/>
              </a:rPr>
              <a:t>n_estimators</a:t>
            </a:r>
            <a:r>
              <a:rPr lang="en-US" dirty="0">
                <a:latin typeface="Arial MT"/>
              </a:rPr>
              <a:t>”.</a:t>
            </a:r>
          </a:p>
          <a:p>
            <a:pPr marL="12065">
              <a:lnSpc>
                <a:spcPct val="100000"/>
              </a:lnSpc>
              <a:spcBef>
                <a:spcPts val="5"/>
              </a:spcBef>
              <a:tabLst>
                <a:tab pos="299085" algn="l"/>
                <a:tab pos="299720" algn="l"/>
              </a:tabLst>
            </a:pPr>
            <a:endParaRPr lang="en-US" dirty="0">
              <a:latin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lang="en-US" dirty="0">
                <a:latin typeface="Arial MT"/>
              </a:rPr>
              <a:t>We have used criterion as “entropy” which is a measure of chaos within the node. And chaos, in the context of decision trees, is having a node where all classes are equally present in the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0327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144441-2193-93E1-A566-2C72D04171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63" t="13477" r="9707" b="14695"/>
          <a:stretch/>
        </p:blipFill>
        <p:spPr>
          <a:xfrm>
            <a:off x="58994" y="0"/>
            <a:ext cx="9085006" cy="508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227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2477" b="1192"/>
          <a:stretch/>
        </p:blipFill>
        <p:spPr>
          <a:xfrm>
            <a:off x="4505632" y="744794"/>
            <a:ext cx="4453668" cy="416641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23366" y="123190"/>
            <a:ext cx="56622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Confusion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matrix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lang="en-IN" sz="1800" spc="-15" dirty="0">
                <a:latin typeface="Arial MT"/>
                <a:cs typeface="Arial MT"/>
              </a:rPr>
              <a:t>evaluation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Random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785ED6-1AC3-111E-0A45-C513E3B3907D}"/>
                  </a:ext>
                </a:extLst>
              </p:cNvPr>
              <p:cNvSpPr txBox="1"/>
              <p:nvPr/>
            </p:nvSpPr>
            <p:spPr>
              <a:xfrm>
                <a:off x="1143000" y="2891434"/>
                <a:ext cx="3429000" cy="1507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Accuracy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𝑇𝑟𝑢𝑒𝑃𝑜𝑠𝑖𝑡𝑖𝑣𝑒𝑠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𝑇𝑟𝑢𝑒𝑁𝑒𝑔𝑎𝑡𝑖𝑣𝑒𝑠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𝑠𝑎𝑚𝑝𝑙𝑒𝑠</m:t>
                        </m:r>
                      </m:den>
                    </m:f>
                  </m:oMath>
                </a14:m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                = (88+27) / 120</a:t>
                </a:r>
              </a:p>
              <a:p>
                <a:endParaRPr lang="en-IN" sz="1400" spc="-5" dirty="0">
                  <a:latin typeface="Arial MT"/>
                  <a:cs typeface="Arial MT"/>
                </a:endParaRPr>
              </a:p>
              <a:p>
                <a:r>
                  <a:rPr lang="en-IN" sz="1400" spc="-5" dirty="0">
                    <a:latin typeface="Arial MT"/>
                    <a:cs typeface="Arial MT"/>
                  </a:rPr>
                  <a:t>Accuracy:</a:t>
                </a:r>
                <a:r>
                  <a:rPr lang="en-IN" sz="1400" spc="10" dirty="0">
                    <a:latin typeface="Arial MT"/>
                    <a:cs typeface="Arial MT"/>
                  </a:rPr>
                  <a:t> </a:t>
                </a:r>
                <a:r>
                  <a:rPr lang="en-IN" sz="1400" spc="-5" dirty="0">
                    <a:latin typeface="Arial MT"/>
                    <a:cs typeface="Arial MT"/>
                  </a:rPr>
                  <a:t>95.83%</a:t>
                </a:r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785ED6-1AC3-111E-0A45-C513E3B39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891434"/>
                <a:ext cx="3429000" cy="1507272"/>
              </a:xfrm>
              <a:prstGeom prst="rect">
                <a:avLst/>
              </a:prstGeom>
              <a:blipFill>
                <a:blip r:embed="rId3"/>
                <a:stretch>
                  <a:fillRect l="-5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36B0487-EEA6-6643-AEB4-FC0E4078EE33}"/>
              </a:ext>
            </a:extLst>
          </p:cNvPr>
          <p:cNvSpPr txBox="1"/>
          <p:nvPr/>
        </p:nvSpPr>
        <p:spPr>
          <a:xfrm>
            <a:off x="759541" y="899652"/>
            <a:ext cx="369447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Confusion matrices are used to visualize important predictive analytics like recall, specificity, accuracy, and precision.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Confusion matrices are useful because they give direct comparisons of values like True Positives, False Positives, True Negatives and False Negatives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7175">
              <a:lnSpc>
                <a:spcPct val="100000"/>
              </a:lnSpc>
              <a:spcBef>
                <a:spcPts val="105"/>
              </a:spcBef>
            </a:pPr>
            <a:r>
              <a:rPr dirty="0"/>
              <a:t>Conclusion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94309" y="1164716"/>
            <a:ext cx="7955381" cy="33598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650" marR="33655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501015" algn="l"/>
                <a:tab pos="501650" algn="l"/>
              </a:tabLst>
            </a:pPr>
            <a:r>
              <a:rPr dirty="0"/>
              <a:t>As </a:t>
            </a:r>
            <a:r>
              <a:rPr spc="-5" dirty="0"/>
              <a:t>observed</a:t>
            </a:r>
            <a:r>
              <a:rPr spc="5" dirty="0"/>
              <a:t> </a:t>
            </a:r>
            <a:r>
              <a:rPr dirty="0"/>
              <a:t>from the</a:t>
            </a:r>
            <a:r>
              <a:rPr spc="-10" dirty="0"/>
              <a:t> </a:t>
            </a:r>
            <a:r>
              <a:rPr spc="-5" dirty="0"/>
              <a:t>results</a:t>
            </a:r>
            <a:r>
              <a:rPr dirty="0"/>
              <a:t> of </a:t>
            </a:r>
            <a:r>
              <a:rPr spc="-5" dirty="0"/>
              <a:t>various</a:t>
            </a:r>
            <a:r>
              <a:rPr spc="15" dirty="0"/>
              <a:t> </a:t>
            </a:r>
            <a:r>
              <a:rPr spc="-5" dirty="0"/>
              <a:t>models</a:t>
            </a:r>
            <a:r>
              <a:rPr spc="10" dirty="0"/>
              <a:t> </a:t>
            </a:r>
            <a:r>
              <a:rPr spc="-5" dirty="0"/>
              <a:t>that</a:t>
            </a:r>
            <a:r>
              <a:rPr dirty="0"/>
              <a:t> </a:t>
            </a:r>
            <a:r>
              <a:rPr spc="-25" dirty="0"/>
              <a:t>we</a:t>
            </a:r>
            <a:r>
              <a:rPr spc="45" dirty="0"/>
              <a:t> </a:t>
            </a:r>
            <a:r>
              <a:rPr spc="-5" dirty="0"/>
              <a:t>used,</a:t>
            </a:r>
            <a:r>
              <a:rPr dirty="0"/>
              <a:t> </a:t>
            </a:r>
            <a:r>
              <a:rPr spc="-5" dirty="0"/>
              <a:t>Random </a:t>
            </a:r>
            <a:r>
              <a:rPr spc="-484" dirty="0"/>
              <a:t> </a:t>
            </a:r>
            <a:r>
              <a:rPr dirty="0"/>
              <a:t>Forest </a:t>
            </a:r>
            <a:r>
              <a:rPr spc="-5" dirty="0"/>
              <a:t>algorithm</a:t>
            </a:r>
            <a:r>
              <a:rPr spc="15" dirty="0"/>
              <a:t> </a:t>
            </a:r>
            <a:r>
              <a:rPr spc="-5" dirty="0"/>
              <a:t>gave</a:t>
            </a:r>
            <a:r>
              <a:rPr spc="5" dirty="0"/>
              <a:t> </a:t>
            </a:r>
            <a:r>
              <a:rPr dirty="0"/>
              <a:t>the</a:t>
            </a:r>
            <a:r>
              <a:rPr spc="-5" dirty="0"/>
              <a:t> best</a:t>
            </a:r>
            <a:r>
              <a:rPr spc="5" dirty="0"/>
              <a:t> </a:t>
            </a:r>
            <a:r>
              <a:rPr spc="-5" dirty="0"/>
              <a:t>accuracy</a:t>
            </a:r>
            <a:r>
              <a:rPr dirty="0"/>
              <a:t> </a:t>
            </a:r>
            <a:r>
              <a:rPr spc="-5" dirty="0"/>
              <a:t>(95.8%)</a:t>
            </a:r>
            <a:r>
              <a:rPr spc="10" dirty="0"/>
              <a:t> </a:t>
            </a:r>
            <a:r>
              <a:rPr spc="-5" dirty="0"/>
              <a:t>for</a:t>
            </a:r>
            <a:r>
              <a:rPr spc="5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spc="-5" dirty="0"/>
              <a:t>predictions.</a:t>
            </a:r>
          </a:p>
          <a:p>
            <a:pPr marL="146050"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850" dirty="0"/>
          </a:p>
          <a:p>
            <a:pPr marL="501650" marR="15875" indent="-342900">
              <a:lnSpc>
                <a:spcPct val="100000"/>
              </a:lnSpc>
              <a:buChar char="•"/>
              <a:tabLst>
                <a:tab pos="501015" algn="l"/>
                <a:tab pos="501650" algn="l"/>
              </a:tabLst>
            </a:pPr>
            <a:r>
              <a:rPr lang="en-IN" spc="-5" dirty="0"/>
              <a:t>D</a:t>
            </a:r>
            <a:r>
              <a:rPr spc="-5" dirty="0" err="1"/>
              <a:t>ecision</a:t>
            </a:r>
            <a:r>
              <a:rPr spc="20" dirty="0"/>
              <a:t> </a:t>
            </a:r>
            <a:r>
              <a:rPr dirty="0"/>
              <a:t>tree</a:t>
            </a:r>
            <a:r>
              <a:rPr spc="-10" dirty="0"/>
              <a:t> </a:t>
            </a:r>
            <a:r>
              <a:rPr spc="-5" dirty="0"/>
              <a:t>models</a:t>
            </a:r>
            <a:r>
              <a:rPr spc="15" dirty="0"/>
              <a:t> </a:t>
            </a:r>
            <a:r>
              <a:rPr spc="-5" dirty="0"/>
              <a:t>have</a:t>
            </a:r>
            <a:r>
              <a:rPr dirty="0"/>
              <a:t> </a:t>
            </a:r>
            <a:r>
              <a:rPr spc="-5" dirty="0"/>
              <a:t>second</a:t>
            </a:r>
            <a:r>
              <a:rPr spc="5" dirty="0"/>
              <a:t> </a:t>
            </a:r>
            <a:r>
              <a:rPr spc="-5" dirty="0"/>
              <a:t>best</a:t>
            </a:r>
            <a:r>
              <a:rPr spc="10" dirty="0"/>
              <a:t> </a:t>
            </a:r>
            <a:r>
              <a:rPr spc="-5" dirty="0"/>
              <a:t>performance</a:t>
            </a:r>
            <a:r>
              <a:rPr spc="20" dirty="0"/>
              <a:t> </a:t>
            </a:r>
            <a:r>
              <a:rPr spc="-5" dirty="0"/>
              <a:t>among</a:t>
            </a:r>
            <a:r>
              <a:rPr spc="10" dirty="0"/>
              <a:t> </a:t>
            </a:r>
            <a:r>
              <a:rPr dirty="0"/>
              <a:t>the </a:t>
            </a:r>
            <a:r>
              <a:rPr spc="-484" dirty="0"/>
              <a:t> </a:t>
            </a:r>
            <a:r>
              <a:rPr spc="-5" dirty="0"/>
              <a:t>remaining</a:t>
            </a:r>
            <a:r>
              <a:rPr spc="15" dirty="0"/>
              <a:t> </a:t>
            </a:r>
            <a:r>
              <a:rPr spc="-5" dirty="0"/>
              <a:t>models</a:t>
            </a:r>
            <a:r>
              <a:rPr spc="10" dirty="0"/>
              <a:t> </a:t>
            </a:r>
            <a:r>
              <a:rPr spc="-15" dirty="0"/>
              <a:t>with</a:t>
            </a:r>
            <a:r>
              <a:rPr spc="30" dirty="0"/>
              <a:t> </a:t>
            </a:r>
            <a:r>
              <a:rPr spc="-5" dirty="0"/>
              <a:t>an</a:t>
            </a:r>
            <a:r>
              <a:rPr spc="5" dirty="0"/>
              <a:t> </a:t>
            </a:r>
            <a:r>
              <a:rPr spc="-5" dirty="0"/>
              <a:t>accuracy </a:t>
            </a:r>
            <a:r>
              <a:rPr dirty="0"/>
              <a:t>of </a:t>
            </a:r>
            <a:r>
              <a:rPr spc="-5" dirty="0"/>
              <a:t>93.3%.</a:t>
            </a:r>
          </a:p>
          <a:p>
            <a:pPr marL="146050"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850" dirty="0"/>
          </a:p>
          <a:p>
            <a:pPr marL="501650" marR="183515" indent="-342900">
              <a:lnSpc>
                <a:spcPct val="100000"/>
              </a:lnSpc>
              <a:buChar char="•"/>
              <a:tabLst>
                <a:tab pos="501015" algn="l"/>
                <a:tab pos="501650" algn="l"/>
              </a:tabLst>
            </a:pPr>
            <a:r>
              <a:rPr dirty="0"/>
              <a:t>It</a:t>
            </a:r>
            <a:r>
              <a:rPr spc="-5" dirty="0"/>
              <a:t> is</a:t>
            </a:r>
            <a:r>
              <a:rPr spc="5" dirty="0"/>
              <a:t> </a:t>
            </a:r>
            <a:r>
              <a:rPr spc="-5" dirty="0"/>
              <a:t>quite</a:t>
            </a:r>
            <a:r>
              <a:rPr spc="5" dirty="0"/>
              <a:t> </a:t>
            </a:r>
            <a:r>
              <a:rPr spc="-5" dirty="0"/>
              <a:t>obvious</a:t>
            </a:r>
            <a:r>
              <a:rPr spc="15" dirty="0"/>
              <a:t> </a:t>
            </a:r>
            <a:r>
              <a:rPr spc="-5" dirty="0"/>
              <a:t>as</a:t>
            </a:r>
            <a:r>
              <a:rPr dirty="0"/>
              <a:t> to </a:t>
            </a:r>
            <a:r>
              <a:rPr spc="-15" dirty="0"/>
              <a:t>why</a:t>
            </a:r>
            <a:r>
              <a:rPr spc="35" dirty="0"/>
              <a:t> </a:t>
            </a:r>
            <a:r>
              <a:rPr spc="-5" dirty="0"/>
              <a:t>Random</a:t>
            </a:r>
            <a:r>
              <a:rPr spc="5" dirty="0"/>
              <a:t> </a:t>
            </a:r>
            <a:r>
              <a:rPr dirty="0"/>
              <a:t>Forest </a:t>
            </a:r>
            <a:r>
              <a:rPr spc="-5" dirty="0"/>
              <a:t>performed</a:t>
            </a:r>
            <a:r>
              <a:rPr spc="5" dirty="0"/>
              <a:t> </a:t>
            </a:r>
            <a:r>
              <a:rPr spc="-5" dirty="0"/>
              <a:t>better</a:t>
            </a:r>
            <a:r>
              <a:rPr spc="5" dirty="0"/>
              <a:t> </a:t>
            </a:r>
            <a:r>
              <a:rPr spc="-5" dirty="0"/>
              <a:t>than </a:t>
            </a:r>
            <a:r>
              <a:rPr dirty="0"/>
              <a:t> </a:t>
            </a:r>
            <a:r>
              <a:rPr spc="-5" dirty="0"/>
              <a:t>Decision</a:t>
            </a:r>
            <a:r>
              <a:rPr spc="-20" dirty="0"/>
              <a:t> Tree</a:t>
            </a:r>
            <a:r>
              <a:rPr spc="-15" dirty="0"/>
              <a:t> </a:t>
            </a:r>
            <a:r>
              <a:rPr spc="-5" dirty="0"/>
              <a:t>model</a:t>
            </a:r>
            <a:r>
              <a:rPr spc="10" dirty="0"/>
              <a:t> </a:t>
            </a:r>
            <a:r>
              <a:rPr spc="-5" dirty="0"/>
              <a:t>because</a:t>
            </a:r>
            <a:r>
              <a:rPr spc="25" dirty="0"/>
              <a:t> </a:t>
            </a:r>
            <a:r>
              <a:rPr dirty="0"/>
              <a:t>it</a:t>
            </a:r>
            <a:r>
              <a:rPr spc="-5" dirty="0"/>
              <a:t> builds</a:t>
            </a:r>
            <a:r>
              <a:rPr spc="25" dirty="0"/>
              <a:t> </a:t>
            </a:r>
            <a:r>
              <a:rPr spc="-5" dirty="0"/>
              <a:t>on decision</a:t>
            </a:r>
            <a:r>
              <a:rPr spc="20" dirty="0"/>
              <a:t> </a:t>
            </a:r>
            <a:r>
              <a:rPr spc="-5" dirty="0"/>
              <a:t>trees</a:t>
            </a:r>
            <a:r>
              <a:rPr dirty="0"/>
              <a:t> </a:t>
            </a:r>
            <a:r>
              <a:rPr spc="-5" dirty="0"/>
              <a:t>and</a:t>
            </a:r>
            <a:r>
              <a:rPr spc="5" dirty="0"/>
              <a:t> </a:t>
            </a:r>
            <a:r>
              <a:rPr spc="-5" dirty="0"/>
              <a:t>overcomes </a:t>
            </a:r>
            <a:r>
              <a:rPr spc="-484" dirty="0"/>
              <a:t> </a:t>
            </a:r>
            <a:r>
              <a:rPr spc="-5" dirty="0"/>
              <a:t>the</a:t>
            </a:r>
            <a:r>
              <a:rPr spc="-15" dirty="0"/>
              <a:t> </a:t>
            </a:r>
            <a:r>
              <a:rPr spc="-5" dirty="0"/>
              <a:t>shortcomings</a:t>
            </a:r>
            <a:r>
              <a:rPr spc="5" dirty="0"/>
              <a:t> </a:t>
            </a:r>
            <a:r>
              <a:rPr dirty="0"/>
              <a:t>of </a:t>
            </a:r>
            <a:r>
              <a:rPr spc="-5" dirty="0"/>
              <a:t>individual</a:t>
            </a:r>
            <a:r>
              <a:rPr spc="30" dirty="0"/>
              <a:t> </a:t>
            </a:r>
            <a:r>
              <a:rPr spc="-5" dirty="0"/>
              <a:t>trees.</a:t>
            </a:r>
          </a:p>
          <a:p>
            <a:pPr marL="146050"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850" dirty="0"/>
          </a:p>
          <a:p>
            <a:pPr marL="501650" marR="5080" indent="-342900">
              <a:lnSpc>
                <a:spcPct val="100000"/>
              </a:lnSpc>
              <a:buChar char="•"/>
              <a:tabLst>
                <a:tab pos="501015" algn="l"/>
                <a:tab pos="501650" algn="l"/>
              </a:tabLst>
            </a:pPr>
            <a:r>
              <a:rPr spc="-5" dirty="0"/>
              <a:t>Random</a:t>
            </a:r>
            <a:r>
              <a:rPr spc="5" dirty="0"/>
              <a:t> </a:t>
            </a:r>
            <a:r>
              <a:rPr dirty="0"/>
              <a:t>Forest </a:t>
            </a:r>
            <a:r>
              <a:rPr spc="-5" dirty="0"/>
              <a:t>also</a:t>
            </a:r>
            <a:r>
              <a:rPr spc="10" dirty="0"/>
              <a:t> </a:t>
            </a:r>
            <a:r>
              <a:rPr spc="-5" dirty="0"/>
              <a:t>performs</a:t>
            </a:r>
            <a:r>
              <a:rPr dirty="0"/>
              <a:t> better </a:t>
            </a:r>
            <a:r>
              <a:rPr spc="-5" dirty="0"/>
              <a:t>on large</a:t>
            </a:r>
            <a:r>
              <a:rPr spc="5" dirty="0"/>
              <a:t> </a:t>
            </a:r>
            <a:r>
              <a:rPr spc="-5" dirty="0"/>
              <a:t>datasets</a:t>
            </a:r>
            <a:r>
              <a:rPr spc="15" dirty="0"/>
              <a:t> </a:t>
            </a:r>
            <a:r>
              <a:rPr spc="-5" dirty="0"/>
              <a:t>compared</a:t>
            </a:r>
            <a:r>
              <a:rPr spc="10" dirty="0"/>
              <a:t> </a:t>
            </a:r>
            <a:r>
              <a:rPr dirty="0"/>
              <a:t>to </a:t>
            </a:r>
            <a:r>
              <a:rPr spc="-5" dirty="0"/>
              <a:t>many </a:t>
            </a:r>
            <a:r>
              <a:rPr spc="-484" dirty="0"/>
              <a:t> </a:t>
            </a:r>
            <a:r>
              <a:rPr spc="-5" dirty="0"/>
              <a:t>other algorithms</a:t>
            </a:r>
            <a:r>
              <a:rPr spc="25" dirty="0"/>
              <a:t> </a:t>
            </a:r>
            <a:r>
              <a:rPr spc="-5" dirty="0"/>
              <a:t>in</a:t>
            </a:r>
            <a:r>
              <a:rPr spc="-10" dirty="0"/>
              <a:t> </a:t>
            </a:r>
            <a:r>
              <a:rPr spc="-5" dirty="0"/>
              <a:t>machine</a:t>
            </a:r>
            <a:r>
              <a:rPr spc="5" dirty="0"/>
              <a:t> </a:t>
            </a:r>
            <a:r>
              <a:rPr spc="-5" dirty="0"/>
              <a:t>learning.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406</Words>
  <Application>Microsoft Office PowerPoint</Application>
  <PresentationFormat>On-screen Show (16:9)</PresentationFormat>
  <Paragraphs>40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 MT</vt:lpstr>
      <vt:lpstr>Cambria Math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 Nallamala</dc:creator>
  <cp:lastModifiedBy>Manoj Nallamala</cp:lastModifiedBy>
  <cp:revision>4</cp:revision>
  <dcterms:modified xsi:type="dcterms:W3CDTF">2022-12-16T21:00:54Z</dcterms:modified>
</cp:coreProperties>
</file>