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6" r:id="rId4"/>
    <p:sldId id="279" r:id="rId5"/>
    <p:sldId id="280" r:id="rId6"/>
    <p:sldId id="277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ADFF0-3C40-4BFD-97E8-B5EFBB2AD303}">
  <a:tblStyle styleId="{E23ADFF0-3C40-4BFD-97E8-B5EFBB2AD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8" autoAdjust="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35d6866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35d6866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24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0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0" y="0"/>
            <a:ext cx="4664198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25550" y="773700"/>
            <a:ext cx="4075500" cy="1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202124"/>
                </a:solidFill>
                <a:highlight>
                  <a:srgbClr val="FFFFFF"/>
                </a:highlight>
              </a:rPr>
              <a:t>Heart Failure Prediction</a:t>
            </a:r>
            <a:endParaRPr sz="27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       </a:t>
            </a:r>
            <a:r>
              <a:rPr lang="en" b="1">
                <a:solidFill>
                  <a:srgbClr val="202124"/>
                </a:solidFill>
                <a:highlight>
                  <a:srgbClr val="FFFFFF"/>
                </a:highlight>
              </a:rPr>
              <a:t> Saving Lives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023625" y="2648025"/>
            <a:ext cx="3977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	Manoj Kumar Nallamala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</a:t>
            </a:r>
            <a:endParaRPr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5682900" y="4239025"/>
            <a:ext cx="2560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614677515"/>
              </p:ext>
            </p:extLst>
          </p:nvPr>
        </p:nvGraphicFramePr>
        <p:xfrm>
          <a:off x="121443" y="336644"/>
          <a:ext cx="9022557" cy="5189070"/>
        </p:xfrm>
        <a:graphic>
          <a:graphicData uri="http://schemas.openxmlformats.org/drawingml/2006/table">
            <a:tbl>
              <a:tblPr>
                <a:noFill/>
                <a:tableStyleId>{E23ADFF0-3C40-4BFD-97E8-B5EFBB2AD303}</a:tableStyleId>
              </a:tblPr>
              <a:tblGrid>
                <a:gridCol w="422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Project Name</a:t>
                      </a:r>
                      <a:r>
                        <a:rPr lang="en" sz="900" b="1" dirty="0"/>
                        <a:t> :   </a:t>
                      </a:r>
                      <a:r>
                        <a:rPr lang="en" sz="1100" b="1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Heart Failure Prediction</a:t>
                      </a:r>
                      <a:endParaRPr sz="1100" b="1" dirty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Champion:  </a:t>
                      </a:r>
                      <a:endParaRPr sz="13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Business Owner Or Process Owner  : NA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b="1" dirty="0"/>
                        <a:t>Project Leader : </a:t>
                      </a:r>
                      <a:r>
                        <a:rPr lang="en-IN" sz="1100" dirty="0"/>
                        <a:t>Manoj Kumar Nallamala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Problem Statement : </a:t>
                      </a:r>
                      <a:endParaRPr sz="1200" b="1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Predicting the chances of heart failure based on various factors such as Blood Pressure, Platelets count, Ejection Fraction.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Project Goal : </a:t>
                      </a:r>
                      <a:endParaRPr sz="1200" b="1" dirty="0"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The goal of this project is to predict any and all heart failure in doing so we will use Machine Learning algorithms in achieving an accuracy of 95% for heart failure prediction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. 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9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Business Case : </a:t>
                      </a:r>
                      <a:endParaRPr sz="1300" b="1" dirty="0"/>
                    </a:p>
                    <a:p>
                      <a:pPr marL="15875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Every year, about 805k people in the United States have a heart attack. Of these, 605k  had first heart attack and,200k  happen to people who have already had a heart attack. About 1 in 5 heart attacks are silent—the damage is done, but the person is not aware of it.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15875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We can make this model available to doctors for first line of diagnosis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Project Scope : </a:t>
                      </a:r>
                      <a:endParaRPr sz="1300" b="1" dirty="0"/>
                    </a:p>
                    <a:p>
                      <a:pPr marL="15875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Collecting and preprocessing data of people on various factors indicating their health condition.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15875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With Our model we will be identifying potential factors for heart failure by machine learning algorithms.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15875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100"/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We will be using Regression techniques on the data collected and predicting the heart failure rate of a person.</a:t>
                      </a:r>
                      <a:endParaRPr sz="105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Team Members :</a:t>
                      </a:r>
                      <a:endParaRPr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Benefits :</a:t>
                      </a:r>
                      <a:endParaRPr sz="13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Early prediction of heart failure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Doctors can suggest the proper diet to people on analysing the potential factors for heart failure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Timeline : Proposal - Sept 18th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                 Model Development Oct 10</a:t>
                      </a:r>
                      <a:r>
                        <a:rPr lang="en-IN" sz="1000" baseline="30000" dirty="0"/>
                        <a:t>th</a:t>
                      </a:r>
                      <a:endParaRPr lang="en-IN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                 Analysis – Nov 10</a:t>
                      </a:r>
                      <a:r>
                        <a:rPr lang="en-IN" sz="1000" baseline="30000" dirty="0"/>
                        <a:t>th</a:t>
                      </a:r>
                      <a:endParaRPr lang="en-IN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                 Final Report – Dec 5th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Google Shape;64;p14"/>
          <p:cNvSpPr txBox="1"/>
          <p:nvPr/>
        </p:nvSpPr>
        <p:spPr>
          <a:xfrm>
            <a:off x="577575" y="4095275"/>
            <a:ext cx="3857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              </a:t>
            </a:r>
            <a:endParaRPr sz="9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08950" y="43600"/>
            <a:ext cx="58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</a:t>
            </a:r>
            <a:r>
              <a:rPr lang="en" b="1" dirty="0"/>
              <a:t>Project Charter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263" y="508253"/>
            <a:ext cx="732282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Random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Forest: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299085" marR="9779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forest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learning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that’s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solve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regression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problems.</a:t>
            </a:r>
            <a:endParaRPr sz="1800" dirty="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As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discussed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before,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decision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constructed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dataset.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forest</a:t>
            </a:r>
            <a:r>
              <a:rPr sz="1800" spc="-5" dirty="0">
                <a:latin typeface="Arial MT"/>
                <a:cs typeface="Arial MT"/>
              </a:rPr>
              <a:t> aggregates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constructed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decides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outcome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5" dirty="0">
                <a:latin typeface="Arial MT"/>
                <a:cs typeface="Arial MT"/>
              </a:rPr>
              <a:t>majority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vote of the </a:t>
            </a:r>
            <a:r>
              <a:rPr sz="1800" spc="-5" dirty="0">
                <a:latin typeface="Arial MT"/>
                <a:cs typeface="Arial MT"/>
              </a:rPr>
              <a:t>individual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4" y="2729483"/>
            <a:ext cx="3563111" cy="238997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76A5CE4-36FB-90A0-6AA8-9E2DBB5C07E6}"/>
              </a:ext>
            </a:extLst>
          </p:cNvPr>
          <p:cNvSpPr txBox="1">
            <a:spLocks/>
          </p:cNvSpPr>
          <p:nvPr/>
        </p:nvSpPr>
        <p:spPr>
          <a:xfrm>
            <a:off x="615464" y="144091"/>
            <a:ext cx="69913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IN" sz="1600" b="1" spc="-5" dirty="0"/>
              <a:t>Model</a:t>
            </a:r>
            <a:r>
              <a:rPr lang="en-IN" sz="1600" b="1" spc="20" dirty="0"/>
              <a:t> </a:t>
            </a:r>
            <a:r>
              <a:rPr lang="en-IN" sz="1600" b="1" spc="-5" dirty="0"/>
              <a:t>Selection</a:t>
            </a:r>
            <a:endParaRPr lang="en-IN" sz="16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2F8D4-B97B-9D15-775C-063060CE1836}"/>
              </a:ext>
            </a:extLst>
          </p:cNvPr>
          <p:cNvSpPr txBox="1"/>
          <p:nvPr/>
        </p:nvSpPr>
        <p:spPr>
          <a:xfrm>
            <a:off x="501445" y="147484"/>
            <a:ext cx="338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AD48B-7E7B-A4D8-AB5F-8EF900D67ED0}"/>
              </a:ext>
            </a:extLst>
          </p:cNvPr>
          <p:cNvSpPr txBox="1"/>
          <p:nvPr/>
        </p:nvSpPr>
        <p:spPr>
          <a:xfrm>
            <a:off x="582561" y="634180"/>
            <a:ext cx="7831394" cy="399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used </a:t>
            </a:r>
            <a:r>
              <a:rPr lang="en-IN" dirty="0" err="1"/>
              <a:t>RandomForestClassifier</a:t>
            </a:r>
            <a:r>
              <a:rPr lang="en-IN" dirty="0"/>
              <a:t> function from </a:t>
            </a:r>
            <a:r>
              <a:rPr lang="en-IN" dirty="0" err="1"/>
              <a:t>sklearn</a:t>
            </a:r>
            <a:r>
              <a:rPr lang="en-IN" dirty="0"/>
              <a:t> open source package.</a:t>
            </a:r>
          </a:p>
          <a:p>
            <a:endParaRPr lang="en-IN" dirty="0"/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8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popular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classification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structure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used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machine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learning.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It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is</a:t>
            </a:r>
          </a:p>
          <a:p>
            <a:pPr marL="299085">
              <a:lnSpc>
                <a:spcPct val="100000"/>
              </a:lnSpc>
            </a:pP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map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possible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outcomes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series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related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choices.</a:t>
            </a:r>
          </a:p>
          <a:p>
            <a:pPr marL="299085">
              <a:lnSpc>
                <a:spcPct val="100000"/>
              </a:lnSpc>
            </a:pPr>
            <a:endParaRPr lang="en-US" sz="1450" dirty="0">
              <a:latin typeface="Arial MT"/>
              <a:cs typeface="Arial MT"/>
            </a:endParaRPr>
          </a:p>
          <a:p>
            <a:pPr marL="299085" marR="16827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8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typically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starts</a:t>
            </a:r>
            <a:r>
              <a:rPr lang="en-US" sz="1400" spc="-5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with</a:t>
            </a:r>
            <a:r>
              <a:rPr lang="en-US" sz="1400" spc="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single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node,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which </a:t>
            </a:r>
            <a:r>
              <a:rPr lang="en-US" sz="1400" dirty="0">
                <a:latin typeface="Arial MT"/>
                <a:cs typeface="Arial MT"/>
              </a:rPr>
              <a:t>branches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into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possible </a:t>
            </a:r>
            <a:r>
              <a:rPr lang="en-US" sz="1400" spc="-38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outcomes.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Each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those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outcomes</a:t>
            </a:r>
            <a:r>
              <a:rPr lang="en-US" sz="1400" spc="-3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leads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to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additional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nodes,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which </a:t>
            </a:r>
            <a:r>
              <a:rPr lang="en-US" sz="1400" dirty="0">
                <a:latin typeface="Arial MT"/>
                <a:cs typeface="Arial MT"/>
              </a:rPr>
              <a:t>branch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10" dirty="0">
                <a:latin typeface="Arial MT"/>
                <a:cs typeface="Arial MT"/>
              </a:rPr>
              <a:t>off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into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other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possibilities.</a:t>
            </a:r>
            <a:r>
              <a:rPr lang="en-US" sz="1400" spc="-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This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gives </a:t>
            </a:r>
            <a:r>
              <a:rPr lang="en-US" sz="1400" dirty="0">
                <a:latin typeface="Arial MT"/>
                <a:cs typeface="Arial MT"/>
              </a:rPr>
              <a:t>it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a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treelike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shape.</a:t>
            </a:r>
          </a:p>
          <a:p>
            <a:pPr marL="12065" marR="168275">
              <a:lnSpc>
                <a:spcPct val="100000"/>
              </a:lnSpc>
              <a:spcBef>
                <a:spcPts val="5"/>
              </a:spcBef>
              <a:tabLst>
                <a:tab pos="299720" algn="l"/>
              </a:tabLst>
            </a:pPr>
            <a:endParaRPr lang="en-US"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400" dirty="0">
                <a:latin typeface="Arial MT"/>
                <a:cs typeface="Arial MT"/>
              </a:rPr>
              <a:t>Multiple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trees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can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be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constructed</a:t>
            </a:r>
            <a:r>
              <a:rPr lang="en-US" sz="1400" spc="-4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on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same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dataset.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</a:rPr>
              <a:t>Picking the best tree from the constructed trees will lead us to a even better model for predicting heart failure. We have constructed 10 different </a:t>
            </a:r>
            <a:r>
              <a:rPr lang="en-US" sz="1400" dirty="0">
                <a:latin typeface="Arial MT"/>
                <a:cs typeface="Arial MT"/>
              </a:rPr>
              <a:t>decision</a:t>
            </a:r>
            <a:r>
              <a:rPr lang="en-US" dirty="0">
                <a:latin typeface="Arial MT"/>
              </a:rPr>
              <a:t> trees, which can be passed as value for argument “ </a:t>
            </a:r>
            <a:r>
              <a:rPr lang="en-US" dirty="0" err="1">
                <a:latin typeface="Arial MT"/>
              </a:rPr>
              <a:t>n_estimators</a:t>
            </a:r>
            <a:r>
              <a:rPr lang="en-US" dirty="0">
                <a:latin typeface="Arial MT"/>
              </a:rPr>
              <a:t>”.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latin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Arial MT"/>
              </a:rPr>
              <a:t>We have used criterion as “entropy” which is a measure of chaos within the node. And chaos, in the context of decision trees, is having a node where all classes are equally present 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32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44441-2193-93E1-A566-2C72D0417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3" t="13477" r="9707" b="14695"/>
          <a:stretch/>
        </p:blipFill>
        <p:spPr>
          <a:xfrm>
            <a:off x="58994" y="0"/>
            <a:ext cx="9085006" cy="50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2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477" b="1192"/>
          <a:stretch/>
        </p:blipFill>
        <p:spPr>
          <a:xfrm>
            <a:off x="4505632" y="744794"/>
            <a:ext cx="4453668" cy="41664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3366" y="123190"/>
            <a:ext cx="5662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Confusion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lang="en-IN" sz="1800" spc="-15" dirty="0">
                <a:latin typeface="Arial MT"/>
                <a:cs typeface="Arial MT"/>
              </a:rPr>
              <a:t>evaluation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85ED6-1AC3-111E-0A45-C513E3B3907D}"/>
                  </a:ext>
                </a:extLst>
              </p:cNvPr>
              <p:cNvSpPr txBox="1"/>
              <p:nvPr/>
            </p:nvSpPr>
            <p:spPr>
              <a:xfrm>
                <a:off x="1143000" y="2891434"/>
                <a:ext cx="3429000" cy="150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𝑇𝑟𝑢𝑒𝑃𝑜𝑠𝑖𝑡𝑖𝑣𝑒𝑠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𝑇𝑟𝑢𝑒𝑁𝑒𝑔𝑎𝑡𝑖𝑣𝑒𝑠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               = (88+27) / 120</a:t>
                </a:r>
              </a:p>
              <a:p>
                <a:endParaRPr lang="en-IN" sz="1400" spc="-5" dirty="0">
                  <a:latin typeface="Arial MT"/>
                  <a:cs typeface="Arial MT"/>
                </a:endParaRPr>
              </a:p>
              <a:p>
                <a:r>
                  <a:rPr lang="en-IN" sz="1400" spc="-5" dirty="0">
                    <a:latin typeface="Arial MT"/>
                    <a:cs typeface="Arial MT"/>
                  </a:rPr>
                  <a:t>Accuracy:</a:t>
                </a:r>
                <a:r>
                  <a:rPr lang="en-IN" sz="1400" spc="10" dirty="0">
                    <a:latin typeface="Arial MT"/>
                    <a:cs typeface="Arial MT"/>
                  </a:rPr>
                  <a:t> </a:t>
                </a:r>
                <a:r>
                  <a:rPr lang="en-IN" sz="1400" spc="-5" dirty="0">
                    <a:latin typeface="Arial MT"/>
                    <a:cs typeface="Arial MT"/>
                  </a:rPr>
                  <a:t>95.83%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85ED6-1AC3-111E-0A45-C513E3B3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1434"/>
                <a:ext cx="3429000" cy="1507272"/>
              </a:xfrm>
              <a:prstGeom prst="rect">
                <a:avLst/>
              </a:prstGeom>
              <a:blipFill>
                <a:blip r:embed="rId3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6B0487-EEA6-6643-AEB4-FC0E4078EE33}"/>
              </a:ext>
            </a:extLst>
          </p:cNvPr>
          <p:cNvSpPr txBox="1"/>
          <p:nvPr/>
        </p:nvSpPr>
        <p:spPr>
          <a:xfrm>
            <a:off x="759541" y="899652"/>
            <a:ext cx="36944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 are used to visualize important predictive analytics like recall, specificity, accuracy,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 are useful because they give direct comparisons of values like True Positives, False Positives, True Negatives and False Negatives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4309" y="1164716"/>
            <a:ext cx="7955381" cy="3359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3365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501015" algn="l"/>
                <a:tab pos="501650" algn="l"/>
              </a:tabLst>
            </a:pPr>
            <a:r>
              <a:rPr dirty="0"/>
              <a:t>As </a:t>
            </a:r>
            <a:r>
              <a:rPr spc="-5" dirty="0"/>
              <a:t>observed</a:t>
            </a:r>
            <a:r>
              <a:rPr spc="5" dirty="0"/>
              <a:t> </a:t>
            </a:r>
            <a:r>
              <a:rPr dirty="0"/>
              <a:t>from the</a:t>
            </a:r>
            <a:r>
              <a:rPr spc="-10" dirty="0"/>
              <a:t> </a:t>
            </a:r>
            <a:r>
              <a:rPr spc="-5" dirty="0"/>
              <a:t>results</a:t>
            </a:r>
            <a:r>
              <a:rPr dirty="0"/>
              <a:t> of </a:t>
            </a:r>
            <a:r>
              <a:rPr spc="-5" dirty="0"/>
              <a:t>various</a:t>
            </a:r>
            <a:r>
              <a:rPr spc="15" dirty="0"/>
              <a:t> </a:t>
            </a:r>
            <a:r>
              <a:rPr spc="-5" dirty="0"/>
              <a:t>models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25" dirty="0"/>
              <a:t>we</a:t>
            </a:r>
            <a:r>
              <a:rPr spc="45" dirty="0"/>
              <a:t> </a:t>
            </a:r>
            <a:r>
              <a:rPr spc="-5" dirty="0"/>
              <a:t>used,</a:t>
            </a:r>
            <a:r>
              <a:rPr dirty="0"/>
              <a:t> </a:t>
            </a:r>
            <a:r>
              <a:rPr spc="-5" dirty="0"/>
              <a:t>Random </a:t>
            </a:r>
            <a:r>
              <a:rPr spc="-484" dirty="0"/>
              <a:t> </a:t>
            </a:r>
            <a:r>
              <a:rPr dirty="0"/>
              <a:t>Forest </a:t>
            </a:r>
            <a:r>
              <a:rPr spc="-5" dirty="0"/>
              <a:t>algorithm</a:t>
            </a:r>
            <a:r>
              <a:rPr spc="15" dirty="0"/>
              <a:t> </a:t>
            </a:r>
            <a:r>
              <a:rPr spc="-5" dirty="0"/>
              <a:t>gave</a:t>
            </a:r>
            <a:r>
              <a:rPr spc="5" dirty="0"/>
              <a:t> </a:t>
            </a:r>
            <a:r>
              <a:rPr dirty="0"/>
              <a:t>the</a:t>
            </a:r>
            <a:r>
              <a:rPr spc="-5" dirty="0"/>
              <a:t> best</a:t>
            </a:r>
            <a:r>
              <a:rPr spc="5" dirty="0"/>
              <a:t> </a:t>
            </a:r>
            <a:r>
              <a:rPr spc="-5" dirty="0"/>
              <a:t>accuracy</a:t>
            </a:r>
            <a:r>
              <a:rPr dirty="0"/>
              <a:t> </a:t>
            </a:r>
            <a:r>
              <a:rPr spc="-5" dirty="0"/>
              <a:t>(95.8%)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predictions.</a:t>
            </a:r>
          </a:p>
          <a:p>
            <a:pPr marL="146050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/>
          </a:p>
          <a:p>
            <a:pPr marL="501650" marR="15875" indent="-342900">
              <a:lnSpc>
                <a:spcPct val="100000"/>
              </a:lnSpc>
              <a:buChar char="•"/>
              <a:tabLst>
                <a:tab pos="501015" algn="l"/>
                <a:tab pos="501650" algn="l"/>
              </a:tabLst>
            </a:pPr>
            <a:r>
              <a:rPr lang="en-IN" spc="-5" dirty="0"/>
              <a:t>D</a:t>
            </a:r>
            <a:r>
              <a:rPr spc="-5" dirty="0" err="1"/>
              <a:t>ecision</a:t>
            </a:r>
            <a:r>
              <a:rPr spc="20" dirty="0"/>
              <a:t> </a:t>
            </a:r>
            <a:r>
              <a:rPr dirty="0"/>
              <a:t>tree</a:t>
            </a:r>
            <a:r>
              <a:rPr spc="-10" dirty="0"/>
              <a:t> </a:t>
            </a:r>
            <a:r>
              <a:rPr spc="-5" dirty="0"/>
              <a:t>models</a:t>
            </a:r>
            <a:r>
              <a:rPr spc="15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second</a:t>
            </a:r>
            <a:r>
              <a:rPr spc="5" dirty="0"/>
              <a:t> </a:t>
            </a:r>
            <a:r>
              <a:rPr spc="-5" dirty="0"/>
              <a:t>best</a:t>
            </a:r>
            <a:r>
              <a:rPr spc="10" dirty="0"/>
              <a:t> </a:t>
            </a:r>
            <a:r>
              <a:rPr spc="-5" dirty="0"/>
              <a:t>performance</a:t>
            </a:r>
            <a:r>
              <a:rPr spc="20" dirty="0"/>
              <a:t> </a:t>
            </a:r>
            <a:r>
              <a:rPr spc="-5" dirty="0"/>
              <a:t>among</a:t>
            </a:r>
            <a:r>
              <a:rPr spc="10" dirty="0"/>
              <a:t> </a:t>
            </a:r>
            <a:r>
              <a:rPr dirty="0"/>
              <a:t>the </a:t>
            </a:r>
            <a:r>
              <a:rPr spc="-484" dirty="0"/>
              <a:t> </a:t>
            </a:r>
            <a:r>
              <a:rPr spc="-5" dirty="0"/>
              <a:t>remaining</a:t>
            </a:r>
            <a:r>
              <a:rPr spc="15" dirty="0"/>
              <a:t> </a:t>
            </a:r>
            <a:r>
              <a:rPr spc="-5" dirty="0"/>
              <a:t>models</a:t>
            </a:r>
            <a:r>
              <a:rPr spc="10" dirty="0"/>
              <a:t> </a:t>
            </a:r>
            <a:r>
              <a:rPr spc="-15" dirty="0"/>
              <a:t>with</a:t>
            </a:r>
            <a:r>
              <a:rPr spc="30"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5" dirty="0"/>
              <a:t>accuracy </a:t>
            </a:r>
            <a:r>
              <a:rPr dirty="0"/>
              <a:t>of </a:t>
            </a:r>
            <a:r>
              <a:rPr spc="-5" dirty="0"/>
              <a:t>93.3%.</a:t>
            </a:r>
          </a:p>
          <a:p>
            <a:pPr marL="146050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/>
          </a:p>
          <a:p>
            <a:pPr marL="501650" marR="183515" indent="-342900">
              <a:lnSpc>
                <a:spcPct val="100000"/>
              </a:lnSpc>
              <a:buChar char="•"/>
              <a:tabLst>
                <a:tab pos="501015" algn="l"/>
                <a:tab pos="501650" algn="l"/>
              </a:tabLst>
            </a:pPr>
            <a:r>
              <a:rPr dirty="0"/>
              <a:t>It</a:t>
            </a:r>
            <a:r>
              <a:rPr spc="-5" dirty="0"/>
              <a:t> is</a:t>
            </a:r>
            <a:r>
              <a:rPr spc="5" dirty="0"/>
              <a:t> </a:t>
            </a:r>
            <a:r>
              <a:rPr spc="-5" dirty="0"/>
              <a:t>quite</a:t>
            </a:r>
            <a:r>
              <a:rPr spc="5" dirty="0"/>
              <a:t> </a:t>
            </a:r>
            <a:r>
              <a:rPr spc="-5" dirty="0"/>
              <a:t>obvious</a:t>
            </a:r>
            <a:r>
              <a:rPr spc="15" dirty="0"/>
              <a:t> </a:t>
            </a:r>
            <a:r>
              <a:rPr spc="-5" dirty="0"/>
              <a:t>as</a:t>
            </a:r>
            <a:r>
              <a:rPr dirty="0"/>
              <a:t> to </a:t>
            </a:r>
            <a:r>
              <a:rPr spc="-15" dirty="0"/>
              <a:t>why</a:t>
            </a:r>
            <a:r>
              <a:rPr spc="35" dirty="0"/>
              <a:t> </a:t>
            </a:r>
            <a:r>
              <a:rPr spc="-5" dirty="0"/>
              <a:t>Random</a:t>
            </a:r>
            <a:r>
              <a:rPr spc="5" dirty="0"/>
              <a:t> </a:t>
            </a:r>
            <a:r>
              <a:rPr dirty="0"/>
              <a:t>Forest </a:t>
            </a:r>
            <a:r>
              <a:rPr spc="-5" dirty="0"/>
              <a:t>performed</a:t>
            </a:r>
            <a:r>
              <a:rPr spc="5" dirty="0"/>
              <a:t> </a:t>
            </a:r>
            <a:r>
              <a:rPr spc="-5" dirty="0"/>
              <a:t>better</a:t>
            </a:r>
            <a:r>
              <a:rPr spc="5" dirty="0"/>
              <a:t> </a:t>
            </a:r>
            <a:r>
              <a:rPr spc="-5" dirty="0"/>
              <a:t>than </a:t>
            </a:r>
            <a:r>
              <a:rPr dirty="0"/>
              <a:t> </a:t>
            </a:r>
            <a:r>
              <a:rPr spc="-5" dirty="0"/>
              <a:t>Decision</a:t>
            </a:r>
            <a:r>
              <a:rPr spc="-20" dirty="0"/>
              <a:t> Tree</a:t>
            </a:r>
            <a:r>
              <a:rPr spc="-15" dirty="0"/>
              <a:t> </a:t>
            </a:r>
            <a:r>
              <a:rPr spc="-5" dirty="0"/>
              <a:t>model</a:t>
            </a:r>
            <a:r>
              <a:rPr spc="10" dirty="0"/>
              <a:t> </a:t>
            </a:r>
            <a:r>
              <a:rPr spc="-5" dirty="0"/>
              <a:t>because</a:t>
            </a:r>
            <a:r>
              <a:rPr spc="25" dirty="0"/>
              <a:t> </a:t>
            </a:r>
            <a:r>
              <a:rPr dirty="0"/>
              <a:t>it</a:t>
            </a:r>
            <a:r>
              <a:rPr spc="-5" dirty="0"/>
              <a:t> builds</a:t>
            </a:r>
            <a:r>
              <a:rPr spc="25" dirty="0"/>
              <a:t> </a:t>
            </a:r>
            <a:r>
              <a:rPr spc="-5" dirty="0"/>
              <a:t>on decision</a:t>
            </a:r>
            <a:r>
              <a:rPr spc="20" dirty="0"/>
              <a:t> </a:t>
            </a:r>
            <a:r>
              <a:rPr spc="-5" dirty="0"/>
              <a:t>trees</a:t>
            </a:r>
            <a:r>
              <a:rPr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overcomes </a:t>
            </a:r>
            <a:r>
              <a:rPr spc="-484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shortcomings</a:t>
            </a:r>
            <a:r>
              <a:rPr spc="5" dirty="0"/>
              <a:t> </a:t>
            </a:r>
            <a:r>
              <a:rPr dirty="0"/>
              <a:t>of </a:t>
            </a:r>
            <a:r>
              <a:rPr spc="-5" dirty="0"/>
              <a:t>individual</a:t>
            </a:r>
            <a:r>
              <a:rPr spc="30" dirty="0"/>
              <a:t> </a:t>
            </a:r>
            <a:r>
              <a:rPr spc="-5" dirty="0"/>
              <a:t>trees.</a:t>
            </a:r>
          </a:p>
          <a:p>
            <a:pPr marL="146050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/>
          </a:p>
          <a:p>
            <a:pPr marL="501650" marR="5080" indent="-342900">
              <a:lnSpc>
                <a:spcPct val="100000"/>
              </a:lnSpc>
              <a:buChar char="•"/>
              <a:tabLst>
                <a:tab pos="501015" algn="l"/>
                <a:tab pos="501650" algn="l"/>
              </a:tabLst>
            </a:pPr>
            <a:r>
              <a:rPr spc="-5" dirty="0"/>
              <a:t>Random</a:t>
            </a:r>
            <a:r>
              <a:rPr spc="5" dirty="0"/>
              <a:t> </a:t>
            </a:r>
            <a:r>
              <a:rPr dirty="0"/>
              <a:t>Forest </a:t>
            </a:r>
            <a:r>
              <a:rPr spc="-5" dirty="0"/>
              <a:t>also</a:t>
            </a:r>
            <a:r>
              <a:rPr spc="10" dirty="0"/>
              <a:t> </a:t>
            </a:r>
            <a:r>
              <a:rPr spc="-5" dirty="0"/>
              <a:t>performs</a:t>
            </a:r>
            <a:r>
              <a:rPr dirty="0"/>
              <a:t> better </a:t>
            </a:r>
            <a:r>
              <a:rPr spc="-5" dirty="0"/>
              <a:t>on large</a:t>
            </a:r>
            <a:r>
              <a:rPr spc="5" dirty="0"/>
              <a:t> </a:t>
            </a:r>
            <a:r>
              <a:rPr spc="-5" dirty="0"/>
              <a:t>datasets</a:t>
            </a:r>
            <a:r>
              <a:rPr spc="15" dirty="0"/>
              <a:t> </a:t>
            </a:r>
            <a:r>
              <a:rPr spc="-5" dirty="0"/>
              <a:t>compared</a:t>
            </a:r>
            <a:r>
              <a:rPr spc="10" dirty="0"/>
              <a:t> </a:t>
            </a:r>
            <a:r>
              <a:rPr dirty="0"/>
              <a:t>to </a:t>
            </a:r>
            <a:r>
              <a:rPr spc="-5" dirty="0"/>
              <a:t>many </a:t>
            </a:r>
            <a:r>
              <a:rPr spc="-484" dirty="0"/>
              <a:t> </a:t>
            </a:r>
            <a:r>
              <a:rPr spc="-5" dirty="0"/>
              <a:t>other algorithms</a:t>
            </a:r>
            <a:r>
              <a:rPr spc="2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machine</a:t>
            </a:r>
            <a:r>
              <a:rPr spc="5" dirty="0"/>
              <a:t> </a:t>
            </a:r>
            <a:r>
              <a:rPr spc="-5" dirty="0"/>
              <a:t>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668</Words>
  <Application>Microsoft Office PowerPoint</Application>
  <PresentationFormat>On-screen Show (16:9)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MT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Nallamala</dc:creator>
  <cp:lastModifiedBy>Manoj Nallamala</cp:lastModifiedBy>
  <cp:revision>4</cp:revision>
  <dcterms:modified xsi:type="dcterms:W3CDTF">2022-12-16T20:59:12Z</dcterms:modified>
</cp:coreProperties>
</file>