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63" r:id="rId4"/>
    <p:sldId id="262" r:id="rId5"/>
    <p:sldId id="261"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7"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1827C-BEAF-320F-B907-7BBCDBB93238}" v="37" dt="2023-11-18T03:09:44.333"/>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3"/>
    <p:restoredTop sz="94710"/>
  </p:normalViewPr>
  <p:slideViewPr>
    <p:cSldViewPr snapToGrid="0">
      <p:cViewPr varScale="1">
        <p:scale>
          <a:sx n="150" d="100"/>
          <a:sy n="150" d="100"/>
        </p:scale>
        <p:origin x="1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am, Sai Srinivasa Karthik" userId="S::sxs4923@mavs.uta.edu::6a4f563a-629c-48a6-8547-7c608fb7406d" providerId="AD" clId="Web-{7981827C-BEAF-320F-B907-7BBCDBB93238}"/>
    <pc:docChg chg="addSld delSld modSld">
      <pc:chgData name="Stanam, Sai Srinivasa Karthik" userId="S::sxs4923@mavs.uta.edu::6a4f563a-629c-48a6-8547-7c608fb7406d" providerId="AD" clId="Web-{7981827C-BEAF-320F-B907-7BBCDBB93238}" dt="2023-11-18T03:09:55.224" v="37"/>
      <pc:docMkLst>
        <pc:docMk/>
      </pc:docMkLst>
      <pc:sldChg chg="del">
        <pc:chgData name="Stanam, Sai Srinivasa Karthik" userId="S::sxs4923@mavs.uta.edu::6a4f563a-629c-48a6-8547-7c608fb7406d" providerId="AD" clId="Web-{7981827C-BEAF-320F-B907-7BBCDBB93238}" dt="2023-11-18T03:02:37.600" v="1"/>
        <pc:sldMkLst>
          <pc:docMk/>
          <pc:sldMk cId="2236094719" sldId="283"/>
        </pc:sldMkLst>
      </pc:sldChg>
      <pc:sldChg chg="addSp delSp modSp add del mod setBg">
        <pc:chgData name="Stanam, Sai Srinivasa Karthik" userId="S::sxs4923@mavs.uta.edu::6a4f563a-629c-48a6-8547-7c608fb7406d" providerId="AD" clId="Web-{7981827C-BEAF-320F-B907-7BBCDBB93238}" dt="2023-11-18T03:09:55.224" v="37"/>
        <pc:sldMkLst>
          <pc:docMk/>
          <pc:sldMk cId="1900740651" sldId="284"/>
        </pc:sldMkLst>
        <pc:spChg chg="del mod">
          <ac:chgData name="Stanam, Sai Srinivasa Karthik" userId="S::sxs4923@mavs.uta.edu::6a4f563a-629c-48a6-8547-7c608fb7406d" providerId="AD" clId="Web-{7981827C-BEAF-320F-B907-7BBCDBB93238}" dt="2023-11-18T03:09:03.004" v="18"/>
          <ac:spMkLst>
            <pc:docMk/>
            <pc:sldMk cId="1900740651" sldId="284"/>
            <ac:spMk id="2" creationId="{93264F4D-4002-1A5C-7B40-8C8ABB98BA96}"/>
          </ac:spMkLst>
        </pc:spChg>
        <pc:spChg chg="del mod">
          <ac:chgData name="Stanam, Sai Srinivasa Karthik" userId="S::sxs4923@mavs.uta.edu::6a4f563a-629c-48a6-8547-7c608fb7406d" providerId="AD" clId="Web-{7981827C-BEAF-320F-B907-7BBCDBB93238}" dt="2023-11-18T03:09:03.004" v="18"/>
          <ac:spMkLst>
            <pc:docMk/>
            <pc:sldMk cId="1900740651" sldId="284"/>
            <ac:spMk id="3" creationId="{05C47BB8-45BE-F610-1380-85B9F3251CB4}"/>
          </ac:spMkLst>
        </pc:spChg>
        <pc:spChg chg="add del">
          <ac:chgData name="Stanam, Sai Srinivasa Karthik" userId="S::sxs4923@mavs.uta.edu::6a4f563a-629c-48a6-8547-7c608fb7406d" providerId="AD" clId="Web-{7981827C-BEAF-320F-B907-7BBCDBB93238}" dt="2023-11-18T03:02:43.506" v="3"/>
          <ac:spMkLst>
            <pc:docMk/>
            <pc:sldMk cId="1900740651" sldId="284"/>
            <ac:spMk id="8" creationId="{C2554CA6-288E-4202-BC52-2E5A8F0C0AED}"/>
          </ac:spMkLst>
        </pc:spChg>
        <pc:spChg chg="add del">
          <ac:chgData name="Stanam, Sai Srinivasa Karthik" userId="S::sxs4923@mavs.uta.edu::6a4f563a-629c-48a6-8547-7c608fb7406d" providerId="AD" clId="Web-{7981827C-BEAF-320F-B907-7BBCDBB93238}" dt="2023-11-18T03:04:13.339" v="13"/>
          <ac:spMkLst>
            <pc:docMk/>
            <pc:sldMk cId="1900740651" sldId="284"/>
            <ac:spMk id="9" creationId="{B210AC1D-4063-4C6E-9528-FA9C4C0C18E6}"/>
          </ac:spMkLst>
        </pc:spChg>
        <pc:spChg chg="add del">
          <ac:chgData name="Stanam, Sai Srinivasa Karthik" userId="S::sxs4923@mavs.uta.edu::6a4f563a-629c-48a6-8547-7c608fb7406d" providerId="AD" clId="Web-{7981827C-BEAF-320F-B907-7BBCDBB93238}" dt="2023-11-18T03:02:43.506" v="3"/>
          <ac:spMkLst>
            <pc:docMk/>
            <pc:sldMk cId="1900740651" sldId="284"/>
            <ac:spMk id="10" creationId="{B10BB131-AC8E-4A8E-A5D1-36260F720C3B}"/>
          </ac:spMkLst>
        </pc:spChg>
        <pc:spChg chg="add del">
          <ac:chgData name="Stanam, Sai Srinivasa Karthik" userId="S::sxs4923@mavs.uta.edu::6a4f563a-629c-48a6-8547-7c608fb7406d" providerId="AD" clId="Web-{7981827C-BEAF-320F-B907-7BBCDBB93238}" dt="2023-11-18T03:04:13.339" v="13"/>
          <ac:spMkLst>
            <pc:docMk/>
            <pc:sldMk cId="1900740651" sldId="284"/>
            <ac:spMk id="11" creationId="{02F8C595-E68C-4306-AED8-DC7826A0A506}"/>
          </ac:spMkLst>
        </pc:spChg>
        <pc:spChg chg="add del">
          <ac:chgData name="Stanam, Sai Srinivasa Karthik" userId="S::sxs4923@mavs.uta.edu::6a4f563a-629c-48a6-8547-7c608fb7406d" providerId="AD" clId="Web-{7981827C-BEAF-320F-B907-7BBCDBB93238}" dt="2023-11-18T03:02:43.506" v="3"/>
          <ac:spMkLst>
            <pc:docMk/>
            <pc:sldMk cId="1900740651" sldId="284"/>
            <ac:spMk id="12" creationId="{5B7778FC-632E-4DCA-A7CB-0D7731CCF970}"/>
          </ac:spMkLst>
        </pc:spChg>
        <pc:spChg chg="add del">
          <ac:chgData name="Stanam, Sai Srinivasa Karthik" userId="S::sxs4923@mavs.uta.edu::6a4f563a-629c-48a6-8547-7c608fb7406d" providerId="AD" clId="Web-{7981827C-BEAF-320F-B907-7BBCDBB93238}" dt="2023-11-18T03:09:55.224" v="37"/>
          <ac:spMkLst>
            <pc:docMk/>
            <pc:sldMk cId="1900740651" sldId="284"/>
            <ac:spMk id="13" creationId="{A7B21A54-9BA3-4EA9-B460-5A829ADD9051}"/>
          </ac:spMkLst>
        </pc:spChg>
        <pc:spChg chg="add del">
          <ac:chgData name="Stanam, Sai Srinivasa Karthik" userId="S::sxs4923@mavs.uta.edu::6a4f563a-629c-48a6-8547-7c608fb7406d" providerId="AD" clId="Web-{7981827C-BEAF-320F-B907-7BBCDBB93238}" dt="2023-11-18T03:02:43.506" v="3"/>
          <ac:spMkLst>
            <pc:docMk/>
            <pc:sldMk cId="1900740651" sldId="284"/>
            <ac:spMk id="14" creationId="{FA23A907-97FB-4A8F-880A-DD77401C4296}"/>
          </ac:spMkLst>
        </pc:spChg>
        <pc:spChg chg="add del">
          <ac:chgData name="Stanam, Sai Srinivasa Karthik" userId="S::sxs4923@mavs.uta.edu::6a4f563a-629c-48a6-8547-7c608fb7406d" providerId="AD" clId="Web-{7981827C-BEAF-320F-B907-7BBCDBB93238}" dt="2023-11-18T03:09:55.224" v="37"/>
          <ac:spMkLst>
            <pc:docMk/>
            <pc:sldMk cId="1900740651" sldId="284"/>
            <ac:spMk id="15" creationId="{6FA8F714-B9D8-488A-8CCA-E9948FF913A9}"/>
          </ac:spMkLst>
        </pc:spChg>
        <pc:spChg chg="add del">
          <ac:chgData name="Stanam, Sai Srinivasa Karthik" userId="S::sxs4923@mavs.uta.edu::6a4f563a-629c-48a6-8547-7c608fb7406d" providerId="AD" clId="Web-{7981827C-BEAF-320F-B907-7BBCDBB93238}" dt="2023-11-18T03:02:45.772" v="5"/>
          <ac:spMkLst>
            <pc:docMk/>
            <pc:sldMk cId="1900740651" sldId="284"/>
            <ac:spMk id="16" creationId="{53E5B1A8-3AC9-4BD1-9BBC-78CA94F2D1BA}"/>
          </ac:spMkLst>
        </pc:spChg>
        <pc:spChg chg="add del">
          <ac:chgData name="Stanam, Sai Srinivasa Karthik" userId="S::sxs4923@mavs.uta.edu::6a4f563a-629c-48a6-8547-7c608fb7406d" providerId="AD" clId="Web-{7981827C-BEAF-320F-B907-7BBCDBB93238}" dt="2023-11-18T03:02:45.772" v="5"/>
          <ac:spMkLst>
            <pc:docMk/>
            <pc:sldMk cId="1900740651" sldId="284"/>
            <ac:spMk id="17" creationId="{1B15ED52-F352-441B-82BF-E0EA34836D08}"/>
          </ac:spMkLst>
        </pc:spChg>
        <pc:spChg chg="add del">
          <ac:chgData name="Stanam, Sai Srinivasa Karthik" userId="S::sxs4923@mavs.uta.edu::6a4f563a-629c-48a6-8547-7c608fb7406d" providerId="AD" clId="Web-{7981827C-BEAF-320F-B907-7BBCDBB93238}" dt="2023-11-18T03:02:45.772" v="5"/>
          <ac:spMkLst>
            <pc:docMk/>
            <pc:sldMk cId="1900740651" sldId="284"/>
            <ac:spMk id="18" creationId="{3B2E3793-BFE6-45A2-9B7B-E18844431C99}"/>
          </ac:spMkLst>
        </pc:spChg>
        <pc:spChg chg="add del">
          <ac:chgData name="Stanam, Sai Srinivasa Karthik" userId="S::sxs4923@mavs.uta.edu::6a4f563a-629c-48a6-8547-7c608fb7406d" providerId="AD" clId="Web-{7981827C-BEAF-320F-B907-7BBCDBB93238}" dt="2023-11-18T03:02:45.772" v="5"/>
          <ac:spMkLst>
            <pc:docMk/>
            <pc:sldMk cId="1900740651" sldId="284"/>
            <ac:spMk id="19" creationId="{BC4C4868-CB8F-4AF9-9CDB-8108F2C19B67}"/>
          </ac:spMkLst>
        </pc:spChg>
        <pc:spChg chg="add del">
          <ac:chgData name="Stanam, Sai Srinivasa Karthik" userId="S::sxs4923@mavs.uta.edu::6a4f563a-629c-48a6-8547-7c608fb7406d" providerId="AD" clId="Web-{7981827C-BEAF-320F-B907-7BBCDBB93238}" dt="2023-11-18T03:02:45.772" v="5"/>
          <ac:spMkLst>
            <pc:docMk/>
            <pc:sldMk cId="1900740651" sldId="284"/>
            <ac:spMk id="20" creationId="{375E0459-6403-40CD-989D-56A4407CA12E}"/>
          </ac:spMkLst>
        </pc:spChg>
        <pc:spChg chg="add del">
          <ac:chgData name="Stanam, Sai Srinivasa Karthik" userId="S::sxs4923@mavs.uta.edu::6a4f563a-629c-48a6-8547-7c608fb7406d" providerId="AD" clId="Web-{7981827C-BEAF-320F-B907-7BBCDBB93238}" dt="2023-11-18T03:09:55.224" v="37"/>
          <ac:spMkLst>
            <pc:docMk/>
            <pc:sldMk cId="1900740651" sldId="284"/>
            <ac:spMk id="21" creationId="{B9FF99BD-075F-4761-A995-6FC574BD25EA}"/>
          </ac:spMkLst>
        </pc:spChg>
        <pc:spChg chg="add del">
          <ac:chgData name="Stanam, Sai Srinivasa Karthik" userId="S::sxs4923@mavs.uta.edu::6a4f563a-629c-48a6-8547-7c608fb7406d" providerId="AD" clId="Web-{7981827C-BEAF-320F-B907-7BBCDBB93238}" dt="2023-11-18T03:02:48.053" v="7"/>
          <ac:spMkLst>
            <pc:docMk/>
            <pc:sldMk cId="1900740651" sldId="284"/>
            <ac:spMk id="22" creationId="{C2554CA6-288E-4202-BC52-2E5A8F0C0AED}"/>
          </ac:spMkLst>
        </pc:spChg>
        <pc:spChg chg="add del">
          <ac:chgData name="Stanam, Sai Srinivasa Karthik" userId="S::sxs4923@mavs.uta.edu::6a4f563a-629c-48a6-8547-7c608fb7406d" providerId="AD" clId="Web-{7981827C-BEAF-320F-B907-7BBCDBB93238}" dt="2023-11-18T03:02:48.053" v="7"/>
          <ac:spMkLst>
            <pc:docMk/>
            <pc:sldMk cId="1900740651" sldId="284"/>
            <ac:spMk id="23" creationId="{B10BB131-AC8E-4A8E-A5D1-36260F720C3B}"/>
          </ac:spMkLst>
        </pc:spChg>
        <pc:spChg chg="add del">
          <ac:chgData name="Stanam, Sai Srinivasa Karthik" userId="S::sxs4923@mavs.uta.edu::6a4f563a-629c-48a6-8547-7c608fb7406d" providerId="AD" clId="Web-{7981827C-BEAF-320F-B907-7BBCDBB93238}" dt="2023-11-18T03:02:48.053" v="7"/>
          <ac:spMkLst>
            <pc:docMk/>
            <pc:sldMk cId="1900740651" sldId="284"/>
            <ac:spMk id="24" creationId="{5B7778FC-632E-4DCA-A7CB-0D7731CCF970}"/>
          </ac:spMkLst>
        </pc:spChg>
        <pc:spChg chg="add del">
          <ac:chgData name="Stanam, Sai Srinivasa Karthik" userId="S::sxs4923@mavs.uta.edu::6a4f563a-629c-48a6-8547-7c608fb7406d" providerId="AD" clId="Web-{7981827C-BEAF-320F-B907-7BBCDBB93238}" dt="2023-11-18T03:02:48.053" v="7"/>
          <ac:spMkLst>
            <pc:docMk/>
            <pc:sldMk cId="1900740651" sldId="284"/>
            <ac:spMk id="25" creationId="{FA23A907-97FB-4A8F-880A-DD77401C4296}"/>
          </ac:spMkLst>
        </pc:spChg>
        <pc:spChg chg="add">
          <ac:chgData name="Stanam, Sai Srinivasa Karthik" userId="S::sxs4923@mavs.uta.edu::6a4f563a-629c-48a6-8547-7c608fb7406d" providerId="AD" clId="Web-{7981827C-BEAF-320F-B907-7BBCDBB93238}" dt="2023-11-18T03:09:55.224" v="37"/>
          <ac:spMkLst>
            <pc:docMk/>
            <pc:sldMk cId="1900740651" sldId="284"/>
            <ac:spMk id="26" creationId="{32BC26D8-82FB-445E-AA49-62A77D7C1EE0}"/>
          </ac:spMkLst>
        </pc:spChg>
        <pc:spChg chg="add">
          <ac:chgData name="Stanam, Sai Srinivasa Karthik" userId="S::sxs4923@mavs.uta.edu::6a4f563a-629c-48a6-8547-7c608fb7406d" providerId="AD" clId="Web-{7981827C-BEAF-320F-B907-7BBCDBB93238}" dt="2023-11-18T03:09:55.224" v="37"/>
          <ac:spMkLst>
            <pc:docMk/>
            <pc:sldMk cId="1900740651" sldId="284"/>
            <ac:spMk id="28" creationId="{CB44330D-EA18-4254-AA95-EB49948539B8}"/>
          </ac:spMkLst>
        </pc:spChg>
        <pc:graphicFrameChg chg="add mod modGraphic">
          <ac:chgData name="Stanam, Sai Srinivasa Karthik" userId="S::sxs4923@mavs.uta.edu::6a4f563a-629c-48a6-8547-7c608fb7406d" providerId="AD" clId="Web-{7981827C-BEAF-320F-B907-7BBCDBB93238}" dt="2023-11-18T03:09:55.224" v="37"/>
          <ac:graphicFrameMkLst>
            <pc:docMk/>
            <pc:sldMk cId="1900740651" sldId="284"/>
            <ac:graphicFrameMk id="6" creationId="{8496BA4E-6B93-3179-FA46-E4C7C9F03CBC}"/>
          </ac:graphicFrameMkLst>
        </pc:graphicFrameChg>
        <pc:picChg chg="add del">
          <ac:chgData name="Stanam, Sai Srinivasa Karthik" userId="S::sxs4923@mavs.uta.edu::6a4f563a-629c-48a6-8547-7c608fb7406d" providerId="AD" clId="Web-{7981827C-BEAF-320F-B907-7BBCDBB93238}" dt="2023-11-18T03:04:13.339" v="13"/>
          <ac:picMkLst>
            <pc:docMk/>
            <pc:sldMk cId="1900740651" sldId="284"/>
            <ac:picMk id="5" creationId="{1CECE16D-D1B8-4E2D-1F90-C9B11DC5A5C1}"/>
          </ac:picMkLst>
        </pc:picChg>
      </pc:sldChg>
      <pc:sldChg chg="addSp delSp modSp mod setBg">
        <pc:chgData name="Stanam, Sai Srinivasa Karthik" userId="S::sxs4923@mavs.uta.edu::6a4f563a-629c-48a6-8547-7c608fb7406d" providerId="AD" clId="Web-{7981827C-BEAF-320F-B907-7BBCDBB93238}" dt="2023-11-18T03:04:06.307" v="11"/>
        <pc:sldMkLst>
          <pc:docMk/>
          <pc:sldMk cId="2383365034" sldId="286"/>
        </pc:sldMkLst>
        <pc:spChg chg="mod">
          <ac:chgData name="Stanam, Sai Srinivasa Karthik" userId="S::sxs4923@mavs.uta.edu::6a4f563a-629c-48a6-8547-7c608fb7406d" providerId="AD" clId="Web-{7981827C-BEAF-320F-B907-7BBCDBB93238}" dt="2023-11-18T03:04:06.307" v="11"/>
          <ac:spMkLst>
            <pc:docMk/>
            <pc:sldMk cId="2383365034" sldId="286"/>
            <ac:spMk id="2" creationId="{B47B9B7C-716D-2A12-5392-2F7AC6FC1910}"/>
          </ac:spMkLst>
        </pc:spChg>
        <pc:spChg chg="add del">
          <ac:chgData name="Stanam, Sai Srinivasa Karthik" userId="S::sxs4923@mavs.uta.edu::6a4f563a-629c-48a6-8547-7c608fb7406d" providerId="AD" clId="Web-{7981827C-BEAF-320F-B907-7BBCDBB93238}" dt="2023-11-18T03:04:06.307" v="11"/>
          <ac:spMkLst>
            <pc:docMk/>
            <pc:sldMk cId="2383365034" sldId="286"/>
            <ac:spMk id="12" creationId="{19D32F93-50AC-4C46-A5DB-291C60DDB7BD}"/>
          </ac:spMkLst>
        </pc:spChg>
        <pc:spChg chg="add del">
          <ac:chgData name="Stanam, Sai Srinivasa Karthik" userId="S::sxs4923@mavs.uta.edu::6a4f563a-629c-48a6-8547-7c608fb7406d" providerId="AD" clId="Web-{7981827C-BEAF-320F-B907-7BBCDBB93238}" dt="2023-11-18T03:04:06.307" v="11"/>
          <ac:spMkLst>
            <pc:docMk/>
            <pc:sldMk cId="2383365034" sldId="286"/>
            <ac:spMk id="14" creationId="{827DC2C4-B485-428A-BF4A-472D2967F47F}"/>
          </ac:spMkLst>
        </pc:spChg>
        <pc:spChg chg="add del">
          <ac:chgData name="Stanam, Sai Srinivasa Karthik" userId="S::sxs4923@mavs.uta.edu::6a4f563a-629c-48a6-8547-7c608fb7406d" providerId="AD" clId="Web-{7981827C-BEAF-320F-B907-7BBCDBB93238}" dt="2023-11-18T03:04:06.307" v="11"/>
          <ac:spMkLst>
            <pc:docMk/>
            <pc:sldMk cId="2383365034" sldId="286"/>
            <ac:spMk id="16" creationId="{EE04B5EB-F158-4507-90DD-BD23620C7CC9}"/>
          </ac:spMkLst>
        </pc:spChg>
        <pc:spChg chg="add del">
          <ac:chgData name="Stanam, Sai Srinivasa Karthik" userId="S::sxs4923@mavs.uta.edu::6a4f563a-629c-48a6-8547-7c608fb7406d" providerId="AD" clId="Web-{7981827C-BEAF-320F-B907-7BBCDBB93238}" dt="2023-11-18T03:04:06.307" v="11"/>
          <ac:spMkLst>
            <pc:docMk/>
            <pc:sldMk cId="2383365034" sldId="286"/>
            <ac:spMk id="21" creationId="{3301E07F-4F79-4B58-8698-EF24DC1ECDBF}"/>
          </ac:spMkLst>
        </pc:spChg>
        <pc:spChg chg="add del">
          <ac:chgData name="Stanam, Sai Srinivasa Karthik" userId="S::sxs4923@mavs.uta.edu::6a4f563a-629c-48a6-8547-7c608fb7406d" providerId="AD" clId="Web-{7981827C-BEAF-320F-B907-7BBCDBB93238}" dt="2023-11-18T03:04:06.307" v="11"/>
          <ac:spMkLst>
            <pc:docMk/>
            <pc:sldMk cId="2383365034" sldId="286"/>
            <ac:spMk id="23" creationId="{E58B2195-5055-402F-A3E7-53FF0E4980C3}"/>
          </ac:spMkLst>
        </pc:spChg>
        <pc:spChg chg="add del">
          <ac:chgData name="Stanam, Sai Srinivasa Karthik" userId="S::sxs4923@mavs.uta.edu::6a4f563a-629c-48a6-8547-7c608fb7406d" providerId="AD" clId="Web-{7981827C-BEAF-320F-B907-7BBCDBB93238}" dt="2023-11-18T03:04:06.307" v="11"/>
          <ac:spMkLst>
            <pc:docMk/>
            <pc:sldMk cId="2383365034" sldId="286"/>
            <ac:spMk id="25" creationId="{9EE6F773-742A-491A-9A00-A2A150DF500A}"/>
          </ac:spMkLst>
        </pc:spChg>
        <pc:picChg chg="mod">
          <ac:chgData name="Stanam, Sai Srinivasa Karthik" userId="S::sxs4923@mavs.uta.edu::6a4f563a-629c-48a6-8547-7c608fb7406d" providerId="AD" clId="Web-{7981827C-BEAF-320F-B907-7BBCDBB93238}" dt="2023-11-18T03:04:06.307" v="11"/>
          <ac:picMkLst>
            <pc:docMk/>
            <pc:sldMk cId="2383365034" sldId="286"/>
            <ac:picMk id="7" creationId="{2745C507-84CF-F7DF-F7E2-7B879D538E0A}"/>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8E49B-36D1-4FC4-AAA7-46E2AC5498E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18BAA73B-6AE3-4719-8188-7D365BD9F53F}">
      <dgm:prSet/>
      <dgm:spPr/>
      <dgm:t>
        <a:bodyPr/>
        <a:lstStyle/>
        <a:p>
          <a:r>
            <a:rPr lang="en-US" b="0" i="0"/>
            <a:t>Long Short-Term Memory (LSTM) is a sort of recurrent neural network architecture that is capable of learning and retaining long-term dependencies and patterns.</a:t>
          </a:r>
          <a:endParaRPr lang="en-US"/>
        </a:p>
      </dgm:t>
    </dgm:pt>
    <dgm:pt modelId="{B5B9D543-1F4E-48C9-85A8-80FC4C24B3FE}" type="parTrans" cxnId="{1A834DE8-2308-4004-936B-6D4F8A01E696}">
      <dgm:prSet/>
      <dgm:spPr/>
      <dgm:t>
        <a:bodyPr/>
        <a:lstStyle/>
        <a:p>
          <a:endParaRPr lang="en-US"/>
        </a:p>
      </dgm:t>
    </dgm:pt>
    <dgm:pt modelId="{DA76950B-C8B0-4C5B-A8ED-EABF759150A2}" type="sibTrans" cxnId="{1A834DE8-2308-4004-936B-6D4F8A01E696}">
      <dgm:prSet/>
      <dgm:spPr/>
      <dgm:t>
        <a:bodyPr/>
        <a:lstStyle/>
        <a:p>
          <a:endParaRPr lang="en-US"/>
        </a:p>
      </dgm:t>
    </dgm:pt>
    <dgm:pt modelId="{B990CE80-6FCF-4191-918C-C46214BC0286}">
      <dgm:prSet/>
      <dgm:spPr/>
      <dgm:t>
        <a:bodyPr/>
        <a:lstStyle/>
        <a:p>
          <a:r>
            <a:rPr lang="en-US" b="0" i="0"/>
            <a:t>There are Four types of LSTM we used </a:t>
          </a:r>
          <a:endParaRPr lang="en-US"/>
        </a:p>
      </dgm:t>
    </dgm:pt>
    <dgm:pt modelId="{FE08712C-CD67-43DD-965C-D7AB4279F2E4}" type="parTrans" cxnId="{E08E1DB7-93A6-466D-B1E8-C0A045EEA834}">
      <dgm:prSet/>
      <dgm:spPr/>
      <dgm:t>
        <a:bodyPr/>
        <a:lstStyle/>
        <a:p>
          <a:endParaRPr lang="en-US"/>
        </a:p>
      </dgm:t>
    </dgm:pt>
    <dgm:pt modelId="{F9759490-3448-48C6-A031-93105D9A3591}" type="sibTrans" cxnId="{E08E1DB7-93A6-466D-B1E8-C0A045EEA834}">
      <dgm:prSet/>
      <dgm:spPr/>
      <dgm:t>
        <a:bodyPr/>
        <a:lstStyle/>
        <a:p>
          <a:endParaRPr lang="en-US"/>
        </a:p>
      </dgm:t>
    </dgm:pt>
    <dgm:pt modelId="{CFBA184B-BB07-44C9-BFD2-11540693480A}">
      <dgm:prSet/>
      <dgm:spPr/>
      <dgm:t>
        <a:bodyPr/>
        <a:lstStyle/>
        <a:p>
          <a:r>
            <a:rPr lang="en-US" b="0" i="0"/>
            <a:t>Basic LSTM Model with Word2Vec Embedding</a:t>
          </a:r>
          <a:endParaRPr lang="en-US"/>
        </a:p>
      </dgm:t>
    </dgm:pt>
    <dgm:pt modelId="{D6F09E37-B1C1-46FF-8EBE-F2AF8FE17D08}" type="parTrans" cxnId="{AF307227-DAD0-4474-AF6C-0CA04DACFD0A}">
      <dgm:prSet/>
      <dgm:spPr/>
      <dgm:t>
        <a:bodyPr/>
        <a:lstStyle/>
        <a:p>
          <a:endParaRPr lang="en-US"/>
        </a:p>
      </dgm:t>
    </dgm:pt>
    <dgm:pt modelId="{9C2CADAA-DB77-4963-B528-ED1170123736}" type="sibTrans" cxnId="{AF307227-DAD0-4474-AF6C-0CA04DACFD0A}">
      <dgm:prSet/>
      <dgm:spPr/>
      <dgm:t>
        <a:bodyPr/>
        <a:lstStyle/>
        <a:p>
          <a:endParaRPr lang="en-US"/>
        </a:p>
      </dgm:t>
    </dgm:pt>
    <dgm:pt modelId="{F16FF330-7A7A-4769-AB15-B7145A66ED09}">
      <dgm:prSet/>
      <dgm:spPr/>
      <dgm:t>
        <a:bodyPr/>
        <a:lstStyle/>
        <a:p>
          <a:r>
            <a:rPr lang="en-US" b="0" i="0"/>
            <a:t>LSTM with Dropout and Early Stopping</a:t>
          </a:r>
          <a:endParaRPr lang="en-US"/>
        </a:p>
      </dgm:t>
    </dgm:pt>
    <dgm:pt modelId="{B7589FC0-1649-48CD-852B-249ACCD5C758}" type="parTrans" cxnId="{77F620A2-FCF4-4A0A-A975-E2B52C8C8DC7}">
      <dgm:prSet/>
      <dgm:spPr/>
      <dgm:t>
        <a:bodyPr/>
        <a:lstStyle/>
        <a:p>
          <a:endParaRPr lang="en-US"/>
        </a:p>
      </dgm:t>
    </dgm:pt>
    <dgm:pt modelId="{CFD23515-78F8-4F2C-800F-95D24C7CAA10}" type="sibTrans" cxnId="{77F620A2-FCF4-4A0A-A975-E2B52C8C8DC7}">
      <dgm:prSet/>
      <dgm:spPr/>
      <dgm:t>
        <a:bodyPr/>
        <a:lstStyle/>
        <a:p>
          <a:endParaRPr lang="en-US"/>
        </a:p>
      </dgm:t>
    </dgm:pt>
    <dgm:pt modelId="{FF6E379C-DED4-4730-B992-F1682C124A2F}">
      <dgm:prSet/>
      <dgm:spPr/>
      <dgm:t>
        <a:bodyPr/>
        <a:lstStyle/>
        <a:p>
          <a:r>
            <a:rPr lang="en-US" b="0" i="0"/>
            <a:t>LSTM with Glove embedding</a:t>
          </a:r>
          <a:endParaRPr lang="en-US"/>
        </a:p>
      </dgm:t>
    </dgm:pt>
    <dgm:pt modelId="{6993F75F-1BE7-4237-8F24-FB51A4D95976}" type="parTrans" cxnId="{DB60042C-B293-4052-A843-FB44E3125EDA}">
      <dgm:prSet/>
      <dgm:spPr/>
      <dgm:t>
        <a:bodyPr/>
        <a:lstStyle/>
        <a:p>
          <a:endParaRPr lang="en-US"/>
        </a:p>
      </dgm:t>
    </dgm:pt>
    <dgm:pt modelId="{38A247F8-5CF6-4960-85E7-F202672B62A1}" type="sibTrans" cxnId="{DB60042C-B293-4052-A843-FB44E3125EDA}">
      <dgm:prSet/>
      <dgm:spPr/>
      <dgm:t>
        <a:bodyPr/>
        <a:lstStyle/>
        <a:p>
          <a:endParaRPr lang="en-US"/>
        </a:p>
      </dgm:t>
    </dgm:pt>
    <dgm:pt modelId="{4D034413-0C47-49D1-B31C-B68281D54EF2}">
      <dgm:prSet/>
      <dgm:spPr/>
      <dgm:t>
        <a:bodyPr/>
        <a:lstStyle/>
        <a:p>
          <a:r>
            <a:rPr lang="en-US" b="0" i="0"/>
            <a:t>Bidirectional LSTM</a:t>
          </a:r>
          <a:endParaRPr lang="en-US"/>
        </a:p>
      </dgm:t>
    </dgm:pt>
    <dgm:pt modelId="{5A0B5F61-014C-48A4-BAA5-597B40C0329E}" type="parTrans" cxnId="{170C1D53-D9A1-4C52-B9BB-1ADEAB3EB6C2}">
      <dgm:prSet/>
      <dgm:spPr/>
      <dgm:t>
        <a:bodyPr/>
        <a:lstStyle/>
        <a:p>
          <a:endParaRPr lang="en-US"/>
        </a:p>
      </dgm:t>
    </dgm:pt>
    <dgm:pt modelId="{6A67674E-0A2A-4645-A073-960E344982CC}" type="sibTrans" cxnId="{170C1D53-D9A1-4C52-B9BB-1ADEAB3EB6C2}">
      <dgm:prSet/>
      <dgm:spPr/>
      <dgm:t>
        <a:bodyPr/>
        <a:lstStyle/>
        <a:p>
          <a:endParaRPr lang="en-US"/>
        </a:p>
      </dgm:t>
    </dgm:pt>
    <dgm:pt modelId="{9C2B3447-C68C-0A4D-8381-E0519101E989}" type="pres">
      <dgm:prSet presAssocID="{6868E49B-36D1-4FC4-AAA7-46E2AC5498EF}" presName="Name0" presStyleCnt="0">
        <dgm:presLayoutVars>
          <dgm:dir/>
          <dgm:animLvl val="lvl"/>
          <dgm:resizeHandles val="exact"/>
        </dgm:presLayoutVars>
      </dgm:prSet>
      <dgm:spPr/>
    </dgm:pt>
    <dgm:pt modelId="{C7310926-20DC-644A-9C86-6BC257A0FC6B}" type="pres">
      <dgm:prSet presAssocID="{B990CE80-6FCF-4191-918C-C46214BC0286}" presName="boxAndChildren" presStyleCnt="0"/>
      <dgm:spPr/>
    </dgm:pt>
    <dgm:pt modelId="{082AB971-53A2-B247-8469-6F4B8FD96175}" type="pres">
      <dgm:prSet presAssocID="{B990CE80-6FCF-4191-918C-C46214BC0286}" presName="parentTextBox" presStyleLbl="node1" presStyleIdx="0" presStyleCnt="2"/>
      <dgm:spPr/>
    </dgm:pt>
    <dgm:pt modelId="{EA73DA00-F819-864B-9D7D-74D71193B89F}" type="pres">
      <dgm:prSet presAssocID="{B990CE80-6FCF-4191-918C-C46214BC0286}" presName="entireBox" presStyleLbl="node1" presStyleIdx="0" presStyleCnt="2"/>
      <dgm:spPr/>
    </dgm:pt>
    <dgm:pt modelId="{E2DC4FDF-C264-A149-900D-71EFC98D223A}" type="pres">
      <dgm:prSet presAssocID="{B990CE80-6FCF-4191-918C-C46214BC0286}" presName="descendantBox" presStyleCnt="0"/>
      <dgm:spPr/>
    </dgm:pt>
    <dgm:pt modelId="{B47F0780-1B52-954B-BF19-0581F3A85AB0}" type="pres">
      <dgm:prSet presAssocID="{CFBA184B-BB07-44C9-BFD2-11540693480A}" presName="childTextBox" presStyleLbl="fgAccFollowNode1" presStyleIdx="0" presStyleCnt="4">
        <dgm:presLayoutVars>
          <dgm:bulletEnabled val="1"/>
        </dgm:presLayoutVars>
      </dgm:prSet>
      <dgm:spPr/>
    </dgm:pt>
    <dgm:pt modelId="{0632378C-BE84-D04C-8E57-07F86FEC01F8}" type="pres">
      <dgm:prSet presAssocID="{F16FF330-7A7A-4769-AB15-B7145A66ED09}" presName="childTextBox" presStyleLbl="fgAccFollowNode1" presStyleIdx="1" presStyleCnt="4">
        <dgm:presLayoutVars>
          <dgm:bulletEnabled val="1"/>
        </dgm:presLayoutVars>
      </dgm:prSet>
      <dgm:spPr/>
    </dgm:pt>
    <dgm:pt modelId="{C06A3702-66F2-314A-ACEA-A262E3400258}" type="pres">
      <dgm:prSet presAssocID="{FF6E379C-DED4-4730-B992-F1682C124A2F}" presName="childTextBox" presStyleLbl="fgAccFollowNode1" presStyleIdx="2" presStyleCnt="4">
        <dgm:presLayoutVars>
          <dgm:bulletEnabled val="1"/>
        </dgm:presLayoutVars>
      </dgm:prSet>
      <dgm:spPr/>
    </dgm:pt>
    <dgm:pt modelId="{5C4214B6-32D2-904E-9BDF-70F4829A771E}" type="pres">
      <dgm:prSet presAssocID="{4D034413-0C47-49D1-B31C-B68281D54EF2}" presName="childTextBox" presStyleLbl="fgAccFollowNode1" presStyleIdx="3" presStyleCnt="4">
        <dgm:presLayoutVars>
          <dgm:bulletEnabled val="1"/>
        </dgm:presLayoutVars>
      </dgm:prSet>
      <dgm:spPr/>
    </dgm:pt>
    <dgm:pt modelId="{703366F4-1F06-CB4A-A743-759C42FE7187}" type="pres">
      <dgm:prSet presAssocID="{DA76950B-C8B0-4C5B-A8ED-EABF759150A2}" presName="sp" presStyleCnt="0"/>
      <dgm:spPr/>
    </dgm:pt>
    <dgm:pt modelId="{3B44721D-3891-4146-8C06-39B1A8D3F451}" type="pres">
      <dgm:prSet presAssocID="{18BAA73B-6AE3-4719-8188-7D365BD9F53F}" presName="arrowAndChildren" presStyleCnt="0"/>
      <dgm:spPr/>
    </dgm:pt>
    <dgm:pt modelId="{D5CF7466-0C94-8648-ADBB-54F4837FB975}" type="pres">
      <dgm:prSet presAssocID="{18BAA73B-6AE3-4719-8188-7D365BD9F53F}" presName="parentTextArrow" presStyleLbl="node1" presStyleIdx="1" presStyleCnt="2"/>
      <dgm:spPr/>
    </dgm:pt>
  </dgm:ptLst>
  <dgm:cxnLst>
    <dgm:cxn modelId="{9EABAA0B-EF24-3947-A05A-80497772197E}" type="presOf" srcId="{4D034413-0C47-49D1-B31C-B68281D54EF2}" destId="{5C4214B6-32D2-904E-9BDF-70F4829A771E}" srcOrd="0" destOrd="0" presId="urn:microsoft.com/office/officeart/2005/8/layout/process4"/>
    <dgm:cxn modelId="{EC987B0F-853B-7041-A443-44AAC7F851E9}" type="presOf" srcId="{B990CE80-6FCF-4191-918C-C46214BC0286}" destId="{EA73DA00-F819-864B-9D7D-74D71193B89F}" srcOrd="1" destOrd="0" presId="urn:microsoft.com/office/officeart/2005/8/layout/process4"/>
    <dgm:cxn modelId="{35F9E722-6F85-4B4E-8527-30174821C337}" type="presOf" srcId="{CFBA184B-BB07-44C9-BFD2-11540693480A}" destId="{B47F0780-1B52-954B-BF19-0581F3A85AB0}" srcOrd="0" destOrd="0" presId="urn:microsoft.com/office/officeart/2005/8/layout/process4"/>
    <dgm:cxn modelId="{AF307227-DAD0-4474-AF6C-0CA04DACFD0A}" srcId="{B990CE80-6FCF-4191-918C-C46214BC0286}" destId="{CFBA184B-BB07-44C9-BFD2-11540693480A}" srcOrd="0" destOrd="0" parTransId="{D6F09E37-B1C1-46FF-8EBE-F2AF8FE17D08}" sibTransId="{9C2CADAA-DB77-4963-B528-ED1170123736}"/>
    <dgm:cxn modelId="{DB60042C-B293-4052-A843-FB44E3125EDA}" srcId="{B990CE80-6FCF-4191-918C-C46214BC0286}" destId="{FF6E379C-DED4-4730-B992-F1682C124A2F}" srcOrd="2" destOrd="0" parTransId="{6993F75F-1BE7-4237-8F24-FB51A4D95976}" sibTransId="{38A247F8-5CF6-4960-85E7-F202672B62A1}"/>
    <dgm:cxn modelId="{CF8CC64B-7F6E-1141-905C-3A33DD4A8F48}" type="presOf" srcId="{FF6E379C-DED4-4730-B992-F1682C124A2F}" destId="{C06A3702-66F2-314A-ACEA-A262E3400258}" srcOrd="0" destOrd="0" presId="urn:microsoft.com/office/officeart/2005/8/layout/process4"/>
    <dgm:cxn modelId="{170C1D53-D9A1-4C52-B9BB-1ADEAB3EB6C2}" srcId="{B990CE80-6FCF-4191-918C-C46214BC0286}" destId="{4D034413-0C47-49D1-B31C-B68281D54EF2}" srcOrd="3" destOrd="0" parTransId="{5A0B5F61-014C-48A4-BAA5-597B40C0329E}" sibTransId="{6A67674E-0A2A-4645-A073-960E344982CC}"/>
    <dgm:cxn modelId="{F6F5CF76-E5CB-4A46-B4F4-95F56A0756CC}" type="presOf" srcId="{6868E49B-36D1-4FC4-AAA7-46E2AC5498EF}" destId="{9C2B3447-C68C-0A4D-8381-E0519101E989}" srcOrd="0" destOrd="0" presId="urn:microsoft.com/office/officeart/2005/8/layout/process4"/>
    <dgm:cxn modelId="{AB8BE678-748B-FB42-BC60-56DC005CAC74}" type="presOf" srcId="{18BAA73B-6AE3-4719-8188-7D365BD9F53F}" destId="{D5CF7466-0C94-8648-ADBB-54F4837FB975}" srcOrd="0" destOrd="0" presId="urn:microsoft.com/office/officeart/2005/8/layout/process4"/>
    <dgm:cxn modelId="{1B03329A-41AF-574C-9973-CF3DF9C1075D}" type="presOf" srcId="{B990CE80-6FCF-4191-918C-C46214BC0286}" destId="{082AB971-53A2-B247-8469-6F4B8FD96175}" srcOrd="0" destOrd="0" presId="urn:microsoft.com/office/officeart/2005/8/layout/process4"/>
    <dgm:cxn modelId="{77F620A2-FCF4-4A0A-A975-E2B52C8C8DC7}" srcId="{B990CE80-6FCF-4191-918C-C46214BC0286}" destId="{F16FF330-7A7A-4769-AB15-B7145A66ED09}" srcOrd="1" destOrd="0" parTransId="{B7589FC0-1649-48CD-852B-249ACCD5C758}" sibTransId="{CFD23515-78F8-4F2C-800F-95D24C7CAA10}"/>
    <dgm:cxn modelId="{E08E1DB7-93A6-466D-B1E8-C0A045EEA834}" srcId="{6868E49B-36D1-4FC4-AAA7-46E2AC5498EF}" destId="{B990CE80-6FCF-4191-918C-C46214BC0286}" srcOrd="1" destOrd="0" parTransId="{FE08712C-CD67-43DD-965C-D7AB4279F2E4}" sibTransId="{F9759490-3448-48C6-A031-93105D9A3591}"/>
    <dgm:cxn modelId="{233906E4-1CFF-CE4F-98C9-B9C0637344EE}" type="presOf" srcId="{F16FF330-7A7A-4769-AB15-B7145A66ED09}" destId="{0632378C-BE84-D04C-8E57-07F86FEC01F8}" srcOrd="0" destOrd="0" presId="urn:microsoft.com/office/officeart/2005/8/layout/process4"/>
    <dgm:cxn modelId="{1A834DE8-2308-4004-936B-6D4F8A01E696}" srcId="{6868E49B-36D1-4FC4-AAA7-46E2AC5498EF}" destId="{18BAA73B-6AE3-4719-8188-7D365BD9F53F}" srcOrd="0" destOrd="0" parTransId="{B5B9D543-1F4E-48C9-85A8-80FC4C24B3FE}" sibTransId="{DA76950B-C8B0-4C5B-A8ED-EABF759150A2}"/>
    <dgm:cxn modelId="{D6C2D277-2210-7D48-9624-C03610F064C9}" type="presParOf" srcId="{9C2B3447-C68C-0A4D-8381-E0519101E989}" destId="{C7310926-20DC-644A-9C86-6BC257A0FC6B}" srcOrd="0" destOrd="0" presId="urn:microsoft.com/office/officeart/2005/8/layout/process4"/>
    <dgm:cxn modelId="{138A088B-E714-FE42-9088-2156B56D74F6}" type="presParOf" srcId="{C7310926-20DC-644A-9C86-6BC257A0FC6B}" destId="{082AB971-53A2-B247-8469-6F4B8FD96175}" srcOrd="0" destOrd="0" presId="urn:microsoft.com/office/officeart/2005/8/layout/process4"/>
    <dgm:cxn modelId="{9F18F993-1E49-3D4E-B47E-AE39D44CE00A}" type="presParOf" srcId="{C7310926-20DC-644A-9C86-6BC257A0FC6B}" destId="{EA73DA00-F819-864B-9D7D-74D71193B89F}" srcOrd="1" destOrd="0" presId="urn:microsoft.com/office/officeart/2005/8/layout/process4"/>
    <dgm:cxn modelId="{742AE7EC-DCB7-6640-A9C8-62347B2DB885}" type="presParOf" srcId="{C7310926-20DC-644A-9C86-6BC257A0FC6B}" destId="{E2DC4FDF-C264-A149-900D-71EFC98D223A}" srcOrd="2" destOrd="0" presId="urn:microsoft.com/office/officeart/2005/8/layout/process4"/>
    <dgm:cxn modelId="{6851B710-0186-174D-B2F8-8FF811EDE441}" type="presParOf" srcId="{E2DC4FDF-C264-A149-900D-71EFC98D223A}" destId="{B47F0780-1B52-954B-BF19-0581F3A85AB0}" srcOrd="0" destOrd="0" presId="urn:microsoft.com/office/officeart/2005/8/layout/process4"/>
    <dgm:cxn modelId="{44DE18B1-0CCA-9340-9C9C-73785D6E7EFB}" type="presParOf" srcId="{E2DC4FDF-C264-A149-900D-71EFC98D223A}" destId="{0632378C-BE84-D04C-8E57-07F86FEC01F8}" srcOrd="1" destOrd="0" presId="urn:microsoft.com/office/officeart/2005/8/layout/process4"/>
    <dgm:cxn modelId="{910FE633-828A-8142-9802-A8BB64575929}" type="presParOf" srcId="{E2DC4FDF-C264-A149-900D-71EFC98D223A}" destId="{C06A3702-66F2-314A-ACEA-A262E3400258}" srcOrd="2" destOrd="0" presId="urn:microsoft.com/office/officeart/2005/8/layout/process4"/>
    <dgm:cxn modelId="{DF8D886E-1032-214A-8A43-EA47C816F67F}" type="presParOf" srcId="{E2DC4FDF-C264-A149-900D-71EFC98D223A}" destId="{5C4214B6-32D2-904E-9BDF-70F4829A771E}" srcOrd="3" destOrd="0" presId="urn:microsoft.com/office/officeart/2005/8/layout/process4"/>
    <dgm:cxn modelId="{65CD3D91-BD40-9242-A555-E4741C2AFC01}" type="presParOf" srcId="{9C2B3447-C68C-0A4D-8381-E0519101E989}" destId="{703366F4-1F06-CB4A-A743-759C42FE7187}" srcOrd="1" destOrd="0" presId="urn:microsoft.com/office/officeart/2005/8/layout/process4"/>
    <dgm:cxn modelId="{363A3AE7-AA84-D647-964C-91C1323D8E64}" type="presParOf" srcId="{9C2B3447-C68C-0A4D-8381-E0519101E989}" destId="{3B44721D-3891-4146-8C06-39B1A8D3F451}" srcOrd="2" destOrd="0" presId="urn:microsoft.com/office/officeart/2005/8/layout/process4"/>
    <dgm:cxn modelId="{C32D63CE-58D1-6544-902E-F98BE5648A9E}" type="presParOf" srcId="{3B44721D-3891-4146-8C06-39B1A8D3F451}" destId="{D5CF7466-0C94-8648-ADBB-54F4837FB97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227436-0843-4219-8812-4B52A5FD33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873AF7-D106-4E64-864E-2648E15D6FBF}">
      <dgm:prSet/>
      <dgm:spPr/>
      <dgm:t>
        <a:bodyPr/>
        <a:lstStyle/>
        <a:p>
          <a:r>
            <a:rPr lang="en-US" b="1" i="0"/>
            <a:t>High Performance: </a:t>
          </a:r>
          <a:r>
            <a:rPr lang="en-US" b="0" i="0"/>
            <a:t>After just 2 epochs, the model demonstrates impressive accuracy, reaching a validation accuracy of 93.32%. This indicates that XLNet, being a sophisticated transformer model, can effectively grasp sentiment nuances in movie reviews.</a:t>
          </a:r>
          <a:endParaRPr lang="en-US"/>
        </a:p>
      </dgm:t>
    </dgm:pt>
    <dgm:pt modelId="{096F5C3D-6EA8-4647-8B58-112E5D99ECE4}" type="parTrans" cxnId="{7ABC65F4-FC2B-4296-B1E0-966D33166D0E}">
      <dgm:prSet/>
      <dgm:spPr/>
      <dgm:t>
        <a:bodyPr/>
        <a:lstStyle/>
        <a:p>
          <a:endParaRPr lang="en-US"/>
        </a:p>
      </dgm:t>
    </dgm:pt>
    <dgm:pt modelId="{CFD42FB3-0E9F-478F-AB02-79FADF624B82}" type="sibTrans" cxnId="{7ABC65F4-FC2B-4296-B1E0-966D33166D0E}">
      <dgm:prSet/>
      <dgm:spPr/>
      <dgm:t>
        <a:bodyPr/>
        <a:lstStyle/>
        <a:p>
          <a:endParaRPr lang="en-US"/>
        </a:p>
      </dgm:t>
    </dgm:pt>
    <dgm:pt modelId="{AAE1EE15-ECFE-4870-8A6A-AED48DAFC8B8}">
      <dgm:prSet/>
      <dgm:spPr/>
      <dgm:t>
        <a:bodyPr/>
        <a:lstStyle/>
        <a:p>
          <a:r>
            <a:rPr lang="en-US" b="1" i="0"/>
            <a:t>Training Dynamics: </a:t>
          </a:r>
          <a:r>
            <a:rPr lang="en-US" b="0" i="0"/>
            <a:t>The model's validation loss remained relatively consistent across the provided epochs, moving from 0.2323 to 0.2336. The slight increase in loss from the first to the second epoch, despite the rise in accuracy, suggests a nuanced relationship between the model's confidence and its actual predictions. Regular monitoring can prevent overfitting in further epochs.</a:t>
          </a:r>
          <a:endParaRPr lang="en-US"/>
        </a:p>
      </dgm:t>
    </dgm:pt>
    <dgm:pt modelId="{2CE987E0-942F-4E0C-86D6-A7C0AD2AD8EC}" type="parTrans" cxnId="{160DFEB6-87CD-4873-BB9A-70CA7F9D35D8}">
      <dgm:prSet/>
      <dgm:spPr/>
      <dgm:t>
        <a:bodyPr/>
        <a:lstStyle/>
        <a:p>
          <a:endParaRPr lang="en-US"/>
        </a:p>
      </dgm:t>
    </dgm:pt>
    <dgm:pt modelId="{08606FC7-C549-4E0E-9F16-D90B07A413B4}" type="sibTrans" cxnId="{160DFEB6-87CD-4873-BB9A-70CA7F9D35D8}">
      <dgm:prSet/>
      <dgm:spPr/>
      <dgm:t>
        <a:bodyPr/>
        <a:lstStyle/>
        <a:p>
          <a:endParaRPr lang="en-US"/>
        </a:p>
      </dgm:t>
    </dgm:pt>
    <dgm:pt modelId="{2CE5BFC0-DFDD-4612-8340-0C9EEFB4FDD2}">
      <dgm:prSet/>
      <dgm:spPr/>
      <dgm:t>
        <a:bodyPr/>
        <a:lstStyle/>
        <a:p>
          <a:r>
            <a:rPr lang="en-US" b="1" i="0"/>
            <a:t>Attention Visualization: </a:t>
          </a:r>
          <a:r>
            <a:rPr lang="en-US" b="0" i="0"/>
            <a:t>The provided attention plotting function allows for a deep dive into how XLNet focuses on different words when making predictions. By visualizing attention maps, it becomes evident how the model prioritizes certain tokens, offering insights into the model's decision-making process and ensuring it's capturing the right context.</a:t>
          </a:r>
          <a:endParaRPr lang="en-US"/>
        </a:p>
      </dgm:t>
    </dgm:pt>
    <dgm:pt modelId="{0969F53B-4D0F-4E63-A794-8482256312D6}" type="parTrans" cxnId="{55FEF70A-A7A2-46D0-A105-8F9E2D382B56}">
      <dgm:prSet/>
      <dgm:spPr/>
      <dgm:t>
        <a:bodyPr/>
        <a:lstStyle/>
        <a:p>
          <a:endParaRPr lang="en-US"/>
        </a:p>
      </dgm:t>
    </dgm:pt>
    <dgm:pt modelId="{705806FF-7D74-41C8-B877-591BF831F1A1}" type="sibTrans" cxnId="{55FEF70A-A7A2-46D0-A105-8F9E2D382B56}">
      <dgm:prSet/>
      <dgm:spPr/>
      <dgm:t>
        <a:bodyPr/>
        <a:lstStyle/>
        <a:p>
          <a:endParaRPr lang="en-US"/>
        </a:p>
      </dgm:t>
    </dgm:pt>
    <dgm:pt modelId="{03745940-BB7C-42F9-9A00-CF9B26E0657B}" type="pres">
      <dgm:prSet presAssocID="{31227436-0843-4219-8812-4B52A5FD337D}" presName="root" presStyleCnt="0">
        <dgm:presLayoutVars>
          <dgm:dir/>
          <dgm:resizeHandles val="exact"/>
        </dgm:presLayoutVars>
      </dgm:prSet>
      <dgm:spPr/>
    </dgm:pt>
    <dgm:pt modelId="{52F0C44C-284C-40E7-8403-D692FC891E5B}" type="pres">
      <dgm:prSet presAssocID="{F0873AF7-D106-4E64-864E-2648E15D6FBF}" presName="compNode" presStyleCnt="0"/>
      <dgm:spPr/>
    </dgm:pt>
    <dgm:pt modelId="{5E0DAEB4-896C-40A8-8F80-52E77BA3CA1D}" type="pres">
      <dgm:prSet presAssocID="{F0873AF7-D106-4E64-864E-2648E15D6FBF}" presName="bgRect" presStyleLbl="bgShp" presStyleIdx="0" presStyleCnt="3"/>
      <dgm:spPr/>
    </dgm:pt>
    <dgm:pt modelId="{65AE5DD5-2730-495D-9C68-550A4510B946}" type="pres">
      <dgm:prSet presAssocID="{F0873AF7-D106-4E64-864E-2648E15D6F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6151E548-2EF4-4AB7-A887-4DD8AEE0CEB6}" type="pres">
      <dgm:prSet presAssocID="{F0873AF7-D106-4E64-864E-2648E15D6FBF}" presName="spaceRect" presStyleCnt="0"/>
      <dgm:spPr/>
    </dgm:pt>
    <dgm:pt modelId="{982D9763-59C3-401D-97ED-AAA7D09BA7F6}" type="pres">
      <dgm:prSet presAssocID="{F0873AF7-D106-4E64-864E-2648E15D6FBF}" presName="parTx" presStyleLbl="revTx" presStyleIdx="0" presStyleCnt="3">
        <dgm:presLayoutVars>
          <dgm:chMax val="0"/>
          <dgm:chPref val="0"/>
        </dgm:presLayoutVars>
      </dgm:prSet>
      <dgm:spPr/>
    </dgm:pt>
    <dgm:pt modelId="{6B7E048B-C6BA-4FC7-9478-CBD98345B15B}" type="pres">
      <dgm:prSet presAssocID="{CFD42FB3-0E9F-478F-AB02-79FADF624B82}" presName="sibTrans" presStyleCnt="0"/>
      <dgm:spPr/>
    </dgm:pt>
    <dgm:pt modelId="{702CABA9-ACA7-44A9-AD24-AAFF64C90147}" type="pres">
      <dgm:prSet presAssocID="{AAE1EE15-ECFE-4870-8A6A-AED48DAFC8B8}" presName="compNode" presStyleCnt="0"/>
      <dgm:spPr/>
    </dgm:pt>
    <dgm:pt modelId="{3F39E116-6084-4B1B-A724-2A7337F53634}" type="pres">
      <dgm:prSet presAssocID="{AAE1EE15-ECFE-4870-8A6A-AED48DAFC8B8}" presName="bgRect" presStyleLbl="bgShp" presStyleIdx="1" presStyleCnt="3"/>
      <dgm:spPr/>
    </dgm:pt>
    <dgm:pt modelId="{9D8AD3A7-C6E8-4D35-BE81-09B4BEE74611}" type="pres">
      <dgm:prSet presAssocID="{AAE1EE15-ECFE-4870-8A6A-AED48DAFC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598B5F08-B867-412E-97EA-0F9E6BB0737D}" type="pres">
      <dgm:prSet presAssocID="{AAE1EE15-ECFE-4870-8A6A-AED48DAFC8B8}" presName="spaceRect" presStyleCnt="0"/>
      <dgm:spPr/>
    </dgm:pt>
    <dgm:pt modelId="{1EF654E7-5C3A-4B2F-9BB3-5629D9D06A5E}" type="pres">
      <dgm:prSet presAssocID="{AAE1EE15-ECFE-4870-8A6A-AED48DAFC8B8}" presName="parTx" presStyleLbl="revTx" presStyleIdx="1" presStyleCnt="3">
        <dgm:presLayoutVars>
          <dgm:chMax val="0"/>
          <dgm:chPref val="0"/>
        </dgm:presLayoutVars>
      </dgm:prSet>
      <dgm:spPr/>
    </dgm:pt>
    <dgm:pt modelId="{209791FB-D416-4F73-8F9B-B23A94FEF3A2}" type="pres">
      <dgm:prSet presAssocID="{08606FC7-C549-4E0E-9F16-D90B07A413B4}" presName="sibTrans" presStyleCnt="0"/>
      <dgm:spPr/>
    </dgm:pt>
    <dgm:pt modelId="{5B422731-2A29-4EA3-B10E-401330A916BD}" type="pres">
      <dgm:prSet presAssocID="{2CE5BFC0-DFDD-4612-8340-0C9EEFB4FDD2}" presName="compNode" presStyleCnt="0"/>
      <dgm:spPr/>
    </dgm:pt>
    <dgm:pt modelId="{A0AC14E2-34E4-4FB9-9506-4B6FBD2D6C29}" type="pres">
      <dgm:prSet presAssocID="{2CE5BFC0-DFDD-4612-8340-0C9EEFB4FDD2}" presName="bgRect" presStyleLbl="bgShp" presStyleIdx="2" presStyleCnt="3"/>
      <dgm:spPr/>
    </dgm:pt>
    <dgm:pt modelId="{469F14E0-E1A6-4380-B182-75B9BE42B782}" type="pres">
      <dgm:prSet presAssocID="{2CE5BFC0-DFDD-4612-8340-0C9EEFB4FD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64228EE-C1F3-4540-B17F-1776A0D4BFA2}" type="pres">
      <dgm:prSet presAssocID="{2CE5BFC0-DFDD-4612-8340-0C9EEFB4FDD2}" presName="spaceRect" presStyleCnt="0"/>
      <dgm:spPr/>
    </dgm:pt>
    <dgm:pt modelId="{0FD85B74-FDE5-48B3-9CD5-3AE3258F4657}" type="pres">
      <dgm:prSet presAssocID="{2CE5BFC0-DFDD-4612-8340-0C9EEFB4FDD2}" presName="parTx" presStyleLbl="revTx" presStyleIdx="2" presStyleCnt="3">
        <dgm:presLayoutVars>
          <dgm:chMax val="0"/>
          <dgm:chPref val="0"/>
        </dgm:presLayoutVars>
      </dgm:prSet>
      <dgm:spPr/>
    </dgm:pt>
  </dgm:ptLst>
  <dgm:cxnLst>
    <dgm:cxn modelId="{55FEF70A-A7A2-46D0-A105-8F9E2D382B56}" srcId="{31227436-0843-4219-8812-4B52A5FD337D}" destId="{2CE5BFC0-DFDD-4612-8340-0C9EEFB4FDD2}" srcOrd="2" destOrd="0" parTransId="{0969F53B-4D0F-4E63-A794-8482256312D6}" sibTransId="{705806FF-7D74-41C8-B877-591BF831F1A1}"/>
    <dgm:cxn modelId="{2C7D921D-6E95-4A82-AADF-E64F53BE186F}" type="presOf" srcId="{31227436-0843-4219-8812-4B52A5FD337D}" destId="{03745940-BB7C-42F9-9A00-CF9B26E0657B}" srcOrd="0" destOrd="0" presId="urn:microsoft.com/office/officeart/2018/2/layout/IconVerticalSolidList"/>
    <dgm:cxn modelId="{5A2DDE51-BE3D-48AD-A93D-256A3FC3FBBD}" type="presOf" srcId="{F0873AF7-D106-4E64-864E-2648E15D6FBF}" destId="{982D9763-59C3-401D-97ED-AAA7D09BA7F6}" srcOrd="0" destOrd="0" presId="urn:microsoft.com/office/officeart/2018/2/layout/IconVerticalSolidList"/>
    <dgm:cxn modelId="{050FDC6D-F865-42BA-B587-CDC4A8ECF046}" type="presOf" srcId="{2CE5BFC0-DFDD-4612-8340-0C9EEFB4FDD2}" destId="{0FD85B74-FDE5-48B3-9CD5-3AE3258F4657}" srcOrd="0" destOrd="0" presId="urn:microsoft.com/office/officeart/2018/2/layout/IconVerticalSolidList"/>
    <dgm:cxn modelId="{160DFEB6-87CD-4873-BB9A-70CA7F9D35D8}" srcId="{31227436-0843-4219-8812-4B52A5FD337D}" destId="{AAE1EE15-ECFE-4870-8A6A-AED48DAFC8B8}" srcOrd="1" destOrd="0" parTransId="{2CE987E0-942F-4E0C-86D6-A7C0AD2AD8EC}" sibTransId="{08606FC7-C549-4E0E-9F16-D90B07A413B4}"/>
    <dgm:cxn modelId="{6E38FFD7-63E5-44DC-889B-CE0957333D9F}" type="presOf" srcId="{AAE1EE15-ECFE-4870-8A6A-AED48DAFC8B8}" destId="{1EF654E7-5C3A-4B2F-9BB3-5629D9D06A5E}" srcOrd="0" destOrd="0" presId="urn:microsoft.com/office/officeart/2018/2/layout/IconVerticalSolidList"/>
    <dgm:cxn modelId="{7ABC65F4-FC2B-4296-B1E0-966D33166D0E}" srcId="{31227436-0843-4219-8812-4B52A5FD337D}" destId="{F0873AF7-D106-4E64-864E-2648E15D6FBF}" srcOrd="0" destOrd="0" parTransId="{096F5C3D-6EA8-4647-8B58-112E5D99ECE4}" sibTransId="{CFD42FB3-0E9F-478F-AB02-79FADF624B82}"/>
    <dgm:cxn modelId="{2B490166-5EE1-4894-885E-CD4E05580AB8}" type="presParOf" srcId="{03745940-BB7C-42F9-9A00-CF9B26E0657B}" destId="{52F0C44C-284C-40E7-8403-D692FC891E5B}" srcOrd="0" destOrd="0" presId="urn:microsoft.com/office/officeart/2018/2/layout/IconVerticalSolidList"/>
    <dgm:cxn modelId="{4CD8A8B4-CA3F-467A-875E-FE7E35A07B5E}" type="presParOf" srcId="{52F0C44C-284C-40E7-8403-D692FC891E5B}" destId="{5E0DAEB4-896C-40A8-8F80-52E77BA3CA1D}" srcOrd="0" destOrd="0" presId="urn:microsoft.com/office/officeart/2018/2/layout/IconVerticalSolidList"/>
    <dgm:cxn modelId="{0DA2CB2C-387C-4EA7-B204-AA9C863DFDAE}" type="presParOf" srcId="{52F0C44C-284C-40E7-8403-D692FC891E5B}" destId="{65AE5DD5-2730-495D-9C68-550A4510B946}" srcOrd="1" destOrd="0" presId="urn:microsoft.com/office/officeart/2018/2/layout/IconVerticalSolidList"/>
    <dgm:cxn modelId="{374F45B8-FC4D-4FB1-BA7D-3B49801F5AEA}" type="presParOf" srcId="{52F0C44C-284C-40E7-8403-D692FC891E5B}" destId="{6151E548-2EF4-4AB7-A887-4DD8AEE0CEB6}" srcOrd="2" destOrd="0" presId="urn:microsoft.com/office/officeart/2018/2/layout/IconVerticalSolidList"/>
    <dgm:cxn modelId="{EC631B80-A5CE-4F0B-AC7C-EF22858E150D}" type="presParOf" srcId="{52F0C44C-284C-40E7-8403-D692FC891E5B}" destId="{982D9763-59C3-401D-97ED-AAA7D09BA7F6}" srcOrd="3" destOrd="0" presId="urn:microsoft.com/office/officeart/2018/2/layout/IconVerticalSolidList"/>
    <dgm:cxn modelId="{F858A6D0-7AA2-4928-B258-08239F7B86A7}" type="presParOf" srcId="{03745940-BB7C-42F9-9A00-CF9B26E0657B}" destId="{6B7E048B-C6BA-4FC7-9478-CBD98345B15B}" srcOrd="1" destOrd="0" presId="urn:microsoft.com/office/officeart/2018/2/layout/IconVerticalSolidList"/>
    <dgm:cxn modelId="{286E1F15-0ABE-4368-A2AC-EC966FE7775D}" type="presParOf" srcId="{03745940-BB7C-42F9-9A00-CF9B26E0657B}" destId="{702CABA9-ACA7-44A9-AD24-AAFF64C90147}" srcOrd="2" destOrd="0" presId="urn:microsoft.com/office/officeart/2018/2/layout/IconVerticalSolidList"/>
    <dgm:cxn modelId="{0C9EB1A1-673C-4F3F-BC03-EAEF3BB4AB0C}" type="presParOf" srcId="{702CABA9-ACA7-44A9-AD24-AAFF64C90147}" destId="{3F39E116-6084-4B1B-A724-2A7337F53634}" srcOrd="0" destOrd="0" presId="urn:microsoft.com/office/officeart/2018/2/layout/IconVerticalSolidList"/>
    <dgm:cxn modelId="{7D84FA19-55D4-4021-92C4-7DA34FA1AC2B}" type="presParOf" srcId="{702CABA9-ACA7-44A9-AD24-AAFF64C90147}" destId="{9D8AD3A7-C6E8-4D35-BE81-09B4BEE74611}" srcOrd="1" destOrd="0" presId="urn:microsoft.com/office/officeart/2018/2/layout/IconVerticalSolidList"/>
    <dgm:cxn modelId="{59C818D2-79B5-4B71-A64A-EC8D582C8E30}" type="presParOf" srcId="{702CABA9-ACA7-44A9-AD24-AAFF64C90147}" destId="{598B5F08-B867-412E-97EA-0F9E6BB0737D}" srcOrd="2" destOrd="0" presId="urn:microsoft.com/office/officeart/2018/2/layout/IconVerticalSolidList"/>
    <dgm:cxn modelId="{E787098C-96DF-49D7-BBB9-9FF6DCD7F64F}" type="presParOf" srcId="{702CABA9-ACA7-44A9-AD24-AAFF64C90147}" destId="{1EF654E7-5C3A-4B2F-9BB3-5629D9D06A5E}" srcOrd="3" destOrd="0" presId="urn:microsoft.com/office/officeart/2018/2/layout/IconVerticalSolidList"/>
    <dgm:cxn modelId="{8F3C60F3-59E5-4357-8CD6-88E3777B1767}" type="presParOf" srcId="{03745940-BB7C-42F9-9A00-CF9B26E0657B}" destId="{209791FB-D416-4F73-8F9B-B23A94FEF3A2}" srcOrd="3" destOrd="0" presId="urn:microsoft.com/office/officeart/2018/2/layout/IconVerticalSolidList"/>
    <dgm:cxn modelId="{43D04472-50CE-4CBF-A51A-EC9978483051}" type="presParOf" srcId="{03745940-BB7C-42F9-9A00-CF9B26E0657B}" destId="{5B422731-2A29-4EA3-B10E-401330A916BD}" srcOrd="4" destOrd="0" presId="urn:microsoft.com/office/officeart/2018/2/layout/IconVerticalSolidList"/>
    <dgm:cxn modelId="{27C92B96-5F2F-4CBA-83FE-B7BE8AC57FBE}" type="presParOf" srcId="{5B422731-2A29-4EA3-B10E-401330A916BD}" destId="{A0AC14E2-34E4-4FB9-9506-4B6FBD2D6C29}" srcOrd="0" destOrd="0" presId="urn:microsoft.com/office/officeart/2018/2/layout/IconVerticalSolidList"/>
    <dgm:cxn modelId="{0C8D513E-1331-4363-92CB-5C4F401DF021}" type="presParOf" srcId="{5B422731-2A29-4EA3-B10E-401330A916BD}" destId="{469F14E0-E1A6-4380-B182-75B9BE42B782}" srcOrd="1" destOrd="0" presId="urn:microsoft.com/office/officeart/2018/2/layout/IconVerticalSolidList"/>
    <dgm:cxn modelId="{662C98A3-8C59-4B93-8EC8-8F8AE541ABA1}" type="presParOf" srcId="{5B422731-2A29-4EA3-B10E-401330A916BD}" destId="{B64228EE-C1F3-4540-B17F-1776A0D4BFA2}" srcOrd="2" destOrd="0" presId="urn:microsoft.com/office/officeart/2018/2/layout/IconVerticalSolidList"/>
    <dgm:cxn modelId="{9C82A8F6-99AF-4876-9655-BD50723BAE9B}" type="presParOf" srcId="{5B422731-2A29-4EA3-B10E-401330A916BD}" destId="{0FD85B74-FDE5-48B3-9CD5-3AE3258F46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6F832C-32F7-4B6D-849D-0AB76997B575}"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E790E993-FEC7-4A9F-960C-DE49DE6D26CD}">
      <dgm:prSet/>
      <dgm:spPr/>
      <dgm:t>
        <a:bodyPr/>
        <a:lstStyle/>
        <a:p>
          <a:r>
            <a:rPr lang="en-US"/>
            <a:t>DistilBERT: A streamlined version of BERT, optimized for speed and efficiency.</a:t>
          </a:r>
        </a:p>
      </dgm:t>
    </dgm:pt>
    <dgm:pt modelId="{CCA8E855-446C-43EF-A8A9-EA90FCEE85D8}" type="parTrans" cxnId="{130C6E10-6A7A-446E-9620-1364D19267DC}">
      <dgm:prSet/>
      <dgm:spPr/>
      <dgm:t>
        <a:bodyPr/>
        <a:lstStyle/>
        <a:p>
          <a:endParaRPr lang="en-US"/>
        </a:p>
      </dgm:t>
    </dgm:pt>
    <dgm:pt modelId="{90863AC6-E180-4831-8A53-A6C018EBD0DE}" type="sibTrans" cxnId="{130C6E10-6A7A-446E-9620-1364D19267DC}">
      <dgm:prSet/>
      <dgm:spPr/>
      <dgm:t>
        <a:bodyPr/>
        <a:lstStyle/>
        <a:p>
          <a:endParaRPr lang="en-US"/>
        </a:p>
      </dgm:t>
    </dgm:pt>
    <dgm:pt modelId="{10667D97-C814-402D-B922-636EF6E4E537}">
      <dgm:prSet/>
      <dgm:spPr/>
      <dgm:t>
        <a:bodyPr/>
        <a:lstStyle/>
        <a:p>
          <a:r>
            <a:rPr lang="en-US"/>
            <a:t>Ideal for NLP tasks, maintaining high accuracy with reduced model size.</a:t>
          </a:r>
        </a:p>
      </dgm:t>
    </dgm:pt>
    <dgm:pt modelId="{AB80EC43-826E-4727-97AA-CCF40D8614E7}" type="parTrans" cxnId="{D813658B-EE2B-4EB9-B146-8AFF0552429C}">
      <dgm:prSet/>
      <dgm:spPr/>
      <dgm:t>
        <a:bodyPr/>
        <a:lstStyle/>
        <a:p>
          <a:endParaRPr lang="en-US"/>
        </a:p>
      </dgm:t>
    </dgm:pt>
    <dgm:pt modelId="{CD36095E-2734-497C-BE0C-1D746B10CC7C}" type="sibTrans" cxnId="{D813658B-EE2B-4EB9-B146-8AFF0552429C}">
      <dgm:prSet/>
      <dgm:spPr/>
      <dgm:t>
        <a:bodyPr/>
        <a:lstStyle/>
        <a:p>
          <a:endParaRPr lang="en-US"/>
        </a:p>
      </dgm:t>
    </dgm:pt>
    <dgm:pt modelId="{84555297-59A1-4627-8A7E-88AFF3B45905}">
      <dgm:prSet/>
      <dgm:spPr/>
      <dgm:t>
        <a:bodyPr/>
        <a:lstStyle/>
        <a:p>
          <a:r>
            <a:rPr lang="en-US" b="1"/>
            <a:t>High-Performance Model</a:t>
          </a:r>
          <a:r>
            <a:rPr lang="en-US"/>
            <a:t>:</a:t>
          </a:r>
        </a:p>
      </dgm:t>
    </dgm:pt>
    <dgm:pt modelId="{4B802BF5-726F-4D06-B180-9F0158EE1F77}" type="parTrans" cxnId="{AA514F07-C936-4626-B3D8-AD933213527A}">
      <dgm:prSet/>
      <dgm:spPr/>
      <dgm:t>
        <a:bodyPr/>
        <a:lstStyle/>
        <a:p>
          <a:endParaRPr lang="en-US"/>
        </a:p>
      </dgm:t>
    </dgm:pt>
    <dgm:pt modelId="{1C884331-E31A-4013-8764-66678ABC6451}" type="sibTrans" cxnId="{AA514F07-C936-4626-B3D8-AD933213527A}">
      <dgm:prSet/>
      <dgm:spPr/>
      <dgm:t>
        <a:bodyPr/>
        <a:lstStyle/>
        <a:p>
          <a:endParaRPr lang="en-US"/>
        </a:p>
      </dgm:t>
    </dgm:pt>
    <dgm:pt modelId="{287F807A-C0CC-4931-8BF5-BF5B14BC2566}">
      <dgm:prSet/>
      <dgm:spPr/>
      <dgm:t>
        <a:bodyPr/>
        <a:lstStyle/>
        <a:p>
          <a:r>
            <a:rPr lang="en-US" dirty="0"/>
            <a:t>Leveraged </a:t>
          </a:r>
          <a:r>
            <a:rPr lang="en-US" dirty="0" err="1"/>
            <a:t>DistilBERT</a:t>
          </a:r>
          <a:r>
            <a:rPr lang="en-US" dirty="0"/>
            <a:t>, achieving an impressive accuracy of </a:t>
          </a:r>
          <a:r>
            <a:rPr lang="en-US" b="1" dirty="0"/>
            <a:t>93.9%</a:t>
          </a:r>
          <a:r>
            <a:rPr lang="en-US" dirty="0"/>
            <a:t> in classifying IMDb movie reviews.</a:t>
          </a:r>
        </a:p>
      </dgm:t>
    </dgm:pt>
    <dgm:pt modelId="{CB0490E4-4C96-4845-9EEE-B3DA808058BB}" type="parTrans" cxnId="{56D6A3D7-C84C-4C89-AF6C-BFBEE4CBCB56}">
      <dgm:prSet/>
      <dgm:spPr/>
      <dgm:t>
        <a:bodyPr/>
        <a:lstStyle/>
        <a:p>
          <a:endParaRPr lang="en-US"/>
        </a:p>
      </dgm:t>
    </dgm:pt>
    <dgm:pt modelId="{9376D153-897B-45EC-A162-C8D7471FA355}" type="sibTrans" cxnId="{56D6A3D7-C84C-4C89-AF6C-BFBEE4CBCB56}">
      <dgm:prSet/>
      <dgm:spPr/>
      <dgm:t>
        <a:bodyPr/>
        <a:lstStyle/>
        <a:p>
          <a:endParaRPr lang="en-US"/>
        </a:p>
      </dgm:t>
    </dgm:pt>
    <dgm:pt modelId="{63164869-11E5-449E-8922-D72D71BA8D14}">
      <dgm:prSet/>
      <dgm:spPr/>
      <dgm:t>
        <a:bodyPr/>
        <a:lstStyle/>
        <a:p>
          <a:r>
            <a:rPr lang="en-US" b="1"/>
            <a:t>Efficient Model Architecture</a:t>
          </a:r>
          <a:r>
            <a:rPr lang="en-US"/>
            <a:t>:</a:t>
          </a:r>
        </a:p>
      </dgm:t>
    </dgm:pt>
    <dgm:pt modelId="{9E32E678-D8C8-45C3-B1ED-86748825EF39}" type="parTrans" cxnId="{CAF3994F-7BA3-4B1D-ADFE-BB557A313023}">
      <dgm:prSet/>
      <dgm:spPr/>
      <dgm:t>
        <a:bodyPr/>
        <a:lstStyle/>
        <a:p>
          <a:endParaRPr lang="en-US"/>
        </a:p>
      </dgm:t>
    </dgm:pt>
    <dgm:pt modelId="{FAECCCD5-4BF2-4DB1-BDB7-1E4A88162F51}" type="sibTrans" cxnId="{CAF3994F-7BA3-4B1D-ADFE-BB557A313023}">
      <dgm:prSet/>
      <dgm:spPr/>
      <dgm:t>
        <a:bodyPr/>
        <a:lstStyle/>
        <a:p>
          <a:endParaRPr lang="en-US"/>
        </a:p>
      </dgm:t>
    </dgm:pt>
    <dgm:pt modelId="{3F0C2BB4-0811-46E5-A051-5F810395E152}">
      <dgm:prSet/>
      <dgm:spPr/>
      <dgm:t>
        <a:bodyPr/>
        <a:lstStyle/>
        <a:p>
          <a:r>
            <a:rPr lang="en-US"/>
            <a:t>DistilBERT retains most of BERT's performance by distilling 40% of its size, utilizing a lighter architecture with fewer layers, making it faster and more resource-efficient while maintaining high accuracy.</a:t>
          </a:r>
        </a:p>
      </dgm:t>
    </dgm:pt>
    <dgm:pt modelId="{297E377B-4B76-417F-9DB9-746E26217E31}" type="parTrans" cxnId="{E9983C6F-EA01-4AF9-BA7C-28F7DD322AA6}">
      <dgm:prSet/>
      <dgm:spPr/>
      <dgm:t>
        <a:bodyPr/>
        <a:lstStyle/>
        <a:p>
          <a:endParaRPr lang="en-US"/>
        </a:p>
      </dgm:t>
    </dgm:pt>
    <dgm:pt modelId="{2E92DD75-C69F-423E-8596-141923E5B6A7}" type="sibTrans" cxnId="{E9983C6F-EA01-4AF9-BA7C-28F7DD322AA6}">
      <dgm:prSet/>
      <dgm:spPr/>
      <dgm:t>
        <a:bodyPr/>
        <a:lstStyle/>
        <a:p>
          <a:endParaRPr lang="en-US"/>
        </a:p>
      </dgm:t>
    </dgm:pt>
    <dgm:pt modelId="{0DADCD3C-F7E2-463D-A3FE-0375CB6BF389}">
      <dgm:prSet/>
      <dgm:spPr/>
      <dgm:t>
        <a:bodyPr/>
        <a:lstStyle/>
        <a:p>
          <a:r>
            <a:rPr lang="en-US" b="1"/>
            <a:t>Model Architecture Insight</a:t>
          </a:r>
          <a:r>
            <a:rPr lang="en-US"/>
            <a:t>:</a:t>
          </a:r>
        </a:p>
      </dgm:t>
    </dgm:pt>
    <dgm:pt modelId="{B5BAD476-2281-400A-9EAF-AE288C20919D}" type="parTrans" cxnId="{65E55074-E981-491E-BA63-4B499798F843}">
      <dgm:prSet/>
      <dgm:spPr/>
      <dgm:t>
        <a:bodyPr/>
        <a:lstStyle/>
        <a:p>
          <a:endParaRPr lang="en-US"/>
        </a:p>
      </dgm:t>
    </dgm:pt>
    <dgm:pt modelId="{3943E9B9-F0A8-4EE7-9791-5E03CBD69820}" type="sibTrans" cxnId="{65E55074-E981-491E-BA63-4B499798F843}">
      <dgm:prSet/>
      <dgm:spPr/>
      <dgm:t>
        <a:bodyPr/>
        <a:lstStyle/>
        <a:p>
          <a:endParaRPr lang="en-US"/>
        </a:p>
      </dgm:t>
    </dgm:pt>
    <dgm:pt modelId="{8D054731-0C13-46C9-A507-9BCE1B02BC5F}">
      <dgm:prSet/>
      <dgm:spPr/>
      <dgm:t>
        <a:bodyPr/>
        <a:lstStyle/>
        <a:p>
          <a:r>
            <a:rPr lang="en-US"/>
            <a:t>DistilBERT simplifies BERT's architecture, removing certain layers (like the token-type embeddings and pooler) and retaining the transformer blocks, which makes it well-suited for NLP tasks requiring lower computational resources.</a:t>
          </a:r>
        </a:p>
      </dgm:t>
    </dgm:pt>
    <dgm:pt modelId="{7FA12E05-2547-4EA3-AF5F-CE5422009639}" type="parTrans" cxnId="{6647B7D7-A3B5-496A-BBE7-D13DC672E2BC}">
      <dgm:prSet/>
      <dgm:spPr/>
      <dgm:t>
        <a:bodyPr/>
        <a:lstStyle/>
        <a:p>
          <a:endParaRPr lang="en-US"/>
        </a:p>
      </dgm:t>
    </dgm:pt>
    <dgm:pt modelId="{CCCE0B67-FE51-4869-B54A-7B48E0497985}" type="sibTrans" cxnId="{6647B7D7-A3B5-496A-BBE7-D13DC672E2BC}">
      <dgm:prSet/>
      <dgm:spPr/>
      <dgm:t>
        <a:bodyPr/>
        <a:lstStyle/>
        <a:p>
          <a:endParaRPr lang="en-US"/>
        </a:p>
      </dgm:t>
    </dgm:pt>
    <dgm:pt modelId="{A0338D66-1256-934B-87D2-56EAF43515B5}" type="pres">
      <dgm:prSet presAssocID="{4C6F832C-32F7-4B6D-849D-0AB76997B575}" presName="Name0" presStyleCnt="0">
        <dgm:presLayoutVars>
          <dgm:dir/>
          <dgm:animLvl val="lvl"/>
          <dgm:resizeHandles val="exact"/>
        </dgm:presLayoutVars>
      </dgm:prSet>
      <dgm:spPr/>
    </dgm:pt>
    <dgm:pt modelId="{51349405-5CA6-A548-B216-441C7759A663}" type="pres">
      <dgm:prSet presAssocID="{E790E993-FEC7-4A9F-960C-DE49DE6D26CD}" presName="linNode" presStyleCnt="0"/>
      <dgm:spPr/>
    </dgm:pt>
    <dgm:pt modelId="{0FFFCA7E-419F-1242-AEC9-76008974FD53}" type="pres">
      <dgm:prSet presAssocID="{E790E993-FEC7-4A9F-960C-DE49DE6D26CD}" presName="parentText" presStyleLbl="node1" presStyleIdx="0" presStyleCnt="5">
        <dgm:presLayoutVars>
          <dgm:chMax val="1"/>
          <dgm:bulletEnabled val="1"/>
        </dgm:presLayoutVars>
      </dgm:prSet>
      <dgm:spPr/>
    </dgm:pt>
    <dgm:pt modelId="{6FDB5836-524A-EC45-8C90-08CDB7964044}" type="pres">
      <dgm:prSet presAssocID="{90863AC6-E180-4831-8A53-A6C018EBD0DE}" presName="sp" presStyleCnt="0"/>
      <dgm:spPr/>
    </dgm:pt>
    <dgm:pt modelId="{7966BD96-283E-E443-9A35-1D502F6954FD}" type="pres">
      <dgm:prSet presAssocID="{10667D97-C814-402D-B922-636EF6E4E537}" presName="linNode" presStyleCnt="0"/>
      <dgm:spPr/>
    </dgm:pt>
    <dgm:pt modelId="{09F49B6E-A958-8140-96EE-F04FEEEDCFA5}" type="pres">
      <dgm:prSet presAssocID="{10667D97-C814-402D-B922-636EF6E4E537}" presName="parentText" presStyleLbl="node1" presStyleIdx="1" presStyleCnt="5">
        <dgm:presLayoutVars>
          <dgm:chMax val="1"/>
          <dgm:bulletEnabled val="1"/>
        </dgm:presLayoutVars>
      </dgm:prSet>
      <dgm:spPr/>
    </dgm:pt>
    <dgm:pt modelId="{62C7EFDB-3A04-9548-9D58-35553E70585B}" type="pres">
      <dgm:prSet presAssocID="{CD36095E-2734-497C-BE0C-1D746B10CC7C}" presName="sp" presStyleCnt="0"/>
      <dgm:spPr/>
    </dgm:pt>
    <dgm:pt modelId="{05CC301E-4E22-EE41-BBB2-619AD4BF2BE9}" type="pres">
      <dgm:prSet presAssocID="{84555297-59A1-4627-8A7E-88AFF3B45905}" presName="linNode" presStyleCnt="0"/>
      <dgm:spPr/>
    </dgm:pt>
    <dgm:pt modelId="{C73A2CB0-596E-604A-8845-256FB2BC314A}" type="pres">
      <dgm:prSet presAssocID="{84555297-59A1-4627-8A7E-88AFF3B45905}" presName="parentText" presStyleLbl="node1" presStyleIdx="2" presStyleCnt="5">
        <dgm:presLayoutVars>
          <dgm:chMax val="1"/>
          <dgm:bulletEnabled val="1"/>
        </dgm:presLayoutVars>
      </dgm:prSet>
      <dgm:spPr/>
    </dgm:pt>
    <dgm:pt modelId="{1E579821-B569-0A40-BBE4-6772629DA9C5}" type="pres">
      <dgm:prSet presAssocID="{84555297-59A1-4627-8A7E-88AFF3B45905}" presName="descendantText" presStyleLbl="alignAccFollowNode1" presStyleIdx="0" presStyleCnt="3">
        <dgm:presLayoutVars>
          <dgm:bulletEnabled val="1"/>
        </dgm:presLayoutVars>
      </dgm:prSet>
      <dgm:spPr/>
    </dgm:pt>
    <dgm:pt modelId="{C29FE23E-83E3-A14C-8A89-2CE18F4E8D66}" type="pres">
      <dgm:prSet presAssocID="{1C884331-E31A-4013-8764-66678ABC6451}" presName="sp" presStyleCnt="0"/>
      <dgm:spPr/>
    </dgm:pt>
    <dgm:pt modelId="{6D56A8B9-10A2-DD47-A228-910542BDAAE4}" type="pres">
      <dgm:prSet presAssocID="{63164869-11E5-449E-8922-D72D71BA8D14}" presName="linNode" presStyleCnt="0"/>
      <dgm:spPr/>
    </dgm:pt>
    <dgm:pt modelId="{A21C88C0-D976-2C46-A973-63DBC3040190}" type="pres">
      <dgm:prSet presAssocID="{63164869-11E5-449E-8922-D72D71BA8D14}" presName="parentText" presStyleLbl="node1" presStyleIdx="3" presStyleCnt="5">
        <dgm:presLayoutVars>
          <dgm:chMax val="1"/>
          <dgm:bulletEnabled val="1"/>
        </dgm:presLayoutVars>
      </dgm:prSet>
      <dgm:spPr/>
    </dgm:pt>
    <dgm:pt modelId="{FFCEEBDF-3D20-FF4F-8B23-B5295500C33C}" type="pres">
      <dgm:prSet presAssocID="{63164869-11E5-449E-8922-D72D71BA8D14}" presName="descendantText" presStyleLbl="alignAccFollowNode1" presStyleIdx="1" presStyleCnt="3">
        <dgm:presLayoutVars>
          <dgm:bulletEnabled val="1"/>
        </dgm:presLayoutVars>
      </dgm:prSet>
      <dgm:spPr/>
    </dgm:pt>
    <dgm:pt modelId="{49379A62-77A9-144D-A544-275FBDD29D6C}" type="pres">
      <dgm:prSet presAssocID="{FAECCCD5-4BF2-4DB1-BDB7-1E4A88162F51}" presName="sp" presStyleCnt="0"/>
      <dgm:spPr/>
    </dgm:pt>
    <dgm:pt modelId="{CFE7E109-AF83-8A47-B3AC-56C294080061}" type="pres">
      <dgm:prSet presAssocID="{0DADCD3C-F7E2-463D-A3FE-0375CB6BF389}" presName="linNode" presStyleCnt="0"/>
      <dgm:spPr/>
    </dgm:pt>
    <dgm:pt modelId="{9A350869-FA9C-D144-B860-A17C37C0B78D}" type="pres">
      <dgm:prSet presAssocID="{0DADCD3C-F7E2-463D-A3FE-0375CB6BF389}" presName="parentText" presStyleLbl="node1" presStyleIdx="4" presStyleCnt="5">
        <dgm:presLayoutVars>
          <dgm:chMax val="1"/>
          <dgm:bulletEnabled val="1"/>
        </dgm:presLayoutVars>
      </dgm:prSet>
      <dgm:spPr/>
    </dgm:pt>
    <dgm:pt modelId="{9E0F045E-C9C9-694A-A65F-0B52B89AC97B}" type="pres">
      <dgm:prSet presAssocID="{0DADCD3C-F7E2-463D-A3FE-0375CB6BF389}" presName="descendantText" presStyleLbl="alignAccFollowNode1" presStyleIdx="2" presStyleCnt="3">
        <dgm:presLayoutVars>
          <dgm:bulletEnabled val="1"/>
        </dgm:presLayoutVars>
      </dgm:prSet>
      <dgm:spPr/>
    </dgm:pt>
  </dgm:ptLst>
  <dgm:cxnLst>
    <dgm:cxn modelId="{75206B01-C7CF-634D-A245-87D2A0A99BEB}" type="presOf" srcId="{63164869-11E5-449E-8922-D72D71BA8D14}" destId="{A21C88C0-D976-2C46-A973-63DBC3040190}" srcOrd="0" destOrd="0" presId="urn:microsoft.com/office/officeart/2005/8/layout/vList5"/>
    <dgm:cxn modelId="{AA514F07-C936-4626-B3D8-AD933213527A}" srcId="{4C6F832C-32F7-4B6D-849D-0AB76997B575}" destId="{84555297-59A1-4627-8A7E-88AFF3B45905}" srcOrd="2" destOrd="0" parTransId="{4B802BF5-726F-4D06-B180-9F0158EE1F77}" sibTransId="{1C884331-E31A-4013-8764-66678ABC6451}"/>
    <dgm:cxn modelId="{130C6E10-6A7A-446E-9620-1364D19267DC}" srcId="{4C6F832C-32F7-4B6D-849D-0AB76997B575}" destId="{E790E993-FEC7-4A9F-960C-DE49DE6D26CD}" srcOrd="0" destOrd="0" parTransId="{CCA8E855-446C-43EF-A8A9-EA90FCEE85D8}" sibTransId="{90863AC6-E180-4831-8A53-A6C018EBD0DE}"/>
    <dgm:cxn modelId="{CAF3994F-7BA3-4B1D-ADFE-BB557A313023}" srcId="{4C6F832C-32F7-4B6D-849D-0AB76997B575}" destId="{63164869-11E5-449E-8922-D72D71BA8D14}" srcOrd="3" destOrd="0" parTransId="{9E32E678-D8C8-45C3-B1ED-86748825EF39}" sibTransId="{FAECCCD5-4BF2-4DB1-BDB7-1E4A88162F51}"/>
    <dgm:cxn modelId="{813CDE53-A716-2B41-91D7-74D149C701BC}" type="presOf" srcId="{287F807A-C0CC-4931-8BF5-BF5B14BC2566}" destId="{1E579821-B569-0A40-BBE4-6772629DA9C5}" srcOrd="0" destOrd="0" presId="urn:microsoft.com/office/officeart/2005/8/layout/vList5"/>
    <dgm:cxn modelId="{E9983C6F-EA01-4AF9-BA7C-28F7DD322AA6}" srcId="{63164869-11E5-449E-8922-D72D71BA8D14}" destId="{3F0C2BB4-0811-46E5-A051-5F810395E152}" srcOrd="0" destOrd="0" parTransId="{297E377B-4B76-417F-9DB9-746E26217E31}" sibTransId="{2E92DD75-C69F-423E-8596-141923E5B6A7}"/>
    <dgm:cxn modelId="{65E55074-E981-491E-BA63-4B499798F843}" srcId="{4C6F832C-32F7-4B6D-849D-0AB76997B575}" destId="{0DADCD3C-F7E2-463D-A3FE-0375CB6BF389}" srcOrd="4" destOrd="0" parTransId="{B5BAD476-2281-400A-9EAF-AE288C20919D}" sibTransId="{3943E9B9-F0A8-4EE7-9791-5E03CBD69820}"/>
    <dgm:cxn modelId="{FA0FB189-E65B-D541-B473-A189CB8444A3}" type="presOf" srcId="{E790E993-FEC7-4A9F-960C-DE49DE6D26CD}" destId="{0FFFCA7E-419F-1242-AEC9-76008974FD53}" srcOrd="0" destOrd="0" presId="urn:microsoft.com/office/officeart/2005/8/layout/vList5"/>
    <dgm:cxn modelId="{258E6A8A-1F66-8D4D-9297-FC16BC3A04C2}" type="presOf" srcId="{84555297-59A1-4627-8A7E-88AFF3B45905}" destId="{C73A2CB0-596E-604A-8845-256FB2BC314A}" srcOrd="0" destOrd="0" presId="urn:microsoft.com/office/officeart/2005/8/layout/vList5"/>
    <dgm:cxn modelId="{D813658B-EE2B-4EB9-B146-8AFF0552429C}" srcId="{4C6F832C-32F7-4B6D-849D-0AB76997B575}" destId="{10667D97-C814-402D-B922-636EF6E4E537}" srcOrd="1" destOrd="0" parTransId="{AB80EC43-826E-4727-97AA-CCF40D8614E7}" sibTransId="{CD36095E-2734-497C-BE0C-1D746B10CC7C}"/>
    <dgm:cxn modelId="{85FDFD94-2CD9-4E4F-B056-967F4C4D45F7}" type="presOf" srcId="{10667D97-C814-402D-B922-636EF6E4E537}" destId="{09F49B6E-A958-8140-96EE-F04FEEEDCFA5}" srcOrd="0" destOrd="0" presId="urn:microsoft.com/office/officeart/2005/8/layout/vList5"/>
    <dgm:cxn modelId="{E064B29C-0C9B-B344-B4EF-D933C803D3F8}" type="presOf" srcId="{8D054731-0C13-46C9-A507-9BCE1B02BC5F}" destId="{9E0F045E-C9C9-694A-A65F-0B52B89AC97B}" srcOrd="0" destOrd="0" presId="urn:microsoft.com/office/officeart/2005/8/layout/vList5"/>
    <dgm:cxn modelId="{E4294AA1-61FC-7741-B1BB-07771F988D70}" type="presOf" srcId="{4C6F832C-32F7-4B6D-849D-0AB76997B575}" destId="{A0338D66-1256-934B-87D2-56EAF43515B5}" srcOrd="0" destOrd="0" presId="urn:microsoft.com/office/officeart/2005/8/layout/vList5"/>
    <dgm:cxn modelId="{5BD3B3A4-6DB3-3D49-A1C6-97CBBBE96FB1}" type="presOf" srcId="{3F0C2BB4-0811-46E5-A051-5F810395E152}" destId="{FFCEEBDF-3D20-FF4F-8B23-B5295500C33C}" srcOrd="0" destOrd="0" presId="urn:microsoft.com/office/officeart/2005/8/layout/vList5"/>
    <dgm:cxn modelId="{56D6A3D7-C84C-4C89-AF6C-BFBEE4CBCB56}" srcId="{84555297-59A1-4627-8A7E-88AFF3B45905}" destId="{287F807A-C0CC-4931-8BF5-BF5B14BC2566}" srcOrd="0" destOrd="0" parTransId="{CB0490E4-4C96-4845-9EEE-B3DA808058BB}" sibTransId="{9376D153-897B-45EC-A162-C8D7471FA355}"/>
    <dgm:cxn modelId="{6647B7D7-A3B5-496A-BBE7-D13DC672E2BC}" srcId="{0DADCD3C-F7E2-463D-A3FE-0375CB6BF389}" destId="{8D054731-0C13-46C9-A507-9BCE1B02BC5F}" srcOrd="0" destOrd="0" parTransId="{7FA12E05-2547-4EA3-AF5F-CE5422009639}" sibTransId="{CCCE0B67-FE51-4869-B54A-7B48E0497985}"/>
    <dgm:cxn modelId="{99F98DF6-7491-AD47-B3FE-3AB8823F2F3D}" type="presOf" srcId="{0DADCD3C-F7E2-463D-A3FE-0375CB6BF389}" destId="{9A350869-FA9C-D144-B860-A17C37C0B78D}" srcOrd="0" destOrd="0" presId="urn:microsoft.com/office/officeart/2005/8/layout/vList5"/>
    <dgm:cxn modelId="{EA3B8B38-6557-DC41-9FE1-65C2D393CEAA}" type="presParOf" srcId="{A0338D66-1256-934B-87D2-56EAF43515B5}" destId="{51349405-5CA6-A548-B216-441C7759A663}" srcOrd="0" destOrd="0" presId="urn:microsoft.com/office/officeart/2005/8/layout/vList5"/>
    <dgm:cxn modelId="{721B6C75-53E0-C749-A29A-01286C80E7BF}" type="presParOf" srcId="{51349405-5CA6-A548-B216-441C7759A663}" destId="{0FFFCA7E-419F-1242-AEC9-76008974FD53}" srcOrd="0" destOrd="0" presId="urn:microsoft.com/office/officeart/2005/8/layout/vList5"/>
    <dgm:cxn modelId="{60CAF3E5-63CD-4645-9CD9-68C30268581E}" type="presParOf" srcId="{A0338D66-1256-934B-87D2-56EAF43515B5}" destId="{6FDB5836-524A-EC45-8C90-08CDB7964044}" srcOrd="1" destOrd="0" presId="urn:microsoft.com/office/officeart/2005/8/layout/vList5"/>
    <dgm:cxn modelId="{2E149C2E-EE5A-F541-B3CF-69B05242C39C}" type="presParOf" srcId="{A0338D66-1256-934B-87D2-56EAF43515B5}" destId="{7966BD96-283E-E443-9A35-1D502F6954FD}" srcOrd="2" destOrd="0" presId="urn:microsoft.com/office/officeart/2005/8/layout/vList5"/>
    <dgm:cxn modelId="{15E8C4CA-B01B-154D-9FAF-44BDDD49AE48}" type="presParOf" srcId="{7966BD96-283E-E443-9A35-1D502F6954FD}" destId="{09F49B6E-A958-8140-96EE-F04FEEEDCFA5}" srcOrd="0" destOrd="0" presId="urn:microsoft.com/office/officeart/2005/8/layout/vList5"/>
    <dgm:cxn modelId="{5D3BA909-FD36-A145-A5A4-17E1F96618E0}" type="presParOf" srcId="{A0338D66-1256-934B-87D2-56EAF43515B5}" destId="{62C7EFDB-3A04-9548-9D58-35553E70585B}" srcOrd="3" destOrd="0" presId="urn:microsoft.com/office/officeart/2005/8/layout/vList5"/>
    <dgm:cxn modelId="{3B0C00AF-2F03-4641-AD20-568070AAF83B}" type="presParOf" srcId="{A0338D66-1256-934B-87D2-56EAF43515B5}" destId="{05CC301E-4E22-EE41-BBB2-619AD4BF2BE9}" srcOrd="4" destOrd="0" presId="urn:microsoft.com/office/officeart/2005/8/layout/vList5"/>
    <dgm:cxn modelId="{6967EB85-16C6-4F47-B9A0-620F889F054D}" type="presParOf" srcId="{05CC301E-4E22-EE41-BBB2-619AD4BF2BE9}" destId="{C73A2CB0-596E-604A-8845-256FB2BC314A}" srcOrd="0" destOrd="0" presId="urn:microsoft.com/office/officeart/2005/8/layout/vList5"/>
    <dgm:cxn modelId="{320A36A8-11CF-A24F-B016-C3EC6F805230}" type="presParOf" srcId="{05CC301E-4E22-EE41-BBB2-619AD4BF2BE9}" destId="{1E579821-B569-0A40-BBE4-6772629DA9C5}" srcOrd="1" destOrd="0" presId="urn:microsoft.com/office/officeart/2005/8/layout/vList5"/>
    <dgm:cxn modelId="{77C3B05D-6DDF-7A4F-A54A-17901A784F11}" type="presParOf" srcId="{A0338D66-1256-934B-87D2-56EAF43515B5}" destId="{C29FE23E-83E3-A14C-8A89-2CE18F4E8D66}" srcOrd="5" destOrd="0" presId="urn:microsoft.com/office/officeart/2005/8/layout/vList5"/>
    <dgm:cxn modelId="{54B82CD5-1007-FE49-B483-4D8A83C2F94D}" type="presParOf" srcId="{A0338D66-1256-934B-87D2-56EAF43515B5}" destId="{6D56A8B9-10A2-DD47-A228-910542BDAAE4}" srcOrd="6" destOrd="0" presId="urn:microsoft.com/office/officeart/2005/8/layout/vList5"/>
    <dgm:cxn modelId="{0E843ABD-E874-6242-A2CF-3615A5867A5C}" type="presParOf" srcId="{6D56A8B9-10A2-DD47-A228-910542BDAAE4}" destId="{A21C88C0-D976-2C46-A973-63DBC3040190}" srcOrd="0" destOrd="0" presId="urn:microsoft.com/office/officeart/2005/8/layout/vList5"/>
    <dgm:cxn modelId="{F7A2AFBF-497A-FF4F-AF8B-147BB8E01795}" type="presParOf" srcId="{6D56A8B9-10A2-DD47-A228-910542BDAAE4}" destId="{FFCEEBDF-3D20-FF4F-8B23-B5295500C33C}" srcOrd="1" destOrd="0" presId="urn:microsoft.com/office/officeart/2005/8/layout/vList5"/>
    <dgm:cxn modelId="{99AEC822-1ACC-2B49-94D4-CDAF18B2C865}" type="presParOf" srcId="{A0338D66-1256-934B-87D2-56EAF43515B5}" destId="{49379A62-77A9-144D-A544-275FBDD29D6C}" srcOrd="7" destOrd="0" presId="urn:microsoft.com/office/officeart/2005/8/layout/vList5"/>
    <dgm:cxn modelId="{A8B34978-7FCB-314A-B7F8-54A6ABBC9083}" type="presParOf" srcId="{A0338D66-1256-934B-87D2-56EAF43515B5}" destId="{CFE7E109-AF83-8A47-B3AC-56C294080061}" srcOrd="8" destOrd="0" presId="urn:microsoft.com/office/officeart/2005/8/layout/vList5"/>
    <dgm:cxn modelId="{2A6B805E-1B47-8948-8B20-77499659D6B2}" type="presParOf" srcId="{CFE7E109-AF83-8A47-B3AC-56C294080061}" destId="{9A350869-FA9C-D144-B860-A17C37C0B78D}" srcOrd="0" destOrd="0" presId="urn:microsoft.com/office/officeart/2005/8/layout/vList5"/>
    <dgm:cxn modelId="{F892B507-9022-9C4B-9C40-65B45643A302}" type="presParOf" srcId="{CFE7E109-AF83-8A47-B3AC-56C294080061}" destId="{9E0F045E-C9C9-694A-A65F-0B52B89AC9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C47B33-EA7F-44A6-938E-D92DE3CCDFA5}"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28AFC05F-E164-4DDE-A07B-9A4FBAACF905}">
      <dgm:prSet/>
      <dgm:spPr/>
      <dgm:t>
        <a:bodyPr/>
        <a:lstStyle/>
        <a:p>
          <a:r>
            <a:rPr lang="en-US" b="1" i="0"/>
            <a:t>High-End GPU Usage</a:t>
          </a:r>
          <a:r>
            <a:rPr lang="en-US" b="0" i="0"/>
            <a:t>:</a:t>
          </a:r>
          <a:endParaRPr lang="en-US"/>
        </a:p>
      </dgm:t>
    </dgm:pt>
    <dgm:pt modelId="{964FCC10-FC8C-40A3-81E4-0D304730AB0F}" type="parTrans" cxnId="{F14B6F3D-4CD3-42B2-BAA6-8B0176252ED5}">
      <dgm:prSet/>
      <dgm:spPr/>
      <dgm:t>
        <a:bodyPr/>
        <a:lstStyle/>
        <a:p>
          <a:endParaRPr lang="en-US"/>
        </a:p>
      </dgm:t>
    </dgm:pt>
    <dgm:pt modelId="{880314A0-3DC8-45CF-A7CA-FEAC48D3FF96}" type="sibTrans" cxnId="{F14B6F3D-4CD3-42B2-BAA6-8B0176252ED5}">
      <dgm:prSet/>
      <dgm:spPr/>
      <dgm:t>
        <a:bodyPr/>
        <a:lstStyle/>
        <a:p>
          <a:endParaRPr lang="en-US"/>
        </a:p>
      </dgm:t>
    </dgm:pt>
    <dgm:pt modelId="{862FB32D-33CB-4DA1-A79E-E8667B323C25}">
      <dgm:prSet/>
      <dgm:spPr/>
      <dgm:t>
        <a:bodyPr/>
        <a:lstStyle/>
        <a:p>
          <a:r>
            <a:rPr lang="en-US" sz="1100" b="0" i="0"/>
            <a:t>Utilized NVIDIA Tesla V100 GPU pods with 182 compute units in Google Colab, equipped with high RAM, for training XLNet and DistilBERT models.</a:t>
          </a:r>
          <a:endParaRPr lang="en-US" sz="1100"/>
        </a:p>
      </dgm:t>
    </dgm:pt>
    <dgm:pt modelId="{283C13EB-97DB-4F9A-AFD7-CCF279A7D518}" type="parTrans" cxnId="{36D1378A-E020-46DE-AC89-4D4821E30CD3}">
      <dgm:prSet/>
      <dgm:spPr/>
      <dgm:t>
        <a:bodyPr/>
        <a:lstStyle/>
        <a:p>
          <a:endParaRPr lang="en-US"/>
        </a:p>
      </dgm:t>
    </dgm:pt>
    <dgm:pt modelId="{F6A56813-85BA-419D-85CA-0E8EE17386DB}" type="sibTrans" cxnId="{36D1378A-E020-46DE-AC89-4D4821E30CD3}">
      <dgm:prSet/>
      <dgm:spPr/>
      <dgm:t>
        <a:bodyPr/>
        <a:lstStyle/>
        <a:p>
          <a:endParaRPr lang="en-US"/>
        </a:p>
      </dgm:t>
    </dgm:pt>
    <dgm:pt modelId="{F948C234-6B1A-40A6-9970-886F9AD3DD8A}">
      <dgm:prSet/>
      <dgm:spPr/>
      <dgm:t>
        <a:bodyPr/>
        <a:lstStyle/>
        <a:p>
          <a:r>
            <a:rPr lang="en-US" sz="1100" dirty="0"/>
            <a:t>250 watts GPU power consumption.</a:t>
          </a:r>
        </a:p>
      </dgm:t>
    </dgm:pt>
    <dgm:pt modelId="{3F2478AC-AD96-46A0-8C57-12DB6AAF38CC}" type="parTrans" cxnId="{27A1F87C-A340-41AA-9805-DF186EB2D75B}">
      <dgm:prSet/>
      <dgm:spPr/>
      <dgm:t>
        <a:bodyPr/>
        <a:lstStyle/>
        <a:p>
          <a:endParaRPr lang="en-US"/>
        </a:p>
      </dgm:t>
    </dgm:pt>
    <dgm:pt modelId="{4763A37D-76E3-46DD-9BE7-6114AA401D26}" type="sibTrans" cxnId="{27A1F87C-A340-41AA-9805-DF186EB2D75B}">
      <dgm:prSet/>
      <dgm:spPr/>
      <dgm:t>
        <a:bodyPr/>
        <a:lstStyle/>
        <a:p>
          <a:endParaRPr lang="en-US"/>
        </a:p>
      </dgm:t>
    </dgm:pt>
    <dgm:pt modelId="{6AB8AD27-0A3D-420D-A15E-F7FF943BB7D5}">
      <dgm:prSet custT="1"/>
      <dgm:spPr/>
      <dgm:t>
        <a:bodyPr/>
        <a:lstStyle/>
        <a:p>
          <a:r>
            <a:rPr lang="en-US" sz="1200" b="1" dirty="0"/>
            <a:t>For 1.8 hours, the energy consumption would be 250 watts×1.8 hours = 450 watt-hours</a:t>
          </a:r>
        </a:p>
      </dgm:t>
    </dgm:pt>
    <dgm:pt modelId="{70FBB724-C7E4-4BFD-B352-A4FB86206F71}" type="parTrans" cxnId="{4BE115EA-A67B-46C4-9289-FA4E17970153}">
      <dgm:prSet/>
      <dgm:spPr/>
      <dgm:t>
        <a:bodyPr/>
        <a:lstStyle/>
        <a:p>
          <a:endParaRPr lang="en-US"/>
        </a:p>
      </dgm:t>
    </dgm:pt>
    <dgm:pt modelId="{7827B7DE-9B86-4C4D-B04A-89B18E626477}" type="sibTrans" cxnId="{4BE115EA-A67B-46C4-9289-FA4E17970153}">
      <dgm:prSet/>
      <dgm:spPr/>
      <dgm:t>
        <a:bodyPr/>
        <a:lstStyle/>
        <a:p>
          <a:endParaRPr lang="en-US"/>
        </a:p>
      </dgm:t>
    </dgm:pt>
    <dgm:pt modelId="{4540F719-5B1D-4059-8019-9D03D4C7F4A6}">
      <dgm:prSet custT="1"/>
      <dgm:spPr/>
      <dgm:t>
        <a:bodyPr/>
        <a:lstStyle/>
        <a:p>
          <a:r>
            <a:rPr lang="en-US" sz="1200" b="1" dirty="0"/>
            <a:t>250 watts×1.8 hours=450 watt-hours or 0.45 kilowatt-hours (kWh).</a:t>
          </a:r>
        </a:p>
      </dgm:t>
    </dgm:pt>
    <dgm:pt modelId="{BD7EA242-B22D-4D70-8314-04E5B8DA1B76}" type="parTrans" cxnId="{28C8238D-D234-4000-AC0D-7A8350E70ADB}">
      <dgm:prSet/>
      <dgm:spPr/>
      <dgm:t>
        <a:bodyPr/>
        <a:lstStyle/>
        <a:p>
          <a:endParaRPr lang="en-US"/>
        </a:p>
      </dgm:t>
    </dgm:pt>
    <dgm:pt modelId="{CCC5A2A7-988C-4CDA-9070-8BE0B8D9B7E4}" type="sibTrans" cxnId="{28C8238D-D234-4000-AC0D-7A8350E70ADB}">
      <dgm:prSet/>
      <dgm:spPr/>
      <dgm:t>
        <a:bodyPr/>
        <a:lstStyle/>
        <a:p>
          <a:endParaRPr lang="en-US"/>
        </a:p>
      </dgm:t>
    </dgm:pt>
    <dgm:pt modelId="{C54B66DB-ACB3-49E5-B6FA-B44C68E2A9E8}">
      <dgm:prSet/>
      <dgm:spPr/>
      <dgm:t>
        <a:bodyPr/>
        <a:lstStyle/>
        <a:p>
          <a:r>
            <a:rPr lang="en-US" b="1" i="0"/>
            <a:t>Environmental Consideration – Estimated Carbon Emissions</a:t>
          </a:r>
          <a:r>
            <a:rPr lang="en-US" b="0" i="0"/>
            <a:t>:</a:t>
          </a:r>
          <a:endParaRPr lang="en-US"/>
        </a:p>
      </dgm:t>
    </dgm:pt>
    <dgm:pt modelId="{52E8BC85-8355-45A2-8AAD-C4A07E06B919}" type="parTrans" cxnId="{910FDC30-761F-417F-B7B0-53B366CA46F3}">
      <dgm:prSet/>
      <dgm:spPr/>
      <dgm:t>
        <a:bodyPr/>
        <a:lstStyle/>
        <a:p>
          <a:endParaRPr lang="en-US"/>
        </a:p>
      </dgm:t>
    </dgm:pt>
    <dgm:pt modelId="{8E9BBF7D-FA4E-4249-8D6F-ED991CD39B83}" type="sibTrans" cxnId="{910FDC30-761F-417F-B7B0-53B366CA46F3}">
      <dgm:prSet/>
      <dgm:spPr/>
      <dgm:t>
        <a:bodyPr/>
        <a:lstStyle/>
        <a:p>
          <a:endParaRPr lang="en-US"/>
        </a:p>
      </dgm:t>
    </dgm:pt>
    <dgm:pt modelId="{0829CF4A-5B91-4CE2-862D-B8F2D19D7937}">
      <dgm:prSet/>
      <dgm:spPr/>
      <dgm:t>
        <a:bodyPr/>
        <a:lstStyle/>
        <a:p>
          <a:r>
            <a:rPr lang="en-US" dirty="0"/>
            <a:t>The </a:t>
          </a:r>
          <a:r>
            <a:rPr lang="en-US" b="0" i="0" dirty="0"/>
            <a:t>carbon </a:t>
          </a:r>
          <a:r>
            <a:rPr lang="en-US" dirty="0"/>
            <a:t>intensity of electricity varies greatly depending </a:t>
          </a:r>
          <a:r>
            <a:rPr lang="en-US" b="0" i="0" dirty="0"/>
            <a:t>on </a:t>
          </a:r>
          <a:r>
            <a:rPr lang="en-US" dirty="0"/>
            <a:t>the region </a:t>
          </a:r>
          <a:r>
            <a:rPr lang="en-US" b="0" i="0" dirty="0"/>
            <a:t>and </a:t>
          </a:r>
          <a:r>
            <a:rPr lang="en-US" dirty="0"/>
            <a:t>its </a:t>
          </a:r>
          <a:r>
            <a:rPr lang="en-US" b="0" i="0" dirty="0"/>
            <a:t>energy mix.</a:t>
          </a:r>
          <a:r>
            <a:rPr lang="en-US" dirty="0"/>
            <a:t> As a general global average, we might use about 475 grams of CO2 emitted per kWh (source: International Energy Agency, 2020 data).</a:t>
          </a:r>
        </a:p>
      </dgm:t>
    </dgm:pt>
    <dgm:pt modelId="{89BAB9DC-FE6E-4F31-9326-22E5D2849A75}" type="parTrans" cxnId="{A98B16C6-44B3-4339-8523-98FB327BD2AC}">
      <dgm:prSet/>
      <dgm:spPr/>
      <dgm:t>
        <a:bodyPr/>
        <a:lstStyle/>
        <a:p>
          <a:endParaRPr lang="en-US"/>
        </a:p>
      </dgm:t>
    </dgm:pt>
    <dgm:pt modelId="{B7359D37-C689-4058-BA20-FF6A824ADC3F}" type="sibTrans" cxnId="{A98B16C6-44B3-4339-8523-98FB327BD2AC}">
      <dgm:prSet/>
      <dgm:spPr/>
      <dgm:t>
        <a:bodyPr/>
        <a:lstStyle/>
        <a:p>
          <a:endParaRPr lang="en-US"/>
        </a:p>
      </dgm:t>
    </dgm:pt>
    <dgm:pt modelId="{65672300-7599-4C53-ADCE-741BBE4DDE1B}">
      <dgm:prSet/>
      <dgm:spPr/>
      <dgm:t>
        <a:bodyPr/>
        <a:lstStyle/>
        <a:p>
          <a:r>
            <a:rPr lang="en-US"/>
            <a:t>Therefore, the estimated emissions would be 0.45 kWh×475 g/kWh=213.75 grams of CO2 </a:t>
          </a:r>
        </a:p>
      </dgm:t>
    </dgm:pt>
    <dgm:pt modelId="{CBF173C8-BD7D-4F14-82D2-A7CA45655C05}" type="parTrans" cxnId="{92147EC2-DD79-4514-95FF-938CC1E733D7}">
      <dgm:prSet/>
      <dgm:spPr/>
      <dgm:t>
        <a:bodyPr/>
        <a:lstStyle/>
        <a:p>
          <a:endParaRPr lang="en-US"/>
        </a:p>
      </dgm:t>
    </dgm:pt>
    <dgm:pt modelId="{EB56822D-40F5-42D6-A51A-880027BF03DB}" type="sibTrans" cxnId="{92147EC2-DD79-4514-95FF-938CC1E733D7}">
      <dgm:prSet/>
      <dgm:spPr/>
      <dgm:t>
        <a:bodyPr/>
        <a:lstStyle/>
        <a:p>
          <a:endParaRPr lang="en-US"/>
        </a:p>
      </dgm:t>
    </dgm:pt>
    <dgm:pt modelId="{ED708936-0262-4699-8A73-9729A411CE6D}">
      <dgm:prSet/>
      <dgm:spPr/>
      <dgm:t>
        <a:bodyPr/>
        <a:lstStyle/>
        <a:p>
          <a:r>
            <a:rPr lang="en-US"/>
            <a:t>0.45 kWh×475 g/kWh = </a:t>
          </a:r>
          <a:r>
            <a:rPr lang="en-US" b="1"/>
            <a:t>213.75 grams </a:t>
          </a:r>
          <a:r>
            <a:rPr lang="en-US" b="1" i="0"/>
            <a:t>of</a:t>
          </a:r>
          <a:r>
            <a:rPr lang="en-US" b="1"/>
            <a:t> CO2</a:t>
          </a:r>
          <a:r>
            <a:rPr lang="en-US"/>
            <a:t>.</a:t>
          </a:r>
        </a:p>
      </dgm:t>
    </dgm:pt>
    <dgm:pt modelId="{A7EC8DC6-FE10-402E-8A73-BF70A358FC7D}" type="parTrans" cxnId="{3E1BC005-8AC8-4F39-B551-89A0B9E2C512}">
      <dgm:prSet/>
      <dgm:spPr/>
      <dgm:t>
        <a:bodyPr/>
        <a:lstStyle/>
        <a:p>
          <a:endParaRPr lang="en-US"/>
        </a:p>
      </dgm:t>
    </dgm:pt>
    <dgm:pt modelId="{9D091804-21DF-4D53-92A0-64C6A531383B}" type="sibTrans" cxnId="{3E1BC005-8AC8-4F39-B551-89A0B9E2C512}">
      <dgm:prSet/>
      <dgm:spPr/>
      <dgm:t>
        <a:bodyPr/>
        <a:lstStyle/>
        <a:p>
          <a:endParaRPr lang="en-US"/>
        </a:p>
      </dgm:t>
    </dgm:pt>
    <dgm:pt modelId="{75653C30-065F-443D-9BD7-B341BA434900}">
      <dgm:prSet/>
      <dgm:spPr/>
      <dgm:t>
        <a:bodyPr/>
        <a:lstStyle/>
        <a:p>
          <a:r>
            <a:rPr lang="en-US" b="1" i="0"/>
            <a:t>Balancing Performance and Sustainability</a:t>
          </a:r>
          <a:r>
            <a:rPr lang="en-US" b="0" i="0"/>
            <a:t>:</a:t>
          </a:r>
          <a:endParaRPr lang="en-US"/>
        </a:p>
      </dgm:t>
    </dgm:pt>
    <dgm:pt modelId="{0E756485-CFA8-4651-95D7-29B2908943D6}" type="parTrans" cxnId="{96E8CD8A-11C2-46BE-B337-515BE5671749}">
      <dgm:prSet/>
      <dgm:spPr/>
      <dgm:t>
        <a:bodyPr/>
        <a:lstStyle/>
        <a:p>
          <a:endParaRPr lang="en-US"/>
        </a:p>
      </dgm:t>
    </dgm:pt>
    <dgm:pt modelId="{0BE1820F-5CB3-43E6-ADD0-B133BC8F0B14}" type="sibTrans" cxnId="{96E8CD8A-11C2-46BE-B337-515BE5671749}">
      <dgm:prSet/>
      <dgm:spPr/>
      <dgm:t>
        <a:bodyPr/>
        <a:lstStyle/>
        <a:p>
          <a:endParaRPr lang="en-US"/>
        </a:p>
      </dgm:t>
    </dgm:pt>
    <dgm:pt modelId="{4822D313-AF36-4594-8C90-4E03EB6B8FAA}">
      <dgm:prSet/>
      <dgm:spPr/>
      <dgm:t>
        <a:bodyPr/>
        <a:lstStyle/>
        <a:p>
          <a:r>
            <a:rPr lang="en-US" b="0" i="0"/>
            <a:t>Strived for a balance between computational performance and environmental sustainability.</a:t>
          </a:r>
          <a:endParaRPr lang="en-US"/>
        </a:p>
      </dgm:t>
    </dgm:pt>
    <dgm:pt modelId="{47DAFE57-6590-432B-9820-05AE2F0AD360}" type="parTrans" cxnId="{51001612-81C3-4CE0-9AA2-B02CDBFA2FBB}">
      <dgm:prSet/>
      <dgm:spPr/>
      <dgm:t>
        <a:bodyPr/>
        <a:lstStyle/>
        <a:p>
          <a:endParaRPr lang="en-US"/>
        </a:p>
      </dgm:t>
    </dgm:pt>
    <dgm:pt modelId="{731569AE-687C-45C1-893C-288FD757C982}" type="sibTrans" cxnId="{51001612-81C3-4CE0-9AA2-B02CDBFA2FBB}">
      <dgm:prSet/>
      <dgm:spPr/>
      <dgm:t>
        <a:bodyPr/>
        <a:lstStyle/>
        <a:p>
          <a:endParaRPr lang="en-US"/>
        </a:p>
      </dgm:t>
    </dgm:pt>
    <dgm:pt modelId="{FA9F7C68-866F-43F2-8E9A-DAD19F59A219}">
      <dgm:prSet/>
      <dgm:spPr/>
      <dgm:t>
        <a:bodyPr/>
        <a:lstStyle/>
        <a:p>
          <a:r>
            <a:rPr lang="en-US" b="0" i="0"/>
            <a:t>Emphasis on efficient model architectures and mindful usage of computational resources to reduce environmental footprint.</a:t>
          </a:r>
          <a:endParaRPr lang="en-US"/>
        </a:p>
      </dgm:t>
    </dgm:pt>
    <dgm:pt modelId="{C9E3FF6C-6803-403E-B36D-80D7CF0C5453}" type="parTrans" cxnId="{F06B73D4-0F25-46C2-ABA8-9DC77DEE32A9}">
      <dgm:prSet/>
      <dgm:spPr/>
      <dgm:t>
        <a:bodyPr/>
        <a:lstStyle/>
        <a:p>
          <a:endParaRPr lang="en-US"/>
        </a:p>
      </dgm:t>
    </dgm:pt>
    <dgm:pt modelId="{035325C3-A0F4-45CD-9A93-047A7A8CD024}" type="sibTrans" cxnId="{F06B73D4-0F25-46C2-ABA8-9DC77DEE32A9}">
      <dgm:prSet/>
      <dgm:spPr/>
      <dgm:t>
        <a:bodyPr/>
        <a:lstStyle/>
        <a:p>
          <a:endParaRPr lang="en-US"/>
        </a:p>
      </dgm:t>
    </dgm:pt>
    <dgm:pt modelId="{B88FFAB7-BEB2-924B-B1D3-95C28D22162F}" type="pres">
      <dgm:prSet presAssocID="{B8C47B33-EA7F-44A6-938E-D92DE3CCDFA5}" presName="Name0" presStyleCnt="0">
        <dgm:presLayoutVars>
          <dgm:dir/>
          <dgm:animLvl val="lvl"/>
          <dgm:resizeHandles val="exact"/>
        </dgm:presLayoutVars>
      </dgm:prSet>
      <dgm:spPr/>
    </dgm:pt>
    <dgm:pt modelId="{7532BA3E-6621-E74A-8D7C-2436FA8AA012}" type="pres">
      <dgm:prSet presAssocID="{75653C30-065F-443D-9BD7-B341BA434900}" presName="boxAndChildren" presStyleCnt="0"/>
      <dgm:spPr/>
    </dgm:pt>
    <dgm:pt modelId="{091E4412-DD8B-4748-BFC3-96177BD7A0D4}" type="pres">
      <dgm:prSet presAssocID="{75653C30-065F-443D-9BD7-B341BA434900}" presName="parentTextBox" presStyleLbl="alignNode1" presStyleIdx="0" presStyleCnt="3"/>
      <dgm:spPr/>
    </dgm:pt>
    <dgm:pt modelId="{DD3A391E-C412-CF43-AB5F-2CE389C85FCE}" type="pres">
      <dgm:prSet presAssocID="{75653C30-065F-443D-9BD7-B341BA434900}" presName="descendantBox" presStyleLbl="bgAccFollowNode1" presStyleIdx="0" presStyleCnt="3"/>
      <dgm:spPr/>
    </dgm:pt>
    <dgm:pt modelId="{E542671B-692D-0B42-8163-9E9555112650}" type="pres">
      <dgm:prSet presAssocID="{8E9BBF7D-FA4E-4249-8D6F-ED991CD39B83}" presName="sp" presStyleCnt="0"/>
      <dgm:spPr/>
    </dgm:pt>
    <dgm:pt modelId="{42509C0A-5D47-9D47-B3C5-06F2376B9BF1}" type="pres">
      <dgm:prSet presAssocID="{C54B66DB-ACB3-49E5-B6FA-B44C68E2A9E8}" presName="arrowAndChildren" presStyleCnt="0"/>
      <dgm:spPr/>
    </dgm:pt>
    <dgm:pt modelId="{47D75CBA-F587-8F48-9080-F8214D94FAE4}" type="pres">
      <dgm:prSet presAssocID="{C54B66DB-ACB3-49E5-B6FA-B44C68E2A9E8}" presName="parentTextArrow" presStyleLbl="node1" presStyleIdx="0" presStyleCnt="0"/>
      <dgm:spPr/>
    </dgm:pt>
    <dgm:pt modelId="{DF8F33B5-DFC9-A94E-99EE-D438BC59E49A}" type="pres">
      <dgm:prSet presAssocID="{C54B66DB-ACB3-49E5-B6FA-B44C68E2A9E8}" presName="arrow" presStyleLbl="alignNode1" presStyleIdx="1" presStyleCnt="3"/>
      <dgm:spPr/>
    </dgm:pt>
    <dgm:pt modelId="{9562C8C7-9B99-6540-9B36-ABD979B38996}" type="pres">
      <dgm:prSet presAssocID="{C54B66DB-ACB3-49E5-B6FA-B44C68E2A9E8}" presName="descendantArrow" presStyleLbl="bgAccFollowNode1" presStyleIdx="1" presStyleCnt="3"/>
      <dgm:spPr/>
    </dgm:pt>
    <dgm:pt modelId="{73E82DF8-08D6-7543-8F7D-0A884E661242}" type="pres">
      <dgm:prSet presAssocID="{880314A0-3DC8-45CF-A7CA-FEAC48D3FF96}" presName="sp" presStyleCnt="0"/>
      <dgm:spPr/>
    </dgm:pt>
    <dgm:pt modelId="{307A520B-7241-DF44-BB97-666792A23022}" type="pres">
      <dgm:prSet presAssocID="{28AFC05F-E164-4DDE-A07B-9A4FBAACF905}" presName="arrowAndChildren" presStyleCnt="0"/>
      <dgm:spPr/>
    </dgm:pt>
    <dgm:pt modelId="{96B99777-D03C-FA41-B9C9-E4EA6C4C1358}" type="pres">
      <dgm:prSet presAssocID="{28AFC05F-E164-4DDE-A07B-9A4FBAACF905}" presName="parentTextArrow" presStyleLbl="node1" presStyleIdx="0" presStyleCnt="0"/>
      <dgm:spPr/>
    </dgm:pt>
    <dgm:pt modelId="{3B556F60-1A62-9848-824E-EDBAB2C4B3A7}" type="pres">
      <dgm:prSet presAssocID="{28AFC05F-E164-4DDE-A07B-9A4FBAACF905}" presName="arrow" presStyleLbl="alignNode1" presStyleIdx="2" presStyleCnt="3"/>
      <dgm:spPr/>
    </dgm:pt>
    <dgm:pt modelId="{75F71869-8651-6E43-8BB1-11113506D401}" type="pres">
      <dgm:prSet presAssocID="{28AFC05F-E164-4DDE-A07B-9A4FBAACF905}" presName="descendantArrow" presStyleLbl="bgAccFollowNode1" presStyleIdx="2" presStyleCnt="3"/>
      <dgm:spPr/>
    </dgm:pt>
  </dgm:ptLst>
  <dgm:cxnLst>
    <dgm:cxn modelId="{5B748901-F390-964F-8A15-8F4B876B537F}" type="presOf" srcId="{F948C234-6B1A-40A6-9970-886F9AD3DD8A}" destId="{75F71869-8651-6E43-8BB1-11113506D401}" srcOrd="0" destOrd="1" presId="urn:microsoft.com/office/officeart/2016/7/layout/VerticalDownArrowProcess"/>
    <dgm:cxn modelId="{3E1BC005-8AC8-4F39-B551-89A0B9E2C512}" srcId="{C54B66DB-ACB3-49E5-B6FA-B44C68E2A9E8}" destId="{ED708936-0262-4699-8A73-9729A411CE6D}" srcOrd="2" destOrd="0" parTransId="{A7EC8DC6-FE10-402E-8A73-BF70A358FC7D}" sibTransId="{9D091804-21DF-4D53-92A0-64C6A531383B}"/>
    <dgm:cxn modelId="{83D08310-D532-D043-BCB2-7A598BEDF406}" type="presOf" srcId="{0829CF4A-5B91-4CE2-862D-B8F2D19D7937}" destId="{9562C8C7-9B99-6540-9B36-ABD979B38996}" srcOrd="0" destOrd="0" presId="urn:microsoft.com/office/officeart/2016/7/layout/VerticalDownArrowProcess"/>
    <dgm:cxn modelId="{51001612-81C3-4CE0-9AA2-B02CDBFA2FBB}" srcId="{75653C30-065F-443D-9BD7-B341BA434900}" destId="{4822D313-AF36-4594-8C90-4E03EB6B8FAA}" srcOrd="0" destOrd="0" parTransId="{47DAFE57-6590-432B-9820-05AE2F0AD360}" sibTransId="{731569AE-687C-45C1-893C-288FD757C982}"/>
    <dgm:cxn modelId="{EF377A2A-16AB-2440-83AF-9AF8BED3D85B}" type="presOf" srcId="{28AFC05F-E164-4DDE-A07B-9A4FBAACF905}" destId="{3B556F60-1A62-9848-824E-EDBAB2C4B3A7}" srcOrd="1" destOrd="0" presId="urn:microsoft.com/office/officeart/2016/7/layout/VerticalDownArrowProcess"/>
    <dgm:cxn modelId="{39D0762B-1FD4-D54F-B38B-A345B7535BFE}" type="presOf" srcId="{6AB8AD27-0A3D-420D-A15E-F7FF943BB7D5}" destId="{75F71869-8651-6E43-8BB1-11113506D401}" srcOrd="0" destOrd="2" presId="urn:microsoft.com/office/officeart/2016/7/layout/VerticalDownArrowProcess"/>
    <dgm:cxn modelId="{910FDC30-761F-417F-B7B0-53B366CA46F3}" srcId="{B8C47B33-EA7F-44A6-938E-D92DE3CCDFA5}" destId="{C54B66DB-ACB3-49E5-B6FA-B44C68E2A9E8}" srcOrd="1" destOrd="0" parTransId="{52E8BC85-8355-45A2-8AAD-C4A07E06B919}" sibTransId="{8E9BBF7D-FA4E-4249-8D6F-ED991CD39B83}"/>
    <dgm:cxn modelId="{F14B6F3D-4CD3-42B2-BAA6-8B0176252ED5}" srcId="{B8C47B33-EA7F-44A6-938E-D92DE3CCDFA5}" destId="{28AFC05F-E164-4DDE-A07B-9A4FBAACF905}" srcOrd="0" destOrd="0" parTransId="{964FCC10-FC8C-40A3-81E4-0D304730AB0F}" sibTransId="{880314A0-3DC8-45CF-A7CA-FEAC48D3FF96}"/>
    <dgm:cxn modelId="{EAF52B49-1F8B-CA49-96F9-C0E527D1AB38}" type="presOf" srcId="{C54B66DB-ACB3-49E5-B6FA-B44C68E2A9E8}" destId="{DF8F33B5-DFC9-A94E-99EE-D438BC59E49A}" srcOrd="1" destOrd="0" presId="urn:microsoft.com/office/officeart/2016/7/layout/VerticalDownArrowProcess"/>
    <dgm:cxn modelId="{5A57C54C-D2FF-F241-9172-740CC89BD959}" type="presOf" srcId="{FA9F7C68-866F-43F2-8E9A-DAD19F59A219}" destId="{DD3A391E-C412-CF43-AB5F-2CE389C85FCE}" srcOrd="0" destOrd="1" presId="urn:microsoft.com/office/officeart/2016/7/layout/VerticalDownArrowProcess"/>
    <dgm:cxn modelId="{27A1F87C-A340-41AA-9805-DF186EB2D75B}" srcId="{28AFC05F-E164-4DDE-A07B-9A4FBAACF905}" destId="{F948C234-6B1A-40A6-9970-886F9AD3DD8A}" srcOrd="1" destOrd="0" parTransId="{3F2478AC-AD96-46A0-8C57-12DB6AAF38CC}" sibTransId="{4763A37D-76E3-46DD-9BE7-6114AA401D26}"/>
    <dgm:cxn modelId="{95D09F7E-0DF6-D64C-80D1-18D23F7CDEF9}" type="presOf" srcId="{C54B66DB-ACB3-49E5-B6FA-B44C68E2A9E8}" destId="{47D75CBA-F587-8F48-9080-F8214D94FAE4}" srcOrd="0" destOrd="0" presId="urn:microsoft.com/office/officeart/2016/7/layout/VerticalDownArrowProcess"/>
    <dgm:cxn modelId="{449C8B84-A721-0046-85CA-E4D652B0C3F2}" type="presOf" srcId="{ED708936-0262-4699-8A73-9729A411CE6D}" destId="{9562C8C7-9B99-6540-9B36-ABD979B38996}" srcOrd="0" destOrd="2" presId="urn:microsoft.com/office/officeart/2016/7/layout/VerticalDownArrowProcess"/>
    <dgm:cxn modelId="{DA96DE88-D876-424E-8A1F-E509C8605C9B}" type="presOf" srcId="{75653C30-065F-443D-9BD7-B341BA434900}" destId="{091E4412-DD8B-4748-BFC3-96177BD7A0D4}" srcOrd="0" destOrd="0" presId="urn:microsoft.com/office/officeart/2016/7/layout/VerticalDownArrowProcess"/>
    <dgm:cxn modelId="{36D1378A-E020-46DE-AC89-4D4821E30CD3}" srcId="{28AFC05F-E164-4DDE-A07B-9A4FBAACF905}" destId="{862FB32D-33CB-4DA1-A79E-E8667B323C25}" srcOrd="0" destOrd="0" parTransId="{283C13EB-97DB-4F9A-AFD7-CCF279A7D518}" sibTransId="{F6A56813-85BA-419D-85CA-0E8EE17386DB}"/>
    <dgm:cxn modelId="{96E8CD8A-11C2-46BE-B337-515BE5671749}" srcId="{B8C47B33-EA7F-44A6-938E-D92DE3CCDFA5}" destId="{75653C30-065F-443D-9BD7-B341BA434900}" srcOrd="2" destOrd="0" parTransId="{0E756485-CFA8-4651-95D7-29B2908943D6}" sibTransId="{0BE1820F-5CB3-43E6-ADD0-B133BC8F0B14}"/>
    <dgm:cxn modelId="{28C8238D-D234-4000-AC0D-7A8350E70ADB}" srcId="{28AFC05F-E164-4DDE-A07B-9A4FBAACF905}" destId="{4540F719-5B1D-4059-8019-9D03D4C7F4A6}" srcOrd="3" destOrd="0" parTransId="{BD7EA242-B22D-4D70-8314-04E5B8DA1B76}" sibTransId="{CCC5A2A7-988C-4CDA-9070-8BE0B8D9B7E4}"/>
    <dgm:cxn modelId="{B18EE48D-19DC-224F-B7E9-5B36C3EF8D14}" type="presOf" srcId="{28AFC05F-E164-4DDE-A07B-9A4FBAACF905}" destId="{96B99777-D03C-FA41-B9C9-E4EA6C4C1358}" srcOrd="0" destOrd="0" presId="urn:microsoft.com/office/officeart/2016/7/layout/VerticalDownArrowProcess"/>
    <dgm:cxn modelId="{7379449C-D18F-9C4E-AEEF-EE2376D06EF5}" type="presOf" srcId="{4822D313-AF36-4594-8C90-4E03EB6B8FAA}" destId="{DD3A391E-C412-CF43-AB5F-2CE389C85FCE}" srcOrd="0" destOrd="0" presId="urn:microsoft.com/office/officeart/2016/7/layout/VerticalDownArrowProcess"/>
    <dgm:cxn modelId="{0C1A279F-1481-F848-9C39-9E4B5F12ACEA}" type="presOf" srcId="{B8C47B33-EA7F-44A6-938E-D92DE3CCDFA5}" destId="{B88FFAB7-BEB2-924B-B1D3-95C28D22162F}" srcOrd="0" destOrd="0" presId="urn:microsoft.com/office/officeart/2016/7/layout/VerticalDownArrowProcess"/>
    <dgm:cxn modelId="{3D4404C1-D298-714B-8144-AD8DB30D3E58}" type="presOf" srcId="{862FB32D-33CB-4DA1-A79E-E8667B323C25}" destId="{75F71869-8651-6E43-8BB1-11113506D401}" srcOrd="0" destOrd="0" presId="urn:microsoft.com/office/officeart/2016/7/layout/VerticalDownArrowProcess"/>
    <dgm:cxn modelId="{92147EC2-DD79-4514-95FF-938CC1E733D7}" srcId="{C54B66DB-ACB3-49E5-B6FA-B44C68E2A9E8}" destId="{65672300-7599-4C53-ADCE-741BBE4DDE1B}" srcOrd="1" destOrd="0" parTransId="{CBF173C8-BD7D-4F14-82D2-A7CA45655C05}" sibTransId="{EB56822D-40F5-42D6-A51A-880027BF03DB}"/>
    <dgm:cxn modelId="{A98B16C6-44B3-4339-8523-98FB327BD2AC}" srcId="{C54B66DB-ACB3-49E5-B6FA-B44C68E2A9E8}" destId="{0829CF4A-5B91-4CE2-862D-B8F2D19D7937}" srcOrd="0" destOrd="0" parTransId="{89BAB9DC-FE6E-4F31-9326-22E5D2849A75}" sibTransId="{B7359D37-C689-4058-BA20-FF6A824ADC3F}"/>
    <dgm:cxn modelId="{F06B73D4-0F25-46C2-ABA8-9DC77DEE32A9}" srcId="{75653C30-065F-443D-9BD7-B341BA434900}" destId="{FA9F7C68-866F-43F2-8E9A-DAD19F59A219}" srcOrd="1" destOrd="0" parTransId="{C9E3FF6C-6803-403E-B36D-80D7CF0C5453}" sibTransId="{035325C3-A0F4-45CD-9A93-047A7A8CD024}"/>
    <dgm:cxn modelId="{13630ADA-B120-BE48-BC42-2720A62D10F0}" type="presOf" srcId="{4540F719-5B1D-4059-8019-9D03D4C7F4A6}" destId="{75F71869-8651-6E43-8BB1-11113506D401}" srcOrd="0" destOrd="3" presId="urn:microsoft.com/office/officeart/2016/7/layout/VerticalDownArrowProcess"/>
    <dgm:cxn modelId="{CC0559E1-5F64-D448-A0A2-77E1DD27D202}" type="presOf" srcId="{65672300-7599-4C53-ADCE-741BBE4DDE1B}" destId="{9562C8C7-9B99-6540-9B36-ABD979B38996}" srcOrd="0" destOrd="1" presId="urn:microsoft.com/office/officeart/2016/7/layout/VerticalDownArrowProcess"/>
    <dgm:cxn modelId="{4BE115EA-A67B-46C4-9289-FA4E17970153}" srcId="{28AFC05F-E164-4DDE-A07B-9A4FBAACF905}" destId="{6AB8AD27-0A3D-420D-A15E-F7FF943BB7D5}" srcOrd="2" destOrd="0" parTransId="{70FBB724-C7E4-4BFD-B352-A4FB86206F71}" sibTransId="{7827B7DE-9B86-4C4D-B04A-89B18E626477}"/>
    <dgm:cxn modelId="{30F8D979-2A09-1E42-880C-8D08FFAFB54B}" type="presParOf" srcId="{B88FFAB7-BEB2-924B-B1D3-95C28D22162F}" destId="{7532BA3E-6621-E74A-8D7C-2436FA8AA012}" srcOrd="0" destOrd="0" presId="urn:microsoft.com/office/officeart/2016/7/layout/VerticalDownArrowProcess"/>
    <dgm:cxn modelId="{C273C5AC-A3B7-0541-AB26-4B3ED76945F6}" type="presParOf" srcId="{7532BA3E-6621-E74A-8D7C-2436FA8AA012}" destId="{091E4412-DD8B-4748-BFC3-96177BD7A0D4}" srcOrd="0" destOrd="0" presId="urn:microsoft.com/office/officeart/2016/7/layout/VerticalDownArrowProcess"/>
    <dgm:cxn modelId="{02545617-FD12-AC43-B936-B951D50BABEA}" type="presParOf" srcId="{7532BA3E-6621-E74A-8D7C-2436FA8AA012}" destId="{DD3A391E-C412-CF43-AB5F-2CE389C85FCE}" srcOrd="1" destOrd="0" presId="urn:microsoft.com/office/officeart/2016/7/layout/VerticalDownArrowProcess"/>
    <dgm:cxn modelId="{45AB9EBC-8D68-764D-9E7D-AD9AF63765F3}" type="presParOf" srcId="{B88FFAB7-BEB2-924B-B1D3-95C28D22162F}" destId="{E542671B-692D-0B42-8163-9E9555112650}" srcOrd="1" destOrd="0" presId="urn:microsoft.com/office/officeart/2016/7/layout/VerticalDownArrowProcess"/>
    <dgm:cxn modelId="{2E276A97-6EE5-8E4B-90CF-54B3FBAA33FC}" type="presParOf" srcId="{B88FFAB7-BEB2-924B-B1D3-95C28D22162F}" destId="{42509C0A-5D47-9D47-B3C5-06F2376B9BF1}" srcOrd="2" destOrd="0" presId="urn:microsoft.com/office/officeart/2016/7/layout/VerticalDownArrowProcess"/>
    <dgm:cxn modelId="{F2A213A7-7110-434F-8433-B88B88E92D5A}" type="presParOf" srcId="{42509C0A-5D47-9D47-B3C5-06F2376B9BF1}" destId="{47D75CBA-F587-8F48-9080-F8214D94FAE4}" srcOrd="0" destOrd="0" presId="urn:microsoft.com/office/officeart/2016/7/layout/VerticalDownArrowProcess"/>
    <dgm:cxn modelId="{7379D0D1-F83C-BB45-8E72-B814C4265B82}" type="presParOf" srcId="{42509C0A-5D47-9D47-B3C5-06F2376B9BF1}" destId="{DF8F33B5-DFC9-A94E-99EE-D438BC59E49A}" srcOrd="1" destOrd="0" presId="urn:microsoft.com/office/officeart/2016/7/layout/VerticalDownArrowProcess"/>
    <dgm:cxn modelId="{85F94952-047D-E048-A68F-36D9449A9298}" type="presParOf" srcId="{42509C0A-5D47-9D47-B3C5-06F2376B9BF1}" destId="{9562C8C7-9B99-6540-9B36-ABD979B38996}" srcOrd="2" destOrd="0" presId="urn:microsoft.com/office/officeart/2016/7/layout/VerticalDownArrowProcess"/>
    <dgm:cxn modelId="{0EEC3EBB-0176-9848-84D4-A7EBDC0AD8F7}" type="presParOf" srcId="{B88FFAB7-BEB2-924B-B1D3-95C28D22162F}" destId="{73E82DF8-08D6-7543-8F7D-0A884E661242}" srcOrd="3" destOrd="0" presId="urn:microsoft.com/office/officeart/2016/7/layout/VerticalDownArrowProcess"/>
    <dgm:cxn modelId="{60C1A0F0-A754-B345-BEE1-896D93B8C093}" type="presParOf" srcId="{B88FFAB7-BEB2-924B-B1D3-95C28D22162F}" destId="{307A520B-7241-DF44-BB97-666792A23022}" srcOrd="4" destOrd="0" presId="urn:microsoft.com/office/officeart/2016/7/layout/VerticalDownArrowProcess"/>
    <dgm:cxn modelId="{02227D57-6D96-5347-9F14-066134ED44BF}" type="presParOf" srcId="{307A520B-7241-DF44-BB97-666792A23022}" destId="{96B99777-D03C-FA41-B9C9-E4EA6C4C1358}" srcOrd="0" destOrd="0" presId="urn:microsoft.com/office/officeart/2016/7/layout/VerticalDownArrowProcess"/>
    <dgm:cxn modelId="{9E42F4C7-2BF8-2840-855C-7DF06EED7A29}" type="presParOf" srcId="{307A520B-7241-DF44-BB97-666792A23022}" destId="{3B556F60-1A62-9848-824E-EDBAB2C4B3A7}" srcOrd="1" destOrd="0" presId="urn:microsoft.com/office/officeart/2016/7/layout/VerticalDownArrowProcess"/>
    <dgm:cxn modelId="{9C5290BF-518E-7749-AD26-346DC5519618}" type="presParOf" srcId="{307A520B-7241-DF44-BB97-666792A23022}" destId="{75F71869-8651-6E43-8BB1-11113506D40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3DA00-F819-864B-9D7D-74D71193B89F}">
      <dsp:nvSpPr>
        <dsp:cNvPr id="0" name=""/>
        <dsp:cNvSpPr/>
      </dsp:nvSpPr>
      <dsp:spPr>
        <a:xfrm>
          <a:off x="0" y="2102696"/>
          <a:ext cx="6251110" cy="1379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There are Four types of LSTM we used </a:t>
          </a:r>
          <a:endParaRPr lang="en-US" sz="2100" kern="1200"/>
        </a:p>
      </dsp:txBody>
      <dsp:txXfrm>
        <a:off x="0" y="2102696"/>
        <a:ext cx="6251110" cy="744982"/>
      </dsp:txXfrm>
    </dsp:sp>
    <dsp:sp modelId="{B47F0780-1B52-954B-BF19-0581F3A85AB0}">
      <dsp:nvSpPr>
        <dsp:cNvPr id="0" name=""/>
        <dsp:cNvSpPr/>
      </dsp:nvSpPr>
      <dsp:spPr>
        <a:xfrm>
          <a:off x="0" y="2820086"/>
          <a:ext cx="1562777" cy="63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Basic LSTM Model with Word2Vec Embedding</a:t>
          </a:r>
          <a:endParaRPr lang="en-US" sz="1400" kern="1200"/>
        </a:p>
      </dsp:txBody>
      <dsp:txXfrm>
        <a:off x="0" y="2820086"/>
        <a:ext cx="1562777" cy="634614"/>
      </dsp:txXfrm>
    </dsp:sp>
    <dsp:sp modelId="{0632378C-BE84-D04C-8E57-07F86FEC01F8}">
      <dsp:nvSpPr>
        <dsp:cNvPr id="0" name=""/>
        <dsp:cNvSpPr/>
      </dsp:nvSpPr>
      <dsp:spPr>
        <a:xfrm>
          <a:off x="1562777" y="2820086"/>
          <a:ext cx="1562777" cy="63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LSTM with Dropout and Early Stopping</a:t>
          </a:r>
          <a:endParaRPr lang="en-US" sz="1400" kern="1200"/>
        </a:p>
      </dsp:txBody>
      <dsp:txXfrm>
        <a:off x="1562777" y="2820086"/>
        <a:ext cx="1562777" cy="634614"/>
      </dsp:txXfrm>
    </dsp:sp>
    <dsp:sp modelId="{C06A3702-66F2-314A-ACEA-A262E3400258}">
      <dsp:nvSpPr>
        <dsp:cNvPr id="0" name=""/>
        <dsp:cNvSpPr/>
      </dsp:nvSpPr>
      <dsp:spPr>
        <a:xfrm>
          <a:off x="3125555" y="2820086"/>
          <a:ext cx="1562777" cy="63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LSTM with Glove embedding</a:t>
          </a:r>
          <a:endParaRPr lang="en-US" sz="1400" kern="1200"/>
        </a:p>
      </dsp:txBody>
      <dsp:txXfrm>
        <a:off x="3125555" y="2820086"/>
        <a:ext cx="1562777" cy="634614"/>
      </dsp:txXfrm>
    </dsp:sp>
    <dsp:sp modelId="{5C4214B6-32D2-904E-9BDF-70F4829A771E}">
      <dsp:nvSpPr>
        <dsp:cNvPr id="0" name=""/>
        <dsp:cNvSpPr/>
      </dsp:nvSpPr>
      <dsp:spPr>
        <a:xfrm>
          <a:off x="4688332" y="2820086"/>
          <a:ext cx="1562777" cy="63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Bidirectional LSTM</a:t>
          </a:r>
          <a:endParaRPr lang="en-US" sz="1400" kern="1200"/>
        </a:p>
      </dsp:txBody>
      <dsp:txXfrm>
        <a:off x="4688332" y="2820086"/>
        <a:ext cx="1562777" cy="634614"/>
      </dsp:txXfrm>
    </dsp:sp>
    <dsp:sp modelId="{D5CF7466-0C94-8648-ADBB-54F4837FB975}">
      <dsp:nvSpPr>
        <dsp:cNvPr id="0" name=""/>
        <dsp:cNvSpPr/>
      </dsp:nvSpPr>
      <dsp:spPr>
        <a:xfrm rot="10800000">
          <a:off x="0" y="1570"/>
          <a:ext cx="6251110" cy="212181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Long Short-Term Memory (LSTM) is a sort of recurrent neural network architecture that is capable of learning and retaining long-term dependencies and patterns.</a:t>
          </a:r>
          <a:endParaRPr lang="en-US" sz="2100" kern="1200"/>
        </a:p>
      </dsp:txBody>
      <dsp:txXfrm rot="10800000">
        <a:off x="0" y="1570"/>
        <a:ext cx="6251110" cy="1378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DAEB4-896C-40A8-8F80-52E77BA3CA1D}">
      <dsp:nvSpPr>
        <dsp:cNvPr id="0" name=""/>
        <dsp:cNvSpPr/>
      </dsp:nvSpPr>
      <dsp:spPr>
        <a:xfrm>
          <a:off x="0" y="529"/>
          <a:ext cx="10232136" cy="12380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E5DD5-2730-495D-9C68-550A4510B946}">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D9763-59C3-401D-97ED-AAA7D09BA7F6}">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711200">
            <a:lnSpc>
              <a:spcPct val="90000"/>
            </a:lnSpc>
            <a:spcBef>
              <a:spcPct val="0"/>
            </a:spcBef>
            <a:spcAft>
              <a:spcPct val="35000"/>
            </a:spcAft>
            <a:buNone/>
          </a:pPr>
          <a:r>
            <a:rPr lang="en-US" sz="1600" b="1" i="0" kern="1200"/>
            <a:t>High Performance: </a:t>
          </a:r>
          <a:r>
            <a:rPr lang="en-US" sz="1600" b="0" i="0" kern="1200"/>
            <a:t>After just 2 epochs, the model demonstrates impressive accuracy, reaching a validation accuracy of 93.32%. This indicates that XLNet, being a sophisticated transformer model, can effectively grasp sentiment nuances in movie reviews.</a:t>
          </a:r>
          <a:endParaRPr lang="en-US" sz="1600" kern="1200"/>
        </a:p>
      </dsp:txBody>
      <dsp:txXfrm>
        <a:off x="1429955" y="529"/>
        <a:ext cx="8802180" cy="1238056"/>
      </dsp:txXfrm>
    </dsp:sp>
    <dsp:sp modelId="{3F39E116-6084-4B1B-A724-2A7337F53634}">
      <dsp:nvSpPr>
        <dsp:cNvPr id="0" name=""/>
        <dsp:cNvSpPr/>
      </dsp:nvSpPr>
      <dsp:spPr>
        <a:xfrm>
          <a:off x="0" y="1548099"/>
          <a:ext cx="10232136" cy="12380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AD3A7-C6E8-4D35-BE81-09B4BEE74611}">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654E7-5C3A-4B2F-9BB3-5629D9D06A5E}">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711200">
            <a:lnSpc>
              <a:spcPct val="90000"/>
            </a:lnSpc>
            <a:spcBef>
              <a:spcPct val="0"/>
            </a:spcBef>
            <a:spcAft>
              <a:spcPct val="35000"/>
            </a:spcAft>
            <a:buNone/>
          </a:pPr>
          <a:r>
            <a:rPr lang="en-US" sz="1600" b="1" i="0" kern="1200"/>
            <a:t>Training Dynamics: </a:t>
          </a:r>
          <a:r>
            <a:rPr lang="en-US" sz="1600" b="0" i="0" kern="1200"/>
            <a:t>The model's validation loss remained relatively consistent across the provided epochs, moving from 0.2323 to 0.2336. The slight increase in loss from the first to the second epoch, despite the rise in accuracy, suggests a nuanced relationship between the model's confidence and its actual predictions. Regular monitoring can prevent overfitting in further epochs.</a:t>
          </a:r>
          <a:endParaRPr lang="en-US" sz="1600" kern="1200"/>
        </a:p>
      </dsp:txBody>
      <dsp:txXfrm>
        <a:off x="1429955" y="1548099"/>
        <a:ext cx="8802180" cy="1238056"/>
      </dsp:txXfrm>
    </dsp:sp>
    <dsp:sp modelId="{A0AC14E2-34E4-4FB9-9506-4B6FBD2D6C29}">
      <dsp:nvSpPr>
        <dsp:cNvPr id="0" name=""/>
        <dsp:cNvSpPr/>
      </dsp:nvSpPr>
      <dsp:spPr>
        <a:xfrm>
          <a:off x="0" y="3095670"/>
          <a:ext cx="10232136" cy="12380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F14E0-E1A6-4380-B182-75B9BE42B782}">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85B74-FDE5-48B3-9CD5-3AE3258F4657}">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711200">
            <a:lnSpc>
              <a:spcPct val="90000"/>
            </a:lnSpc>
            <a:spcBef>
              <a:spcPct val="0"/>
            </a:spcBef>
            <a:spcAft>
              <a:spcPct val="35000"/>
            </a:spcAft>
            <a:buNone/>
          </a:pPr>
          <a:r>
            <a:rPr lang="en-US" sz="1600" b="1" i="0" kern="1200"/>
            <a:t>Attention Visualization: </a:t>
          </a:r>
          <a:r>
            <a:rPr lang="en-US" sz="1600" b="0" i="0" kern="1200"/>
            <a:t>The provided attention plotting function allows for a deep dive into how XLNet focuses on different words when making predictions. By visualizing attention maps, it becomes evident how the model prioritizes certain tokens, offering insights into the model's decision-making process and ensuring it's capturing the right context.</a:t>
          </a:r>
          <a:endParaRPr lang="en-US" sz="1600" kern="1200"/>
        </a:p>
      </dsp:txBody>
      <dsp:txXfrm>
        <a:off x="1429955" y="3095670"/>
        <a:ext cx="8802180" cy="1238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FCA7E-419F-1242-AEC9-76008974FD53}">
      <dsp:nvSpPr>
        <dsp:cNvPr id="0" name=""/>
        <dsp:cNvSpPr/>
      </dsp:nvSpPr>
      <dsp:spPr>
        <a:xfrm>
          <a:off x="0" y="1904"/>
          <a:ext cx="3683568" cy="8327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DistilBERT: A streamlined version of BERT, optimized for speed and efficiency.</a:t>
          </a:r>
        </a:p>
      </dsp:txBody>
      <dsp:txXfrm>
        <a:off x="40653" y="42557"/>
        <a:ext cx="3602262" cy="751472"/>
      </dsp:txXfrm>
    </dsp:sp>
    <dsp:sp modelId="{09F49B6E-A958-8140-96EE-F04FEEEDCFA5}">
      <dsp:nvSpPr>
        <dsp:cNvPr id="0" name=""/>
        <dsp:cNvSpPr/>
      </dsp:nvSpPr>
      <dsp:spPr>
        <a:xfrm>
          <a:off x="0" y="876321"/>
          <a:ext cx="3683568" cy="83277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Ideal for NLP tasks, maintaining high accuracy with reduced model size.</a:t>
          </a:r>
        </a:p>
      </dsp:txBody>
      <dsp:txXfrm>
        <a:off x="40653" y="916974"/>
        <a:ext cx="3602262" cy="751472"/>
      </dsp:txXfrm>
    </dsp:sp>
    <dsp:sp modelId="{1E579821-B569-0A40-BBE4-6772629DA9C5}">
      <dsp:nvSpPr>
        <dsp:cNvPr id="0" name=""/>
        <dsp:cNvSpPr/>
      </dsp:nvSpPr>
      <dsp:spPr>
        <a:xfrm rot="5400000">
          <a:off x="6624741" y="-1107155"/>
          <a:ext cx="666222" cy="654856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Leveraged </a:t>
          </a:r>
          <a:r>
            <a:rPr lang="en-US" sz="1300" kern="1200" dirty="0" err="1"/>
            <a:t>DistilBERT</a:t>
          </a:r>
          <a:r>
            <a:rPr lang="en-US" sz="1300" kern="1200" dirty="0"/>
            <a:t>, achieving an impressive accuracy of </a:t>
          </a:r>
          <a:r>
            <a:rPr lang="en-US" sz="1300" b="1" kern="1200" dirty="0"/>
            <a:t>93.9%</a:t>
          </a:r>
          <a:r>
            <a:rPr lang="en-US" sz="1300" kern="1200" dirty="0"/>
            <a:t> in classifying IMDb movie reviews.</a:t>
          </a:r>
        </a:p>
      </dsp:txBody>
      <dsp:txXfrm rot="-5400000">
        <a:off x="3683569" y="1866539"/>
        <a:ext cx="6516045" cy="601178"/>
      </dsp:txXfrm>
    </dsp:sp>
    <dsp:sp modelId="{C73A2CB0-596E-604A-8845-256FB2BC314A}">
      <dsp:nvSpPr>
        <dsp:cNvPr id="0" name=""/>
        <dsp:cNvSpPr/>
      </dsp:nvSpPr>
      <dsp:spPr>
        <a:xfrm>
          <a:off x="0" y="1750738"/>
          <a:ext cx="3683568" cy="83277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t>High-Performance Model</a:t>
          </a:r>
          <a:r>
            <a:rPr lang="en-US" sz="1600" kern="1200"/>
            <a:t>:</a:t>
          </a:r>
        </a:p>
      </dsp:txBody>
      <dsp:txXfrm>
        <a:off x="40653" y="1791391"/>
        <a:ext cx="3602262" cy="751472"/>
      </dsp:txXfrm>
    </dsp:sp>
    <dsp:sp modelId="{FFCEEBDF-3D20-FF4F-8B23-B5295500C33C}">
      <dsp:nvSpPr>
        <dsp:cNvPr id="0" name=""/>
        <dsp:cNvSpPr/>
      </dsp:nvSpPr>
      <dsp:spPr>
        <a:xfrm rot="5400000">
          <a:off x="6624741" y="-232738"/>
          <a:ext cx="666222" cy="6548567"/>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DistilBERT retains most of BERT's performance by distilling 40% of its size, utilizing a lighter architecture with fewer layers, making it faster and more resource-efficient while maintaining high accuracy.</a:t>
          </a:r>
        </a:p>
      </dsp:txBody>
      <dsp:txXfrm rot="-5400000">
        <a:off x="3683569" y="2740956"/>
        <a:ext cx="6516045" cy="601178"/>
      </dsp:txXfrm>
    </dsp:sp>
    <dsp:sp modelId="{A21C88C0-D976-2C46-A973-63DBC3040190}">
      <dsp:nvSpPr>
        <dsp:cNvPr id="0" name=""/>
        <dsp:cNvSpPr/>
      </dsp:nvSpPr>
      <dsp:spPr>
        <a:xfrm>
          <a:off x="0" y="2625156"/>
          <a:ext cx="3683568" cy="83277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t>Efficient Model Architecture</a:t>
          </a:r>
          <a:r>
            <a:rPr lang="en-US" sz="1600" kern="1200"/>
            <a:t>:</a:t>
          </a:r>
        </a:p>
      </dsp:txBody>
      <dsp:txXfrm>
        <a:off x="40653" y="2665809"/>
        <a:ext cx="3602262" cy="751472"/>
      </dsp:txXfrm>
    </dsp:sp>
    <dsp:sp modelId="{9E0F045E-C9C9-694A-A65F-0B52B89AC97B}">
      <dsp:nvSpPr>
        <dsp:cNvPr id="0" name=""/>
        <dsp:cNvSpPr/>
      </dsp:nvSpPr>
      <dsp:spPr>
        <a:xfrm rot="5400000">
          <a:off x="6624741" y="641678"/>
          <a:ext cx="666222" cy="6548567"/>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DistilBERT simplifies BERT's architecture, removing certain layers (like the token-type embeddings and pooler) and retaining the transformer blocks, which makes it well-suited for NLP tasks requiring lower computational resources.</a:t>
          </a:r>
        </a:p>
      </dsp:txBody>
      <dsp:txXfrm rot="-5400000">
        <a:off x="3683569" y="3615372"/>
        <a:ext cx="6516045" cy="601178"/>
      </dsp:txXfrm>
    </dsp:sp>
    <dsp:sp modelId="{9A350869-FA9C-D144-B860-A17C37C0B78D}">
      <dsp:nvSpPr>
        <dsp:cNvPr id="0" name=""/>
        <dsp:cNvSpPr/>
      </dsp:nvSpPr>
      <dsp:spPr>
        <a:xfrm>
          <a:off x="0" y="3499573"/>
          <a:ext cx="3683568" cy="83277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t>Model Architecture Insight</a:t>
          </a:r>
          <a:r>
            <a:rPr lang="en-US" sz="1600" kern="1200"/>
            <a:t>:</a:t>
          </a:r>
        </a:p>
      </dsp:txBody>
      <dsp:txXfrm>
        <a:off x="40653" y="3540226"/>
        <a:ext cx="3602262" cy="7514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4412-DD8B-4748-BFC3-96177BD7A0D4}">
      <dsp:nvSpPr>
        <dsp:cNvPr id="0" name=""/>
        <dsp:cNvSpPr/>
      </dsp:nvSpPr>
      <dsp:spPr>
        <a:xfrm>
          <a:off x="0" y="3275482"/>
          <a:ext cx="2628900"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b="1" i="0" kern="1200"/>
            <a:t>Balancing Performance and Sustainability</a:t>
          </a:r>
          <a:r>
            <a:rPr lang="en-US" sz="1600" b="0" i="0" kern="1200"/>
            <a:t>:</a:t>
          </a:r>
          <a:endParaRPr lang="en-US" sz="1600" kern="1200"/>
        </a:p>
      </dsp:txBody>
      <dsp:txXfrm>
        <a:off x="0" y="3275482"/>
        <a:ext cx="2628900" cy="1075086"/>
      </dsp:txXfrm>
    </dsp:sp>
    <dsp:sp modelId="{DD3A391E-C412-CF43-AB5F-2CE389C85FCE}">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Strived for a balance between computational performance and environmental sustainability.</a:t>
          </a:r>
          <a:endParaRPr lang="en-US" sz="1100" kern="1200"/>
        </a:p>
        <a:p>
          <a:pPr marL="0" lvl="0" indent="0" algn="l" defTabSz="488950">
            <a:lnSpc>
              <a:spcPct val="90000"/>
            </a:lnSpc>
            <a:spcBef>
              <a:spcPct val="0"/>
            </a:spcBef>
            <a:spcAft>
              <a:spcPct val="35000"/>
            </a:spcAft>
            <a:buNone/>
          </a:pPr>
          <a:r>
            <a:rPr lang="en-US" sz="1100" b="0" i="0" kern="1200"/>
            <a:t>Emphasis on efficient model architectures and mindful usage of computational resources to reduce environmental footprint.</a:t>
          </a:r>
          <a:endParaRPr lang="en-US" sz="1100" kern="1200"/>
        </a:p>
      </dsp:txBody>
      <dsp:txXfrm>
        <a:off x="2628900" y="3275482"/>
        <a:ext cx="7886700" cy="1075086"/>
      </dsp:txXfrm>
    </dsp:sp>
    <dsp:sp modelId="{DF8F33B5-DFC9-A94E-99EE-D438BC59E49A}">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b="1" i="0" kern="1200"/>
            <a:t>Environmental Consideration – Estimated Carbon Emissions</a:t>
          </a:r>
          <a:r>
            <a:rPr lang="en-US" sz="1600" b="0" i="0" kern="1200"/>
            <a:t>:</a:t>
          </a:r>
          <a:endParaRPr lang="en-US" sz="1600" kern="1200"/>
        </a:p>
      </dsp:txBody>
      <dsp:txXfrm rot="-10800000">
        <a:off x="0" y="1638125"/>
        <a:ext cx="2628900" cy="1074763"/>
      </dsp:txXfrm>
    </dsp:sp>
    <dsp:sp modelId="{9562C8C7-9B99-6540-9B36-ABD979B38996}">
      <dsp:nvSpPr>
        <dsp:cNvPr id="0" name=""/>
        <dsp:cNvSpPr/>
      </dsp:nvSpPr>
      <dsp:spPr>
        <a:xfrm>
          <a:off x="2628900" y="1638125"/>
          <a:ext cx="7886700"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dirty="0"/>
            <a:t>The </a:t>
          </a:r>
          <a:r>
            <a:rPr lang="en-US" sz="1100" b="0" i="0" kern="1200" dirty="0"/>
            <a:t>carbon </a:t>
          </a:r>
          <a:r>
            <a:rPr lang="en-US" sz="1100" kern="1200" dirty="0"/>
            <a:t>intensity of electricity varies greatly depending </a:t>
          </a:r>
          <a:r>
            <a:rPr lang="en-US" sz="1100" b="0" i="0" kern="1200" dirty="0"/>
            <a:t>on </a:t>
          </a:r>
          <a:r>
            <a:rPr lang="en-US" sz="1100" kern="1200" dirty="0"/>
            <a:t>the region </a:t>
          </a:r>
          <a:r>
            <a:rPr lang="en-US" sz="1100" b="0" i="0" kern="1200" dirty="0"/>
            <a:t>and </a:t>
          </a:r>
          <a:r>
            <a:rPr lang="en-US" sz="1100" kern="1200" dirty="0"/>
            <a:t>its </a:t>
          </a:r>
          <a:r>
            <a:rPr lang="en-US" sz="1100" b="0" i="0" kern="1200" dirty="0"/>
            <a:t>energy mix.</a:t>
          </a:r>
          <a:r>
            <a:rPr lang="en-US" sz="1100" kern="1200" dirty="0"/>
            <a:t> As a general global average, we might use about 475 grams of CO2 emitted per kWh (source: International Energy Agency, 2020 data).</a:t>
          </a:r>
        </a:p>
        <a:p>
          <a:pPr marL="0" lvl="0" indent="0" algn="l" defTabSz="488950">
            <a:lnSpc>
              <a:spcPct val="90000"/>
            </a:lnSpc>
            <a:spcBef>
              <a:spcPct val="0"/>
            </a:spcBef>
            <a:spcAft>
              <a:spcPct val="35000"/>
            </a:spcAft>
            <a:buNone/>
          </a:pPr>
          <a:r>
            <a:rPr lang="en-US" sz="1100" kern="1200"/>
            <a:t>Therefore, the estimated emissions would be 0.45 kWh×475 g/kWh=213.75 grams of CO2 </a:t>
          </a:r>
        </a:p>
        <a:p>
          <a:pPr marL="0" lvl="0" indent="0" algn="l" defTabSz="488950">
            <a:lnSpc>
              <a:spcPct val="90000"/>
            </a:lnSpc>
            <a:spcBef>
              <a:spcPct val="0"/>
            </a:spcBef>
            <a:spcAft>
              <a:spcPct val="35000"/>
            </a:spcAft>
            <a:buNone/>
          </a:pPr>
          <a:r>
            <a:rPr lang="en-US" sz="1100" kern="1200"/>
            <a:t>0.45 kWh×475 g/kWh = </a:t>
          </a:r>
          <a:r>
            <a:rPr lang="en-US" sz="1100" b="1" kern="1200"/>
            <a:t>213.75 grams </a:t>
          </a:r>
          <a:r>
            <a:rPr lang="en-US" sz="1100" b="1" i="0" kern="1200"/>
            <a:t>of</a:t>
          </a:r>
          <a:r>
            <a:rPr lang="en-US" sz="1100" b="1" kern="1200"/>
            <a:t> CO2</a:t>
          </a:r>
          <a:r>
            <a:rPr lang="en-US" sz="1100" kern="1200"/>
            <a:t>.</a:t>
          </a:r>
        </a:p>
      </dsp:txBody>
      <dsp:txXfrm>
        <a:off x="2628900" y="1638125"/>
        <a:ext cx="7886700" cy="1074763"/>
      </dsp:txXfrm>
    </dsp:sp>
    <dsp:sp modelId="{3B556F60-1A62-9848-824E-EDBAB2C4B3A7}">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b="1" i="0" kern="1200"/>
            <a:t>High-End GPU Usage</a:t>
          </a:r>
          <a:r>
            <a:rPr lang="en-US" sz="1600" b="0" i="0" kern="1200"/>
            <a:t>:</a:t>
          </a:r>
          <a:endParaRPr lang="en-US" sz="1600" kern="1200"/>
        </a:p>
      </dsp:txBody>
      <dsp:txXfrm rot="-10800000">
        <a:off x="0" y="769"/>
        <a:ext cx="2628900" cy="1074763"/>
      </dsp:txXfrm>
    </dsp:sp>
    <dsp:sp modelId="{75F71869-8651-6E43-8BB1-11113506D401}">
      <dsp:nvSpPr>
        <dsp:cNvPr id="0" name=""/>
        <dsp:cNvSpPr/>
      </dsp:nvSpPr>
      <dsp:spPr>
        <a:xfrm>
          <a:off x="2628900" y="769"/>
          <a:ext cx="7886700"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52400" rIns="159980" bIns="152400" numCol="1" spcCol="1270" anchor="ctr" anchorCtr="0">
          <a:noAutofit/>
        </a:bodyPr>
        <a:lstStyle/>
        <a:p>
          <a:pPr marL="0" lvl="0" indent="0" algn="l" defTabSz="488950">
            <a:lnSpc>
              <a:spcPct val="90000"/>
            </a:lnSpc>
            <a:spcBef>
              <a:spcPct val="0"/>
            </a:spcBef>
            <a:spcAft>
              <a:spcPct val="35000"/>
            </a:spcAft>
            <a:buNone/>
          </a:pPr>
          <a:r>
            <a:rPr lang="en-US" sz="1100" b="0" i="0" kern="1200"/>
            <a:t>Utilized NVIDIA Tesla V100 GPU pods with 182 compute units in Google Colab, equipped with high RAM, for training XLNet and DistilBERT models.</a:t>
          </a:r>
          <a:endParaRPr lang="en-US" sz="1100" kern="1200"/>
        </a:p>
        <a:p>
          <a:pPr marL="0" lvl="0" indent="0" algn="l" defTabSz="488950">
            <a:lnSpc>
              <a:spcPct val="90000"/>
            </a:lnSpc>
            <a:spcBef>
              <a:spcPct val="0"/>
            </a:spcBef>
            <a:spcAft>
              <a:spcPct val="35000"/>
            </a:spcAft>
            <a:buNone/>
          </a:pPr>
          <a:r>
            <a:rPr lang="en-US" sz="1100" kern="1200" dirty="0"/>
            <a:t>250 watts GPU power consumption.</a:t>
          </a:r>
        </a:p>
        <a:p>
          <a:pPr marL="0" lvl="0" indent="0" algn="l" defTabSz="533400">
            <a:lnSpc>
              <a:spcPct val="90000"/>
            </a:lnSpc>
            <a:spcBef>
              <a:spcPct val="0"/>
            </a:spcBef>
            <a:spcAft>
              <a:spcPct val="35000"/>
            </a:spcAft>
            <a:buNone/>
          </a:pPr>
          <a:r>
            <a:rPr lang="en-US" sz="1200" b="1" kern="1200" dirty="0"/>
            <a:t>For 1.8 hours, the energy consumption would be 250 watts×1.8 hours = 450 watt-hours</a:t>
          </a:r>
        </a:p>
        <a:p>
          <a:pPr marL="0" lvl="0" indent="0" algn="l" defTabSz="533400">
            <a:lnSpc>
              <a:spcPct val="90000"/>
            </a:lnSpc>
            <a:spcBef>
              <a:spcPct val="0"/>
            </a:spcBef>
            <a:spcAft>
              <a:spcPct val="35000"/>
            </a:spcAft>
            <a:buNone/>
          </a:pPr>
          <a:r>
            <a:rPr lang="en-US" sz="1200" b="1" kern="1200" dirty="0"/>
            <a:t>250 watts×1.8 hours=450 watt-hours or 0.45 kilowatt-hours (kWh).</a:t>
          </a:r>
        </a:p>
      </dsp:txBody>
      <dsp:txXfrm>
        <a:off x="2628900" y="769"/>
        <a:ext cx="7886700" cy="10747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ABF72-77A4-CA4B-97F7-CDAB83164C8B}" type="datetimeFigureOut">
              <a:rPr lang="en-US" smtClean="0"/>
              <a:t>11/18/23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EDD90-1668-0E49-A872-60B73C958C1E}" type="slidenum">
              <a:rPr lang="en-US" smtClean="0"/>
              <a:t>‹#›</a:t>
            </a:fld>
            <a:endParaRPr lang="en-US"/>
          </a:p>
        </p:txBody>
      </p:sp>
    </p:spTree>
    <p:extLst>
      <p:ext uri="{BB962C8B-B14F-4D97-AF65-F5344CB8AC3E}">
        <p14:creationId xmlns:p14="http://schemas.microsoft.com/office/powerpoint/2010/main" val="10221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948E-9AEE-8F45-9197-D2CE118B6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4FEF8-CCDD-C91B-34C5-33B482217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DEF2D3-9B3A-AE80-152B-44B31E3003B8}"/>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6C6C0A02-5697-0E19-3DBF-6522C23A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CA7A1-A1A5-A96C-695B-78BCC15B3C3B}"/>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311802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8B4D-2307-D33A-BDCF-95FB8DA49C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8F63C-4F38-C0DA-DCE2-CBBFDE2B2C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0ADA8-06A4-084C-F329-9138AFC862B3}"/>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4BEECAEB-B801-5370-CD9F-E0A19D8EF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E004E-89AD-C405-47E1-83463AEEFCFF}"/>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284689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ADE93-F7C6-E75E-9309-31C194D28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90F053-2434-1E83-DF57-0A1BC584E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F36D9-1CB4-3910-4626-65B105A3FA2A}"/>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D84335C7-CFB8-4CF1-2327-AA43B9EF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C103F-D73F-53C4-E8F5-62A9F05DEC14}"/>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15386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B813-5E58-32C5-504C-3BAB8B366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00CD6-984B-E921-3882-819E72918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D9AF9-72B4-6991-10AC-994DAB442CA9}"/>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3AD851D3-2F4E-34ED-B0F0-10B8DCCB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5C27F-D3A4-2C6F-D49D-E9A48694E660}"/>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421281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46AB-C548-DD02-095C-675156078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68963-2C95-148D-4BDC-F66C8E13D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FB68F-857D-31C6-74C1-821D4A461F15}"/>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C5BA9C44-84DA-815A-CAA3-56AF0293F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A290F-E33E-FB2A-65A2-0387B7AAE919}"/>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138261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47AE-038C-972A-71CF-74227B906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3A92B-9402-3E6A-AFD7-29BCC720D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62354-164E-A400-5CBD-C8A8F1EE5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34A063-2BDE-5EA5-FDDB-BA47F9CF5B7A}"/>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6" name="Footer Placeholder 5">
            <a:extLst>
              <a:ext uri="{FF2B5EF4-FFF2-40B4-BE49-F238E27FC236}">
                <a16:creationId xmlns:a16="http://schemas.microsoft.com/office/drawing/2014/main" id="{14B15541-A5B5-E968-DECE-3CF9865F4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E87D7-2B0E-280B-26A1-C1BA7459E4B5}"/>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72343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8C77-5E6C-AF38-2255-4FA1C91C10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E321-40C8-426B-FAE4-9A43C26BD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E64DE-2438-5BB8-CAE9-42D50815F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9E8B2-0DA4-285B-5D30-56DD0786F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979E44-E384-F97D-D435-9439D4C00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4E475-74F6-1B77-9799-78ECD2C2F3F8}"/>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8" name="Footer Placeholder 7">
            <a:extLst>
              <a:ext uri="{FF2B5EF4-FFF2-40B4-BE49-F238E27FC236}">
                <a16:creationId xmlns:a16="http://schemas.microsoft.com/office/drawing/2014/main" id="{55BFD0FC-2B64-13BD-8956-D70F1090C5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964B3A-0ED0-267C-AB19-C514370B99D5}"/>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229892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CEBB-80FE-7241-6F5D-1154311CA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137F44-7247-72EC-68F4-C243E3216237}"/>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4" name="Footer Placeholder 3">
            <a:extLst>
              <a:ext uri="{FF2B5EF4-FFF2-40B4-BE49-F238E27FC236}">
                <a16:creationId xmlns:a16="http://schemas.microsoft.com/office/drawing/2014/main" id="{2F24FAF5-8910-6D6A-7D74-77A748EEF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5878B9-4A9F-0BB0-06FF-3870A212AF6F}"/>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73058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A0FA6-FA0B-EFA6-801A-E3F2598005E3}"/>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3" name="Footer Placeholder 2">
            <a:extLst>
              <a:ext uri="{FF2B5EF4-FFF2-40B4-BE49-F238E27FC236}">
                <a16:creationId xmlns:a16="http://schemas.microsoft.com/office/drawing/2014/main" id="{BC74F574-5A82-6FAE-5DDF-8446572B8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3568E5-B128-3BB5-9A44-69319D427988}"/>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145678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C66B-95C2-837F-2911-56B3466BF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CD3F7-BAA5-1756-1E20-520E7DD4CE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DC1EB1-B6C7-6E22-8C4D-8DB48BBE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D7F14-42DB-25CD-76E7-2A5625A73E9A}"/>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6" name="Footer Placeholder 5">
            <a:extLst>
              <a:ext uri="{FF2B5EF4-FFF2-40B4-BE49-F238E27FC236}">
                <a16:creationId xmlns:a16="http://schemas.microsoft.com/office/drawing/2014/main" id="{C4C00C6D-0DFD-3DF0-0FDB-333F7C987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1A82C-AA27-7239-657D-D4C54B5898EF}"/>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218440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3E96-CAD2-7A37-2210-48C7E3B76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1A19F-775E-10F8-C6E3-DE1BD9D5C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3EEDF-58D7-A1EF-A0DE-7247ACF47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21252-F8BA-F082-77F4-35D7AB61E070}"/>
              </a:ext>
            </a:extLst>
          </p:cNvPr>
          <p:cNvSpPr>
            <a:spLocks noGrp="1"/>
          </p:cNvSpPr>
          <p:nvPr>
            <p:ph type="dt" sz="half" idx="10"/>
          </p:nvPr>
        </p:nvSpPr>
        <p:spPr/>
        <p:txBody>
          <a:bodyPr/>
          <a:lstStyle/>
          <a:p>
            <a:fld id="{E01A2AC3-D07E-E64D-92AF-B56F64E10667}" type="datetimeFigureOut">
              <a:rPr lang="en-US" smtClean="0"/>
              <a:t>11/18/23</a:t>
            </a:fld>
            <a:endParaRPr lang="en-US"/>
          </a:p>
        </p:txBody>
      </p:sp>
      <p:sp>
        <p:nvSpPr>
          <p:cNvPr id="6" name="Footer Placeholder 5">
            <a:extLst>
              <a:ext uri="{FF2B5EF4-FFF2-40B4-BE49-F238E27FC236}">
                <a16:creationId xmlns:a16="http://schemas.microsoft.com/office/drawing/2014/main" id="{B3917AD1-E113-DEE8-4B47-374757BAF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D1C1F-C5A4-89F0-BACB-26ACFAAD5B8C}"/>
              </a:ext>
            </a:extLst>
          </p:cNvPr>
          <p:cNvSpPr>
            <a:spLocks noGrp="1"/>
          </p:cNvSpPr>
          <p:nvPr>
            <p:ph type="sldNum" sz="quarter" idx="12"/>
          </p:nvPr>
        </p:nvSpPr>
        <p:spPr/>
        <p:txBody>
          <a:bodyPr/>
          <a:lstStyle/>
          <a:p>
            <a:fld id="{ADD5CD45-244A-F64D-85B6-4A9A7A69795A}" type="slidenum">
              <a:rPr lang="en-US" smtClean="0"/>
              <a:t>‹#›</a:t>
            </a:fld>
            <a:endParaRPr lang="en-US"/>
          </a:p>
        </p:txBody>
      </p:sp>
    </p:spTree>
    <p:extLst>
      <p:ext uri="{BB962C8B-B14F-4D97-AF65-F5344CB8AC3E}">
        <p14:creationId xmlns:p14="http://schemas.microsoft.com/office/powerpoint/2010/main" val="287747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C0E41-B0C8-FF17-73CC-B44829A7C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071A0A-EED1-3B31-3E2D-EBA0AABB6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EECBE-DE38-9919-EF94-D56B4C1F3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A2AC3-D07E-E64D-92AF-B56F64E10667}" type="datetimeFigureOut">
              <a:rPr lang="en-US" smtClean="0"/>
              <a:t>11/18/23</a:t>
            </a:fld>
            <a:endParaRPr lang="en-US"/>
          </a:p>
        </p:txBody>
      </p:sp>
      <p:sp>
        <p:nvSpPr>
          <p:cNvPr id="5" name="Footer Placeholder 4">
            <a:extLst>
              <a:ext uri="{FF2B5EF4-FFF2-40B4-BE49-F238E27FC236}">
                <a16:creationId xmlns:a16="http://schemas.microsoft.com/office/drawing/2014/main" id="{12C85F46-C142-EAD4-2CA4-0ABA0B39F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01CFBB-7FB7-5553-5717-F583EEBA6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5CD45-244A-F64D-85B6-4A9A7A69795A}" type="slidenum">
              <a:rPr lang="en-US" smtClean="0"/>
              <a:t>‹#›</a:t>
            </a:fld>
            <a:endParaRPr lang="en-US"/>
          </a:p>
        </p:txBody>
      </p:sp>
    </p:spTree>
    <p:extLst>
      <p:ext uri="{BB962C8B-B14F-4D97-AF65-F5344CB8AC3E}">
        <p14:creationId xmlns:p14="http://schemas.microsoft.com/office/powerpoint/2010/main" val="260163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816A-AB2B-C213-F184-D48AF6868D00}"/>
              </a:ext>
            </a:extLst>
          </p:cNvPr>
          <p:cNvSpPr>
            <a:spLocks noGrp="1"/>
          </p:cNvSpPr>
          <p:nvPr>
            <p:ph type="ctrTitle"/>
          </p:nvPr>
        </p:nvSpPr>
        <p:spPr>
          <a:xfrm>
            <a:off x="6367461" y="728664"/>
            <a:ext cx="4984813" cy="3157080"/>
          </a:xfrm>
          <a:noFill/>
        </p:spPr>
        <p:txBody>
          <a:bodyPr>
            <a:normAutofit/>
          </a:bodyPr>
          <a:lstStyle/>
          <a:p>
            <a:pPr algn="l" rtl="0">
              <a:spcBef>
                <a:spcPts val="0"/>
              </a:spcBef>
              <a:spcAft>
                <a:spcPts val="0"/>
              </a:spcAft>
            </a:pPr>
            <a:r>
              <a:rPr lang="en-US" sz="4400" b="1" i="0" u="none" strike="noStrike">
                <a:effectLst/>
                <a:latin typeface="Times New Roman" panose="02020603050405020304" pitchFamily="18" charset="0"/>
                <a:cs typeface="Times New Roman" panose="02020603050405020304" pitchFamily="18" charset="0"/>
              </a:rPr>
              <a:t>Sentiment Analysis of IMDB Movie Reviews Using Deep Learning</a:t>
            </a:r>
            <a:br>
              <a:rPr lang="en-US" sz="4400">
                <a:latin typeface="Times New Roman" panose="02020603050405020304" pitchFamily="18" charset="0"/>
                <a:cs typeface="Times New Roman" panose="02020603050405020304" pitchFamily="18" charset="0"/>
              </a:rPr>
            </a:br>
            <a:endParaRPr lang="en-US" sz="44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3472F11-CE38-3AF4-FDAE-DA4B166FC48D}"/>
              </a:ext>
            </a:extLst>
          </p:cNvPr>
          <p:cNvSpPr>
            <a:spLocks noGrp="1"/>
          </p:cNvSpPr>
          <p:nvPr>
            <p:ph type="subTitle" idx="1"/>
          </p:nvPr>
        </p:nvSpPr>
        <p:spPr>
          <a:xfrm>
            <a:off x="6367461" y="4072045"/>
            <a:ext cx="4984813" cy="2057289"/>
          </a:xfrm>
          <a:noFill/>
        </p:spPr>
        <p:txBody>
          <a:bodyPr>
            <a:normAutofit/>
          </a:bodyPr>
          <a:lstStyle/>
          <a:p>
            <a:pPr algn="l" rtl="0">
              <a:spcBef>
                <a:spcPts val="0"/>
              </a:spcBef>
              <a:spcAft>
                <a:spcPts val="600"/>
              </a:spcAft>
            </a:pPr>
            <a:r>
              <a:rPr lang="en-US" b="1" i="0" u="none" strike="noStrike" dirty="0" err="1">
                <a:effectLst/>
                <a:latin typeface="Times New Roman" panose="02020603050405020304" pitchFamily="18" charset="0"/>
                <a:cs typeface="Times New Roman" panose="02020603050405020304" pitchFamily="18" charset="0"/>
              </a:rPr>
              <a:t>Jashwanth</a:t>
            </a:r>
            <a:r>
              <a:rPr lang="en-US" b="1" i="0" u="none" strike="noStrike" dirty="0">
                <a:effectLst/>
                <a:latin typeface="Times New Roman" panose="02020603050405020304" pitchFamily="18" charset="0"/>
                <a:cs typeface="Times New Roman" panose="02020603050405020304" pitchFamily="18" charset="0"/>
              </a:rPr>
              <a:t> </a:t>
            </a:r>
            <a:r>
              <a:rPr lang="en-US" b="1" i="0" u="none" strike="noStrike" dirty="0" err="1">
                <a:effectLst/>
                <a:latin typeface="Times New Roman" panose="02020603050405020304" pitchFamily="18" charset="0"/>
                <a:cs typeface="Times New Roman" panose="02020603050405020304" pitchFamily="18" charset="0"/>
              </a:rPr>
              <a:t>Desaboina</a:t>
            </a:r>
            <a:r>
              <a:rPr lang="en-US" b="1" i="0" u="none" strike="noStrike" dirty="0">
                <a:effectLst/>
                <a:latin typeface="Times New Roman" panose="02020603050405020304" pitchFamily="18" charset="0"/>
                <a:cs typeface="Times New Roman" panose="02020603050405020304" pitchFamily="18" charset="0"/>
              </a:rPr>
              <a:t> (1002086684)</a:t>
            </a:r>
            <a:endParaRPr lang="en-US" b="0" dirty="0">
              <a:effectLst/>
              <a:latin typeface="Times New Roman" panose="02020603050405020304" pitchFamily="18" charset="0"/>
              <a:cs typeface="Times New Roman" panose="02020603050405020304" pitchFamily="18" charset="0"/>
            </a:endParaRPr>
          </a:p>
          <a:p>
            <a:pPr algn="l" rtl="0">
              <a:spcBef>
                <a:spcPts val="0"/>
              </a:spcBef>
              <a:spcAft>
                <a:spcPts val="600"/>
              </a:spcAft>
            </a:pPr>
            <a:r>
              <a:rPr lang="en-US" b="1" i="0" u="none" strike="noStrike" dirty="0">
                <a:effectLst/>
                <a:latin typeface="Times New Roman" panose="02020603050405020304" pitchFamily="18" charset="0"/>
                <a:cs typeface="Times New Roman" panose="02020603050405020304" pitchFamily="18" charset="0"/>
              </a:rPr>
              <a:t>Manoj Kumar </a:t>
            </a:r>
            <a:r>
              <a:rPr lang="en-US" b="1" i="0" u="none" strike="noStrike" dirty="0" err="1">
                <a:effectLst/>
                <a:latin typeface="Times New Roman" panose="02020603050405020304" pitchFamily="18" charset="0"/>
                <a:cs typeface="Times New Roman" panose="02020603050405020304" pitchFamily="18" charset="0"/>
              </a:rPr>
              <a:t>Nallamala</a:t>
            </a:r>
            <a:r>
              <a:rPr lang="en-US" b="1" i="0" u="none" strike="noStrike" dirty="0">
                <a:effectLst/>
                <a:latin typeface="Times New Roman" panose="02020603050405020304" pitchFamily="18" charset="0"/>
                <a:cs typeface="Times New Roman" panose="02020603050405020304" pitchFamily="18" charset="0"/>
              </a:rPr>
              <a:t> (1002075929)</a:t>
            </a:r>
            <a:endParaRPr lang="en-US" b="0" dirty="0">
              <a:effectLst/>
              <a:latin typeface="Times New Roman" panose="02020603050405020304" pitchFamily="18" charset="0"/>
              <a:cs typeface="Times New Roman" panose="02020603050405020304" pitchFamily="18" charset="0"/>
            </a:endParaRPr>
          </a:p>
          <a:p>
            <a:pPr algn="l" rtl="0">
              <a:spcBef>
                <a:spcPts val="0"/>
              </a:spcBef>
              <a:spcAft>
                <a:spcPts val="600"/>
              </a:spcAft>
            </a:pPr>
            <a:r>
              <a:rPr lang="en-US" b="1" i="0" u="none" strike="noStrike" dirty="0">
                <a:effectLst/>
                <a:latin typeface="Times New Roman" panose="02020603050405020304" pitchFamily="18" charset="0"/>
                <a:cs typeface="Times New Roman" panose="02020603050405020304" pitchFamily="18" charset="0"/>
              </a:rPr>
              <a:t>Sai Srinivasa Karthik </a:t>
            </a:r>
            <a:r>
              <a:rPr lang="en-US" b="1" i="0" u="none" strike="noStrike" dirty="0" err="1">
                <a:effectLst/>
                <a:latin typeface="Times New Roman" panose="02020603050405020304" pitchFamily="18" charset="0"/>
                <a:cs typeface="Times New Roman" panose="02020603050405020304" pitchFamily="18" charset="0"/>
              </a:rPr>
              <a:t>Stanam</a:t>
            </a:r>
            <a:r>
              <a:rPr lang="en-US" b="1" i="0" u="none" strike="noStrike" dirty="0">
                <a:effectLst/>
                <a:latin typeface="Times New Roman" panose="02020603050405020304" pitchFamily="18" charset="0"/>
                <a:cs typeface="Times New Roman" panose="02020603050405020304" pitchFamily="18" charset="0"/>
              </a:rPr>
              <a:t> (1002064923)</a:t>
            </a:r>
            <a:endParaRPr lang="en-US" b="0" dirty="0">
              <a:effectLst/>
              <a:latin typeface="Times New Roman" panose="02020603050405020304" pitchFamily="18" charset="0"/>
              <a:cs typeface="Times New Roman" panose="02020603050405020304" pitchFamily="18" charset="0"/>
            </a:endParaRPr>
          </a:p>
        </p:txBody>
      </p:sp>
      <p:pic>
        <p:nvPicPr>
          <p:cNvPr id="26" name="Picture 25" descr="Film reel and slate">
            <a:extLst>
              <a:ext uri="{FF2B5EF4-FFF2-40B4-BE49-F238E27FC236}">
                <a16:creationId xmlns:a16="http://schemas.microsoft.com/office/drawing/2014/main" id="{AA328398-8577-EAF9-46BD-FF7458534E92}"/>
              </a:ext>
            </a:extLst>
          </p:cNvPr>
          <p:cNvPicPr>
            <a:picLocks noChangeAspect="1"/>
          </p:cNvPicPr>
          <p:nvPr/>
        </p:nvPicPr>
        <p:blipFill rotWithShape="1">
          <a:blip r:embed="rId2"/>
          <a:srcRect l="10946" r="30600" b="-1"/>
          <a:stretch/>
        </p:blipFill>
        <p:spPr>
          <a:xfrm>
            <a:off x="1" y="10"/>
            <a:ext cx="6005512" cy="6857990"/>
          </a:xfrm>
          <a:prstGeom prst="rect">
            <a:avLst/>
          </a:prstGeom>
        </p:spPr>
      </p:pic>
    </p:spTree>
    <p:extLst>
      <p:ext uri="{BB962C8B-B14F-4D97-AF65-F5344CB8AC3E}">
        <p14:creationId xmlns:p14="http://schemas.microsoft.com/office/powerpoint/2010/main" val="8390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5"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2">
            <a:extLst>
              <a:ext uri="{FF2B5EF4-FFF2-40B4-BE49-F238E27FC236}">
                <a16:creationId xmlns:a16="http://schemas.microsoft.com/office/drawing/2014/main" id="{36CB3C6B-5973-3EDD-2160-A01456FDC5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6503" y="3028317"/>
            <a:ext cx="8935942" cy="335097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4071D9A-1D4C-3D5D-8E40-63EA885CD053}"/>
              </a:ext>
            </a:extLst>
          </p:cNvPr>
          <p:cNvSpPr>
            <a:spLocks noGrp="1"/>
          </p:cNvSpPr>
          <p:nvPr>
            <p:ph type="title"/>
          </p:nvPr>
        </p:nvSpPr>
        <p:spPr>
          <a:xfrm>
            <a:off x="786384" y="576072"/>
            <a:ext cx="5430250" cy="2751749"/>
          </a:xfrm>
        </p:spPr>
        <p:txBody>
          <a:bodyPr anchor="ctr">
            <a:normAutofit/>
          </a:bodyPr>
          <a:lstStyle/>
          <a:p>
            <a:r>
              <a:rPr lang="en-US" sz="4800">
                <a:solidFill>
                  <a:schemeClr val="bg1"/>
                </a:solidFill>
                <a:effectLst/>
                <a:latin typeface=".SF NS"/>
              </a:rPr>
              <a:t>Bidirectional LSTM</a:t>
            </a:r>
            <a:br>
              <a:rPr lang="en-US" sz="4800">
                <a:solidFill>
                  <a:schemeClr val="bg1"/>
                </a:solidFill>
                <a:effectLst/>
                <a:latin typeface=".SF NS"/>
              </a:rPr>
            </a:br>
            <a:endParaRPr lang="en-US" sz="4800">
              <a:solidFill>
                <a:schemeClr val="bg1"/>
              </a:solidFill>
            </a:endParaRPr>
          </a:p>
        </p:txBody>
      </p:sp>
      <p:sp>
        <p:nvSpPr>
          <p:cNvPr id="3" name="Content Placeholder 2">
            <a:extLst>
              <a:ext uri="{FF2B5EF4-FFF2-40B4-BE49-F238E27FC236}">
                <a16:creationId xmlns:a16="http://schemas.microsoft.com/office/drawing/2014/main" id="{2F20E1DB-F1C5-1559-F502-28889D6D0CE0}"/>
              </a:ext>
            </a:extLst>
          </p:cNvPr>
          <p:cNvSpPr>
            <a:spLocks noGrp="1"/>
          </p:cNvSpPr>
          <p:nvPr>
            <p:ph idx="1"/>
          </p:nvPr>
        </p:nvSpPr>
        <p:spPr>
          <a:xfrm>
            <a:off x="6464409" y="576072"/>
            <a:ext cx="4699459" cy="2778231"/>
          </a:xfrm>
        </p:spPr>
        <p:txBody>
          <a:bodyPr anchor="ctr">
            <a:normAutofit/>
          </a:bodyPr>
          <a:lstStyle/>
          <a:p>
            <a:r>
              <a:rPr lang="en-US" sz="1800" dirty="0">
                <a:solidFill>
                  <a:schemeClr val="bg1"/>
                </a:solidFill>
                <a:effectLst/>
                <a:latin typeface=".SF NS"/>
              </a:rPr>
              <a:t>A Bidirectional LSTM is a sort of recurrent neural network that processes sequences by taking into account information from both previous and subsequent time steps, allowing it to capture more thorough context and relationships in the data.</a:t>
            </a:r>
          </a:p>
        </p:txBody>
      </p:sp>
    </p:spTree>
    <p:extLst>
      <p:ext uri="{BB962C8B-B14F-4D97-AF65-F5344CB8AC3E}">
        <p14:creationId xmlns:p14="http://schemas.microsoft.com/office/powerpoint/2010/main" val="295384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3">
            <a:extLst>
              <a:ext uri="{FF2B5EF4-FFF2-40B4-BE49-F238E27FC236}">
                <a16:creationId xmlns:a16="http://schemas.microsoft.com/office/drawing/2014/main" id="{B7B59C51-907B-553E-3933-07B155ECE1D8}"/>
              </a:ext>
            </a:extLst>
          </p:cNvPr>
          <p:cNvGraphicFramePr>
            <a:graphicFrameLocks/>
          </p:cNvGraphicFramePr>
          <p:nvPr>
            <p:extLst>
              <p:ext uri="{D42A27DB-BD31-4B8C-83A1-F6EECF244321}">
                <p14:modId xmlns:p14="http://schemas.microsoft.com/office/powerpoint/2010/main" val="2799833287"/>
              </p:ext>
            </p:extLst>
          </p:nvPr>
        </p:nvGraphicFramePr>
        <p:xfrm>
          <a:off x="7253288" y="2147888"/>
          <a:ext cx="3778249" cy="3798954"/>
        </p:xfrm>
        <a:graphic>
          <a:graphicData uri="http://schemas.openxmlformats.org/drawingml/2006/table">
            <a:tbl>
              <a:tblPr firstRow="1" bandRow="1"/>
              <a:tblGrid>
                <a:gridCol w="2055552">
                  <a:extLst>
                    <a:ext uri="{9D8B030D-6E8A-4147-A177-3AD203B41FA5}">
                      <a16:colId xmlns:a16="http://schemas.microsoft.com/office/drawing/2014/main" val="4240623311"/>
                    </a:ext>
                  </a:extLst>
                </a:gridCol>
                <a:gridCol w="1722697">
                  <a:extLst>
                    <a:ext uri="{9D8B030D-6E8A-4147-A177-3AD203B41FA5}">
                      <a16:colId xmlns:a16="http://schemas.microsoft.com/office/drawing/2014/main" val="1761868294"/>
                    </a:ext>
                  </a:extLst>
                </a:gridCol>
              </a:tblGrid>
              <a:tr h="338281">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Parameter </a:t>
                      </a:r>
                      <a:endParaRPr lang="en-US" sz="1500">
                        <a:effectLst/>
                      </a:endParaRPr>
                    </a:p>
                  </a:txBody>
                  <a:tcPr marL="70912" marR="70912" marT="70912" marB="70912">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Value </a:t>
                      </a:r>
                      <a:endParaRPr lang="en-US" sz="1500">
                        <a:effectLst/>
                      </a:endParaRPr>
                    </a:p>
                  </a:txBody>
                  <a:tcPr marL="70912" marR="70912" marT="70912" marB="70912">
                    <a:lnL>
                      <a:noFill/>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567882120"/>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LSTM Units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64 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57961535"/>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Dropout Rate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0.3, 0.5 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31200076"/>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Dense Units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629578449"/>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Activation Function of Dense Layer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sigmoid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16486285"/>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Training Data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Padded Sequence Data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878706573"/>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Validation Data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Padded Sequence Data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129095997"/>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Loss Function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Binary Cross-Entropy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894747003"/>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Optimizer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Adam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55318718"/>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Learning Rate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0.0005 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925630769"/>
                  </a:ext>
                </a:extLst>
              </a:tr>
              <a:tr h="338281">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Epochs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5 </a:t>
                      </a:r>
                      <a:endParaRPr lang="en-US" sz="1500">
                        <a:effectLst/>
                      </a:endParaRPr>
                    </a:p>
                  </a:txBody>
                  <a:tcPr marL="70912" marR="70912" marT="70912" marB="70912">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58724072"/>
                  </a:ext>
                </a:extLst>
              </a:tr>
            </a:tbl>
          </a:graphicData>
        </a:graphic>
      </p:graphicFrame>
      <p:sp>
        <p:nvSpPr>
          <p:cNvPr id="2" name="Title 1">
            <a:extLst>
              <a:ext uri="{FF2B5EF4-FFF2-40B4-BE49-F238E27FC236}">
                <a16:creationId xmlns:a16="http://schemas.microsoft.com/office/drawing/2014/main" id="{9FFEA601-5CEF-8AFC-874E-EB46F191E25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Bidirectional LSTM</a:t>
            </a:r>
          </a:p>
        </p:txBody>
      </p:sp>
      <p:graphicFrame>
        <p:nvGraphicFramePr>
          <p:cNvPr id="4" name="Content Placeholder 5">
            <a:extLst>
              <a:ext uri="{FF2B5EF4-FFF2-40B4-BE49-F238E27FC236}">
                <a16:creationId xmlns:a16="http://schemas.microsoft.com/office/drawing/2014/main" id="{D4F289AA-12F3-8F75-89F1-9B92F84A7EC4}"/>
              </a:ext>
            </a:extLst>
          </p:cNvPr>
          <p:cNvGraphicFramePr>
            <a:graphicFrameLocks noGrp="1"/>
          </p:cNvGraphicFramePr>
          <p:nvPr>
            <p:ph idx="1"/>
            <p:extLst>
              <p:ext uri="{D42A27DB-BD31-4B8C-83A1-F6EECF244321}">
                <p14:modId xmlns:p14="http://schemas.microsoft.com/office/powerpoint/2010/main" val="201338169"/>
              </p:ext>
            </p:extLst>
          </p:nvPr>
        </p:nvGraphicFramePr>
        <p:xfrm>
          <a:off x="1157288" y="2147888"/>
          <a:ext cx="6027737" cy="3721095"/>
        </p:xfrm>
        <a:graphic>
          <a:graphicData uri="http://schemas.openxmlformats.org/drawingml/2006/table">
            <a:tbl>
              <a:tblPr firstRow="1" bandRow="1"/>
              <a:tblGrid>
                <a:gridCol w="1206922">
                  <a:extLst>
                    <a:ext uri="{9D8B030D-6E8A-4147-A177-3AD203B41FA5}">
                      <a16:colId xmlns:a16="http://schemas.microsoft.com/office/drawing/2014/main" val="3525778662"/>
                    </a:ext>
                  </a:extLst>
                </a:gridCol>
                <a:gridCol w="4820815">
                  <a:extLst>
                    <a:ext uri="{9D8B030D-6E8A-4147-A177-3AD203B41FA5}">
                      <a16:colId xmlns:a16="http://schemas.microsoft.com/office/drawing/2014/main" val="1986784616"/>
                    </a:ext>
                  </a:extLst>
                </a:gridCol>
              </a:tblGrid>
              <a:tr h="270695">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Parameter </a:t>
                      </a:r>
                      <a:endParaRPr lang="en-US" sz="1500">
                        <a:effectLst/>
                      </a:endParaRPr>
                    </a:p>
                  </a:txBody>
                  <a:tcPr marL="62930" marR="62930" marT="62930" marB="62930">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Value </a:t>
                      </a:r>
                      <a:endParaRPr lang="en-US" sz="1500">
                        <a:effectLst/>
                      </a:endParaRPr>
                    </a:p>
                  </a:txBody>
                  <a:tcPr marL="62930" marR="62930" marT="62930" marB="62930">
                    <a:lnL>
                      <a:noFill/>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47578167"/>
                  </a:ext>
                </a:extLst>
              </a:tr>
              <a:tr h="50430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Model Type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Sequential Model with Embedding Layer, BatchNormalization Layer, Dropout Layer, Conv1D Layer, MaxPooling1D Layer, Bidirectional LSTM Layer, LSTM Layer, Dropout Layer, and Dense Layer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227342755"/>
                  </a:ext>
                </a:extLst>
              </a:tr>
              <a:tr h="387499">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Embedding Dimension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64 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675324983"/>
                  </a:ext>
                </a:extLst>
              </a:tr>
              <a:tr h="270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Input Shape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a:t>
                      </a:r>
                      <a:r>
                        <a:rPr lang="en-US" sz="800" b="0" i="0" u="none" strike="noStrike" err="1">
                          <a:solidFill>
                            <a:srgbClr val="000000"/>
                          </a:solidFill>
                          <a:effectLst/>
                          <a:latin typeface="Arial" panose="020B0604020202020204" pitchFamily="34" charset="0"/>
                        </a:rPr>
                        <a:t>max_seq_len</a:t>
                      </a:r>
                      <a:r>
                        <a:rPr lang="en-US" sz="800" b="0" i="0" u="none" strike="noStrike">
                          <a:solidFill>
                            <a:srgbClr val="000000"/>
                          </a:solidFill>
                          <a:effectLst/>
                          <a:latin typeface="Arial" panose="020B0604020202020204" pitchFamily="34" charset="0"/>
                        </a:rPr>
                        <a:t>,)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870624493"/>
                  </a:ext>
                </a:extLst>
              </a:tr>
              <a:tr h="387499">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Number of Conv1D Units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32 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10062862"/>
                  </a:ext>
                </a:extLst>
              </a:tr>
              <a:tr h="387499">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Kernel Size of Conv1D Layer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5 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566158149"/>
                  </a:ext>
                </a:extLst>
              </a:tr>
              <a:tr h="50430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Activation Function of Conv1D Layer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relu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955494495"/>
                  </a:ext>
                </a:extLst>
              </a:tr>
              <a:tr h="50430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Number of MaxPooling1D Units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2 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810586175"/>
                  </a:ext>
                </a:extLst>
              </a:tr>
              <a:tr h="50430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Number of Bidirectional LSTM Units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128 </a:t>
                      </a:r>
                      <a:endParaRPr lang="en-US" sz="1500">
                        <a:effectLst/>
                      </a:endParaRPr>
                    </a:p>
                  </a:txBody>
                  <a:tcPr marL="62930" marR="62930" marT="62930" marB="62930">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006467161"/>
                  </a:ext>
                </a:extLst>
              </a:tr>
            </a:tbl>
          </a:graphicData>
        </a:graphic>
      </p:graphicFrame>
    </p:spTree>
    <p:extLst>
      <p:ext uri="{BB962C8B-B14F-4D97-AF65-F5344CB8AC3E}">
        <p14:creationId xmlns:p14="http://schemas.microsoft.com/office/powerpoint/2010/main" val="75065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F3A5B4F-410A-579B-0C7E-56C3441D1F44}"/>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BERT</a:t>
            </a:r>
          </a:p>
        </p:txBody>
      </p:sp>
      <p:sp>
        <p:nvSpPr>
          <p:cNvPr id="3" name="Content Placeholder 2">
            <a:extLst>
              <a:ext uri="{FF2B5EF4-FFF2-40B4-BE49-F238E27FC236}">
                <a16:creationId xmlns:a16="http://schemas.microsoft.com/office/drawing/2014/main" id="{AE0BDA1F-2D9C-586C-D8A8-7634E15A8897}"/>
              </a:ext>
            </a:extLst>
          </p:cNvPr>
          <p:cNvSpPr>
            <a:spLocks noGrp="1"/>
          </p:cNvSpPr>
          <p:nvPr>
            <p:ph idx="1"/>
          </p:nvPr>
        </p:nvSpPr>
        <p:spPr>
          <a:xfrm>
            <a:off x="755484" y="2459116"/>
            <a:ext cx="3702579" cy="3524823"/>
          </a:xfrm>
        </p:spPr>
        <p:txBody>
          <a:bodyPr>
            <a:normAutofit/>
          </a:bodyPr>
          <a:lstStyle/>
          <a:p>
            <a:pPr rtl="0">
              <a:spcBef>
                <a:spcPts val="0"/>
              </a:spcBef>
              <a:spcAft>
                <a:spcPts val="0"/>
              </a:spcAft>
            </a:pPr>
            <a:r>
              <a:rPr lang="en-US" sz="2000" b="0" i="0" u="none" strike="noStrike">
                <a:solidFill>
                  <a:srgbClr val="FFFFFF"/>
                </a:solidFill>
                <a:effectLst/>
                <a:latin typeface="Arial" panose="020B0604020202020204" pitchFamily="34" charset="0"/>
              </a:rPr>
              <a:t>BERT (Bidirectional Encoder Representations from Transformers) is a cutting-edge natural language processing model developed by Google. It's pre-trained on a vast amount of text and can be fine-tuned for specific tasks, capturing context from both directions (left-to-right and right-to-left) in text.</a:t>
            </a:r>
            <a:endParaRPr lang="en-US" sz="2000" b="0">
              <a:solidFill>
                <a:srgbClr val="FFFFFF"/>
              </a:solidFill>
              <a:effectLst/>
            </a:endParaRPr>
          </a:p>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2" descr="A diagram of a computer&#10;&#10;Description automatically generated">
            <a:extLst>
              <a:ext uri="{FF2B5EF4-FFF2-40B4-BE49-F238E27FC236}">
                <a16:creationId xmlns:a16="http://schemas.microsoft.com/office/drawing/2014/main" id="{F85B1123-6F7B-D6E9-586B-A21735082E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5304" y="1529790"/>
            <a:ext cx="5407002" cy="379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88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AF25F-D09C-8C40-D142-107041A3F20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ffectLst/>
                <a:latin typeface=".SF NS"/>
              </a:rPr>
              <a:t>BERT</a:t>
            </a:r>
            <a:endParaRPr lang="en-US" sz="4000">
              <a:solidFill>
                <a:srgbClr val="FFFFFF"/>
              </a:solidFill>
            </a:endParaRPr>
          </a:p>
        </p:txBody>
      </p:sp>
      <p:graphicFrame>
        <p:nvGraphicFramePr>
          <p:cNvPr id="6" name="Content Placeholder 3">
            <a:extLst>
              <a:ext uri="{FF2B5EF4-FFF2-40B4-BE49-F238E27FC236}">
                <a16:creationId xmlns:a16="http://schemas.microsoft.com/office/drawing/2014/main" id="{849B69ED-21A3-E466-F0BB-FF9738D5691C}"/>
              </a:ext>
            </a:extLst>
          </p:cNvPr>
          <p:cNvGraphicFramePr>
            <a:graphicFrameLocks/>
          </p:cNvGraphicFramePr>
          <p:nvPr>
            <p:extLst>
              <p:ext uri="{D42A27DB-BD31-4B8C-83A1-F6EECF244321}">
                <p14:modId xmlns:p14="http://schemas.microsoft.com/office/powerpoint/2010/main" val="3278618961"/>
              </p:ext>
            </p:extLst>
          </p:nvPr>
        </p:nvGraphicFramePr>
        <p:xfrm>
          <a:off x="903268" y="2112579"/>
          <a:ext cx="4562475" cy="4030980"/>
        </p:xfrm>
        <a:graphic>
          <a:graphicData uri="http://schemas.openxmlformats.org/drawingml/2006/table">
            <a:tbl>
              <a:tblPr/>
              <a:tblGrid>
                <a:gridCol w="1114425">
                  <a:extLst>
                    <a:ext uri="{9D8B030D-6E8A-4147-A177-3AD203B41FA5}">
                      <a16:colId xmlns:a16="http://schemas.microsoft.com/office/drawing/2014/main" val="2055749827"/>
                    </a:ext>
                  </a:extLst>
                </a:gridCol>
                <a:gridCol w="3448050">
                  <a:extLst>
                    <a:ext uri="{9D8B030D-6E8A-4147-A177-3AD203B41FA5}">
                      <a16:colId xmlns:a16="http://schemas.microsoft.com/office/drawing/2014/main" val="887116941"/>
                    </a:ext>
                  </a:extLst>
                </a:gridCol>
              </a:tblGrid>
              <a:tr h="0">
                <a:tc>
                  <a:txBody>
                    <a:bodyPr/>
                    <a:lstStyle/>
                    <a:p>
                      <a:pPr rtl="0" fontAlgn="t">
                        <a:spcBef>
                          <a:spcPts val="0"/>
                        </a:spcBef>
                        <a:spcAft>
                          <a:spcPts val="0"/>
                        </a:spcAft>
                      </a:pPr>
                      <a:r>
                        <a:rPr lang="en-US" sz="1000" b="1" i="0" u="none" strike="noStrike">
                          <a:solidFill>
                            <a:srgbClr val="FFFFFF"/>
                          </a:solidFill>
                          <a:effectLst/>
                          <a:latin typeface="Arial" panose="020B0604020202020204" pitchFamily="34" charset="0"/>
                        </a:rPr>
                        <a:t>Parameter </a:t>
                      </a:r>
                      <a:endParaRPr lang="en-US">
                        <a:effectLst/>
                      </a:endParaRPr>
                    </a:p>
                  </a:txBody>
                  <a:tcPr marL="95250" marR="95250" marT="95250" marB="95250">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1000" b="1" i="0" u="none" strike="noStrike" dirty="0">
                          <a:solidFill>
                            <a:srgbClr val="FFFFFF"/>
                          </a:solidFill>
                          <a:effectLst/>
                          <a:latin typeface="Arial" panose="020B0604020202020204" pitchFamily="34" charset="0"/>
                        </a:rPr>
                        <a:t>Value </a:t>
                      </a:r>
                      <a:endParaRPr lang="en-US" dirty="0">
                        <a:effectLst/>
                      </a:endParaRPr>
                    </a:p>
                  </a:txBody>
                  <a:tcPr marL="95250" marR="95250" marT="95250" marB="95250">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643494647"/>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Model Type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BERT For Sequence Classification </a:t>
                      </a:r>
                      <a:endParaRPr lang="en-US" dirty="0">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585322243"/>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Embedding Dimension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768 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45920882"/>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Input Shape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max_seq_len, 768)</a:t>
                      </a:r>
                      <a:r>
                        <a:rPr lang="en-US" sz="1000" b="0" i="0" u="none" strike="noStrike">
                          <a:solidFill>
                            <a:srgbClr val="000000"/>
                          </a:solidFill>
                          <a:effectLst/>
                          <a:latin typeface="Arial" panose="020B0604020202020204" pitchFamily="34" charset="0"/>
                        </a:rPr>
                        <a:t>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26009054"/>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Encoder Layers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12 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888796901"/>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Attention Heads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12 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294060658"/>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Dense Units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768 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489086857"/>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Activation Function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GELU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410547862"/>
                  </a:ext>
                </a:extLst>
              </a:tr>
              <a:tr h="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Loss Function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Cross-Entropy Loss </a:t>
                      </a:r>
                      <a:endParaRPr lang="en-US" dirty="0">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087968269"/>
                  </a:ext>
                </a:extLst>
              </a:tr>
            </a:tbl>
          </a:graphicData>
        </a:graphic>
      </p:graphicFrame>
      <p:graphicFrame>
        <p:nvGraphicFramePr>
          <p:cNvPr id="7" name="Table 6">
            <a:extLst>
              <a:ext uri="{FF2B5EF4-FFF2-40B4-BE49-F238E27FC236}">
                <a16:creationId xmlns:a16="http://schemas.microsoft.com/office/drawing/2014/main" id="{ADE5D44E-A11C-C833-85F4-5B45456DA024}"/>
              </a:ext>
            </a:extLst>
          </p:cNvPr>
          <p:cNvGraphicFramePr>
            <a:graphicFrameLocks noGrp="1"/>
          </p:cNvGraphicFramePr>
          <p:nvPr>
            <p:extLst>
              <p:ext uri="{D42A27DB-BD31-4B8C-83A1-F6EECF244321}">
                <p14:modId xmlns:p14="http://schemas.microsoft.com/office/powerpoint/2010/main" val="4282926122"/>
              </p:ext>
            </p:extLst>
          </p:nvPr>
        </p:nvGraphicFramePr>
        <p:xfrm>
          <a:off x="6763433" y="2112579"/>
          <a:ext cx="4373657" cy="3981450"/>
        </p:xfrm>
        <a:graphic>
          <a:graphicData uri="http://schemas.openxmlformats.org/drawingml/2006/table">
            <a:tbl>
              <a:tblPr/>
              <a:tblGrid>
                <a:gridCol w="1070475">
                  <a:extLst>
                    <a:ext uri="{9D8B030D-6E8A-4147-A177-3AD203B41FA5}">
                      <a16:colId xmlns:a16="http://schemas.microsoft.com/office/drawing/2014/main" val="2882253425"/>
                    </a:ext>
                  </a:extLst>
                </a:gridCol>
                <a:gridCol w="3303182">
                  <a:extLst>
                    <a:ext uri="{9D8B030D-6E8A-4147-A177-3AD203B41FA5}">
                      <a16:colId xmlns:a16="http://schemas.microsoft.com/office/drawing/2014/main" val="1529347166"/>
                    </a:ext>
                  </a:extLst>
                </a:gridCol>
              </a:tblGrid>
              <a:tr h="361950">
                <a:tc>
                  <a:txBody>
                    <a:bodyPr/>
                    <a:lstStyle/>
                    <a:p>
                      <a:pPr rtl="0" fontAlgn="t">
                        <a:spcBef>
                          <a:spcPts val="0"/>
                        </a:spcBef>
                        <a:spcAft>
                          <a:spcPts val="0"/>
                        </a:spcAft>
                      </a:pPr>
                      <a:r>
                        <a:rPr lang="en-US" sz="1000" b="1" i="0" u="none" strike="noStrike">
                          <a:solidFill>
                            <a:srgbClr val="FFFFFF"/>
                          </a:solidFill>
                          <a:effectLst/>
                          <a:latin typeface="Arial" panose="020B0604020202020204" pitchFamily="34" charset="0"/>
                        </a:rPr>
                        <a:t>Parameter </a:t>
                      </a:r>
                      <a:endParaRPr lang="en-US">
                        <a:effectLst/>
                      </a:endParaRPr>
                    </a:p>
                  </a:txBody>
                  <a:tcPr marL="95250" marR="95250" marT="95250" marB="95250">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1000" b="1" i="0" u="none" strike="noStrike" dirty="0">
                          <a:solidFill>
                            <a:srgbClr val="FFFFFF"/>
                          </a:solidFill>
                          <a:effectLst/>
                          <a:latin typeface="Arial" panose="020B0604020202020204" pitchFamily="34" charset="0"/>
                        </a:rPr>
                        <a:t>Value </a:t>
                      </a:r>
                      <a:endParaRPr lang="en-US" dirty="0">
                        <a:effectLst/>
                      </a:endParaRPr>
                    </a:p>
                  </a:txBody>
                  <a:tcPr marL="95250" marR="95250" marT="95250" marB="95250">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275580006"/>
                  </a:ext>
                </a:extLst>
              </a:tr>
              <a:tr h="36195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Optimizer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AdamW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801251633"/>
                  </a:ext>
                </a:extLst>
              </a:tr>
              <a:tr h="36195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Model Type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BERT For Sequence Classification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869653534"/>
                  </a:ext>
                </a:extLst>
              </a:tr>
              <a:tr h="53340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Embedding Dimension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768 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96835771"/>
                  </a:ext>
                </a:extLst>
              </a:tr>
              <a:tr h="40005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Input Shape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max_seq_len, 768)</a:t>
                      </a:r>
                      <a:r>
                        <a:rPr lang="en-US" sz="1000" b="0" i="0" u="none" strike="noStrike">
                          <a:solidFill>
                            <a:srgbClr val="000000"/>
                          </a:solidFill>
                          <a:effectLst/>
                          <a:latin typeface="Arial" panose="020B0604020202020204" pitchFamily="34" charset="0"/>
                        </a:rPr>
                        <a:t>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547493"/>
                  </a:ext>
                </a:extLst>
              </a:tr>
              <a:tr h="714375">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Encoder Layers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12 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239092488"/>
                  </a:ext>
                </a:extLst>
              </a:tr>
              <a:tr h="714375">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Attention Heads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12 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08335033"/>
                  </a:ext>
                </a:extLst>
              </a:tr>
              <a:tr h="533400">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Number of Dense Units </a:t>
                      </a:r>
                      <a:endParaRPr lang="en-US">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768 </a:t>
                      </a:r>
                      <a:endParaRPr lang="en-US" dirty="0">
                        <a:effectLst/>
                      </a:endParaRPr>
                    </a:p>
                  </a:txBody>
                  <a:tcPr marL="95250" marR="95250" marT="95250" marB="95250">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28849080"/>
                  </a:ext>
                </a:extLst>
              </a:tr>
            </a:tbl>
          </a:graphicData>
        </a:graphic>
      </p:graphicFrame>
    </p:spTree>
    <p:extLst>
      <p:ext uri="{BB962C8B-B14F-4D97-AF65-F5344CB8AC3E}">
        <p14:creationId xmlns:p14="http://schemas.microsoft.com/office/powerpoint/2010/main" val="393536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D4413EFC-F936-1B7E-C6C3-6E19D414A28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87"/>
          <a:stretch/>
        </p:blipFill>
        <p:spPr bwMode="auto">
          <a:xfrm>
            <a:off x="457200" y="750204"/>
            <a:ext cx="11277600" cy="535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0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61545-2319-A38A-3979-94DFAF3A8008}"/>
              </a:ext>
            </a:extLst>
          </p:cNvPr>
          <p:cNvSpPr>
            <a:spLocks noGrp="1"/>
          </p:cNvSpPr>
          <p:nvPr>
            <p:ph type="title"/>
          </p:nvPr>
        </p:nvSpPr>
        <p:spPr>
          <a:xfrm>
            <a:off x="589560" y="856180"/>
            <a:ext cx="4560584" cy="1128068"/>
          </a:xfrm>
        </p:spPr>
        <p:txBody>
          <a:bodyPr anchor="ctr">
            <a:normAutofit/>
          </a:bodyPr>
          <a:lstStyle/>
          <a:p>
            <a:r>
              <a:rPr lang="en-US" sz="3700" dirty="0"/>
              <a:t>BERT Results without Regularization.</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93C9F2-CC61-F358-B31B-A63C57526DD6}"/>
              </a:ext>
            </a:extLst>
          </p:cNvPr>
          <p:cNvSpPr>
            <a:spLocks noGrp="1"/>
          </p:cNvSpPr>
          <p:nvPr>
            <p:ph idx="1"/>
          </p:nvPr>
        </p:nvSpPr>
        <p:spPr>
          <a:xfrm>
            <a:off x="590719" y="2330505"/>
            <a:ext cx="4559425" cy="3979585"/>
          </a:xfrm>
        </p:spPr>
        <p:txBody>
          <a:bodyPr anchor="ctr">
            <a:normAutofit/>
          </a:bodyPr>
          <a:lstStyle/>
          <a:p>
            <a:pPr rtl="0">
              <a:spcBef>
                <a:spcPts val="0"/>
              </a:spcBef>
              <a:spcAft>
                <a:spcPts val="600"/>
              </a:spcAft>
            </a:pPr>
            <a:r>
              <a:rPr lang="en-US" sz="1900" b="1" i="0" u="none" strike="noStrike" dirty="0">
                <a:effectLst/>
                <a:latin typeface="Lato" panose="020F0502020204030203" pitchFamily="34" charset="0"/>
              </a:rPr>
              <a:t>Training Accuracy</a:t>
            </a:r>
            <a:r>
              <a:rPr lang="en-US" sz="1900" b="0" i="0" u="none" strike="noStrike" dirty="0">
                <a:effectLst/>
                <a:latin typeface="Lato" panose="020F0502020204030203" pitchFamily="34" charset="0"/>
              </a:rPr>
              <a:t>: By the 5th epoch, the model achieved a training accuracy of 99.264%, indicating strong performance on the training data.</a:t>
            </a:r>
          </a:p>
          <a:p>
            <a:pPr marL="0" indent="0" rtl="0">
              <a:spcBef>
                <a:spcPts val="0"/>
              </a:spcBef>
              <a:spcAft>
                <a:spcPts val="600"/>
              </a:spcAft>
              <a:buNone/>
            </a:pPr>
            <a:endParaRPr lang="en-US" sz="1900" b="0" dirty="0">
              <a:effectLst/>
            </a:endParaRPr>
          </a:p>
          <a:p>
            <a:pPr rtl="0">
              <a:spcBef>
                <a:spcPts val="0"/>
              </a:spcBef>
              <a:spcAft>
                <a:spcPts val="600"/>
              </a:spcAft>
            </a:pPr>
            <a:r>
              <a:rPr lang="en-US" sz="1900" b="1" i="0" u="none" strike="noStrike" dirty="0">
                <a:effectLst/>
                <a:latin typeface="Lato" panose="020F0502020204030203" pitchFamily="34" charset="0"/>
              </a:rPr>
              <a:t>Validation Accuracy</a:t>
            </a:r>
            <a:r>
              <a:rPr lang="en-US" sz="1900" b="0" i="0" u="none" strike="noStrike" dirty="0">
                <a:effectLst/>
                <a:latin typeface="Lato" panose="020F0502020204030203" pitchFamily="34" charset="0"/>
              </a:rPr>
              <a:t>: Despite high training accuracy, the model's validation accuracy at the 5th epoch is 89.392%, highlighting a gap between training and validation performance.</a:t>
            </a:r>
            <a:br>
              <a:rPr lang="en-US" sz="1900" b="0" dirty="0">
                <a:effectLst/>
              </a:rPr>
            </a:br>
            <a:br>
              <a:rPr lang="en-US" sz="1900" b="0" dirty="0">
                <a:effectLst/>
              </a:rPr>
            </a:br>
            <a:endParaRPr lang="en-US" sz="1900" dirty="0"/>
          </a:p>
          <a:p>
            <a:endParaRPr lang="en-US" sz="19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67A10191-D47F-B39E-AB92-459CEA89DE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24" r="11379"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97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5" name="Rectangle 1434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51" name="Freeform: Shape 1435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53" name="Rectangle 1435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D9334-3E72-E80E-A945-750D9A5692B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BERT With Regularization (2e-5)</a:t>
            </a:r>
          </a:p>
        </p:txBody>
      </p:sp>
      <p:pic>
        <p:nvPicPr>
          <p:cNvPr id="14338" name="Picture 2">
            <a:extLst>
              <a:ext uri="{FF2B5EF4-FFF2-40B4-BE49-F238E27FC236}">
                <a16:creationId xmlns:a16="http://schemas.microsoft.com/office/drawing/2014/main" id="{1B04CDFD-000D-C712-5E57-238A7F50A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052" y="2282331"/>
            <a:ext cx="6666833" cy="2770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7CCE7A-2071-A6F5-72A0-FB40D78933DD}"/>
              </a:ext>
            </a:extLst>
          </p:cNvPr>
          <p:cNvSpPr txBox="1"/>
          <p:nvPr/>
        </p:nvSpPr>
        <p:spPr>
          <a:xfrm>
            <a:off x="7085723" y="1901709"/>
            <a:ext cx="3621288" cy="416396"/>
          </a:xfrm>
          <a:prstGeom prst="rect">
            <a:avLst/>
          </a:prstGeom>
          <a:noFill/>
        </p:spPr>
        <p:txBody>
          <a:bodyPr wrap="square">
            <a:spAutoFit/>
          </a:bodyPr>
          <a:lstStyle/>
          <a:p>
            <a:pPr defTabSz="534924">
              <a:spcAft>
                <a:spcPts val="468"/>
              </a:spcAft>
            </a:pPr>
            <a:r>
              <a:rPr lang="en-US" sz="1053" kern="1200">
                <a:solidFill>
                  <a:schemeClr val="tx1"/>
                </a:solidFill>
                <a:latin typeface="+mn-lt"/>
                <a:ea typeface="+mn-ea"/>
                <a:cs typeface="+mn-cs"/>
              </a:rPr>
              <a:t>Spike in the gradient change due to initial layer embeddings on input.</a:t>
            </a:r>
            <a:endParaRPr lang="en-US"/>
          </a:p>
        </p:txBody>
      </p:sp>
      <p:cxnSp>
        <p:nvCxnSpPr>
          <p:cNvPr id="15" name="Straight Arrow Connector 14">
            <a:extLst>
              <a:ext uri="{FF2B5EF4-FFF2-40B4-BE49-F238E27FC236}">
                <a16:creationId xmlns:a16="http://schemas.microsoft.com/office/drawing/2014/main" id="{32CA5866-EB46-B1EC-2380-B11D0563F587}"/>
              </a:ext>
            </a:extLst>
          </p:cNvPr>
          <p:cNvCxnSpPr>
            <a:cxnSpLocks/>
          </p:cNvCxnSpPr>
          <p:nvPr/>
        </p:nvCxnSpPr>
        <p:spPr>
          <a:xfrm flipV="1">
            <a:off x="5722051" y="2093625"/>
            <a:ext cx="1363672" cy="36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65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B005D-2C21-5359-C529-F52D64E6BAE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Summary on BERT model usage</a:t>
            </a:r>
          </a:p>
        </p:txBody>
      </p:sp>
      <p:sp>
        <p:nvSpPr>
          <p:cNvPr id="3" name="Content Placeholder 2">
            <a:extLst>
              <a:ext uri="{FF2B5EF4-FFF2-40B4-BE49-F238E27FC236}">
                <a16:creationId xmlns:a16="http://schemas.microsoft.com/office/drawing/2014/main" id="{677C9577-7291-D386-147C-120F1442F4CB}"/>
              </a:ext>
            </a:extLst>
          </p:cNvPr>
          <p:cNvSpPr>
            <a:spLocks noGrp="1"/>
          </p:cNvSpPr>
          <p:nvPr>
            <p:ph idx="1"/>
          </p:nvPr>
        </p:nvSpPr>
        <p:spPr>
          <a:xfrm>
            <a:off x="4810259" y="649480"/>
            <a:ext cx="6555347" cy="5546047"/>
          </a:xfrm>
        </p:spPr>
        <p:txBody>
          <a:bodyPr anchor="ctr">
            <a:normAutofit/>
          </a:bodyPr>
          <a:lstStyle/>
          <a:p>
            <a:pPr rtl="0" fontAlgn="base">
              <a:spcBef>
                <a:spcPts val="0"/>
              </a:spcBef>
              <a:spcAft>
                <a:spcPts val="0"/>
              </a:spcAft>
              <a:buFont typeface="Arial" panose="020B0604020202020204" pitchFamily="34" charset="0"/>
              <a:buChar char="•"/>
            </a:pPr>
            <a:r>
              <a:rPr lang="en-US" sz="1700" b="0" i="0" u="none" strike="noStrike" dirty="0">
                <a:effectLst/>
                <a:latin typeface="Lato" panose="020F0502020204030203" pitchFamily="34" charset="0"/>
              </a:rPr>
              <a:t>BERT for Sentiment Analysis: The model utilizes the BERT (Bidirectional Encoder Representations from Transformers) architecture, a state-of-the-art transformer-based neural network pre-trained on a massive amount of text. This allows the model to understand context better and achieve significant performance in tasks like sentiment analysis on the IMDb dataset.</a:t>
            </a:r>
          </a:p>
          <a:p>
            <a:pPr rtl="0" fontAlgn="base">
              <a:spcBef>
                <a:spcPts val="0"/>
              </a:spcBef>
              <a:spcAft>
                <a:spcPts val="0"/>
              </a:spcAft>
              <a:buFont typeface="Arial" panose="020B0604020202020204" pitchFamily="34" charset="0"/>
              <a:buChar char="•"/>
            </a:pPr>
            <a:br>
              <a:rPr lang="en-US" sz="1700" b="0" dirty="0">
                <a:effectLst/>
              </a:rPr>
            </a:br>
            <a:r>
              <a:rPr lang="en-US" sz="1700" b="0" i="0" u="none" strike="noStrike" dirty="0">
                <a:effectLst/>
                <a:latin typeface="Lato" panose="020F0502020204030203" pitchFamily="34" charset="0"/>
              </a:rPr>
              <a:t>Gradient Visualization: After each training epoch, the gradient flow across various layers is visualized to ensure no gradient vanishing or exploding issues. This is essential for diagnosing training issues and ensuring stable model convergence.</a:t>
            </a:r>
          </a:p>
          <a:p>
            <a:pPr rtl="0" fontAlgn="base">
              <a:spcBef>
                <a:spcPts val="0"/>
              </a:spcBef>
              <a:spcAft>
                <a:spcPts val="0"/>
              </a:spcAft>
              <a:buFont typeface="Arial" panose="020B0604020202020204" pitchFamily="34" charset="0"/>
              <a:buChar char="•"/>
            </a:pPr>
            <a:br>
              <a:rPr lang="en-US" sz="1700" b="0" dirty="0">
                <a:effectLst/>
              </a:rPr>
            </a:br>
            <a:r>
              <a:rPr lang="en-US" sz="1700" b="0" i="0" u="none" strike="noStrike" dirty="0">
                <a:effectLst/>
                <a:latin typeface="Lato" panose="020F0502020204030203" pitchFamily="34" charset="0"/>
              </a:rPr>
              <a:t>Performance Metrics: By the end of 10 epochs, the model achieved a Validation Loss of 0.5435 and a Validation Accuracy of 90.001%. This high accuracy on the validation set demonstrates the model's capability to generalize well on unseen data and underscores the power of BERT in understanding and predicting sentiment from movie reviews.</a:t>
            </a:r>
          </a:p>
          <a:p>
            <a:pPr marL="0" indent="0">
              <a:buNone/>
            </a:pPr>
            <a:endParaRPr lang="en-US" sz="1700" dirty="0"/>
          </a:p>
        </p:txBody>
      </p:sp>
    </p:spTree>
    <p:extLst>
      <p:ext uri="{BB962C8B-B14F-4D97-AF65-F5344CB8AC3E}">
        <p14:creationId xmlns:p14="http://schemas.microsoft.com/office/powerpoint/2010/main" val="170266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42E2C-2F5C-AD52-92B7-821ECC8EE066}"/>
              </a:ext>
            </a:extLst>
          </p:cNvPr>
          <p:cNvSpPr>
            <a:spLocks noGrp="1"/>
          </p:cNvSpPr>
          <p:nvPr>
            <p:ph type="title"/>
          </p:nvPr>
        </p:nvSpPr>
        <p:spPr>
          <a:xfrm>
            <a:off x="793662" y="386930"/>
            <a:ext cx="10066122" cy="1298448"/>
          </a:xfrm>
        </p:spPr>
        <p:txBody>
          <a:bodyPr anchor="b">
            <a:normAutofit/>
          </a:bodyPr>
          <a:lstStyle/>
          <a:p>
            <a:r>
              <a:rPr lang="en-US"/>
              <a:t>XLNet</a:t>
            </a:r>
            <a:r>
              <a:rPr lang="en-US" dirty="0"/>
              <a:t>: A Generalized Autoregressive Pretraining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1EAB91-43BD-8D37-CC56-0AE51EF977CF}"/>
              </a:ext>
            </a:extLst>
          </p:cNvPr>
          <p:cNvSpPr>
            <a:spLocks noGrp="1"/>
          </p:cNvSpPr>
          <p:nvPr>
            <p:ph idx="1"/>
          </p:nvPr>
        </p:nvSpPr>
        <p:spPr>
          <a:xfrm>
            <a:off x="793661" y="2599509"/>
            <a:ext cx="4530898" cy="3639450"/>
          </a:xfrm>
        </p:spPr>
        <p:txBody>
          <a:bodyPr anchor="ctr">
            <a:normAutofit/>
          </a:bodyPr>
          <a:lstStyle/>
          <a:p>
            <a:pPr rtl="0">
              <a:spcBef>
                <a:spcPts val="0"/>
              </a:spcBef>
              <a:spcAft>
                <a:spcPts val="0"/>
              </a:spcAft>
            </a:pPr>
            <a:r>
              <a:rPr lang="en-US" sz="1400" b="1" i="0" u="none" strike="noStrike">
                <a:effectLst/>
                <a:latin typeface="Lato" panose="020F0502020204030203" pitchFamily="34" charset="0"/>
              </a:rPr>
              <a:t>Evolution from BERT</a:t>
            </a:r>
            <a:r>
              <a:rPr lang="en-US" sz="1400" b="0" i="0" u="none" strike="noStrike">
                <a:effectLst/>
                <a:latin typeface="Lato" panose="020F0502020204030203" pitchFamily="34" charset="0"/>
              </a:rPr>
              <a:t>: XLNet improves upon BERT by maximizing the expected likelihood over permutations of the factorization order, overcoming the limitations of traditional autoregressive methods.</a:t>
            </a:r>
            <a:endParaRPr lang="en-US" sz="1400" b="0">
              <a:effectLst/>
            </a:endParaRPr>
          </a:p>
          <a:p>
            <a:pPr rtl="0">
              <a:spcBef>
                <a:spcPts val="0"/>
              </a:spcBef>
              <a:spcAft>
                <a:spcPts val="0"/>
              </a:spcAft>
            </a:pPr>
            <a:br>
              <a:rPr lang="en-US" sz="1400" b="0">
                <a:effectLst/>
              </a:rPr>
            </a:br>
            <a:r>
              <a:rPr lang="en-US" sz="1400" b="1" i="0" u="none" strike="noStrike">
                <a:effectLst/>
                <a:latin typeface="Lato" panose="020F0502020204030203" pitchFamily="34" charset="0"/>
              </a:rPr>
              <a:t>Permutation-based Training</a:t>
            </a:r>
            <a:r>
              <a:rPr lang="en-US" sz="1400" b="0" i="0" u="none" strike="noStrike">
                <a:effectLst/>
                <a:latin typeface="Lato" panose="020F0502020204030203" pitchFamily="34" charset="0"/>
              </a:rPr>
              <a:t>: Instead of predicting masked tokens, XLNet predicts each token by considering all possible permutations of tokens in a sentence, offering a more comprehensive understanding of context.</a:t>
            </a:r>
            <a:endParaRPr lang="en-US" sz="1400" b="0">
              <a:effectLst/>
            </a:endParaRPr>
          </a:p>
          <a:p>
            <a:pPr rtl="0">
              <a:spcBef>
                <a:spcPts val="0"/>
              </a:spcBef>
              <a:spcAft>
                <a:spcPts val="0"/>
              </a:spcAft>
            </a:pPr>
            <a:br>
              <a:rPr lang="en-US" sz="1400" b="0">
                <a:effectLst/>
              </a:rPr>
            </a:br>
            <a:r>
              <a:rPr lang="en-US" sz="1400" b="1" i="0" u="none" strike="noStrike">
                <a:effectLst/>
                <a:latin typeface="Lato" panose="020F0502020204030203" pitchFamily="34" charset="0"/>
              </a:rPr>
              <a:t>Two-stream Self-attention:</a:t>
            </a:r>
            <a:r>
              <a:rPr lang="en-US" sz="1400" b="0" i="0" u="none" strike="noStrike">
                <a:effectLst/>
                <a:latin typeface="Lato" panose="020F0502020204030203" pitchFamily="34" charset="0"/>
              </a:rPr>
              <a:t> Introduces a novel mechanism allowing each position to attend to all positions, including future ones, ensuring better contextual representation.</a:t>
            </a:r>
            <a:endParaRPr lang="en-US" sz="1400" b="0">
              <a:effectLst/>
            </a:endParaRPr>
          </a:p>
          <a:p>
            <a:pPr marL="0" indent="0">
              <a:buNone/>
            </a:pPr>
            <a:endParaRPr lang="en-US" sz="1400"/>
          </a:p>
          <a:p>
            <a:endParaRPr lang="en-US" sz="1400"/>
          </a:p>
        </p:txBody>
      </p:sp>
      <p:pic>
        <p:nvPicPr>
          <p:cNvPr id="4" name="Picture 2">
            <a:extLst>
              <a:ext uri="{FF2B5EF4-FFF2-40B4-BE49-F238E27FC236}">
                <a16:creationId xmlns:a16="http://schemas.microsoft.com/office/drawing/2014/main" id="{075FFA01-EFFE-E08E-7ABD-AAB1FAB93A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098872"/>
            <a:ext cx="5150277" cy="248500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58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3AA52BCF-BB55-5459-F45F-33519079F9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5" r="4" b="4"/>
          <a:stretch/>
        </p:blipFill>
        <p:spPr bwMode="auto">
          <a:xfrm>
            <a:off x="6421035" y="769107"/>
            <a:ext cx="5129784" cy="531978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AE658EE-A539-BF88-8C0E-8CDE5B503B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5" r="4" b="4"/>
          <a:stretch/>
        </p:blipFill>
        <p:spPr bwMode="auto">
          <a:xfrm>
            <a:off x="641180" y="769107"/>
            <a:ext cx="5129784" cy="531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1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10D0-235E-F97E-B833-C9B78ABF7554}"/>
              </a:ext>
            </a:extLst>
          </p:cNvPr>
          <p:cNvSpPr>
            <a:spLocks noGrp="1"/>
          </p:cNvSpPr>
          <p:nvPr>
            <p:ph type="title"/>
          </p:nvPr>
        </p:nvSpPr>
        <p:spPr>
          <a:xfrm>
            <a:off x="5868557" y="1138036"/>
            <a:ext cx="5444382" cy="679744"/>
          </a:xfrm>
        </p:spPr>
        <p:txBody>
          <a:bodyPr anchor="t">
            <a:normAutofit/>
          </a:bodyPr>
          <a:lstStyle/>
          <a:p>
            <a:r>
              <a:rPr lang="en-US" sz="3200" b="1" dirty="0"/>
              <a:t>Data Preprocessing</a:t>
            </a:r>
          </a:p>
        </p:txBody>
      </p:sp>
      <p:pic>
        <p:nvPicPr>
          <p:cNvPr id="5" name="Picture 4" descr="Computer script on a screen">
            <a:extLst>
              <a:ext uri="{FF2B5EF4-FFF2-40B4-BE49-F238E27FC236}">
                <a16:creationId xmlns:a16="http://schemas.microsoft.com/office/drawing/2014/main" id="{32F18B56-9183-2D57-41A3-422D4377BDB3}"/>
              </a:ext>
            </a:extLst>
          </p:cNvPr>
          <p:cNvPicPr>
            <a:picLocks noChangeAspect="1"/>
          </p:cNvPicPr>
          <p:nvPr/>
        </p:nvPicPr>
        <p:blipFill rotWithShape="1">
          <a:blip r:embed="rId2"/>
          <a:srcRect l="5045" r="4481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579D1A-9E39-A9B9-632C-F138B3F056F3}"/>
              </a:ext>
            </a:extLst>
          </p:cNvPr>
          <p:cNvSpPr>
            <a:spLocks noGrp="1"/>
          </p:cNvSpPr>
          <p:nvPr>
            <p:ph idx="1"/>
          </p:nvPr>
        </p:nvSpPr>
        <p:spPr>
          <a:xfrm>
            <a:off x="5868557" y="1817780"/>
            <a:ext cx="5444382" cy="3591207"/>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HTML tag removal</a:t>
            </a:r>
            <a:r>
              <a:rPr lang="en-US" sz="1800" b="0" i="0" u="none" strike="noStrike" dirty="0">
                <a:effectLst/>
                <a:latin typeface="Times New Roman" panose="02020603050405020304" pitchFamily="18" charset="0"/>
                <a:cs typeface="Times New Roman" panose="02020603050405020304" pitchFamily="18" charset="0"/>
              </a:rPr>
              <a:t> is the process of removing markup tags from an HTML document in order to extract or display its plain text content.</a:t>
            </a:r>
          </a:p>
          <a:p>
            <a:pPr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Lowercase conversion</a:t>
            </a:r>
            <a:r>
              <a:rPr lang="en-US" sz="1800" b="0" i="0" u="none" strike="noStrike" dirty="0">
                <a:effectLst/>
                <a:latin typeface="Times New Roman" panose="02020603050405020304" pitchFamily="18" charset="0"/>
                <a:cs typeface="Times New Roman" panose="02020603050405020304" pitchFamily="18" charset="0"/>
              </a:rPr>
              <a:t> is the process of transforming all of the letters in a text to their lowercase (small letter) form, usually for consistency or formatting.</a:t>
            </a:r>
          </a:p>
          <a:p>
            <a:pPr rtl="0" fontAlgn="base">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Tokenization</a:t>
            </a:r>
            <a:r>
              <a:rPr lang="en-US" sz="1800" b="0" i="0" u="none" strike="noStrike" dirty="0">
                <a:effectLst/>
                <a:latin typeface="Times New Roman" panose="02020603050405020304" pitchFamily="18" charset="0"/>
                <a:cs typeface="Times New Roman" panose="02020603050405020304" pitchFamily="18" charset="0"/>
              </a:rPr>
              <a:t> is the process of separating a text into distinct units, usually words or symbols, in order to aid analysis or natural language processing tasks.</a:t>
            </a:r>
          </a:p>
          <a:p>
            <a:pPr rtl="0" fontAlgn="base">
              <a:spcBef>
                <a:spcPts val="0"/>
              </a:spcBef>
              <a:spcAft>
                <a:spcPts val="0"/>
              </a:spcAft>
              <a:buFont typeface="Arial" panose="020B0604020202020204" pitchFamily="34" charset="0"/>
              <a:buChar char="•"/>
            </a:pPr>
            <a:r>
              <a:rPr lang="en-US" sz="1800" b="1" i="0" u="none" strike="noStrike" dirty="0" err="1">
                <a:effectLst/>
                <a:latin typeface="Times New Roman" panose="02020603050405020304" pitchFamily="18" charset="0"/>
                <a:cs typeface="Times New Roman" panose="02020603050405020304" pitchFamily="18" charset="0"/>
              </a:rPr>
              <a:t>Stopword</a:t>
            </a:r>
            <a:r>
              <a:rPr lang="en-US" sz="1800" b="1" i="0" u="none" strike="noStrike" dirty="0">
                <a:effectLst/>
                <a:latin typeface="Times New Roman" panose="02020603050405020304" pitchFamily="18" charset="0"/>
                <a:cs typeface="Times New Roman" panose="02020603050405020304" pitchFamily="18" charset="0"/>
              </a:rPr>
              <a:t> removal</a:t>
            </a:r>
            <a:r>
              <a:rPr lang="en-US" sz="1800" b="0" i="0" u="none" strike="noStrike" dirty="0">
                <a:effectLst/>
                <a:latin typeface="Times New Roman" panose="02020603050405020304" pitchFamily="18" charset="0"/>
                <a:cs typeface="Times New Roman" panose="02020603050405020304" pitchFamily="18" charset="0"/>
              </a:rPr>
              <a:t> entails removing common and inconsequential terms (e.g., "and," "the," "in") from a text in order to focus on more meaningful material when processing or analyzing text data.</a:t>
            </a:r>
          </a:p>
          <a:p>
            <a:pPr rtl="0" fontAlgn="base">
              <a:spcBef>
                <a:spcPts val="0"/>
              </a:spcBef>
              <a:spcAft>
                <a:spcPts val="120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The steps described above are necessary to guarantee that the text data is clean, homogeneous, and ready for further analysis with natural language processing algorithms.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136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7FD164-6AE4-EE58-3AFD-0305096FE27A}"/>
              </a:ext>
            </a:extLst>
          </p:cNvPr>
          <p:cNvSpPr>
            <a:spLocks noGrp="1"/>
          </p:cNvSpPr>
          <p:nvPr>
            <p:ph type="title"/>
          </p:nvPr>
        </p:nvSpPr>
        <p:spPr>
          <a:xfrm>
            <a:off x="1115568" y="509521"/>
            <a:ext cx="10232136" cy="1014984"/>
          </a:xfrm>
        </p:spPr>
        <p:txBody>
          <a:bodyPr>
            <a:normAutofit/>
          </a:bodyPr>
          <a:lstStyle/>
          <a:p>
            <a:r>
              <a:rPr lang="en-US" sz="3100"/>
              <a:t>XLNet for IMDB Sentiment Classification: Results &amp; Analysis</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381C310-AC6E-4326-12F7-20EFED8C53D4}"/>
              </a:ext>
            </a:extLst>
          </p:cNvPr>
          <p:cNvGraphicFramePr>
            <a:graphicFrameLocks noGrp="1"/>
          </p:cNvGraphicFramePr>
          <p:nvPr>
            <p:ph idx="1"/>
            <p:extLst>
              <p:ext uri="{D42A27DB-BD31-4B8C-83A1-F6EECF244321}">
                <p14:modId xmlns:p14="http://schemas.microsoft.com/office/powerpoint/2010/main" val="1231080121"/>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20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B35EC-EEBF-F276-73FE-F93200E47DD2}"/>
              </a:ext>
            </a:extLst>
          </p:cNvPr>
          <p:cNvSpPr>
            <a:spLocks noGrp="1"/>
          </p:cNvSpPr>
          <p:nvPr>
            <p:ph type="title"/>
          </p:nvPr>
        </p:nvSpPr>
        <p:spPr>
          <a:xfrm>
            <a:off x="1115568" y="509521"/>
            <a:ext cx="10232136" cy="1014984"/>
          </a:xfrm>
        </p:spPr>
        <p:txBody>
          <a:bodyPr>
            <a:normAutofit/>
          </a:bodyPr>
          <a:lstStyle/>
          <a:p>
            <a:r>
              <a:rPr lang="en-US" sz="4000" dirty="0" err="1">
                <a:cs typeface="Calibri Light"/>
              </a:rPr>
              <a:t>DistilBERT</a:t>
            </a:r>
            <a:r>
              <a:rPr lang="en-US" sz="4000" dirty="0">
                <a:cs typeface="Calibri Light"/>
              </a:rPr>
              <a:t> Model </a:t>
            </a:r>
            <a:endParaRPr lang="en-US" sz="4000" dirty="0"/>
          </a:p>
        </p:txBody>
      </p:sp>
      <p:sp>
        <p:nvSpPr>
          <p:cNvPr id="17" name="Rectangle 1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CF8819FF-6F09-0B44-6562-B12222FC858C}"/>
              </a:ext>
            </a:extLst>
          </p:cNvPr>
          <p:cNvGraphicFramePr>
            <a:graphicFrameLocks noGrp="1"/>
          </p:cNvGraphicFramePr>
          <p:nvPr>
            <p:ph idx="1"/>
            <p:extLst>
              <p:ext uri="{D42A27DB-BD31-4B8C-83A1-F6EECF244321}">
                <p14:modId xmlns:p14="http://schemas.microsoft.com/office/powerpoint/2010/main" val="332930923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4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05D939-00C4-4F2E-9797-3170DD04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EE4E44-1403-472B-8C01-D354CB8F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ord cloud with different colored text&#10;&#10;Description automatically generated">
            <a:extLst>
              <a:ext uri="{FF2B5EF4-FFF2-40B4-BE49-F238E27FC236}">
                <a16:creationId xmlns:a16="http://schemas.microsoft.com/office/drawing/2014/main" id="{3FCD73DF-8FEB-321D-BB6E-E580811BFDBF}"/>
              </a:ext>
            </a:extLst>
          </p:cNvPr>
          <p:cNvPicPr>
            <a:picLocks noChangeAspect="1"/>
          </p:cNvPicPr>
          <p:nvPr/>
        </p:nvPicPr>
        <p:blipFill rotWithShape="1">
          <a:blip r:embed="rId2"/>
          <a:srcRect l="3087" r="2233" b="2"/>
          <a:stretch/>
        </p:blipFill>
        <p:spPr>
          <a:xfrm>
            <a:off x="6421035" y="643467"/>
            <a:ext cx="5129784" cy="5571066"/>
          </a:xfrm>
          <a:prstGeom prst="rect">
            <a:avLst/>
          </a:prstGeom>
        </p:spPr>
      </p:pic>
      <p:sp>
        <p:nvSpPr>
          <p:cNvPr id="14" name="Rectangle 13">
            <a:extLst>
              <a:ext uri="{FF2B5EF4-FFF2-40B4-BE49-F238E27FC236}">
                <a16:creationId xmlns:a16="http://schemas.microsoft.com/office/drawing/2014/main" id="{583CCE40-4C5F-42D3-86D9-7892AD1E9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words&#10;&#10;Description automatically generated">
            <a:extLst>
              <a:ext uri="{FF2B5EF4-FFF2-40B4-BE49-F238E27FC236}">
                <a16:creationId xmlns:a16="http://schemas.microsoft.com/office/drawing/2014/main" id="{CBFC1F93-3DDB-5A12-E7E1-61986168B3ED}"/>
              </a:ext>
            </a:extLst>
          </p:cNvPr>
          <p:cNvPicPr>
            <a:picLocks noChangeAspect="1"/>
          </p:cNvPicPr>
          <p:nvPr/>
        </p:nvPicPr>
        <p:blipFill rotWithShape="1">
          <a:blip r:embed="rId3"/>
          <a:srcRect l="1720" r="3599" b="2"/>
          <a:stretch/>
        </p:blipFill>
        <p:spPr>
          <a:xfrm>
            <a:off x="641180" y="643467"/>
            <a:ext cx="5129784" cy="5571066"/>
          </a:xfrm>
          <a:prstGeom prst="rect">
            <a:avLst/>
          </a:prstGeom>
        </p:spPr>
      </p:pic>
    </p:spTree>
    <p:extLst>
      <p:ext uri="{BB962C8B-B14F-4D97-AF65-F5344CB8AC3E}">
        <p14:creationId xmlns:p14="http://schemas.microsoft.com/office/powerpoint/2010/main" val="25427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874010-0D39-6A47-0E2B-BADCDD70D582}"/>
              </a:ext>
            </a:extLst>
          </p:cNvPr>
          <p:cNvPicPr>
            <a:picLocks noChangeAspect="1"/>
          </p:cNvPicPr>
          <p:nvPr/>
        </p:nvPicPr>
        <p:blipFill rotWithShape="1">
          <a:blip r:embed="rId2">
            <a:duotone>
              <a:schemeClr val="bg2">
                <a:shade val="45000"/>
                <a:satMod val="135000"/>
              </a:schemeClr>
              <a:prstClr val="white"/>
            </a:duotone>
          </a:blip>
          <a:srcRect l="6325" r="1234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46B3C-4338-C2A8-1FE9-8F76DC21B36A}"/>
              </a:ext>
            </a:extLst>
          </p:cNvPr>
          <p:cNvSpPr>
            <a:spLocks noGrp="1"/>
          </p:cNvSpPr>
          <p:nvPr>
            <p:ph type="title"/>
          </p:nvPr>
        </p:nvSpPr>
        <p:spPr>
          <a:xfrm>
            <a:off x="838200" y="365125"/>
            <a:ext cx="10515600" cy="1325563"/>
          </a:xfrm>
        </p:spPr>
        <p:txBody>
          <a:bodyPr>
            <a:normAutofit/>
          </a:bodyPr>
          <a:lstStyle/>
          <a:p>
            <a:r>
              <a:rPr lang="en-US" b="1" kern="1200">
                <a:latin typeface="+mj-lt"/>
                <a:ea typeface="+mj-ea"/>
                <a:cs typeface="+mj-cs"/>
              </a:rPr>
              <a:t>Computational Resources and Environmental Impact</a:t>
            </a:r>
            <a:endParaRPr lang="en-US" dirty="0"/>
          </a:p>
        </p:txBody>
      </p:sp>
      <p:graphicFrame>
        <p:nvGraphicFramePr>
          <p:cNvPr id="5" name="Content Placeholder 2">
            <a:extLst>
              <a:ext uri="{FF2B5EF4-FFF2-40B4-BE49-F238E27FC236}">
                <a16:creationId xmlns:a16="http://schemas.microsoft.com/office/drawing/2014/main" id="{3D5E2859-2F01-587F-BE88-55F77F985220}"/>
              </a:ext>
            </a:extLst>
          </p:cNvPr>
          <p:cNvGraphicFramePr>
            <a:graphicFrameLocks noGrp="1"/>
          </p:cNvGraphicFramePr>
          <p:nvPr>
            <p:ph idx="1"/>
            <p:extLst>
              <p:ext uri="{D42A27DB-BD31-4B8C-83A1-F6EECF244321}">
                <p14:modId xmlns:p14="http://schemas.microsoft.com/office/powerpoint/2010/main" val="1003084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764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7820A7D-56D5-CDB4-EE77-0CC5E9628029}"/>
              </a:ext>
            </a:extLst>
          </p:cNvPr>
          <p:cNvGraphicFramePr>
            <a:graphicFrameLocks noGrp="1"/>
          </p:cNvGraphicFramePr>
          <p:nvPr>
            <p:ph idx="1"/>
            <p:extLst>
              <p:ext uri="{D42A27DB-BD31-4B8C-83A1-F6EECF244321}">
                <p14:modId xmlns:p14="http://schemas.microsoft.com/office/powerpoint/2010/main" val="1761179558"/>
              </p:ext>
            </p:extLst>
          </p:nvPr>
        </p:nvGraphicFramePr>
        <p:xfrm>
          <a:off x="829734" y="448733"/>
          <a:ext cx="10676466" cy="6189701"/>
        </p:xfrm>
        <a:graphic>
          <a:graphicData uri="http://schemas.openxmlformats.org/drawingml/2006/table">
            <a:tbl>
              <a:tblPr bandRow="1">
                <a:tableStyleId>{5C22544A-7EE6-4342-B048-85BDC9FD1C3A}</a:tableStyleId>
              </a:tblPr>
              <a:tblGrid>
                <a:gridCol w="2652671">
                  <a:extLst>
                    <a:ext uri="{9D8B030D-6E8A-4147-A177-3AD203B41FA5}">
                      <a16:colId xmlns:a16="http://schemas.microsoft.com/office/drawing/2014/main" val="371503335"/>
                    </a:ext>
                  </a:extLst>
                </a:gridCol>
                <a:gridCol w="8023795">
                  <a:extLst>
                    <a:ext uri="{9D8B030D-6E8A-4147-A177-3AD203B41FA5}">
                      <a16:colId xmlns:a16="http://schemas.microsoft.com/office/drawing/2014/main" val="671764104"/>
                    </a:ext>
                  </a:extLst>
                </a:gridCol>
              </a:tblGrid>
              <a:tr h="438224">
                <a:tc>
                  <a:txBody>
                    <a:bodyPr/>
                    <a:lstStyle/>
                    <a:p>
                      <a:pPr marL="0" marR="0">
                        <a:spcBef>
                          <a:spcPts val="0"/>
                        </a:spcBef>
                        <a:spcAft>
                          <a:spcPts val="0"/>
                        </a:spcAft>
                      </a:pPr>
                      <a:r>
                        <a:rPr lang="en-US" sz="2000" b="1" kern="100">
                          <a:effectLst/>
                        </a:rPr>
                        <a:t>Model</a:t>
                      </a:r>
                      <a:endParaRPr lang="en-US" sz="20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0" marR="0">
                        <a:spcBef>
                          <a:spcPts val="0"/>
                        </a:spcBef>
                        <a:spcAft>
                          <a:spcPts val="0"/>
                        </a:spcAft>
                      </a:pPr>
                      <a:r>
                        <a:rPr lang="en-US" sz="2000" b="1" kern="100" dirty="0">
                          <a:effectLst/>
                        </a:rPr>
                        <a:t>Result</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3687736567"/>
                  </a:ext>
                </a:extLst>
              </a:tr>
              <a:tr h="651615">
                <a:tc>
                  <a:txBody>
                    <a:bodyPr/>
                    <a:lstStyle/>
                    <a:p>
                      <a:pPr marL="0" marR="0">
                        <a:spcBef>
                          <a:spcPts val="0"/>
                        </a:spcBef>
                        <a:spcAft>
                          <a:spcPts val="0"/>
                        </a:spcAft>
                      </a:pPr>
                      <a:r>
                        <a:rPr lang="en-US" sz="1400" kern="100">
                          <a:effectLst/>
                        </a:rPr>
                        <a:t>Basic LSTM Model with Word2Vec Embe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Training Accuracy: 85.36% (at 10 epochs) </a:t>
                      </a:r>
                    </a:p>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Validation Accuracy: 85.62% (at 10 epochs) </a:t>
                      </a:r>
                    </a:p>
                    <a:p>
                      <a:pPr marL="0" marR="0">
                        <a:spcBef>
                          <a:spcPts val="0"/>
                        </a:spcBef>
                        <a:spcAft>
                          <a:spcPts val="0"/>
                        </a:spcAft>
                      </a:pPr>
                      <a:r>
                        <a:rPr lang="en-US" sz="1400" kern="100" dirty="0">
                          <a:effectLst/>
                        </a:rPr>
                        <a:t>Test Accuracy: </a:t>
                      </a:r>
                      <a:r>
                        <a:rPr lang="en-US" sz="1400" b="1" kern="100" dirty="0">
                          <a:effectLst/>
                        </a:rPr>
                        <a:t>85.62%</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1608403486"/>
                  </a:ext>
                </a:extLst>
              </a:tr>
              <a:tr h="651615">
                <a:tc>
                  <a:txBody>
                    <a:bodyPr/>
                    <a:lstStyle/>
                    <a:p>
                      <a:pPr marL="0" marR="0">
                        <a:spcBef>
                          <a:spcPts val="0"/>
                        </a:spcBef>
                        <a:spcAft>
                          <a:spcPts val="0"/>
                        </a:spcAft>
                      </a:pPr>
                      <a:r>
                        <a:rPr lang="en-US" sz="1400" kern="100" dirty="0">
                          <a:effectLst/>
                        </a:rPr>
                        <a:t>LSTM with Dropout and Early Stopping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The model achieved </a:t>
                      </a:r>
                      <a:r>
                        <a:rPr lang="en-US" sz="1400" b="1" kern="100" dirty="0">
                          <a:effectLst/>
                        </a:rPr>
                        <a:t>85.43%</a:t>
                      </a:r>
                      <a:r>
                        <a:rPr lang="en-US" sz="1400" kern="100" dirty="0">
                          <a:effectLst/>
                        </a:rPr>
                        <a:t> test accuracy. </a:t>
                      </a:r>
                    </a:p>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Effective sentiment classification on IMDB dataset.</a:t>
                      </a:r>
                    </a:p>
                    <a:p>
                      <a:pPr marL="0" marR="0">
                        <a:spcBef>
                          <a:spcPts val="0"/>
                        </a:spcBef>
                        <a:spcAft>
                          <a:spcPts val="0"/>
                        </a:spcAft>
                      </a:pPr>
                      <a:r>
                        <a:rPr lang="en-US" sz="1400" kern="100" dirty="0">
                          <a:effectLst/>
                        </a:rPr>
                        <a:t>Potential for further optimization.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3450042086"/>
                  </a:ext>
                </a:extLst>
              </a:tr>
              <a:tr h="438224">
                <a:tc>
                  <a:txBody>
                    <a:bodyPr/>
                    <a:lstStyle/>
                    <a:p>
                      <a:pPr marL="0" marR="0">
                        <a:spcBef>
                          <a:spcPts val="0"/>
                        </a:spcBef>
                        <a:spcAft>
                          <a:spcPts val="0"/>
                        </a:spcAft>
                      </a:pPr>
                      <a:r>
                        <a:rPr lang="en-US" sz="1400" kern="100">
                          <a:effectLst/>
                        </a:rPr>
                        <a:t>LSTM with Glove embedding</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a:effectLst/>
                        </a:rPr>
                        <a:t>Test Accuracy (GloVe): 50.39% </a:t>
                      </a:r>
                    </a:p>
                    <a:p>
                      <a:pPr marL="0" marR="0">
                        <a:spcBef>
                          <a:spcPts val="0"/>
                        </a:spcBef>
                        <a:spcAft>
                          <a:spcPts val="0"/>
                        </a:spcAft>
                      </a:pPr>
                      <a:r>
                        <a:rPr lang="en-US" sz="1400" kern="100">
                          <a:effectLst/>
                        </a:rPr>
                        <a:t>Test Loss (GloVe): 0.6931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4279251853"/>
                  </a:ext>
                </a:extLst>
              </a:tr>
              <a:tr h="894756">
                <a:tc>
                  <a:txBody>
                    <a:bodyPr/>
                    <a:lstStyle/>
                    <a:p>
                      <a:pPr marL="0" marR="0">
                        <a:spcBef>
                          <a:spcPts val="0"/>
                        </a:spcBef>
                        <a:spcAft>
                          <a:spcPts val="0"/>
                        </a:spcAft>
                      </a:pPr>
                      <a:r>
                        <a:rPr lang="en-US" sz="1400" kern="100">
                          <a:effectLst/>
                        </a:rPr>
                        <a:t>Bidirectional LSTM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a:effectLst/>
                        </a:rPr>
                        <a:t>The model shows significant improvement in accuracy during training. </a:t>
                      </a:r>
                    </a:p>
                    <a:p>
                      <a:pPr marL="342900" marR="0" lvl="0" indent="-342900">
                        <a:spcBef>
                          <a:spcPts val="0"/>
                        </a:spcBef>
                        <a:spcAft>
                          <a:spcPts val="0"/>
                        </a:spcAft>
                        <a:buFont typeface="Arial" panose="020B0604020202020204" pitchFamily="34" charset="0"/>
                        <a:buChar char="•"/>
                        <a:tabLst>
                          <a:tab pos="457200" algn="l"/>
                        </a:tabLst>
                      </a:pPr>
                      <a:r>
                        <a:rPr lang="en-US" sz="1400" kern="100">
                          <a:effectLst/>
                        </a:rPr>
                        <a:t>Validation accuracy reached 88.80% after 5 epochs. </a:t>
                      </a:r>
                    </a:p>
                    <a:p>
                      <a:pPr marL="0" marR="0">
                        <a:spcBef>
                          <a:spcPts val="0"/>
                        </a:spcBef>
                        <a:spcAft>
                          <a:spcPts val="0"/>
                        </a:spcAft>
                      </a:pPr>
                      <a:r>
                        <a:rPr lang="en-US" sz="1400" kern="100">
                          <a:effectLst/>
                        </a:rPr>
                        <a:t>The model seems to be performing well on the sentiment analysis task for movie reviews.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2008205292"/>
                  </a:ext>
                </a:extLst>
              </a:tr>
              <a:tr h="565229">
                <a:tc>
                  <a:txBody>
                    <a:bodyPr/>
                    <a:lstStyle/>
                    <a:p>
                      <a:pPr marL="0" marR="0">
                        <a:spcBef>
                          <a:spcPts val="0"/>
                        </a:spcBef>
                        <a:spcAft>
                          <a:spcPts val="0"/>
                        </a:spcAft>
                      </a:pPr>
                      <a:r>
                        <a:rPr lang="en-US" sz="1400" kern="100">
                          <a:effectLst/>
                        </a:rPr>
                        <a:t>Basic LSTM Model with Word2Vec Embeded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Training Accuracy: 85.36% (at 10 epochs) </a:t>
                      </a:r>
                    </a:p>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Validation Accuracy: 85.62% (at 10 epochs) </a:t>
                      </a:r>
                    </a:p>
                    <a:p>
                      <a:pPr marL="0" marR="0">
                        <a:spcBef>
                          <a:spcPts val="0"/>
                        </a:spcBef>
                        <a:spcAft>
                          <a:spcPts val="0"/>
                        </a:spcAft>
                      </a:pPr>
                      <a:r>
                        <a:rPr lang="en-US" sz="1400" kern="100" dirty="0">
                          <a:effectLst/>
                        </a:rPr>
                        <a:t>            </a:t>
                      </a:r>
                      <a:r>
                        <a:rPr lang="en-US" sz="1400" b="1" kern="100" dirty="0">
                          <a:effectLst/>
                        </a:rPr>
                        <a:t>Test Accuracy: 85.62%</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2441272818"/>
                  </a:ext>
                </a:extLst>
              </a:tr>
              <a:tr h="1224282">
                <a:tc>
                  <a:txBody>
                    <a:bodyPr/>
                    <a:lstStyle/>
                    <a:p>
                      <a:pPr marL="0" marR="0">
                        <a:spcBef>
                          <a:spcPts val="0"/>
                        </a:spcBef>
                        <a:spcAft>
                          <a:spcPts val="0"/>
                        </a:spcAft>
                      </a:pPr>
                      <a:r>
                        <a:rPr lang="en-US" sz="1400" kern="100">
                          <a:effectLst/>
                        </a:rPr>
                        <a:t>BERT Results without Regularization.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Training Accuracy: By the 5th epoch, the model achieved a training accuracy of 99.264%, indicating strong performance on the training data.</a:t>
                      </a:r>
                    </a:p>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Validation Accuracy: Despite high training accuracy, the model's validation accuracy at the 5th epoch is 89.392%, highlighting a gap between training and validation performance.</a:t>
                      </a:r>
                    </a:p>
                  </a:txBody>
                  <a:tcPr marL="26305" marR="26305" marT="26305" marB="26305"/>
                </a:tc>
                <a:extLst>
                  <a:ext uri="{0D108BD9-81ED-4DB2-BD59-A6C34878D82A}">
                    <a16:rowId xmlns:a16="http://schemas.microsoft.com/office/drawing/2014/main" val="2775685228"/>
                  </a:ext>
                </a:extLst>
              </a:tr>
              <a:tr h="565229">
                <a:tc>
                  <a:txBody>
                    <a:bodyPr/>
                    <a:lstStyle/>
                    <a:p>
                      <a:pPr marL="0" marR="0">
                        <a:spcBef>
                          <a:spcPts val="0"/>
                        </a:spcBef>
                        <a:spcAft>
                          <a:spcPts val="0"/>
                        </a:spcAft>
                      </a:pPr>
                      <a:r>
                        <a:rPr lang="en-US" sz="1400" kern="100">
                          <a:effectLst/>
                        </a:rPr>
                        <a:t>BERT With Regularization (2e-5)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By the end of 10 epochs, the model achieved a Validation Loss of 0.5435 and a </a:t>
                      </a:r>
                      <a:r>
                        <a:rPr lang="en-US" sz="1400" b="1" kern="100" dirty="0">
                          <a:effectLst/>
                        </a:rPr>
                        <a:t>Validation Accuracy of 90.001%.</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1553978512"/>
                  </a:ext>
                </a:extLst>
              </a:tr>
              <a:tr h="438224">
                <a:tc>
                  <a:txBody>
                    <a:bodyPr/>
                    <a:lstStyle/>
                    <a:p>
                      <a:pPr marL="0" marR="0">
                        <a:spcBef>
                          <a:spcPts val="0"/>
                        </a:spcBef>
                        <a:spcAft>
                          <a:spcPts val="0"/>
                        </a:spcAft>
                      </a:pPr>
                      <a:r>
                        <a:rPr lang="en-US" sz="1400" kern="100">
                          <a:effectLst/>
                        </a:rPr>
                        <a:t>DistilBERT Model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tc>
                  <a:txBody>
                    <a:bodyPr/>
                    <a:lstStyle/>
                    <a:p>
                      <a:pPr marL="342900" marR="0" lvl="0" indent="-342900">
                        <a:spcBef>
                          <a:spcPts val="0"/>
                        </a:spcBef>
                        <a:spcAft>
                          <a:spcPts val="0"/>
                        </a:spcAft>
                        <a:buFont typeface="Arial" panose="020B0604020202020204" pitchFamily="34" charset="0"/>
                        <a:buChar char="•"/>
                        <a:tabLst>
                          <a:tab pos="457200" algn="l"/>
                        </a:tabLst>
                      </a:pPr>
                      <a:r>
                        <a:rPr lang="en-US" sz="1400" kern="100" dirty="0">
                          <a:effectLst/>
                        </a:rPr>
                        <a:t>Leveraged </a:t>
                      </a:r>
                      <a:r>
                        <a:rPr lang="en-US" sz="1400" kern="100" dirty="0" err="1">
                          <a:effectLst/>
                        </a:rPr>
                        <a:t>DistilBERT</a:t>
                      </a:r>
                      <a:r>
                        <a:rPr lang="en-US" sz="1400" kern="100" dirty="0">
                          <a:effectLst/>
                        </a:rPr>
                        <a:t>, achieving an </a:t>
                      </a:r>
                      <a:r>
                        <a:rPr lang="en-US" sz="1600" b="1" kern="100" dirty="0">
                          <a:effectLst/>
                        </a:rPr>
                        <a:t>impressive test accuracy of 93.9% </a:t>
                      </a:r>
                      <a:r>
                        <a:rPr lang="en-US" sz="1400" kern="100" dirty="0">
                          <a:effectLst/>
                        </a:rPr>
                        <a:t>in classifying IMDb movie reviews.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6305" marR="26305" marT="26305" marB="26305"/>
                </a:tc>
                <a:extLst>
                  <a:ext uri="{0D108BD9-81ED-4DB2-BD59-A6C34878D82A}">
                    <a16:rowId xmlns:a16="http://schemas.microsoft.com/office/drawing/2014/main" val="3678457076"/>
                  </a:ext>
                </a:extLst>
              </a:tr>
            </a:tbl>
          </a:graphicData>
        </a:graphic>
      </p:graphicFrame>
      <p:sp>
        <p:nvSpPr>
          <p:cNvPr id="5" name="Rectangle 1">
            <a:extLst>
              <a:ext uri="{FF2B5EF4-FFF2-40B4-BE49-F238E27FC236}">
                <a16:creationId xmlns:a16="http://schemas.microsoft.com/office/drawing/2014/main" id="{999DBC09-8B32-8C13-10D0-26716D3AEDAA}"/>
              </a:ext>
            </a:extLst>
          </p:cNvPr>
          <p:cNvSpPr>
            <a:spLocks noChangeArrowheads="1"/>
          </p:cNvSpPr>
          <p:nvPr/>
        </p:nvSpPr>
        <p:spPr bwMode="auto">
          <a:xfrm>
            <a:off x="430530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3081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B9B7C-716D-2A12-5392-2F7AC6FC1910}"/>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kern="1200" dirty="0">
                <a:solidFill>
                  <a:schemeClr val="tx1"/>
                </a:solidFill>
                <a:latin typeface="+mj-lt"/>
                <a:ea typeface="+mj-ea"/>
                <a:cs typeface="+mj-cs"/>
              </a:rPr>
              <a:t>Thank You</a:t>
            </a:r>
          </a:p>
        </p:txBody>
      </p:sp>
      <p:pic>
        <p:nvPicPr>
          <p:cNvPr id="7" name="Graphic 6" descr="Handshake">
            <a:extLst>
              <a:ext uri="{FF2B5EF4-FFF2-40B4-BE49-F238E27FC236}">
                <a16:creationId xmlns:a16="http://schemas.microsoft.com/office/drawing/2014/main" id="{2745C507-84CF-F7DF-F7E2-7B879D538E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238336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1683-8326-647E-B5ED-1FAB83800EB1}"/>
              </a:ext>
            </a:extLst>
          </p:cNvPr>
          <p:cNvSpPr>
            <a:spLocks noGrp="1"/>
          </p:cNvSpPr>
          <p:nvPr>
            <p:ph type="title"/>
          </p:nvPr>
        </p:nvSpPr>
        <p:spPr>
          <a:xfrm>
            <a:off x="782100" y="872255"/>
            <a:ext cx="10909640" cy="1249394"/>
          </a:xfrm>
        </p:spPr>
        <p:txBody>
          <a:bodyPr vert="horz" lIns="91440" tIns="45720" rIns="91440" bIns="45720" rtlCol="0" anchor="ctr">
            <a:normAutofit/>
          </a:bodyPr>
          <a:lstStyle/>
          <a:p>
            <a:pPr algn="ctr">
              <a:spcAft>
                <a:spcPts val="0"/>
              </a:spcAft>
            </a:pPr>
            <a:r>
              <a:rPr lang="en-US" sz="4100" b="1" i="0" u="none" strike="noStrike" kern="1200" dirty="0">
                <a:solidFill>
                  <a:schemeClr val="tx1"/>
                </a:solidFill>
                <a:effectLst/>
                <a:latin typeface="+mj-lt"/>
                <a:ea typeface="+mj-ea"/>
                <a:cs typeface="+mj-cs"/>
              </a:rPr>
              <a:t>Preprocessed Dataset sample after Data preprocessing &amp; Embedding</a:t>
            </a:r>
            <a:endParaRPr lang="en-US" sz="4100" kern="1200" dirty="0">
              <a:solidFill>
                <a:schemeClr val="tx1"/>
              </a:solidFill>
              <a:latin typeface="+mj-lt"/>
              <a:ea typeface="+mj-ea"/>
              <a:cs typeface="+mj-cs"/>
            </a:endParaRPr>
          </a:p>
        </p:txBody>
      </p:sp>
      <p:pic>
        <p:nvPicPr>
          <p:cNvPr id="1026" name="Picture 2">
            <a:extLst>
              <a:ext uri="{FF2B5EF4-FFF2-40B4-BE49-F238E27FC236}">
                <a16:creationId xmlns:a16="http://schemas.microsoft.com/office/drawing/2014/main" id="{D25E454A-AD72-811E-E747-9BF040822E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2867551"/>
            <a:ext cx="11548872" cy="311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5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BB35-A597-8171-2FBF-158C2321A5CC}"/>
              </a:ext>
            </a:extLst>
          </p:cNvPr>
          <p:cNvSpPr>
            <a:spLocks noGrp="1"/>
          </p:cNvSpPr>
          <p:nvPr>
            <p:ph type="title"/>
          </p:nvPr>
        </p:nvSpPr>
        <p:spPr>
          <a:xfrm>
            <a:off x="5463224" y="991036"/>
            <a:ext cx="6251110" cy="1783080"/>
          </a:xfrm>
        </p:spPr>
        <p:txBody>
          <a:bodyPr anchor="b">
            <a:normAutofit/>
          </a:bodyPr>
          <a:lstStyle/>
          <a:p>
            <a:pPr rtl="0">
              <a:spcBef>
                <a:spcPts val="0"/>
              </a:spcBef>
              <a:spcAft>
                <a:spcPts val="0"/>
              </a:spcAft>
            </a:pPr>
            <a:r>
              <a:rPr lang="en-US" sz="3800" b="1" i="0" u="none" strike="noStrike" dirty="0">
                <a:effectLst/>
                <a:latin typeface="Raleway" pitchFamily="2" charset="77"/>
              </a:rPr>
              <a:t>         LSTM</a:t>
            </a:r>
            <a:br>
              <a:rPr lang="en-US" sz="3800" b="0" dirty="0">
                <a:effectLst/>
              </a:rPr>
            </a:br>
            <a:br>
              <a:rPr lang="en-US" sz="3800" dirty="0"/>
            </a:br>
            <a:endParaRPr lang="en-US" sz="3800" dirty="0"/>
          </a:p>
        </p:txBody>
      </p:sp>
      <p:pic>
        <p:nvPicPr>
          <p:cNvPr id="5" name="Picture 4" descr="Close-up of wooden white and yellow ruler">
            <a:extLst>
              <a:ext uri="{FF2B5EF4-FFF2-40B4-BE49-F238E27FC236}">
                <a16:creationId xmlns:a16="http://schemas.microsoft.com/office/drawing/2014/main" id="{0F71494C-5BC0-B7D2-545B-A61B8903B405}"/>
              </a:ext>
            </a:extLst>
          </p:cNvPr>
          <p:cNvPicPr>
            <a:picLocks noChangeAspect="1"/>
          </p:cNvPicPr>
          <p:nvPr/>
        </p:nvPicPr>
        <p:blipFill rotWithShape="1">
          <a:blip r:embed="rId2"/>
          <a:srcRect l="17620" r="3144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graphicFrame>
        <p:nvGraphicFramePr>
          <p:cNvPr id="7" name="Content Placeholder 2">
            <a:extLst>
              <a:ext uri="{FF2B5EF4-FFF2-40B4-BE49-F238E27FC236}">
                <a16:creationId xmlns:a16="http://schemas.microsoft.com/office/drawing/2014/main" id="{B9977F3B-A74D-1BDC-BD50-F915D156FEDF}"/>
              </a:ext>
            </a:extLst>
          </p:cNvPr>
          <p:cNvGraphicFramePr>
            <a:graphicFrameLocks noGrp="1"/>
          </p:cNvGraphicFramePr>
          <p:nvPr>
            <p:ph idx="1"/>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942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C53910-75FB-20E7-4175-CD78825EE05F}"/>
              </a:ext>
            </a:extLst>
          </p:cNvPr>
          <p:cNvSpPr>
            <a:spLocks noGrp="1"/>
          </p:cNvSpPr>
          <p:nvPr>
            <p:ph type="title"/>
          </p:nvPr>
        </p:nvSpPr>
        <p:spPr>
          <a:xfrm>
            <a:off x="1046746" y="586822"/>
            <a:ext cx="3560252" cy="1645920"/>
          </a:xfrm>
        </p:spPr>
        <p:txBody>
          <a:bodyPr>
            <a:normAutofit/>
          </a:bodyPr>
          <a:lstStyle/>
          <a:p>
            <a:r>
              <a:rPr lang="en-US" sz="3200">
                <a:effectLst/>
                <a:latin typeface=".SF NS"/>
              </a:rPr>
              <a:t>Basic LSTM Model with Word2Vec Embedding</a:t>
            </a:r>
            <a:endParaRPr lang="en-US" sz="3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02B5A84-8938-ACC6-6360-07F394DD70DF}"/>
              </a:ext>
            </a:extLst>
          </p:cNvPr>
          <p:cNvSpPr>
            <a:spLocks noGrp="1"/>
          </p:cNvSpPr>
          <p:nvPr>
            <p:ph idx="1"/>
          </p:nvPr>
        </p:nvSpPr>
        <p:spPr>
          <a:xfrm>
            <a:off x="5351164" y="586822"/>
            <a:ext cx="6002636" cy="1645920"/>
          </a:xfrm>
        </p:spPr>
        <p:txBody>
          <a:bodyPr anchor="ctr">
            <a:normAutofit/>
          </a:bodyPr>
          <a:lstStyle/>
          <a:p>
            <a:r>
              <a:rPr lang="en-US" sz="1800">
                <a:effectLst/>
                <a:latin typeface=".SF NS"/>
              </a:rPr>
              <a:t>A basic LSTM model with Word2Vec embedding is a recurrent neural network design that analyzes and predicts data sequences using Word2Vec word embeddings, making it particularly ideal for natural language processing tasks.</a:t>
            </a:r>
          </a:p>
        </p:txBody>
      </p:sp>
      <p:pic>
        <p:nvPicPr>
          <p:cNvPr id="4" name="Picture 2">
            <a:extLst>
              <a:ext uri="{FF2B5EF4-FFF2-40B4-BE49-F238E27FC236}">
                <a16:creationId xmlns:a16="http://schemas.microsoft.com/office/drawing/2014/main" id="{46FE60C2-478F-8635-40AF-26BD0AB06E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2829176"/>
            <a:ext cx="11164824" cy="329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3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6191225-FF7B-F793-B0A3-9E567655EFB4}"/>
              </a:ext>
            </a:extLst>
          </p:cNvPr>
          <p:cNvGraphicFramePr>
            <a:graphicFrameLocks/>
          </p:cNvGraphicFramePr>
          <p:nvPr>
            <p:extLst>
              <p:ext uri="{D42A27DB-BD31-4B8C-83A1-F6EECF244321}">
                <p14:modId xmlns:p14="http://schemas.microsoft.com/office/powerpoint/2010/main" val="235240531"/>
              </p:ext>
            </p:extLst>
          </p:nvPr>
        </p:nvGraphicFramePr>
        <p:xfrm>
          <a:off x="6096000" y="639763"/>
          <a:ext cx="5459412" cy="2755895"/>
        </p:xfrm>
        <a:graphic>
          <a:graphicData uri="http://schemas.openxmlformats.org/drawingml/2006/table">
            <a:tbl>
              <a:tblPr/>
              <a:tblGrid>
                <a:gridCol w="2363556">
                  <a:extLst>
                    <a:ext uri="{9D8B030D-6E8A-4147-A177-3AD203B41FA5}">
                      <a16:colId xmlns:a16="http://schemas.microsoft.com/office/drawing/2014/main" val="136891386"/>
                    </a:ext>
                  </a:extLst>
                </a:gridCol>
                <a:gridCol w="3095856">
                  <a:extLst>
                    <a:ext uri="{9D8B030D-6E8A-4147-A177-3AD203B41FA5}">
                      <a16:colId xmlns:a16="http://schemas.microsoft.com/office/drawing/2014/main" val="1715470137"/>
                    </a:ext>
                  </a:extLst>
                </a:gridCol>
              </a:tblGrid>
              <a:tr h="328020">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Parameter </a:t>
                      </a:r>
                      <a:endParaRPr lang="en-US" sz="1600">
                        <a:effectLst/>
                      </a:endParaRPr>
                    </a:p>
                  </a:txBody>
                  <a:tcPr marL="82334" marR="82334" marT="82334" marB="82334">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Value </a:t>
                      </a:r>
                      <a:endParaRPr lang="en-US" sz="1600">
                        <a:effectLst/>
                      </a:endParaRPr>
                    </a:p>
                  </a:txBody>
                  <a:tcPr marL="82334" marR="82334" marT="82334" marB="82334">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770001413"/>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Model Type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Sequential Model with LSTM Layer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171465378"/>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Embedding Dimension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128 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3222208"/>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Input Shape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 Embedding Dimension)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65246164"/>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LSTM Units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64 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77082816"/>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Dense Units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86098066"/>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Activation Function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Sigmoid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22391779"/>
                  </a:ext>
                </a:extLst>
              </a:tr>
              <a:tr h="459755">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Training Data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Tokenized and Embedded Word2Vec Vectors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555889575"/>
                  </a:ext>
                </a:extLst>
              </a:tr>
            </a:tbl>
          </a:graphicData>
        </a:graphic>
      </p:graphicFrame>
      <p:graphicFrame>
        <p:nvGraphicFramePr>
          <p:cNvPr id="5" name="Content Placeholder 3">
            <a:extLst>
              <a:ext uri="{FF2B5EF4-FFF2-40B4-BE49-F238E27FC236}">
                <a16:creationId xmlns:a16="http://schemas.microsoft.com/office/drawing/2014/main" id="{E1082A9D-C9A0-650A-D7E5-0DDBC8F5A956}"/>
              </a:ext>
            </a:extLst>
          </p:cNvPr>
          <p:cNvGraphicFramePr>
            <a:graphicFrameLocks/>
          </p:cNvGraphicFramePr>
          <p:nvPr>
            <p:extLst>
              <p:ext uri="{D42A27DB-BD31-4B8C-83A1-F6EECF244321}">
                <p14:modId xmlns:p14="http://schemas.microsoft.com/office/powerpoint/2010/main" val="2672158948"/>
              </p:ext>
            </p:extLst>
          </p:nvPr>
        </p:nvGraphicFramePr>
        <p:xfrm>
          <a:off x="6096000" y="3463925"/>
          <a:ext cx="5459412" cy="2755895"/>
        </p:xfrm>
        <a:graphic>
          <a:graphicData uri="http://schemas.openxmlformats.org/drawingml/2006/table">
            <a:tbl>
              <a:tblPr/>
              <a:tblGrid>
                <a:gridCol w="2363556">
                  <a:extLst>
                    <a:ext uri="{9D8B030D-6E8A-4147-A177-3AD203B41FA5}">
                      <a16:colId xmlns:a16="http://schemas.microsoft.com/office/drawing/2014/main" val="136891386"/>
                    </a:ext>
                  </a:extLst>
                </a:gridCol>
                <a:gridCol w="3095856">
                  <a:extLst>
                    <a:ext uri="{9D8B030D-6E8A-4147-A177-3AD203B41FA5}">
                      <a16:colId xmlns:a16="http://schemas.microsoft.com/office/drawing/2014/main" val="1715470137"/>
                    </a:ext>
                  </a:extLst>
                </a:gridCol>
              </a:tblGrid>
              <a:tr h="328020">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Parameter </a:t>
                      </a:r>
                      <a:endParaRPr lang="en-US" sz="1600">
                        <a:effectLst/>
                      </a:endParaRPr>
                    </a:p>
                  </a:txBody>
                  <a:tcPr marL="82334" marR="82334" marT="82334" marB="82334">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900" b="1" i="0" u="none" strike="noStrike">
                          <a:solidFill>
                            <a:srgbClr val="FFFFFF"/>
                          </a:solidFill>
                          <a:effectLst/>
                          <a:latin typeface="Arial" panose="020B0604020202020204" pitchFamily="34" charset="0"/>
                        </a:rPr>
                        <a:t>Value </a:t>
                      </a:r>
                      <a:endParaRPr lang="en-US" sz="1600">
                        <a:effectLst/>
                      </a:endParaRPr>
                    </a:p>
                  </a:txBody>
                  <a:tcPr marL="82334" marR="82334" marT="82334" marB="82334">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770001413"/>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Model Type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Sequential Model with LSTM Layer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171465378"/>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Embedding Dimension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128 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3222208"/>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Input Shape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 Embedding Dimension)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65246164"/>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LSTM Units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64 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77082816"/>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Number of Dense Units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1 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86098066"/>
                  </a:ext>
                </a:extLst>
              </a:tr>
              <a:tr h="32802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Activation Function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Sigmoid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22391779"/>
                  </a:ext>
                </a:extLst>
              </a:tr>
              <a:tr h="459755">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Training Data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Tokenized and Embedded Word2Vec Vectors </a:t>
                      </a:r>
                      <a:endParaRPr lang="en-US" sz="1600">
                        <a:effectLst/>
                      </a:endParaRPr>
                    </a:p>
                  </a:txBody>
                  <a:tcPr marL="82334" marR="82334" marT="82334" marB="8233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555889575"/>
                  </a:ext>
                </a:extLst>
              </a:tr>
            </a:tbl>
          </a:graphicData>
        </a:graphic>
      </p:graphicFrame>
      <p:sp>
        <p:nvSpPr>
          <p:cNvPr id="2" name="Title 1">
            <a:extLst>
              <a:ext uri="{FF2B5EF4-FFF2-40B4-BE49-F238E27FC236}">
                <a16:creationId xmlns:a16="http://schemas.microsoft.com/office/drawing/2014/main" id="{E9CDAAAA-435B-A952-3D3F-848A1DD8A97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effectLst/>
                <a:latin typeface="+mj-lt"/>
                <a:ea typeface="+mj-ea"/>
                <a:cs typeface="+mj-cs"/>
              </a:rPr>
              <a:t>Basic LSTM Model with Word2Vec Embedding</a:t>
            </a:r>
            <a:endParaRPr lang="en-US" kern="1200">
              <a:solidFill>
                <a:srgbClr val="FFFFFF"/>
              </a:solidFill>
              <a:latin typeface="+mj-lt"/>
              <a:ea typeface="+mj-ea"/>
              <a:cs typeface="+mj-cs"/>
            </a:endParaRPr>
          </a:p>
        </p:txBody>
      </p:sp>
    </p:spTree>
    <p:extLst>
      <p:ext uri="{BB962C8B-B14F-4D97-AF65-F5344CB8AC3E}">
        <p14:creationId xmlns:p14="http://schemas.microsoft.com/office/powerpoint/2010/main" val="5748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DBDF8-C136-8887-626D-DD3AEEFA6327}"/>
              </a:ext>
            </a:extLst>
          </p:cNvPr>
          <p:cNvSpPr>
            <a:spLocks noGrp="1"/>
          </p:cNvSpPr>
          <p:nvPr>
            <p:ph type="title"/>
          </p:nvPr>
        </p:nvSpPr>
        <p:spPr>
          <a:xfrm>
            <a:off x="793662" y="386930"/>
            <a:ext cx="10066122" cy="1298448"/>
          </a:xfrm>
        </p:spPr>
        <p:txBody>
          <a:bodyPr anchor="b">
            <a:normAutofit/>
          </a:bodyPr>
          <a:lstStyle/>
          <a:p>
            <a:r>
              <a:rPr lang="en-US" sz="4800">
                <a:effectLst/>
                <a:latin typeface=".SF NS"/>
              </a:rPr>
              <a:t>LSTM with Dropout and Early Stopping</a:t>
            </a:r>
            <a:endParaRPr lang="en-US"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96B9F9-29FD-D328-18B0-45AC728D97CB}"/>
              </a:ext>
            </a:extLst>
          </p:cNvPr>
          <p:cNvSpPr>
            <a:spLocks noGrp="1"/>
          </p:cNvSpPr>
          <p:nvPr>
            <p:ph idx="1"/>
          </p:nvPr>
        </p:nvSpPr>
        <p:spPr>
          <a:xfrm>
            <a:off x="793661" y="2599509"/>
            <a:ext cx="4530898" cy="3639450"/>
          </a:xfrm>
        </p:spPr>
        <p:txBody>
          <a:bodyPr anchor="ctr">
            <a:normAutofit/>
          </a:bodyPr>
          <a:lstStyle/>
          <a:p>
            <a:r>
              <a:rPr lang="en-US" sz="2000"/>
              <a:t>A recurrent neural network design known as an LSTM model with dropout and early stopping contains dropout layers to minimize overfitting and early stopping to cease training when performance reaches a plateau, improving generalization and training effectiveness.</a:t>
            </a:r>
          </a:p>
        </p:txBody>
      </p:sp>
      <p:pic>
        <p:nvPicPr>
          <p:cNvPr id="6" name="Picture 4">
            <a:extLst>
              <a:ext uri="{FF2B5EF4-FFF2-40B4-BE49-F238E27FC236}">
                <a16:creationId xmlns:a16="http://schemas.microsoft.com/office/drawing/2014/main" id="{A91135CB-104D-B773-8C16-7B54FEE746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43937"/>
            <a:ext cx="5150277" cy="23948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429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417E9B61-B173-0FA0-4D26-0051DDF9342D}"/>
              </a:ext>
            </a:extLst>
          </p:cNvPr>
          <p:cNvGraphicFramePr>
            <a:graphicFrameLocks noGrp="1"/>
          </p:cNvGraphicFramePr>
          <p:nvPr>
            <p:extLst>
              <p:ext uri="{D42A27DB-BD31-4B8C-83A1-F6EECF244321}">
                <p14:modId xmlns:p14="http://schemas.microsoft.com/office/powerpoint/2010/main" val="3618238498"/>
              </p:ext>
            </p:extLst>
          </p:nvPr>
        </p:nvGraphicFramePr>
        <p:xfrm>
          <a:off x="7170738" y="639763"/>
          <a:ext cx="3311524" cy="2752722"/>
        </p:xfrm>
        <a:graphic>
          <a:graphicData uri="http://schemas.openxmlformats.org/drawingml/2006/table">
            <a:tbl>
              <a:tblPr bandRow="1"/>
              <a:tblGrid>
                <a:gridCol w="1416829">
                  <a:extLst>
                    <a:ext uri="{9D8B030D-6E8A-4147-A177-3AD203B41FA5}">
                      <a16:colId xmlns:a16="http://schemas.microsoft.com/office/drawing/2014/main" val="1630981476"/>
                    </a:ext>
                  </a:extLst>
                </a:gridCol>
                <a:gridCol w="1894695">
                  <a:extLst>
                    <a:ext uri="{9D8B030D-6E8A-4147-A177-3AD203B41FA5}">
                      <a16:colId xmlns:a16="http://schemas.microsoft.com/office/drawing/2014/main" val="1976059509"/>
                    </a:ext>
                  </a:extLst>
                </a:gridCol>
              </a:tblGrid>
              <a:tr h="312695">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Parameter </a:t>
                      </a:r>
                      <a:endParaRPr lang="en-US" sz="1500">
                        <a:effectLst/>
                      </a:endParaRPr>
                    </a:p>
                  </a:txBody>
                  <a:tcPr marL="78488" marR="78488" marT="78488" marB="78488">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Value </a:t>
                      </a:r>
                      <a:endParaRPr lang="en-US" sz="1500">
                        <a:effectLst/>
                      </a:endParaRPr>
                    </a:p>
                  </a:txBody>
                  <a:tcPr marL="78488" marR="78488" marT="78488" marB="78488">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129958464"/>
                  </a:ext>
                </a:extLst>
              </a:tr>
              <a:tr h="43827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Model Type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Sequential Model with LSTM Layers and Dropout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672940808"/>
                  </a:ext>
                </a:extLst>
              </a:tr>
              <a:tr h="312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Embedding Dimension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128 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042289124"/>
                  </a:ext>
                </a:extLst>
              </a:tr>
              <a:tr h="312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Input Shape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(1, Embedding Dimension)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76944110"/>
                  </a:ext>
                </a:extLst>
              </a:tr>
              <a:tr h="312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Number of LSTM Units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128, 64 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42739891"/>
                  </a:ext>
                </a:extLst>
              </a:tr>
              <a:tr h="312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Dropout Rate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0.5 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4162753660"/>
                  </a:ext>
                </a:extLst>
              </a:tr>
              <a:tr h="43827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Number of Dense Units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1 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984894684"/>
                  </a:ext>
                </a:extLst>
              </a:tr>
              <a:tr h="312695">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Activation Function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Sigmoid </a:t>
                      </a:r>
                      <a:endParaRPr lang="en-US" sz="1500">
                        <a:effectLst/>
                      </a:endParaRPr>
                    </a:p>
                  </a:txBody>
                  <a:tcPr marL="78488" marR="78488" marT="78488" marB="78488">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489646453"/>
                  </a:ext>
                </a:extLst>
              </a:tr>
            </a:tbl>
          </a:graphicData>
        </a:graphic>
      </p:graphicFrame>
      <p:graphicFrame>
        <p:nvGraphicFramePr>
          <p:cNvPr id="7" name="Table 6">
            <a:extLst>
              <a:ext uri="{FF2B5EF4-FFF2-40B4-BE49-F238E27FC236}">
                <a16:creationId xmlns:a16="http://schemas.microsoft.com/office/drawing/2014/main" id="{52DA7E57-BD54-FA34-63B1-4F3CB2F98EB4}"/>
              </a:ext>
            </a:extLst>
          </p:cNvPr>
          <p:cNvGraphicFramePr>
            <a:graphicFrameLocks noGrp="1"/>
          </p:cNvGraphicFramePr>
          <p:nvPr>
            <p:extLst>
              <p:ext uri="{D42A27DB-BD31-4B8C-83A1-F6EECF244321}">
                <p14:modId xmlns:p14="http://schemas.microsoft.com/office/powerpoint/2010/main" val="3409810164"/>
              </p:ext>
            </p:extLst>
          </p:nvPr>
        </p:nvGraphicFramePr>
        <p:xfrm>
          <a:off x="7170738" y="3460750"/>
          <a:ext cx="3311524" cy="2757484"/>
        </p:xfrm>
        <a:graphic>
          <a:graphicData uri="http://schemas.openxmlformats.org/drawingml/2006/table">
            <a:tbl>
              <a:tblPr bandRow="1"/>
              <a:tblGrid>
                <a:gridCol w="1415796">
                  <a:extLst>
                    <a:ext uri="{9D8B030D-6E8A-4147-A177-3AD203B41FA5}">
                      <a16:colId xmlns:a16="http://schemas.microsoft.com/office/drawing/2014/main" val="3798353995"/>
                    </a:ext>
                  </a:extLst>
                </a:gridCol>
                <a:gridCol w="1895728">
                  <a:extLst>
                    <a:ext uri="{9D8B030D-6E8A-4147-A177-3AD203B41FA5}">
                      <a16:colId xmlns:a16="http://schemas.microsoft.com/office/drawing/2014/main" val="153833913"/>
                    </a:ext>
                  </a:extLst>
                </a:gridCol>
              </a:tblGrid>
              <a:tr h="313236">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Parameter </a:t>
                      </a:r>
                      <a:endParaRPr lang="en-US" sz="1500">
                        <a:effectLst/>
                      </a:endParaRPr>
                    </a:p>
                  </a:txBody>
                  <a:tcPr marL="78624" marR="78624" marT="78624" marB="78624">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Value </a:t>
                      </a:r>
                      <a:endParaRPr lang="en-US" sz="1500">
                        <a:effectLst/>
                      </a:endParaRPr>
                    </a:p>
                  </a:txBody>
                  <a:tcPr marL="78624" marR="78624" marT="78624" marB="78624">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804535854"/>
                  </a:ext>
                </a:extLst>
              </a:tr>
              <a:tr h="439034">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Validation Data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Tokenized and Embedded Word2Vec Vectors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883009912"/>
                  </a:ext>
                </a:extLst>
              </a:tr>
              <a:tr h="439034">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Test Data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Tokenized and Embedded Word2Vec Vectors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76419483"/>
                  </a:ext>
                </a:extLst>
              </a:tr>
              <a:tr h="3132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Loss Function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Binary Cross-Entropy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51299037"/>
                  </a:ext>
                </a:extLst>
              </a:tr>
              <a:tr h="3132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Optimizer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Adam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53637131"/>
                  </a:ext>
                </a:extLst>
              </a:tr>
              <a:tr h="3132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Learning Rate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0.0001 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464603209"/>
                  </a:ext>
                </a:extLst>
              </a:tr>
              <a:tr h="3132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Early Stopping Patience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3 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539080499"/>
                  </a:ext>
                </a:extLst>
              </a:tr>
              <a:tr h="3132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Evaluation Metric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Accuracy </a:t>
                      </a:r>
                      <a:endParaRPr lang="en-US" sz="1500">
                        <a:effectLst/>
                      </a:endParaRPr>
                    </a:p>
                  </a:txBody>
                  <a:tcPr marL="78624" marR="78624" marT="78624" marB="78624">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079324496"/>
                  </a:ext>
                </a:extLst>
              </a:tr>
            </a:tbl>
          </a:graphicData>
        </a:graphic>
      </p:graphicFrame>
      <p:sp>
        <p:nvSpPr>
          <p:cNvPr id="2" name="Title 1">
            <a:extLst>
              <a:ext uri="{FF2B5EF4-FFF2-40B4-BE49-F238E27FC236}">
                <a16:creationId xmlns:a16="http://schemas.microsoft.com/office/drawing/2014/main" id="{B559AACC-3539-CE76-7AFD-FEFC6F1F8662}"/>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effectLst/>
                <a:latin typeface="+mj-lt"/>
                <a:ea typeface="+mj-ea"/>
                <a:cs typeface="+mj-cs"/>
              </a:rPr>
              <a:t>LSTM with Dropout and Early Stopping</a:t>
            </a:r>
            <a:endParaRPr lang="en-US" kern="1200">
              <a:solidFill>
                <a:srgbClr val="FFFFFF"/>
              </a:solidFill>
              <a:latin typeface="+mj-lt"/>
              <a:ea typeface="+mj-ea"/>
              <a:cs typeface="+mj-cs"/>
            </a:endParaRPr>
          </a:p>
        </p:txBody>
      </p:sp>
    </p:spTree>
    <p:extLst>
      <p:ext uri="{BB962C8B-B14F-4D97-AF65-F5344CB8AC3E}">
        <p14:creationId xmlns:p14="http://schemas.microsoft.com/office/powerpoint/2010/main" val="112887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699B628C-FA78-A2CF-1955-4CC871662E1B}"/>
              </a:ext>
            </a:extLst>
          </p:cNvPr>
          <p:cNvGraphicFramePr>
            <a:graphicFrameLocks noGrp="1"/>
          </p:cNvGraphicFramePr>
          <p:nvPr>
            <p:extLst>
              <p:ext uri="{D42A27DB-BD31-4B8C-83A1-F6EECF244321}">
                <p14:modId xmlns:p14="http://schemas.microsoft.com/office/powerpoint/2010/main" val="3551614108"/>
              </p:ext>
            </p:extLst>
          </p:nvPr>
        </p:nvGraphicFramePr>
        <p:xfrm>
          <a:off x="8858250" y="639763"/>
          <a:ext cx="2697162" cy="5578472"/>
        </p:xfrm>
        <a:graphic>
          <a:graphicData uri="http://schemas.openxmlformats.org/drawingml/2006/table">
            <a:tbl>
              <a:tblPr bandRow="1"/>
              <a:tblGrid>
                <a:gridCol w="812391">
                  <a:extLst>
                    <a:ext uri="{9D8B030D-6E8A-4147-A177-3AD203B41FA5}">
                      <a16:colId xmlns:a16="http://schemas.microsoft.com/office/drawing/2014/main" val="3894358985"/>
                    </a:ext>
                  </a:extLst>
                </a:gridCol>
                <a:gridCol w="1884771">
                  <a:extLst>
                    <a:ext uri="{9D8B030D-6E8A-4147-A177-3AD203B41FA5}">
                      <a16:colId xmlns:a16="http://schemas.microsoft.com/office/drawing/2014/main" val="4004138753"/>
                    </a:ext>
                  </a:extLst>
                </a:gridCol>
              </a:tblGrid>
              <a:tr h="561536">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Parameter </a:t>
                      </a:r>
                      <a:endParaRPr lang="en-US" sz="1500">
                        <a:effectLst/>
                      </a:endParaRPr>
                    </a:p>
                  </a:txBody>
                  <a:tcPr marL="48612" marR="48612" marT="48612" marB="48612">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800" b="1" i="0" u="none" strike="noStrike">
                          <a:solidFill>
                            <a:srgbClr val="FFFFFF"/>
                          </a:solidFill>
                          <a:effectLst/>
                          <a:latin typeface="Arial" panose="020B0604020202020204" pitchFamily="34" charset="0"/>
                        </a:rPr>
                        <a:t>Value </a:t>
                      </a:r>
                      <a:endParaRPr lang="en-US" sz="1500">
                        <a:effectLst/>
                      </a:endParaRPr>
                    </a:p>
                  </a:txBody>
                  <a:tcPr marL="48612" marR="48612" marT="48612" marB="48612">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4063220883"/>
                  </a:ext>
                </a:extLst>
              </a:tr>
              <a:tr h="83308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Validation Data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Padded GloVe Embedding Vectors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4138347687"/>
                  </a:ext>
                </a:extLst>
              </a:tr>
              <a:tr h="5615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Test Data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Padded GloVe Embedding Vectors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241535034"/>
                  </a:ext>
                </a:extLst>
              </a:tr>
              <a:tr h="5615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Loss Function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Binary Cross-Entropy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48617573"/>
                  </a:ext>
                </a:extLst>
              </a:tr>
              <a:tr h="561536">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Optimizer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Adam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579496695"/>
                  </a:ext>
                </a:extLst>
              </a:tr>
              <a:tr h="83308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Early Stopping Patience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3 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762500491"/>
                  </a:ext>
                </a:extLst>
              </a:tr>
              <a:tr h="83308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Restore Best Weights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TRUE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178142819"/>
                  </a:ext>
                </a:extLst>
              </a:tr>
              <a:tr h="833082">
                <a:tc>
                  <a:txBody>
                    <a:bodyPr/>
                    <a:lstStyle/>
                    <a:p>
                      <a:pPr rtl="0" fontAlgn="t">
                        <a:spcBef>
                          <a:spcPts val="0"/>
                        </a:spcBef>
                        <a:spcAft>
                          <a:spcPts val="0"/>
                        </a:spcAft>
                      </a:pPr>
                      <a:r>
                        <a:rPr lang="en-US" sz="800" b="1" i="0" u="none" strike="noStrike">
                          <a:solidFill>
                            <a:srgbClr val="000000"/>
                          </a:solidFill>
                          <a:effectLst/>
                          <a:latin typeface="Arial" panose="020B0604020202020204" pitchFamily="34" charset="0"/>
                        </a:rPr>
                        <a:t>Evaluation Metric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800" b="0" i="0" u="none" strike="noStrike">
                          <a:solidFill>
                            <a:srgbClr val="000000"/>
                          </a:solidFill>
                          <a:effectLst/>
                          <a:latin typeface="Arial" panose="020B0604020202020204" pitchFamily="34" charset="0"/>
                        </a:rPr>
                        <a:t>Accuracy </a:t>
                      </a:r>
                      <a:endParaRPr lang="en-US" sz="1500">
                        <a:effectLst/>
                      </a:endParaRPr>
                    </a:p>
                  </a:txBody>
                  <a:tcPr marL="48612" marR="48612" marT="48612" marB="48612">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921409628"/>
                  </a:ext>
                </a:extLst>
              </a:tr>
            </a:tbl>
          </a:graphicData>
        </a:graphic>
      </p:graphicFrame>
      <p:sp>
        <p:nvSpPr>
          <p:cNvPr id="2" name="Title 1">
            <a:extLst>
              <a:ext uri="{FF2B5EF4-FFF2-40B4-BE49-F238E27FC236}">
                <a16:creationId xmlns:a16="http://schemas.microsoft.com/office/drawing/2014/main" id="{7F6D25F8-AADC-F638-4D3C-C0FAF515C3F0}"/>
              </a:ext>
            </a:extLst>
          </p:cNvPr>
          <p:cNvSpPr>
            <a:spLocks noGrp="1"/>
          </p:cNvSpPr>
          <p:nvPr>
            <p:ph type="title"/>
          </p:nvPr>
        </p:nvSpPr>
        <p:spPr>
          <a:xfrm>
            <a:off x="621629" y="640080"/>
            <a:ext cx="4225290" cy="5578816"/>
          </a:xfrm>
          <a:prstGeom prst="ellipse">
            <a:avLst/>
          </a:prstGeom>
        </p:spPr>
        <p:txBody>
          <a:bodyPr vert="horz" lIns="91440" tIns="45720" rIns="91440" bIns="45720" rtlCol="0" anchor="ctr">
            <a:normAutofit/>
          </a:bodyPr>
          <a:lstStyle/>
          <a:p>
            <a:pPr algn="ctr"/>
            <a:r>
              <a:rPr lang="en-US" kern="1200">
                <a:solidFill>
                  <a:srgbClr val="FFFFFF"/>
                </a:solidFill>
                <a:effectLst/>
                <a:latin typeface="+mj-lt"/>
                <a:ea typeface="+mj-ea"/>
                <a:cs typeface="+mj-cs"/>
              </a:rPr>
              <a:t>LSTM with Glove embedding</a:t>
            </a:r>
            <a:endParaRPr lang="en-US"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0B0DBC77-E5DC-4216-BF33-D2BA0A0BE03B}"/>
              </a:ext>
            </a:extLst>
          </p:cNvPr>
          <p:cNvGraphicFramePr>
            <a:graphicFrameLocks noGrp="1"/>
          </p:cNvGraphicFramePr>
          <p:nvPr>
            <p:ph idx="1"/>
            <p:extLst>
              <p:ext uri="{D42A27DB-BD31-4B8C-83A1-F6EECF244321}">
                <p14:modId xmlns:p14="http://schemas.microsoft.com/office/powerpoint/2010/main" val="571504472"/>
              </p:ext>
            </p:extLst>
          </p:nvPr>
        </p:nvGraphicFramePr>
        <p:xfrm>
          <a:off x="6096000" y="639763"/>
          <a:ext cx="2697162" cy="5578470"/>
        </p:xfrm>
        <a:graphic>
          <a:graphicData uri="http://schemas.openxmlformats.org/drawingml/2006/table">
            <a:tbl>
              <a:tblPr bandRow="1"/>
              <a:tblGrid>
                <a:gridCol w="657335">
                  <a:extLst>
                    <a:ext uri="{9D8B030D-6E8A-4147-A177-3AD203B41FA5}">
                      <a16:colId xmlns:a16="http://schemas.microsoft.com/office/drawing/2014/main" val="853873204"/>
                    </a:ext>
                  </a:extLst>
                </a:gridCol>
                <a:gridCol w="2039827">
                  <a:extLst>
                    <a:ext uri="{9D8B030D-6E8A-4147-A177-3AD203B41FA5}">
                      <a16:colId xmlns:a16="http://schemas.microsoft.com/office/drawing/2014/main" val="3874426655"/>
                    </a:ext>
                  </a:extLst>
                </a:gridCol>
              </a:tblGrid>
              <a:tr h="487845">
                <a:tc>
                  <a:txBody>
                    <a:bodyPr/>
                    <a:lstStyle/>
                    <a:p>
                      <a:pPr rtl="0" fontAlgn="t">
                        <a:spcBef>
                          <a:spcPts val="0"/>
                        </a:spcBef>
                        <a:spcAft>
                          <a:spcPts val="0"/>
                        </a:spcAft>
                      </a:pPr>
                      <a:r>
                        <a:rPr lang="en-US" sz="600" b="1" i="0" u="none" strike="noStrike">
                          <a:solidFill>
                            <a:srgbClr val="FFFFFF"/>
                          </a:solidFill>
                          <a:effectLst/>
                          <a:latin typeface="Arial" panose="020B0604020202020204" pitchFamily="34" charset="0"/>
                        </a:rPr>
                        <a:t>Parameter </a:t>
                      </a:r>
                      <a:endParaRPr lang="en-US" sz="1200">
                        <a:effectLst/>
                      </a:endParaRPr>
                    </a:p>
                  </a:txBody>
                  <a:tcPr marL="39127" marR="39127" marT="39127" marB="39127">
                    <a:lnL w="9525" cap="flat" cmpd="sng" algn="ctr">
                      <a:solidFill>
                        <a:srgbClr val="4472C4"/>
                      </a:solidFill>
                      <a:prstDash val="solid"/>
                      <a:round/>
                      <a:headEnd type="none" w="med" len="med"/>
                      <a:tailEnd type="none" w="med" len="med"/>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600" b="1" i="0" u="none" strike="noStrike">
                          <a:solidFill>
                            <a:srgbClr val="FFFFFF"/>
                          </a:solidFill>
                          <a:effectLst/>
                          <a:latin typeface="Arial" panose="020B0604020202020204" pitchFamily="34" charset="0"/>
                        </a:rPr>
                        <a:t>Value </a:t>
                      </a:r>
                      <a:endParaRPr lang="en-US" sz="1200">
                        <a:effectLst/>
                      </a:endParaRPr>
                    </a:p>
                  </a:txBody>
                  <a:tcPr marL="39127" marR="39127" marT="39127" marB="39127">
                    <a:lnL>
                      <a:noFill/>
                    </a:lnL>
                    <a:lnR>
                      <a:noFill/>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920177476"/>
                  </a:ext>
                </a:extLst>
              </a:tr>
              <a:tr h="725418">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Model Type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Sequential Model with LSTM Layer and Embedding Layer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586955597"/>
                  </a:ext>
                </a:extLst>
              </a:tr>
              <a:tr h="725418">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Embedding Dimension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len(next(iter(glove_embeddings.values())))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031368570"/>
                  </a:ext>
                </a:extLst>
              </a:tr>
              <a:tr h="487845">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Input Shape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(max_length_glove, Embedding Dimension)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754942564"/>
                  </a:ext>
                </a:extLst>
              </a:tr>
              <a:tr h="725418">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Number of LSTM Units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64 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81617902"/>
                  </a:ext>
                </a:extLst>
              </a:tr>
              <a:tr h="487845">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Dropout Rate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0.2 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097140311"/>
                  </a:ext>
                </a:extLst>
              </a:tr>
              <a:tr h="725418">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Number of Dense Units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1 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04873778"/>
                  </a:ext>
                </a:extLst>
              </a:tr>
              <a:tr h="725418">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Activation Function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Sigmoid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819741567"/>
                  </a:ext>
                </a:extLst>
              </a:tr>
              <a:tr h="487845">
                <a:tc>
                  <a:txBody>
                    <a:bodyPr/>
                    <a:lstStyle/>
                    <a:p>
                      <a:pPr rtl="0" fontAlgn="t">
                        <a:spcBef>
                          <a:spcPts val="0"/>
                        </a:spcBef>
                        <a:spcAft>
                          <a:spcPts val="0"/>
                        </a:spcAft>
                      </a:pPr>
                      <a:r>
                        <a:rPr lang="en-US" sz="600" b="1" i="0" u="none" strike="noStrike">
                          <a:solidFill>
                            <a:srgbClr val="000000"/>
                          </a:solidFill>
                          <a:effectLst/>
                          <a:latin typeface="Arial" panose="020B0604020202020204" pitchFamily="34" charset="0"/>
                        </a:rPr>
                        <a:t>Training Data </a:t>
                      </a:r>
                      <a:endParaRPr lang="en-US" sz="120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Padded </a:t>
                      </a:r>
                      <a:r>
                        <a:rPr lang="en-US" sz="600" b="0" i="0" u="none" strike="noStrike" dirty="0" err="1">
                          <a:solidFill>
                            <a:srgbClr val="000000"/>
                          </a:solidFill>
                          <a:effectLst/>
                          <a:latin typeface="Arial" panose="020B0604020202020204" pitchFamily="34" charset="0"/>
                        </a:rPr>
                        <a:t>GloVe</a:t>
                      </a:r>
                      <a:r>
                        <a:rPr lang="en-US" sz="600" b="0" i="0" u="none" strike="noStrike" dirty="0">
                          <a:solidFill>
                            <a:srgbClr val="000000"/>
                          </a:solidFill>
                          <a:effectLst/>
                          <a:latin typeface="Arial" panose="020B0604020202020204" pitchFamily="34" charset="0"/>
                        </a:rPr>
                        <a:t> Embedding Vectors </a:t>
                      </a:r>
                      <a:endParaRPr lang="en-US" sz="1200" dirty="0">
                        <a:effectLst/>
                      </a:endParaRPr>
                    </a:p>
                  </a:txBody>
                  <a:tcPr marL="39127" marR="39127" marT="39127" marB="39127">
                    <a:lnL w="9525" cap="flat" cmpd="sng" algn="ctr">
                      <a:solidFill>
                        <a:srgbClr val="8EAADB"/>
                      </a:solidFill>
                      <a:prstDash val="solid"/>
                      <a:round/>
                      <a:headEnd type="none" w="med" len="med"/>
                      <a:tailEnd type="none" w="med" len="med"/>
                    </a:lnL>
                    <a:lnR w="9525" cap="flat" cmpd="sng" algn="ctr">
                      <a:solidFill>
                        <a:srgbClr val="8EAADB"/>
                      </a:solidFill>
                      <a:prstDash val="solid"/>
                      <a:round/>
                      <a:headEnd type="none" w="med" len="med"/>
                      <a:tailEnd type="none" w="med" len="med"/>
                    </a:lnR>
                    <a:lnT w="9525" cap="flat" cmpd="sng" algn="ctr">
                      <a:solidFill>
                        <a:srgbClr val="8EAADB"/>
                      </a:solidFill>
                      <a:prstDash val="solid"/>
                      <a:round/>
                      <a:headEnd type="none" w="med" len="med"/>
                      <a:tailEnd type="none" w="med" len="med"/>
                    </a:lnT>
                    <a:lnB w="9525"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650325069"/>
                  </a:ext>
                </a:extLst>
              </a:tr>
            </a:tbl>
          </a:graphicData>
        </a:graphic>
      </p:graphicFrame>
    </p:spTree>
    <p:extLst>
      <p:ext uri="{BB962C8B-B14F-4D97-AF65-F5344CB8AC3E}">
        <p14:creationId xmlns:p14="http://schemas.microsoft.com/office/powerpoint/2010/main" val="404003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{F863AC61-E335-8B4C-8387-9AF1B5FD66BB}tf16401378</Template>
  <TotalTime>91</TotalTime>
  <Words>1941</Words>
  <Application>Microsoft Macintosh PowerPoint</Application>
  <PresentationFormat>Widescreen</PresentationFormat>
  <Paragraphs>272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.SF NS</vt:lpstr>
      <vt:lpstr>Arial</vt:lpstr>
      <vt:lpstr>Calibri</vt:lpstr>
      <vt:lpstr>Calibri Light</vt:lpstr>
      <vt:lpstr>Lato</vt:lpstr>
      <vt:lpstr>Raleway</vt:lpstr>
      <vt:lpstr>Times New Roman</vt:lpstr>
      <vt:lpstr>Office Theme</vt:lpstr>
      <vt:lpstr>Sentiment Analysis of IMDB Movie Reviews Using Deep Learning </vt:lpstr>
      <vt:lpstr>Data Preprocessing</vt:lpstr>
      <vt:lpstr>Preprocessed Dataset sample after Data preprocessing &amp; Embedding</vt:lpstr>
      <vt:lpstr>         LSTM  </vt:lpstr>
      <vt:lpstr>Basic LSTM Model with Word2Vec Embedding</vt:lpstr>
      <vt:lpstr>Basic LSTM Model with Word2Vec Embedding</vt:lpstr>
      <vt:lpstr>LSTM with Dropout and Early Stopping</vt:lpstr>
      <vt:lpstr>LSTM with Dropout and Early Stopping</vt:lpstr>
      <vt:lpstr>LSTM with Glove embedding</vt:lpstr>
      <vt:lpstr>Bidirectional LSTM </vt:lpstr>
      <vt:lpstr>Bidirectional LSTM</vt:lpstr>
      <vt:lpstr>BERT</vt:lpstr>
      <vt:lpstr>BERT</vt:lpstr>
      <vt:lpstr>PowerPoint Presentation</vt:lpstr>
      <vt:lpstr>BERT Results without Regularization.</vt:lpstr>
      <vt:lpstr>BERT With Regularization (2e-5)</vt:lpstr>
      <vt:lpstr>Summary on BERT model usage</vt:lpstr>
      <vt:lpstr>XLNet: A Generalized Autoregressive Pretraining</vt:lpstr>
      <vt:lpstr>PowerPoint Presentation</vt:lpstr>
      <vt:lpstr>XLNet for IMDB Sentiment Classification: Results &amp; Analysis</vt:lpstr>
      <vt:lpstr>DistilBERT Model </vt:lpstr>
      <vt:lpstr>PowerPoint Presentation</vt:lpstr>
      <vt:lpstr>Computational Resources and Environmental Impact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IMDB Movie Reviews Using Deep Learning </dc:title>
  <dc:creator>Stanam, Sai Srinivasa Karthik</dc:creator>
  <cp:lastModifiedBy>Stanam, Sai Srinivasa Karthik</cp:lastModifiedBy>
  <cp:revision>19</cp:revision>
  <dcterms:created xsi:type="dcterms:W3CDTF">2023-11-18T01:38:34Z</dcterms:created>
  <dcterms:modified xsi:type="dcterms:W3CDTF">2023-11-18T15:16:43Z</dcterms:modified>
</cp:coreProperties>
</file>