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1CE"/>
    <a:srgbClr val="A7A9AC"/>
    <a:srgbClr val="FFD500"/>
    <a:srgbClr val="F7FAFD"/>
    <a:srgbClr val="F5F9FC"/>
    <a:srgbClr val="009ED6"/>
    <a:srgbClr val="3333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dirty="0"/>
              <a:t>Growth Rate Across Months The Top Performer</a:t>
            </a:r>
          </a:p>
        </c:rich>
      </c:tx>
      <c:layout>
        <c:manualLayout>
          <c:xMode val="edge"/>
          <c:yMode val="edge"/>
          <c:x val="0.2914746139834471"/>
          <c:y val="3.0354754548176821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9.4144326881175119E-2"/>
          <c:y val="0.11287871714519043"/>
          <c:w val="0.88111845515099885"/>
          <c:h val="0.66929424048793507"/>
        </c:manualLayout>
      </c:layout>
      <c:bar3DChart>
        <c:barDir val="col"/>
        <c:grouping val="clustered"/>
        <c:varyColors val="0"/>
        <c:ser>
          <c:idx val="0"/>
          <c:order val="0"/>
          <c:tx>
            <c:strRef>
              <c:f>Sheet1!$B$1</c:f>
              <c:strCache>
                <c:ptCount val="1"/>
                <c:pt idx="0">
                  <c:v>total_sale</c:v>
                </c:pt>
              </c:strCache>
            </c:strRef>
          </c:tx>
          <c:spPr>
            <a:solidFill>
              <a:schemeClr val="accent1"/>
            </a:solidFill>
            <a:ln>
              <a:noFill/>
            </a:ln>
            <a:effectLst/>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C</c:v>
                </c:pt>
              </c:strCache>
            </c:strRef>
          </c:cat>
          <c:val>
            <c:numRef>
              <c:f>Sheet1!$B$2:$B$5</c:f>
              <c:numCache>
                <c:formatCode>General</c:formatCode>
                <c:ptCount val="4"/>
                <c:pt idx="0">
                  <c:v>4770.6644999999999</c:v>
                </c:pt>
              </c:numCache>
            </c:numRef>
          </c:val>
          <c:extLst>
            <c:ext xmlns:c16="http://schemas.microsoft.com/office/drawing/2014/chart" uri="{C3380CC4-5D6E-409C-BE32-E72D297353CC}">
              <c16:uniqueId val="{00000000-FF65-408B-AA18-2BF3EF167F7C}"/>
            </c:ext>
          </c:extLst>
        </c:ser>
        <c:ser>
          <c:idx val="1"/>
          <c:order val="1"/>
          <c:tx>
            <c:strRef>
              <c:f>Sheet1!$C$1</c:f>
              <c:strCache>
                <c:ptCount val="1"/>
                <c:pt idx="0">
                  <c:v>Current_sale_month</c:v>
                </c:pt>
              </c:strCache>
            </c:strRef>
          </c:tx>
          <c:spPr>
            <a:solidFill>
              <a:schemeClr val="accent2"/>
            </a:solidFill>
            <a:ln>
              <a:noFill/>
            </a:ln>
            <a:effectLst/>
            <a:sp3d/>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C</c:v>
                </c:pt>
              </c:strCache>
            </c:strRef>
          </c:cat>
          <c:val>
            <c:numRef>
              <c:f>Sheet1!$C$2:$C$5</c:f>
              <c:numCache>
                <c:formatCode>General</c:formatCode>
                <c:ptCount val="4"/>
                <c:pt idx="0">
                  <c:v>5</c:v>
                </c:pt>
              </c:numCache>
            </c:numRef>
          </c:val>
          <c:extLst>
            <c:ext xmlns:c16="http://schemas.microsoft.com/office/drawing/2014/chart" uri="{C3380CC4-5D6E-409C-BE32-E72D297353CC}">
              <c16:uniqueId val="{00000001-FF65-408B-AA18-2BF3EF167F7C}"/>
            </c:ext>
          </c:extLst>
        </c:ser>
        <c:ser>
          <c:idx val="2"/>
          <c:order val="2"/>
          <c:tx>
            <c:strRef>
              <c:f>Sheet1!$D$1</c:f>
              <c:strCache>
                <c:ptCount val="1"/>
                <c:pt idx="0">
                  <c:v>prev_total_sale</c:v>
                </c:pt>
              </c:strCache>
            </c:strRef>
          </c:tx>
          <c:spPr>
            <a:solidFill>
              <a:schemeClr val="accent3"/>
            </a:solidFill>
            <a:ln>
              <a:noFill/>
            </a:ln>
            <a:effectLst/>
            <a:sp3d/>
          </c:spPr>
          <c:invertIfNegative val="0"/>
          <c:dLbls>
            <c:spPr>
              <a:noFill/>
              <a:ln>
                <a:solidFill>
                  <a:schemeClr val="accent1">
                    <a:shade val="15000"/>
                  </a:schemeClr>
                </a:solid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1"/>
                <c:pt idx="0">
                  <c:v>C</c:v>
                </c:pt>
              </c:strCache>
            </c:strRef>
          </c:cat>
          <c:val>
            <c:numRef>
              <c:f>Sheet1!$D$2:$D$5</c:f>
              <c:numCache>
                <c:formatCode>General</c:formatCode>
                <c:ptCount val="4"/>
                <c:pt idx="0">
                  <c:v>1636.2360000000001</c:v>
                </c:pt>
              </c:numCache>
            </c:numRef>
          </c:val>
          <c:extLst>
            <c:ext xmlns:c16="http://schemas.microsoft.com/office/drawing/2014/chart" uri="{C3380CC4-5D6E-409C-BE32-E72D297353CC}">
              <c16:uniqueId val="{00000002-FF65-408B-AA18-2BF3EF167F7C}"/>
            </c:ext>
          </c:extLst>
        </c:ser>
        <c:dLbls>
          <c:showLegendKey val="0"/>
          <c:showVal val="1"/>
          <c:showCatName val="0"/>
          <c:showSerName val="0"/>
          <c:showPercent val="0"/>
          <c:showBubbleSize val="0"/>
        </c:dLbls>
        <c:gapWidth val="150"/>
        <c:shape val="box"/>
        <c:axId val="1762507567"/>
        <c:axId val="1762526287"/>
        <c:axId val="0"/>
      </c:bar3DChart>
      <c:catAx>
        <c:axId val="176250756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762526287"/>
        <c:crosses val="autoZero"/>
        <c:auto val="1"/>
        <c:lblAlgn val="ctr"/>
        <c:lblOffset val="100"/>
        <c:noMultiLvlLbl val="0"/>
      </c:catAx>
      <c:valAx>
        <c:axId val="1762526287"/>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76250756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noFill/>
    </a:ln>
    <a:effectLst/>
  </c:spPr>
  <c:txPr>
    <a:bodyPr/>
    <a:lstStyle/>
    <a:p>
      <a:pPr>
        <a:defRPr b="1">
          <a:solidFill>
            <a:schemeClr val="tx1"/>
          </a:solidFill>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2000" b="1" i="0" u="none" strike="noStrike" kern="1200" spc="0" baseline="0" dirty="0">
                <a:solidFill>
                  <a:prstClr val="black"/>
                </a:solidFill>
              </a:rPr>
              <a:t>Most Popular Payment Method in Each City </a:t>
            </a:r>
            <a:endParaRPr lang="en-US"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0398013301330359E-2"/>
          <c:y val="0.11007113452661352"/>
          <c:w val="0.90797040824842901"/>
          <c:h val="0.70194828905578521"/>
        </c:manualLayout>
      </c:layout>
      <c:bar3DChart>
        <c:barDir val="col"/>
        <c:grouping val="clustered"/>
        <c:varyColors val="0"/>
        <c:ser>
          <c:idx val="0"/>
          <c:order val="0"/>
          <c:tx>
            <c:strRef>
              <c:f>Sheet1!$B$1</c:f>
              <c:strCache>
                <c:ptCount val="1"/>
                <c:pt idx="0">
                  <c:v>Payment</c:v>
                </c:pt>
              </c:strCache>
            </c:strRef>
          </c:tx>
          <c:spPr>
            <a:solidFill>
              <a:schemeClr val="accent1"/>
            </a:solidFill>
            <a:ln>
              <a:noFill/>
            </a:ln>
            <a:effectLst/>
            <a:sp3d/>
          </c:spPr>
          <c:invertIfNegative val="0"/>
          <c:cat>
            <c:strRef>
              <c:f>Sheet1!$A$2:$A$5</c:f>
              <c:strCache>
                <c:ptCount val="3"/>
                <c:pt idx="0">
                  <c:v>Mandalay</c:v>
                </c:pt>
                <c:pt idx="1">
                  <c:v>Naypyitaw</c:v>
                </c:pt>
                <c:pt idx="2">
                  <c:v>Yangon</c:v>
                </c:pt>
              </c:strCache>
            </c:strRef>
          </c:cat>
          <c:val>
            <c:numRef>
              <c:f>Sheet1!$B$2:$B$5</c:f>
              <c:numCache>
                <c:formatCode>General</c:formatCode>
                <c:ptCount val="4"/>
                <c:pt idx="0">
                  <c:v>0</c:v>
                </c:pt>
                <c:pt idx="1">
                  <c:v>0</c:v>
                </c:pt>
                <c:pt idx="2">
                  <c:v>0</c:v>
                </c:pt>
              </c:numCache>
            </c:numRef>
          </c:val>
          <c:extLst>
            <c:ext xmlns:c16="http://schemas.microsoft.com/office/drawing/2014/chart" uri="{C3380CC4-5D6E-409C-BE32-E72D297353CC}">
              <c16:uniqueId val="{00000000-49EF-4FC3-BD40-82DB0A8EBCC1}"/>
            </c:ext>
          </c:extLst>
        </c:ser>
        <c:ser>
          <c:idx val="1"/>
          <c:order val="1"/>
          <c:tx>
            <c:strRef>
              <c:f>Sheet1!$C$1</c:f>
              <c:strCache>
                <c:ptCount val="1"/>
                <c:pt idx="0">
                  <c:v>TOTAL_NO_METHOD</c:v>
                </c:pt>
              </c:strCache>
            </c:strRef>
          </c:tx>
          <c:spPr>
            <a:solidFill>
              <a:schemeClr val="accent2"/>
            </a:solidFill>
            <a:ln>
              <a:noFill/>
            </a:ln>
            <a:effectLst/>
            <a:sp3d/>
          </c:spPr>
          <c:invertIfNegative val="0"/>
          <c:cat>
            <c:strRef>
              <c:f>Sheet1!$A$2:$A$5</c:f>
              <c:strCache>
                <c:ptCount val="3"/>
                <c:pt idx="0">
                  <c:v>Mandalay</c:v>
                </c:pt>
                <c:pt idx="1">
                  <c:v>Naypyitaw</c:v>
                </c:pt>
                <c:pt idx="2">
                  <c:v>Yangon</c:v>
                </c:pt>
              </c:strCache>
            </c:strRef>
          </c:cat>
          <c:val>
            <c:numRef>
              <c:f>Sheet1!$C$2:$C$5</c:f>
              <c:numCache>
                <c:formatCode>General</c:formatCode>
                <c:ptCount val="4"/>
                <c:pt idx="0">
                  <c:v>113</c:v>
                </c:pt>
                <c:pt idx="1">
                  <c:v>124</c:v>
                </c:pt>
                <c:pt idx="2">
                  <c:v>126</c:v>
                </c:pt>
              </c:numCache>
            </c:numRef>
          </c:val>
          <c:extLst>
            <c:ext xmlns:c16="http://schemas.microsoft.com/office/drawing/2014/chart" uri="{C3380CC4-5D6E-409C-BE32-E72D297353CC}">
              <c16:uniqueId val="{00000001-49EF-4FC3-BD40-82DB0A8EBCC1}"/>
            </c:ext>
          </c:extLst>
        </c:ser>
        <c:ser>
          <c:idx val="2"/>
          <c:order val="2"/>
          <c:tx>
            <c:strRef>
              <c:f>Sheet1!$D$1</c:f>
              <c:strCache>
                <c:ptCount val="1"/>
                <c:pt idx="0">
                  <c:v>Rank_of_payment</c:v>
                </c:pt>
              </c:strCache>
            </c:strRef>
          </c:tx>
          <c:spPr>
            <a:solidFill>
              <a:schemeClr val="accent3"/>
            </a:solidFill>
            <a:ln>
              <a:noFill/>
            </a:ln>
            <a:effectLst/>
            <a:sp3d/>
          </c:spPr>
          <c:invertIfNegative val="0"/>
          <c:cat>
            <c:strRef>
              <c:f>Sheet1!$A$2:$A$5</c:f>
              <c:strCache>
                <c:ptCount val="3"/>
                <c:pt idx="0">
                  <c:v>Mandalay</c:v>
                </c:pt>
                <c:pt idx="1">
                  <c:v>Naypyitaw</c:v>
                </c:pt>
                <c:pt idx="2">
                  <c:v>Yangon</c:v>
                </c:pt>
              </c:strCache>
            </c:strRef>
          </c:cat>
          <c:val>
            <c:numRef>
              <c:f>Sheet1!$D$2:$D$5</c:f>
              <c:numCache>
                <c:formatCode>General</c:formatCode>
                <c:ptCount val="4"/>
                <c:pt idx="0">
                  <c:v>1</c:v>
                </c:pt>
                <c:pt idx="1">
                  <c:v>1</c:v>
                </c:pt>
                <c:pt idx="2">
                  <c:v>1</c:v>
                </c:pt>
              </c:numCache>
            </c:numRef>
          </c:val>
          <c:extLst>
            <c:ext xmlns:c16="http://schemas.microsoft.com/office/drawing/2014/chart" uri="{C3380CC4-5D6E-409C-BE32-E72D297353CC}">
              <c16:uniqueId val="{00000002-49EF-4FC3-BD40-82DB0A8EBCC1}"/>
            </c:ext>
          </c:extLst>
        </c:ser>
        <c:dLbls>
          <c:showLegendKey val="0"/>
          <c:showVal val="0"/>
          <c:showCatName val="0"/>
          <c:showSerName val="0"/>
          <c:showPercent val="0"/>
          <c:showBubbleSize val="0"/>
        </c:dLbls>
        <c:gapWidth val="150"/>
        <c:shape val="box"/>
        <c:axId val="1870166879"/>
        <c:axId val="1870164959"/>
        <c:axId val="0"/>
      </c:bar3DChart>
      <c:catAx>
        <c:axId val="18701668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870164959"/>
        <c:crosses val="autoZero"/>
        <c:auto val="1"/>
        <c:lblAlgn val="ctr"/>
        <c:lblOffset val="100"/>
        <c:noMultiLvlLbl val="0"/>
      </c:catAx>
      <c:valAx>
        <c:axId val="187016495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870166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2000" b="1" i="0" u="none" strike="noStrike" kern="1200" spc="0" baseline="0" dirty="0">
                <a:solidFill>
                  <a:prstClr val="black"/>
                </a:solidFill>
              </a:rPr>
              <a:t>Sales Distribution Between Male and Female Customers on a Monthly Basis</a:t>
            </a:r>
            <a:endParaRPr lang="en-US"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Month_of_sale</c:v>
                </c:pt>
              </c:strCache>
            </c:strRef>
          </c:tx>
          <c:spPr>
            <a:solidFill>
              <a:schemeClr val="accent1"/>
            </a:solidFill>
            <a:ln>
              <a:noFill/>
            </a:ln>
            <a:effectLst/>
            <a:sp3d/>
          </c:spPr>
          <c:invertIfNegative val="0"/>
          <c:cat>
            <c:strRef>
              <c:f>Sheet1!$A$2:$A$5</c:f>
              <c:strCache>
                <c:ptCount val="4"/>
                <c:pt idx="0">
                  <c:v>Female</c:v>
                </c:pt>
                <c:pt idx="1">
                  <c:v>Female</c:v>
                </c:pt>
                <c:pt idx="2">
                  <c:v>Female</c:v>
                </c:pt>
                <c:pt idx="3">
                  <c:v>Female</c:v>
                </c:pt>
              </c:strCache>
            </c:strRef>
          </c:cat>
          <c:val>
            <c:numRef>
              <c:f>Sheet1!$B$2:$B$5</c:f>
              <c:numCache>
                <c:formatCode>General</c:formatCode>
                <c:ptCount val="4"/>
                <c:pt idx="0">
                  <c:v>1</c:v>
                </c:pt>
                <c:pt idx="1">
                  <c:v>2</c:v>
                </c:pt>
                <c:pt idx="2">
                  <c:v>3</c:v>
                </c:pt>
                <c:pt idx="3">
                  <c:v>4</c:v>
                </c:pt>
              </c:numCache>
            </c:numRef>
          </c:val>
          <c:extLst>
            <c:ext xmlns:c16="http://schemas.microsoft.com/office/drawing/2014/chart" uri="{C3380CC4-5D6E-409C-BE32-E72D297353CC}">
              <c16:uniqueId val="{00000000-EEDC-43C5-962A-BAE9893EDCC7}"/>
            </c:ext>
          </c:extLst>
        </c:ser>
        <c:ser>
          <c:idx val="1"/>
          <c:order val="1"/>
          <c:tx>
            <c:strRef>
              <c:f>Sheet1!$C$1</c:f>
              <c:strCache>
                <c:ptCount val="1"/>
                <c:pt idx="0">
                  <c:v>Total_sales</c:v>
                </c:pt>
              </c:strCache>
            </c:strRef>
          </c:tx>
          <c:spPr>
            <a:solidFill>
              <a:schemeClr val="accent2"/>
            </a:solidFill>
            <a:ln>
              <a:noFill/>
            </a:ln>
            <a:effectLst/>
            <a:sp3d/>
          </c:spPr>
          <c:invertIfNegative val="0"/>
          <c:cat>
            <c:strRef>
              <c:f>Sheet1!$A$2:$A$5</c:f>
              <c:strCache>
                <c:ptCount val="4"/>
                <c:pt idx="0">
                  <c:v>Female</c:v>
                </c:pt>
                <c:pt idx="1">
                  <c:v>Female</c:v>
                </c:pt>
                <c:pt idx="2">
                  <c:v>Female</c:v>
                </c:pt>
                <c:pt idx="3">
                  <c:v>Female</c:v>
                </c:pt>
              </c:strCache>
            </c:strRef>
          </c:cat>
          <c:val>
            <c:numRef>
              <c:f>Sheet1!$C$2:$C$5</c:f>
              <c:numCache>
                <c:formatCode>General</c:formatCode>
                <c:ptCount val="4"/>
                <c:pt idx="0">
                  <c:v>43624.696499999998</c:v>
                </c:pt>
                <c:pt idx="1">
                  <c:v>38729.911500000002</c:v>
                </c:pt>
                <c:pt idx="2">
                  <c:v>30503.9175</c:v>
                </c:pt>
                <c:pt idx="3">
                  <c:v>5490.9960000000001</c:v>
                </c:pt>
              </c:numCache>
            </c:numRef>
          </c:val>
          <c:extLst>
            <c:ext xmlns:c16="http://schemas.microsoft.com/office/drawing/2014/chart" uri="{C3380CC4-5D6E-409C-BE32-E72D297353CC}">
              <c16:uniqueId val="{00000001-EEDC-43C5-962A-BAE9893EDCC7}"/>
            </c:ext>
          </c:extLst>
        </c:ser>
        <c:ser>
          <c:idx val="2"/>
          <c:order val="2"/>
          <c:tx>
            <c:strRef>
              <c:f>Sheet1!$D$1</c:f>
              <c:strCache>
                <c:ptCount val="1"/>
              </c:strCache>
            </c:strRef>
          </c:tx>
          <c:spPr>
            <a:solidFill>
              <a:schemeClr val="accent3"/>
            </a:solidFill>
            <a:ln>
              <a:noFill/>
            </a:ln>
            <a:effectLst/>
            <a:sp3d/>
          </c:spPr>
          <c:invertIfNegative val="0"/>
          <c:cat>
            <c:strRef>
              <c:f>Sheet1!$A$2:$A$5</c:f>
              <c:strCache>
                <c:ptCount val="4"/>
                <c:pt idx="0">
                  <c:v>Female</c:v>
                </c:pt>
                <c:pt idx="1">
                  <c:v>Female</c:v>
                </c:pt>
                <c:pt idx="2">
                  <c:v>Female</c:v>
                </c:pt>
                <c:pt idx="3">
                  <c:v>Female</c:v>
                </c:pt>
              </c:strCache>
            </c:strRef>
          </c:cat>
          <c:val>
            <c:numRef>
              <c:f>Sheet1!$D$2:$D$5</c:f>
              <c:numCache>
                <c:formatCode>General</c:formatCode>
                <c:ptCount val="4"/>
              </c:numCache>
            </c:numRef>
          </c:val>
          <c:extLst>
            <c:ext xmlns:c16="http://schemas.microsoft.com/office/drawing/2014/chart" uri="{C3380CC4-5D6E-409C-BE32-E72D297353CC}">
              <c16:uniqueId val="{00000002-EEDC-43C5-962A-BAE9893EDCC7}"/>
            </c:ext>
          </c:extLst>
        </c:ser>
        <c:dLbls>
          <c:showLegendKey val="0"/>
          <c:showVal val="0"/>
          <c:showCatName val="0"/>
          <c:showSerName val="0"/>
          <c:showPercent val="0"/>
          <c:showBubbleSize val="0"/>
        </c:dLbls>
        <c:gapWidth val="150"/>
        <c:shape val="box"/>
        <c:axId val="125432559"/>
        <c:axId val="125428239"/>
        <c:axId val="0"/>
      </c:bar3DChart>
      <c:catAx>
        <c:axId val="12543255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25428239"/>
        <c:crosses val="autoZero"/>
        <c:auto val="1"/>
        <c:lblAlgn val="ctr"/>
        <c:lblOffset val="100"/>
        <c:noMultiLvlLbl val="0"/>
      </c:catAx>
      <c:valAx>
        <c:axId val="12542823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2543255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2000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2000" b="1" i="0" u="none" strike="noStrike" kern="1200" spc="0" baseline="0" dirty="0">
                <a:solidFill>
                  <a:prstClr val="black"/>
                </a:solidFill>
              </a:rPr>
              <a:t>Product Lines by Different Customer Types and Their Total Sales</a:t>
            </a:r>
            <a:endParaRPr lang="en-US"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Customer_type</c:v>
                </c:pt>
              </c:strCache>
            </c:strRef>
          </c:tx>
          <c:spPr>
            <a:solidFill>
              <a:schemeClr val="accent1"/>
            </a:solidFill>
            <a:ln>
              <a:noFill/>
            </a:ln>
            <a:effectLst/>
            <a:sp3d/>
          </c:spPr>
          <c:invertIfNegative val="0"/>
          <c:cat>
            <c:strRef>
              <c:f>Sheet1!$A$2:$A$5</c:f>
              <c:strCache>
                <c:ptCount val="4"/>
                <c:pt idx="0">
                  <c:v>Food and beverages</c:v>
                </c:pt>
                <c:pt idx="1">
                  <c:v>Sports and travel</c:v>
                </c:pt>
                <c:pt idx="2">
                  <c:v>Home and lifestyle</c:v>
                </c:pt>
                <c:pt idx="3">
                  <c:v>Fashion accessories</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C7C-4486-A27C-476AA76CDBF0}"/>
            </c:ext>
          </c:extLst>
        </c:ser>
        <c:ser>
          <c:idx val="1"/>
          <c:order val="1"/>
          <c:tx>
            <c:strRef>
              <c:f>Sheet1!$C$1</c:f>
              <c:strCache>
                <c:ptCount val="1"/>
                <c:pt idx="0">
                  <c:v>ProductLines_Totalsales</c:v>
                </c:pt>
              </c:strCache>
            </c:strRef>
          </c:tx>
          <c:spPr>
            <a:solidFill>
              <a:schemeClr val="accent2"/>
            </a:solidFill>
            <a:ln>
              <a:noFill/>
            </a:ln>
            <a:effectLst/>
            <a:sp3d/>
          </c:spPr>
          <c:invertIfNegative val="0"/>
          <c:cat>
            <c:strRef>
              <c:f>Sheet1!$A$2:$A$5</c:f>
              <c:strCache>
                <c:ptCount val="4"/>
                <c:pt idx="0">
                  <c:v>Food and beverages</c:v>
                </c:pt>
                <c:pt idx="1">
                  <c:v>Sports and travel</c:v>
                </c:pt>
                <c:pt idx="2">
                  <c:v>Home and lifestyle</c:v>
                </c:pt>
                <c:pt idx="3">
                  <c:v>Fashion accessories</c:v>
                </c:pt>
              </c:strCache>
            </c:strRef>
          </c:cat>
          <c:val>
            <c:numRef>
              <c:f>Sheet1!$C$2:$C$5</c:f>
              <c:numCache>
                <c:formatCode>General</c:formatCode>
                <c:ptCount val="4"/>
                <c:pt idx="0">
                  <c:v>31357.62</c:v>
                </c:pt>
                <c:pt idx="1">
                  <c:v>28234.300499999899</c:v>
                </c:pt>
                <c:pt idx="2">
                  <c:v>27978.026999999998</c:v>
                </c:pt>
                <c:pt idx="3">
                  <c:v>26323.961999999901</c:v>
                </c:pt>
              </c:numCache>
            </c:numRef>
          </c:val>
          <c:extLst>
            <c:ext xmlns:c16="http://schemas.microsoft.com/office/drawing/2014/chart" uri="{C3380CC4-5D6E-409C-BE32-E72D297353CC}">
              <c16:uniqueId val="{00000001-8C7C-4486-A27C-476AA76CDBF0}"/>
            </c:ext>
          </c:extLst>
        </c:ser>
        <c:ser>
          <c:idx val="2"/>
          <c:order val="2"/>
          <c:tx>
            <c:strRef>
              <c:f>Sheet1!$D$1</c:f>
              <c:strCache>
                <c:ptCount val="1"/>
              </c:strCache>
            </c:strRef>
          </c:tx>
          <c:spPr>
            <a:solidFill>
              <a:schemeClr val="accent3"/>
            </a:solidFill>
            <a:ln>
              <a:noFill/>
            </a:ln>
            <a:effectLst/>
            <a:sp3d/>
          </c:spPr>
          <c:invertIfNegative val="0"/>
          <c:cat>
            <c:strRef>
              <c:f>Sheet1!$A$2:$A$5</c:f>
              <c:strCache>
                <c:ptCount val="4"/>
                <c:pt idx="0">
                  <c:v>Food and beverages</c:v>
                </c:pt>
                <c:pt idx="1">
                  <c:v>Sports and travel</c:v>
                </c:pt>
                <c:pt idx="2">
                  <c:v>Home and lifestyle</c:v>
                </c:pt>
                <c:pt idx="3">
                  <c:v>Fashion accessories</c:v>
                </c:pt>
              </c:strCache>
            </c:strRef>
          </c:cat>
          <c:val>
            <c:numRef>
              <c:f>Sheet1!$D$2:$D$5</c:f>
              <c:numCache>
                <c:formatCode>General</c:formatCode>
                <c:ptCount val="4"/>
              </c:numCache>
            </c:numRef>
          </c:val>
          <c:extLst>
            <c:ext xmlns:c16="http://schemas.microsoft.com/office/drawing/2014/chart" uri="{C3380CC4-5D6E-409C-BE32-E72D297353CC}">
              <c16:uniqueId val="{00000002-8C7C-4486-A27C-476AA76CDBF0}"/>
            </c:ext>
          </c:extLst>
        </c:ser>
        <c:dLbls>
          <c:showLegendKey val="0"/>
          <c:showVal val="0"/>
          <c:showCatName val="0"/>
          <c:showSerName val="0"/>
          <c:showPercent val="0"/>
          <c:showBubbleSize val="0"/>
        </c:dLbls>
        <c:gapWidth val="150"/>
        <c:shape val="box"/>
        <c:axId val="122056287"/>
        <c:axId val="122056767"/>
        <c:axId val="0"/>
      </c:bar3DChart>
      <c:catAx>
        <c:axId val="122056287"/>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22056767"/>
        <c:crosses val="autoZero"/>
        <c:auto val="1"/>
        <c:lblAlgn val="ctr"/>
        <c:lblOffset val="100"/>
        <c:noMultiLvlLbl val="0"/>
      </c:catAx>
      <c:valAx>
        <c:axId val="122056767"/>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22056287"/>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tx1"/>
                </a:solidFill>
                <a:latin typeface="+mn-lt"/>
                <a:ea typeface="+mn-ea"/>
                <a:cs typeface="+mn-cs"/>
              </a:defRPr>
            </a:pPr>
            <a:r>
              <a:rPr lang="en-US" sz="1800" b="1" i="0" u="none" strike="noStrike" kern="1200" spc="0" baseline="0" dirty="0">
                <a:solidFill>
                  <a:prstClr val="black"/>
                </a:solidFill>
              </a:rPr>
              <a:t>Customers Repeat Purchases Within a Specific Time Frame</a:t>
            </a:r>
            <a:endParaRPr lang="en-US" dirty="0"/>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573053009315232E-2"/>
          <c:y val="9.5582260080872006E-2"/>
          <c:w val="0.92847710881999412"/>
          <c:h val="0.75748599699655539"/>
        </c:manualLayout>
      </c:layout>
      <c:bar3DChart>
        <c:barDir val="col"/>
        <c:grouping val="clustered"/>
        <c:varyColors val="0"/>
        <c:ser>
          <c:idx val="0"/>
          <c:order val="0"/>
          <c:tx>
            <c:strRef>
              <c:f>Sheet1!$B$1</c:f>
              <c:strCache>
                <c:ptCount val="1"/>
                <c:pt idx="0">
                  <c:v>repeat_purchases</c:v>
                </c:pt>
              </c:strCache>
            </c:strRef>
          </c:tx>
          <c:spPr>
            <a:solidFill>
              <a:schemeClr val="accent2"/>
            </a:solidFill>
            <a:ln>
              <a:noFill/>
            </a:ln>
            <a:effectLst/>
            <a:sp3d/>
          </c:spPr>
          <c:invertIfNegative val="0"/>
          <c:cat>
            <c:numRef>
              <c:f>Sheet1!$A$2:$A$5</c:f>
              <c:numCache>
                <c:formatCode>General</c:formatCode>
                <c:ptCount val="4"/>
                <c:pt idx="0">
                  <c:v>2</c:v>
                </c:pt>
                <c:pt idx="1">
                  <c:v>3</c:v>
                </c:pt>
                <c:pt idx="2">
                  <c:v>11</c:v>
                </c:pt>
                <c:pt idx="3">
                  <c:v>9</c:v>
                </c:pt>
              </c:numCache>
            </c:numRef>
          </c:cat>
          <c:val>
            <c:numRef>
              <c:f>Sheet1!$B$2:$B$5</c:f>
              <c:numCache>
                <c:formatCode>General</c:formatCode>
                <c:ptCount val="4"/>
                <c:pt idx="0">
                  <c:v>67</c:v>
                </c:pt>
                <c:pt idx="1">
                  <c:v>67</c:v>
                </c:pt>
                <c:pt idx="2">
                  <c:v>66</c:v>
                </c:pt>
                <c:pt idx="3">
                  <c:v>67</c:v>
                </c:pt>
              </c:numCache>
            </c:numRef>
          </c:val>
          <c:extLst>
            <c:ext xmlns:c16="http://schemas.microsoft.com/office/drawing/2014/chart" uri="{C3380CC4-5D6E-409C-BE32-E72D297353CC}">
              <c16:uniqueId val="{00000000-5A3E-41C2-A0D5-F3023247170E}"/>
            </c:ext>
          </c:extLst>
        </c:ser>
        <c:ser>
          <c:idx val="1"/>
          <c:order val="1"/>
          <c:tx>
            <c:strRef>
              <c:f>Sheet1!$C$1</c:f>
              <c:strCache>
                <c:ptCount val="1"/>
              </c:strCache>
            </c:strRef>
          </c:tx>
          <c:spPr>
            <a:solidFill>
              <a:schemeClr val="accent4"/>
            </a:solidFill>
            <a:ln>
              <a:noFill/>
            </a:ln>
            <a:effectLst/>
            <a:sp3d/>
          </c:spPr>
          <c:invertIfNegative val="0"/>
          <c:cat>
            <c:numRef>
              <c:f>Sheet1!$A$2:$A$5</c:f>
              <c:numCache>
                <c:formatCode>General</c:formatCode>
                <c:ptCount val="4"/>
                <c:pt idx="0">
                  <c:v>2</c:v>
                </c:pt>
                <c:pt idx="1">
                  <c:v>3</c:v>
                </c:pt>
                <c:pt idx="2">
                  <c:v>11</c:v>
                </c:pt>
                <c:pt idx="3">
                  <c:v>9</c:v>
                </c:pt>
              </c:numCache>
            </c:numRef>
          </c:cat>
          <c:val>
            <c:numRef>
              <c:f>Sheet1!$C$2:$C$5</c:f>
              <c:numCache>
                <c:formatCode>General</c:formatCode>
                <c:ptCount val="4"/>
              </c:numCache>
            </c:numRef>
          </c:val>
          <c:extLst>
            <c:ext xmlns:c16="http://schemas.microsoft.com/office/drawing/2014/chart" uri="{C3380CC4-5D6E-409C-BE32-E72D297353CC}">
              <c16:uniqueId val="{00000001-5A3E-41C2-A0D5-F3023247170E}"/>
            </c:ext>
          </c:extLst>
        </c:ser>
        <c:ser>
          <c:idx val="2"/>
          <c:order val="2"/>
          <c:tx>
            <c:strRef>
              <c:f>Sheet1!$D$1</c:f>
              <c:strCache>
                <c:ptCount val="1"/>
              </c:strCache>
            </c:strRef>
          </c:tx>
          <c:spPr>
            <a:solidFill>
              <a:schemeClr val="accent6"/>
            </a:solidFill>
            <a:ln>
              <a:noFill/>
            </a:ln>
            <a:effectLst/>
            <a:sp3d/>
          </c:spPr>
          <c:invertIfNegative val="0"/>
          <c:cat>
            <c:numRef>
              <c:f>Sheet1!$A$2:$A$5</c:f>
              <c:numCache>
                <c:formatCode>General</c:formatCode>
                <c:ptCount val="4"/>
                <c:pt idx="0">
                  <c:v>2</c:v>
                </c:pt>
                <c:pt idx="1">
                  <c:v>3</c:v>
                </c:pt>
                <c:pt idx="2">
                  <c:v>11</c:v>
                </c:pt>
                <c:pt idx="3">
                  <c:v>9</c:v>
                </c:pt>
              </c:numCache>
            </c:numRef>
          </c:cat>
          <c:val>
            <c:numRef>
              <c:f>Sheet1!$D$2:$D$5</c:f>
              <c:numCache>
                <c:formatCode>General</c:formatCode>
                <c:ptCount val="4"/>
              </c:numCache>
            </c:numRef>
          </c:val>
          <c:extLst>
            <c:ext xmlns:c16="http://schemas.microsoft.com/office/drawing/2014/chart" uri="{C3380CC4-5D6E-409C-BE32-E72D297353CC}">
              <c16:uniqueId val="{00000002-5A3E-41C2-A0D5-F3023247170E}"/>
            </c:ext>
          </c:extLst>
        </c:ser>
        <c:dLbls>
          <c:showLegendKey val="0"/>
          <c:showVal val="0"/>
          <c:showCatName val="0"/>
          <c:showSerName val="0"/>
          <c:showPercent val="0"/>
          <c:showBubbleSize val="0"/>
        </c:dLbls>
        <c:gapWidth val="150"/>
        <c:shape val="box"/>
        <c:axId val="428681055"/>
        <c:axId val="428695935"/>
        <c:axId val="0"/>
      </c:bar3DChart>
      <c:catAx>
        <c:axId val="4286810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28695935"/>
        <c:crosses val="autoZero"/>
        <c:auto val="1"/>
        <c:lblAlgn val="ctr"/>
        <c:lblOffset val="100"/>
        <c:noMultiLvlLbl val="0"/>
      </c:catAx>
      <c:valAx>
        <c:axId val="428695935"/>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28681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tx1"/>
                </a:solidFill>
                <a:latin typeface="+mn-lt"/>
                <a:ea typeface="+mn-ea"/>
                <a:cs typeface="+mn-cs"/>
              </a:defRPr>
            </a:pPr>
            <a:r>
              <a:rPr lang="en-US" sz="1800" b="1" i="0" u="none" strike="noStrike" kern="1200" spc="0" baseline="0" dirty="0">
                <a:solidFill>
                  <a:prstClr val="black"/>
                </a:solidFill>
              </a:rPr>
              <a:t>Top 5 Customers With Most Sales Revenue</a:t>
            </a:r>
            <a:endParaRPr lang="en-US" dirty="0"/>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5.459955159142884E-2"/>
          <c:y val="8.6463956709723427E-2"/>
          <c:w val="0.93286940672200236"/>
          <c:h val="0.76267382127399386"/>
        </c:manualLayout>
      </c:layout>
      <c:bar3DChart>
        <c:barDir val="col"/>
        <c:grouping val="clustered"/>
        <c:varyColors val="0"/>
        <c:ser>
          <c:idx val="0"/>
          <c:order val="0"/>
          <c:tx>
            <c:strRef>
              <c:f>Sheet1!$B$1</c:f>
              <c:strCache>
                <c:ptCount val="1"/>
                <c:pt idx="0">
                  <c:v>Total_Sales_revenue</c:v>
                </c:pt>
              </c:strCache>
            </c:strRef>
          </c:tx>
          <c:spPr>
            <a:solidFill>
              <a:schemeClr val="accent2"/>
            </a:solidFill>
            <a:ln>
              <a:noFill/>
            </a:ln>
            <a:effectLst/>
            <a:sp3d/>
          </c:spPr>
          <c:invertIfNegative val="0"/>
          <c:cat>
            <c:numRef>
              <c:f>Sheet1!$A$2:$A$5</c:f>
              <c:numCache>
                <c:formatCode>General</c:formatCode>
                <c:ptCount val="4"/>
                <c:pt idx="0">
                  <c:v>8</c:v>
                </c:pt>
                <c:pt idx="1">
                  <c:v>3</c:v>
                </c:pt>
                <c:pt idx="2">
                  <c:v>2</c:v>
                </c:pt>
                <c:pt idx="3">
                  <c:v>15</c:v>
                </c:pt>
              </c:numCache>
            </c:numRef>
          </c:cat>
          <c:val>
            <c:numRef>
              <c:f>Sheet1!$B$2:$B$5</c:f>
              <c:numCache>
                <c:formatCode>General</c:formatCode>
                <c:ptCount val="4"/>
                <c:pt idx="0">
                  <c:v>26634.341999999899</c:v>
                </c:pt>
                <c:pt idx="1">
                  <c:v>23402.263499999899</c:v>
                </c:pt>
                <c:pt idx="2">
                  <c:v>23392.2779999999</c:v>
                </c:pt>
                <c:pt idx="3">
                  <c:v>22674.4559999999</c:v>
                </c:pt>
              </c:numCache>
            </c:numRef>
          </c:val>
          <c:extLst>
            <c:ext xmlns:c16="http://schemas.microsoft.com/office/drawing/2014/chart" uri="{C3380CC4-5D6E-409C-BE32-E72D297353CC}">
              <c16:uniqueId val="{00000000-8DD2-4B33-8A79-870EA5DFA95A}"/>
            </c:ext>
          </c:extLst>
        </c:ser>
        <c:ser>
          <c:idx val="1"/>
          <c:order val="1"/>
          <c:tx>
            <c:strRef>
              <c:f>Sheet1!$C$1</c:f>
              <c:strCache>
                <c:ptCount val="1"/>
              </c:strCache>
            </c:strRef>
          </c:tx>
          <c:spPr>
            <a:solidFill>
              <a:schemeClr val="accent4"/>
            </a:solidFill>
            <a:ln>
              <a:noFill/>
            </a:ln>
            <a:effectLst/>
            <a:sp3d/>
          </c:spPr>
          <c:invertIfNegative val="0"/>
          <c:cat>
            <c:numRef>
              <c:f>Sheet1!$A$2:$A$5</c:f>
              <c:numCache>
                <c:formatCode>General</c:formatCode>
                <c:ptCount val="4"/>
                <c:pt idx="0">
                  <c:v>8</c:v>
                </c:pt>
                <c:pt idx="1">
                  <c:v>3</c:v>
                </c:pt>
                <c:pt idx="2">
                  <c:v>2</c:v>
                </c:pt>
                <c:pt idx="3">
                  <c:v>15</c:v>
                </c:pt>
              </c:numCache>
            </c:numRef>
          </c:cat>
          <c:val>
            <c:numRef>
              <c:f>Sheet1!$C$2:$C$5</c:f>
              <c:numCache>
                <c:formatCode>General</c:formatCode>
                <c:ptCount val="4"/>
              </c:numCache>
            </c:numRef>
          </c:val>
          <c:extLst>
            <c:ext xmlns:c16="http://schemas.microsoft.com/office/drawing/2014/chart" uri="{C3380CC4-5D6E-409C-BE32-E72D297353CC}">
              <c16:uniqueId val="{00000001-8DD2-4B33-8A79-870EA5DFA95A}"/>
            </c:ext>
          </c:extLst>
        </c:ser>
        <c:ser>
          <c:idx val="2"/>
          <c:order val="2"/>
          <c:tx>
            <c:strRef>
              <c:f>Sheet1!$D$1</c:f>
              <c:strCache>
                <c:ptCount val="1"/>
              </c:strCache>
            </c:strRef>
          </c:tx>
          <c:spPr>
            <a:solidFill>
              <a:schemeClr val="accent6"/>
            </a:solidFill>
            <a:ln>
              <a:noFill/>
            </a:ln>
            <a:effectLst/>
            <a:sp3d/>
          </c:spPr>
          <c:invertIfNegative val="0"/>
          <c:cat>
            <c:numRef>
              <c:f>Sheet1!$A$2:$A$5</c:f>
              <c:numCache>
                <c:formatCode>General</c:formatCode>
                <c:ptCount val="4"/>
                <c:pt idx="0">
                  <c:v>8</c:v>
                </c:pt>
                <c:pt idx="1">
                  <c:v>3</c:v>
                </c:pt>
                <c:pt idx="2">
                  <c:v>2</c:v>
                </c:pt>
                <c:pt idx="3">
                  <c:v>15</c:v>
                </c:pt>
              </c:numCache>
            </c:numRef>
          </c:cat>
          <c:val>
            <c:numRef>
              <c:f>Sheet1!$D$2:$D$5</c:f>
              <c:numCache>
                <c:formatCode>General</c:formatCode>
                <c:ptCount val="4"/>
              </c:numCache>
            </c:numRef>
          </c:val>
          <c:extLst>
            <c:ext xmlns:c16="http://schemas.microsoft.com/office/drawing/2014/chart" uri="{C3380CC4-5D6E-409C-BE32-E72D297353CC}">
              <c16:uniqueId val="{00000002-8DD2-4B33-8A79-870EA5DFA95A}"/>
            </c:ext>
          </c:extLst>
        </c:ser>
        <c:dLbls>
          <c:showLegendKey val="0"/>
          <c:showVal val="0"/>
          <c:showCatName val="0"/>
          <c:showSerName val="0"/>
          <c:showPercent val="0"/>
          <c:showBubbleSize val="0"/>
        </c:dLbls>
        <c:gapWidth val="150"/>
        <c:shape val="box"/>
        <c:axId val="1812264255"/>
        <c:axId val="2104704751"/>
        <c:axId val="0"/>
      </c:bar3DChart>
      <c:catAx>
        <c:axId val="18122642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2104704751"/>
        <c:crosses val="autoZero"/>
        <c:auto val="1"/>
        <c:lblAlgn val="ctr"/>
        <c:lblOffset val="100"/>
        <c:noMultiLvlLbl val="0"/>
      </c:catAx>
      <c:valAx>
        <c:axId val="2104704751"/>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1812264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80" b="1" i="0" u="none" strike="noStrike" kern="1200" spc="0" baseline="0">
                <a:solidFill>
                  <a:schemeClr val="tx1"/>
                </a:solidFill>
                <a:latin typeface="+mn-lt"/>
                <a:ea typeface="+mn-ea"/>
                <a:cs typeface="+mn-cs"/>
              </a:defRPr>
            </a:pPr>
            <a:r>
              <a:rPr lang="en-US" sz="1800" b="1" i="0" u="none" strike="noStrike" kern="1200" spc="0" baseline="0" dirty="0">
                <a:solidFill>
                  <a:prstClr val="black"/>
                </a:solidFill>
              </a:rPr>
              <a:t>Day of The Week With Highest Sales.</a:t>
            </a:r>
            <a:endParaRPr lang="en-US" dirty="0"/>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5567673448551254E-2"/>
          <c:y val="9.7989225150596798E-2"/>
          <c:w val="0.90708893015825443"/>
          <c:h val="0.72781621597432333"/>
        </c:manualLayout>
      </c:layout>
      <c:bar3DChart>
        <c:barDir val="col"/>
        <c:grouping val="clustered"/>
        <c:varyColors val="0"/>
        <c:ser>
          <c:idx val="0"/>
          <c:order val="0"/>
          <c:tx>
            <c:strRef>
              <c:f>Sheet1!$B$1</c:f>
              <c:strCache>
                <c:ptCount val="1"/>
                <c:pt idx="0">
                  <c:v>Day_Number</c:v>
                </c:pt>
              </c:strCache>
            </c:strRef>
          </c:tx>
          <c:spPr>
            <a:solidFill>
              <a:schemeClr val="accent1"/>
            </a:solidFill>
            <a:ln>
              <a:noFill/>
            </a:ln>
            <a:effectLst/>
            <a:sp3d/>
          </c:spPr>
          <c:invertIfNegative val="0"/>
          <c:cat>
            <c:strRef>
              <c:f>Sheet1!$A$2:$A$5</c:f>
              <c:strCache>
                <c:ptCount val="4"/>
                <c:pt idx="0">
                  <c:v>Tuesday</c:v>
                </c:pt>
                <c:pt idx="1">
                  <c:v>Sunday</c:v>
                </c:pt>
                <c:pt idx="2">
                  <c:v>Wednesday</c:v>
                </c:pt>
                <c:pt idx="3">
                  <c:v>Saturday</c:v>
                </c:pt>
              </c:strCache>
            </c:strRef>
          </c:cat>
          <c:val>
            <c:numRef>
              <c:f>Sheet1!$B$2:$B$5</c:f>
              <c:numCache>
                <c:formatCode>General</c:formatCode>
                <c:ptCount val="4"/>
                <c:pt idx="0">
                  <c:v>3</c:v>
                </c:pt>
                <c:pt idx="1">
                  <c:v>1</c:v>
                </c:pt>
                <c:pt idx="2">
                  <c:v>4</c:v>
                </c:pt>
                <c:pt idx="3">
                  <c:v>7</c:v>
                </c:pt>
              </c:numCache>
            </c:numRef>
          </c:val>
          <c:extLst>
            <c:ext xmlns:c16="http://schemas.microsoft.com/office/drawing/2014/chart" uri="{C3380CC4-5D6E-409C-BE32-E72D297353CC}">
              <c16:uniqueId val="{00000000-B422-4D21-999E-27EFD1021ED3}"/>
            </c:ext>
          </c:extLst>
        </c:ser>
        <c:ser>
          <c:idx val="1"/>
          <c:order val="1"/>
          <c:tx>
            <c:strRef>
              <c:f>Sheet1!$C$1</c:f>
              <c:strCache>
                <c:ptCount val="1"/>
                <c:pt idx="0">
                  <c:v>Total_sale</c:v>
                </c:pt>
              </c:strCache>
            </c:strRef>
          </c:tx>
          <c:spPr>
            <a:solidFill>
              <a:schemeClr val="accent2"/>
            </a:solidFill>
            <a:ln>
              <a:noFill/>
            </a:ln>
            <a:effectLst/>
            <a:sp3d/>
          </c:spPr>
          <c:invertIfNegative val="0"/>
          <c:cat>
            <c:strRef>
              <c:f>Sheet1!$A$2:$A$5</c:f>
              <c:strCache>
                <c:ptCount val="4"/>
                <c:pt idx="0">
                  <c:v>Tuesday</c:v>
                </c:pt>
                <c:pt idx="1">
                  <c:v>Sunday</c:v>
                </c:pt>
                <c:pt idx="2">
                  <c:v>Wednesday</c:v>
                </c:pt>
                <c:pt idx="3">
                  <c:v>Saturday</c:v>
                </c:pt>
              </c:strCache>
            </c:strRef>
          </c:cat>
          <c:val>
            <c:numRef>
              <c:f>Sheet1!$C$2:$C$5</c:f>
              <c:numCache>
                <c:formatCode>General</c:formatCode>
                <c:ptCount val="4"/>
                <c:pt idx="0">
                  <c:v>54630.218999999997</c:v>
                </c:pt>
                <c:pt idx="1">
                  <c:v>49704.595500000003</c:v>
                </c:pt>
                <c:pt idx="2">
                  <c:v>47221.209000000003</c:v>
                </c:pt>
                <c:pt idx="3">
                  <c:v>46842.788999999902</c:v>
                </c:pt>
              </c:numCache>
            </c:numRef>
          </c:val>
          <c:extLst>
            <c:ext xmlns:c16="http://schemas.microsoft.com/office/drawing/2014/chart" uri="{C3380CC4-5D6E-409C-BE32-E72D297353CC}">
              <c16:uniqueId val="{00000001-B422-4D21-999E-27EFD1021ED3}"/>
            </c:ext>
          </c:extLst>
        </c:ser>
        <c:ser>
          <c:idx val="2"/>
          <c:order val="2"/>
          <c:tx>
            <c:strRef>
              <c:f>Sheet1!$D$1</c:f>
              <c:strCache>
                <c:ptCount val="1"/>
              </c:strCache>
            </c:strRef>
          </c:tx>
          <c:spPr>
            <a:solidFill>
              <a:schemeClr val="accent3"/>
            </a:solidFill>
            <a:ln>
              <a:noFill/>
            </a:ln>
            <a:effectLst/>
            <a:sp3d/>
          </c:spPr>
          <c:invertIfNegative val="0"/>
          <c:cat>
            <c:strRef>
              <c:f>Sheet1!$A$2:$A$5</c:f>
              <c:strCache>
                <c:ptCount val="4"/>
                <c:pt idx="0">
                  <c:v>Tuesday</c:v>
                </c:pt>
                <c:pt idx="1">
                  <c:v>Sunday</c:v>
                </c:pt>
                <c:pt idx="2">
                  <c:v>Wednesday</c:v>
                </c:pt>
                <c:pt idx="3">
                  <c:v>Saturday</c:v>
                </c:pt>
              </c:strCache>
            </c:strRef>
          </c:cat>
          <c:val>
            <c:numRef>
              <c:f>Sheet1!$D$2:$D$5</c:f>
              <c:numCache>
                <c:formatCode>General</c:formatCode>
                <c:ptCount val="4"/>
              </c:numCache>
            </c:numRef>
          </c:val>
          <c:extLst>
            <c:ext xmlns:c16="http://schemas.microsoft.com/office/drawing/2014/chart" uri="{C3380CC4-5D6E-409C-BE32-E72D297353CC}">
              <c16:uniqueId val="{00000002-B422-4D21-999E-27EFD1021ED3}"/>
            </c:ext>
          </c:extLst>
        </c:ser>
        <c:dLbls>
          <c:showLegendKey val="0"/>
          <c:showVal val="0"/>
          <c:showCatName val="0"/>
          <c:showSerName val="0"/>
          <c:showPercent val="0"/>
          <c:showBubbleSize val="0"/>
        </c:dLbls>
        <c:gapWidth val="150"/>
        <c:shape val="box"/>
        <c:axId val="428640255"/>
        <c:axId val="428649375"/>
        <c:axId val="0"/>
      </c:bar3DChart>
      <c:catAx>
        <c:axId val="4286402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28649375"/>
        <c:crosses val="autoZero"/>
        <c:auto val="1"/>
        <c:lblAlgn val="ctr"/>
        <c:lblOffset val="100"/>
        <c:noMultiLvlLbl val="0"/>
      </c:catAx>
      <c:valAx>
        <c:axId val="428649375"/>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crossAx val="4286402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a:effectLst/>
  </c:spPr>
  <c:txPr>
    <a:bodyPr/>
    <a:lstStyle/>
    <a:p>
      <a:pPr>
        <a:defRPr sz="1400" b="1">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dirty="0"/>
              <a:t>Wal marts</a:t>
            </a:r>
            <a:r>
              <a:rPr lang="en-US" baseline="0" dirty="0"/>
              <a:t> </a:t>
            </a:r>
            <a:r>
              <a:rPr lang="en-US" dirty="0"/>
              <a:t>Monthly</a:t>
            </a:r>
            <a:r>
              <a:rPr lang="en-US" baseline="0" dirty="0"/>
              <a:t> </a:t>
            </a:r>
            <a:r>
              <a:rPr lang="en-US" dirty="0"/>
              <a:t>Sales</a:t>
            </a:r>
            <a:r>
              <a:rPr lang="en-US" baseline="0" dirty="0"/>
              <a:t> </a:t>
            </a:r>
            <a:r>
              <a:rPr lang="en-US" dirty="0"/>
              <a:t>by</a:t>
            </a:r>
            <a:r>
              <a:rPr lang="en-US" baseline="0" dirty="0"/>
              <a:t> </a:t>
            </a:r>
            <a:r>
              <a:rPr lang="en-US" dirty="0"/>
              <a:t>Branch</a:t>
            </a:r>
          </a:p>
        </c:rich>
      </c:tx>
      <c:layout>
        <c:manualLayout>
          <c:xMode val="edge"/>
          <c:yMode val="edge"/>
          <c:x val="0.16587670296983614"/>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0991662708996582"/>
          <c:y val="0.12954334429767939"/>
          <c:w val="0.86256327005274691"/>
          <c:h val="0.66892206882911254"/>
        </c:manualLayout>
      </c:layout>
      <c:barChart>
        <c:barDir val="col"/>
        <c:grouping val="percentStacked"/>
        <c:varyColors val="0"/>
        <c:ser>
          <c:idx val="0"/>
          <c:order val="0"/>
          <c:tx>
            <c:strRef>
              <c:f>Sheet1!$B$1</c:f>
              <c:strCache>
                <c:ptCount val="1"/>
                <c:pt idx="0">
                  <c:v>Branch</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8</c:v>
                </c:pt>
                <c:pt idx="2">
                  <c:v>3</c:v>
                </c:pt>
                <c:pt idx="3">
                  <c:v>1</c:v>
                </c:pt>
              </c:numCache>
            </c:num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2A4A-45D8-BB2C-90C325DF5A54}"/>
            </c:ext>
          </c:extLst>
        </c:ser>
        <c:ser>
          <c:idx val="1"/>
          <c:order val="1"/>
          <c:tx>
            <c:strRef>
              <c:f>Sheet1!$C$1</c:f>
              <c:strCache>
                <c:ptCount val="1"/>
                <c:pt idx="0">
                  <c:v>total_sale</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8</c:v>
                </c:pt>
                <c:pt idx="2">
                  <c:v>3</c:v>
                </c:pt>
                <c:pt idx="3">
                  <c:v>1</c:v>
                </c:pt>
              </c:numCache>
            </c:numRef>
          </c:cat>
          <c:val>
            <c:numRef>
              <c:f>Sheet1!$C$2:$C$5</c:f>
              <c:numCache>
                <c:formatCode>General</c:formatCode>
                <c:ptCount val="4"/>
                <c:pt idx="0">
                  <c:v>3011.6205</c:v>
                </c:pt>
                <c:pt idx="1">
                  <c:v>5476.7370000000001</c:v>
                </c:pt>
                <c:pt idx="2">
                  <c:v>26869.437000000002</c:v>
                </c:pt>
                <c:pt idx="3">
                  <c:v>29361.139500000001</c:v>
                </c:pt>
              </c:numCache>
            </c:numRef>
          </c:val>
          <c:extLst>
            <c:ext xmlns:c16="http://schemas.microsoft.com/office/drawing/2014/chart" uri="{C3380CC4-5D6E-409C-BE32-E72D297353CC}">
              <c16:uniqueId val="{00000001-2A4A-45D8-BB2C-90C325DF5A54}"/>
            </c:ext>
          </c:extLst>
        </c:ser>
        <c:ser>
          <c:idx val="2"/>
          <c:order val="2"/>
          <c:tx>
            <c:strRef>
              <c:f>Sheet1!$D$1</c:f>
              <c:strCache>
                <c:ptCount val="1"/>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Sheet1!$A$2:$A$5</c:f>
              <c:numCache>
                <c:formatCode>General</c:formatCode>
                <c:ptCount val="4"/>
                <c:pt idx="0">
                  <c:v>5</c:v>
                </c:pt>
                <c:pt idx="1">
                  <c:v>8</c:v>
                </c:pt>
                <c:pt idx="2">
                  <c:v>3</c:v>
                </c:pt>
                <c:pt idx="3">
                  <c:v>1</c:v>
                </c:pt>
              </c:numCache>
            </c:numRef>
          </c:cat>
          <c:val>
            <c:numRef>
              <c:f>Sheet1!$D$2:$D$5</c:f>
              <c:numCache>
                <c:formatCode>General</c:formatCode>
                <c:ptCount val="4"/>
              </c:numCache>
            </c:numRef>
          </c:val>
          <c:extLst>
            <c:ext xmlns:c16="http://schemas.microsoft.com/office/drawing/2014/chart" uri="{C3380CC4-5D6E-409C-BE32-E72D297353CC}">
              <c16:uniqueId val="{00000002-2A4A-45D8-BB2C-90C325DF5A54}"/>
            </c:ext>
          </c:extLst>
        </c:ser>
        <c:dLbls>
          <c:dLblPos val="inEnd"/>
          <c:showLegendKey val="0"/>
          <c:showVal val="1"/>
          <c:showCatName val="0"/>
          <c:showSerName val="0"/>
          <c:showPercent val="0"/>
          <c:showBubbleSize val="0"/>
        </c:dLbls>
        <c:gapWidth val="219"/>
        <c:overlap val="100"/>
        <c:axId val="1812690879"/>
        <c:axId val="1812688479"/>
      </c:barChart>
      <c:catAx>
        <c:axId val="1812690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812688479"/>
        <c:crosses val="autoZero"/>
        <c:auto val="1"/>
        <c:lblAlgn val="ctr"/>
        <c:lblOffset val="100"/>
        <c:noMultiLvlLbl val="0"/>
      </c:catAx>
      <c:valAx>
        <c:axId val="1812688479"/>
        <c:scaling>
          <c:orientation val="minMax"/>
        </c:scaling>
        <c:delete val="0"/>
        <c:axPos val="l"/>
        <c:majorGridlines>
          <c:spPr>
            <a:ln w="9525" cap="flat" cmpd="sng" algn="ctr">
              <a:solidFill>
                <a:schemeClr val="tx1"/>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8126908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noFill/>
    </a:ln>
    <a:effectLst/>
  </c:spPr>
  <c:txPr>
    <a:bodyPr/>
    <a:lstStyle/>
    <a:p>
      <a:pPr>
        <a:defRPr b="1">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dirty="0"/>
              <a:t>Most</a:t>
            </a:r>
            <a:r>
              <a:rPr lang="en-US" baseline="0" dirty="0"/>
              <a:t> </a:t>
            </a:r>
            <a:r>
              <a:rPr lang="en-US" dirty="0"/>
              <a:t>Profitable</a:t>
            </a:r>
            <a:r>
              <a:rPr lang="en-US" baseline="0" dirty="0"/>
              <a:t> </a:t>
            </a:r>
            <a:r>
              <a:rPr lang="en-US" dirty="0"/>
              <a:t>Product</a:t>
            </a:r>
            <a:r>
              <a:rPr lang="en-US" baseline="0" dirty="0"/>
              <a:t> L</a:t>
            </a:r>
            <a:r>
              <a:rPr lang="en-US" dirty="0"/>
              <a:t>ine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10226874902379891"/>
          <c:y val="0.14399202533845062"/>
          <c:w val="0.85131601523758527"/>
          <c:h val="0.59512087630695476"/>
        </c:manualLayout>
      </c:layout>
      <c:bar3DChart>
        <c:barDir val="col"/>
        <c:grouping val="clustered"/>
        <c:varyColors val="0"/>
        <c:ser>
          <c:idx val="0"/>
          <c:order val="0"/>
          <c:tx>
            <c:strRef>
              <c:f>Sheet1!$B$1</c:f>
              <c:strCache>
                <c:ptCount val="1"/>
                <c:pt idx="0">
                  <c:v>Product_line</c:v>
                </c:pt>
              </c:strCache>
            </c:strRef>
          </c:tx>
          <c:spPr>
            <a:solidFill>
              <a:schemeClr val="accent1"/>
            </a:solidFill>
            <a:ln>
              <a:noFill/>
            </a:ln>
            <a:effectLst/>
            <a:sp3d/>
          </c:spPr>
          <c:invertIfNegative val="0"/>
          <c:cat>
            <c:strRef>
              <c:f>Sheet1!$A$2:$A$5</c:f>
              <c:strCache>
                <c:ptCount val="4"/>
                <c:pt idx="0">
                  <c:v>A</c:v>
                </c:pt>
                <c:pt idx="1">
                  <c:v>C</c:v>
                </c:pt>
                <c:pt idx="2">
                  <c:v>A</c:v>
                </c:pt>
                <c:pt idx="3">
                  <c:v>A</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F3A1-4D44-96C8-F5AE18D9EBDD}"/>
            </c:ext>
          </c:extLst>
        </c:ser>
        <c:ser>
          <c:idx val="1"/>
          <c:order val="1"/>
          <c:tx>
            <c:strRef>
              <c:f>Sheet1!$C$1</c:f>
              <c:strCache>
                <c:ptCount val="1"/>
                <c:pt idx="0">
                  <c:v>Total_Gross_income</c:v>
                </c:pt>
              </c:strCache>
            </c:strRef>
          </c:tx>
          <c:spPr>
            <a:solidFill>
              <a:schemeClr val="accent2"/>
            </a:solidFill>
            <a:ln>
              <a:noFill/>
            </a:ln>
            <a:effectLst/>
            <a:sp3d/>
          </c:spPr>
          <c:invertIfNegative val="0"/>
          <c:cat>
            <c:strRef>
              <c:f>Sheet1!$A$2:$A$5</c:f>
              <c:strCache>
                <c:ptCount val="4"/>
                <c:pt idx="0">
                  <c:v>A</c:v>
                </c:pt>
                <c:pt idx="1">
                  <c:v>C</c:v>
                </c:pt>
                <c:pt idx="2">
                  <c:v>A</c:v>
                </c:pt>
                <c:pt idx="3">
                  <c:v>A</c:v>
                </c:pt>
              </c:strCache>
            </c:strRef>
          </c:cat>
          <c:val>
            <c:numRef>
              <c:f>Sheet1!$C$2:$C$5</c:f>
              <c:numCache>
                <c:formatCode>General</c:formatCode>
                <c:ptCount val="4"/>
                <c:pt idx="0">
                  <c:v>599.89300000000003</c:v>
                </c:pt>
                <c:pt idx="1">
                  <c:v>903.28449999999896</c:v>
                </c:pt>
                <c:pt idx="2">
                  <c:v>1067.48549999999</c:v>
                </c:pt>
                <c:pt idx="3">
                  <c:v>922.5095</c:v>
                </c:pt>
              </c:numCache>
            </c:numRef>
          </c:val>
          <c:extLst>
            <c:ext xmlns:c16="http://schemas.microsoft.com/office/drawing/2014/chart" uri="{C3380CC4-5D6E-409C-BE32-E72D297353CC}">
              <c16:uniqueId val="{00000001-F3A1-4D44-96C8-F5AE18D9EBDD}"/>
            </c:ext>
          </c:extLst>
        </c:ser>
        <c:ser>
          <c:idx val="2"/>
          <c:order val="2"/>
          <c:tx>
            <c:strRef>
              <c:f>Sheet1!$D$1</c:f>
              <c:strCache>
                <c:ptCount val="1"/>
              </c:strCache>
            </c:strRef>
          </c:tx>
          <c:spPr>
            <a:solidFill>
              <a:schemeClr val="accent3"/>
            </a:solidFill>
            <a:ln>
              <a:noFill/>
            </a:ln>
            <a:effectLst/>
            <a:sp3d/>
          </c:spPr>
          <c:invertIfNegative val="0"/>
          <c:cat>
            <c:strRef>
              <c:f>Sheet1!$A$2:$A$5</c:f>
              <c:strCache>
                <c:ptCount val="4"/>
                <c:pt idx="0">
                  <c:v>A</c:v>
                </c:pt>
                <c:pt idx="1">
                  <c:v>C</c:v>
                </c:pt>
                <c:pt idx="2">
                  <c:v>A</c:v>
                </c:pt>
                <c:pt idx="3">
                  <c:v>A</c:v>
                </c:pt>
              </c:strCache>
            </c:strRef>
          </c:cat>
          <c:val>
            <c:numRef>
              <c:f>Sheet1!$D$2:$D$5</c:f>
              <c:numCache>
                <c:formatCode>General</c:formatCode>
                <c:ptCount val="4"/>
              </c:numCache>
            </c:numRef>
          </c:val>
          <c:extLst>
            <c:ext xmlns:c16="http://schemas.microsoft.com/office/drawing/2014/chart" uri="{C3380CC4-5D6E-409C-BE32-E72D297353CC}">
              <c16:uniqueId val="{00000002-F3A1-4D44-96C8-F5AE18D9EBDD}"/>
            </c:ext>
          </c:extLst>
        </c:ser>
        <c:dLbls>
          <c:showLegendKey val="0"/>
          <c:showVal val="0"/>
          <c:showCatName val="0"/>
          <c:showSerName val="0"/>
          <c:showPercent val="0"/>
          <c:showBubbleSize val="0"/>
        </c:dLbls>
        <c:gapWidth val="150"/>
        <c:shape val="box"/>
        <c:axId val="1812257535"/>
        <c:axId val="1812259455"/>
        <c:axId val="0"/>
      </c:bar3DChart>
      <c:catAx>
        <c:axId val="181225753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812259455"/>
        <c:crosses val="autoZero"/>
        <c:auto val="1"/>
        <c:lblAlgn val="ctr"/>
        <c:lblOffset val="100"/>
        <c:noMultiLvlLbl val="0"/>
      </c:catAx>
      <c:valAx>
        <c:axId val="1812259455"/>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81225753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5">
            <a:lumMod val="6000"/>
            <a:lumOff val="94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2000" b="1" i="0" u="none" strike="noStrike" kern="1200" spc="0" baseline="0" dirty="0">
                <a:solidFill>
                  <a:prstClr val="black"/>
                </a:solidFill>
              </a:rPr>
              <a:t>The Highest Profit to Each Branch</a:t>
            </a:r>
            <a:endParaRPr lang="en-US"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9892311895805696E-2"/>
          <c:y val="0.14767045635489315"/>
          <c:w val="0.87789864481929791"/>
          <c:h val="0.60884984929292252"/>
        </c:manualLayout>
      </c:layout>
      <c:bar3DChart>
        <c:barDir val="col"/>
        <c:grouping val="clustered"/>
        <c:varyColors val="0"/>
        <c:ser>
          <c:idx val="0"/>
          <c:order val="0"/>
          <c:tx>
            <c:strRef>
              <c:f>Sheet1!$B$1</c:f>
              <c:strCache>
                <c:ptCount val="1"/>
                <c:pt idx="0">
                  <c:v>Product_line</c:v>
                </c:pt>
              </c:strCache>
            </c:strRef>
          </c:tx>
          <c:spPr>
            <a:solidFill>
              <a:schemeClr val="accent1"/>
            </a:solidFill>
            <a:ln>
              <a:noFill/>
            </a:ln>
            <a:effectLst/>
            <a:sp3d/>
          </c:spPr>
          <c:invertIfNegative val="0"/>
          <c:cat>
            <c:strRef>
              <c:f>Sheet1!$A$2:$A$5</c:f>
              <c:strCache>
                <c:ptCount val="3"/>
                <c:pt idx="0">
                  <c:v>A</c:v>
                </c:pt>
                <c:pt idx="1">
                  <c:v>B</c:v>
                </c:pt>
                <c:pt idx="2">
                  <c:v>C</c:v>
                </c:pt>
              </c:strCache>
            </c:strRef>
          </c:cat>
          <c:val>
            <c:numRef>
              <c:f>Sheet1!$B$2:$B$5</c:f>
              <c:numCache>
                <c:formatCode>General</c:formatCode>
                <c:ptCount val="4"/>
                <c:pt idx="0">
                  <c:v>0</c:v>
                </c:pt>
                <c:pt idx="1">
                  <c:v>0</c:v>
                </c:pt>
                <c:pt idx="2">
                  <c:v>0</c:v>
                </c:pt>
              </c:numCache>
            </c:numRef>
          </c:val>
          <c:extLst>
            <c:ext xmlns:c16="http://schemas.microsoft.com/office/drawing/2014/chart" uri="{C3380CC4-5D6E-409C-BE32-E72D297353CC}">
              <c16:uniqueId val="{00000000-6830-465A-8E98-B5B1F90A5BFE}"/>
            </c:ext>
          </c:extLst>
        </c:ser>
        <c:ser>
          <c:idx val="1"/>
          <c:order val="1"/>
          <c:tx>
            <c:strRef>
              <c:f>Sheet1!$C$1</c:f>
              <c:strCache>
                <c:ptCount val="1"/>
                <c:pt idx="0">
                  <c:v>Total_Gross_income</c:v>
                </c:pt>
              </c:strCache>
            </c:strRef>
          </c:tx>
          <c:spPr>
            <a:solidFill>
              <a:schemeClr val="accent2"/>
            </a:solidFill>
            <a:ln>
              <a:noFill/>
            </a:ln>
            <a:effectLst/>
            <a:sp3d/>
          </c:spPr>
          <c:invertIfNegative val="0"/>
          <c:cat>
            <c:strRef>
              <c:f>Sheet1!$A$2:$A$5</c:f>
              <c:strCache>
                <c:ptCount val="3"/>
                <c:pt idx="0">
                  <c:v>A</c:v>
                </c:pt>
                <c:pt idx="1">
                  <c:v>B</c:v>
                </c:pt>
                <c:pt idx="2">
                  <c:v>C</c:v>
                </c:pt>
              </c:strCache>
            </c:strRef>
          </c:cat>
          <c:val>
            <c:numRef>
              <c:f>Sheet1!$C$2:$C$5</c:f>
              <c:numCache>
                <c:formatCode>General</c:formatCode>
                <c:ptCount val="4"/>
                <c:pt idx="0">
                  <c:v>1067.48549999999</c:v>
                </c:pt>
                <c:pt idx="1">
                  <c:v>951.81899999999905</c:v>
                </c:pt>
                <c:pt idx="2">
                  <c:v>1131.7549999999901</c:v>
                </c:pt>
              </c:numCache>
            </c:numRef>
          </c:val>
          <c:extLst>
            <c:ext xmlns:c16="http://schemas.microsoft.com/office/drawing/2014/chart" uri="{C3380CC4-5D6E-409C-BE32-E72D297353CC}">
              <c16:uniqueId val="{00000001-6830-465A-8E98-B5B1F90A5BFE}"/>
            </c:ext>
          </c:extLst>
        </c:ser>
        <c:ser>
          <c:idx val="2"/>
          <c:order val="2"/>
          <c:tx>
            <c:strRef>
              <c:f>Sheet1!$D$1</c:f>
              <c:strCache>
                <c:ptCount val="1"/>
              </c:strCache>
            </c:strRef>
          </c:tx>
          <c:spPr>
            <a:solidFill>
              <a:schemeClr val="accent3"/>
            </a:solidFill>
            <a:ln>
              <a:noFill/>
            </a:ln>
            <a:effectLst/>
            <a:sp3d/>
          </c:spPr>
          <c:invertIfNegative val="0"/>
          <c:cat>
            <c:strRef>
              <c:f>Sheet1!$A$2:$A$5</c:f>
              <c:strCache>
                <c:ptCount val="3"/>
                <c:pt idx="0">
                  <c:v>A</c:v>
                </c:pt>
                <c:pt idx="1">
                  <c:v>B</c:v>
                </c:pt>
                <c:pt idx="2">
                  <c:v>C</c:v>
                </c:pt>
              </c:strCache>
            </c:strRef>
          </c:cat>
          <c:val>
            <c:numRef>
              <c:f>Sheet1!$D$2:$D$5</c:f>
              <c:numCache>
                <c:formatCode>General</c:formatCode>
                <c:ptCount val="4"/>
              </c:numCache>
            </c:numRef>
          </c:val>
          <c:extLst>
            <c:ext xmlns:c16="http://schemas.microsoft.com/office/drawing/2014/chart" uri="{C3380CC4-5D6E-409C-BE32-E72D297353CC}">
              <c16:uniqueId val="{00000002-6830-465A-8E98-B5B1F90A5BFE}"/>
            </c:ext>
          </c:extLst>
        </c:ser>
        <c:dLbls>
          <c:showLegendKey val="0"/>
          <c:showVal val="0"/>
          <c:showCatName val="0"/>
          <c:showSerName val="0"/>
          <c:showPercent val="0"/>
          <c:showBubbleSize val="0"/>
        </c:dLbls>
        <c:gapWidth val="150"/>
        <c:shape val="box"/>
        <c:axId val="1739786111"/>
        <c:axId val="1739786591"/>
        <c:axId val="0"/>
      </c:bar3DChart>
      <c:catAx>
        <c:axId val="1739786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739786591"/>
        <c:crosses val="autoZero"/>
        <c:auto val="1"/>
        <c:lblAlgn val="ctr"/>
        <c:lblOffset val="100"/>
        <c:noMultiLvlLbl val="0"/>
      </c:catAx>
      <c:valAx>
        <c:axId val="1739786591"/>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7397861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5">
            <a:lumMod val="6000"/>
            <a:lumOff val="94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2000" b="1" i="0" u="none" strike="noStrike" kern="1200" spc="0" baseline="0" dirty="0">
                <a:solidFill>
                  <a:prstClr val="black"/>
                </a:solidFill>
              </a:rPr>
              <a:t>Total Customer Average Spending Behavior  </a:t>
            </a:r>
            <a:endParaRPr lang="en-US"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6647085153031674E-2"/>
          <c:y val="0.14679163863488895"/>
          <c:w val="0.89980115027694818"/>
          <c:h val="0.60461738116184915"/>
        </c:manualLayout>
      </c:layout>
      <c:bar3DChart>
        <c:barDir val="col"/>
        <c:grouping val="clustered"/>
        <c:varyColors val="0"/>
        <c:ser>
          <c:idx val="0"/>
          <c:order val="0"/>
          <c:tx>
            <c:strRef>
              <c:f>Sheet1!$B$1</c:f>
              <c:strCache>
                <c:ptCount val="1"/>
                <c:pt idx="0">
                  <c:v>Total_of_CustomerID</c:v>
                </c:pt>
              </c:strCache>
            </c:strRef>
          </c:tx>
          <c:spPr>
            <a:solidFill>
              <a:schemeClr val="accent1"/>
            </a:solidFill>
            <a:ln>
              <a:noFill/>
            </a:ln>
            <a:effectLst/>
            <a:sp3d/>
          </c:spPr>
          <c:invertIfNegative val="0"/>
          <c:cat>
            <c:numRef>
              <c:f>Sheet1!$A$2:$A$5</c:f>
              <c:numCache>
                <c:formatCode>General</c:formatCode>
                <c:ptCount val="4"/>
                <c:pt idx="0">
                  <c:v>2</c:v>
                </c:pt>
                <c:pt idx="1">
                  <c:v>3</c:v>
                </c:pt>
                <c:pt idx="2">
                  <c:v>11</c:v>
                </c:pt>
                <c:pt idx="3">
                  <c:v>9</c:v>
                </c:pt>
              </c:numCache>
            </c:numRef>
          </c:cat>
          <c:val>
            <c:numRef>
              <c:f>Sheet1!$B$2:$B$5</c:f>
              <c:numCache>
                <c:formatCode>General</c:formatCode>
                <c:ptCount val="4"/>
                <c:pt idx="0">
                  <c:v>67</c:v>
                </c:pt>
                <c:pt idx="1">
                  <c:v>67</c:v>
                </c:pt>
                <c:pt idx="2">
                  <c:v>66</c:v>
                </c:pt>
                <c:pt idx="3">
                  <c:v>67</c:v>
                </c:pt>
              </c:numCache>
            </c:numRef>
          </c:val>
          <c:extLst>
            <c:ext xmlns:c16="http://schemas.microsoft.com/office/drawing/2014/chart" uri="{C3380CC4-5D6E-409C-BE32-E72D297353CC}">
              <c16:uniqueId val="{00000000-DC20-462B-9E2C-85C02ACC93D7}"/>
            </c:ext>
          </c:extLst>
        </c:ser>
        <c:ser>
          <c:idx val="1"/>
          <c:order val="1"/>
          <c:tx>
            <c:strRef>
              <c:f>Sheet1!$C$1</c:f>
              <c:strCache>
                <c:ptCount val="1"/>
                <c:pt idx="0">
                  <c:v>average_spending</c:v>
                </c:pt>
              </c:strCache>
            </c:strRef>
          </c:tx>
          <c:spPr>
            <a:solidFill>
              <a:schemeClr val="accent2"/>
            </a:solidFill>
            <a:ln>
              <a:noFill/>
            </a:ln>
            <a:effectLst/>
            <a:sp3d/>
          </c:spPr>
          <c:invertIfNegative val="0"/>
          <c:cat>
            <c:numRef>
              <c:f>Sheet1!$A$2:$A$5</c:f>
              <c:numCache>
                <c:formatCode>General</c:formatCode>
                <c:ptCount val="4"/>
                <c:pt idx="0">
                  <c:v>2</c:v>
                </c:pt>
                <c:pt idx="1">
                  <c:v>3</c:v>
                </c:pt>
                <c:pt idx="2">
                  <c:v>11</c:v>
                </c:pt>
                <c:pt idx="3">
                  <c:v>9</c:v>
                </c:pt>
              </c:numCache>
            </c:numRef>
          </c:cat>
          <c:val>
            <c:numRef>
              <c:f>Sheet1!$C$2:$C$5</c:f>
              <c:numCache>
                <c:formatCode>General</c:formatCode>
                <c:ptCount val="4"/>
                <c:pt idx="0">
                  <c:v>349.13847761194</c:v>
                </c:pt>
                <c:pt idx="1">
                  <c:v>349.28751492537299</c:v>
                </c:pt>
                <c:pt idx="2">
                  <c:v>324.22456818181797</c:v>
                </c:pt>
                <c:pt idx="3">
                  <c:v>293.456664179104</c:v>
                </c:pt>
              </c:numCache>
            </c:numRef>
          </c:val>
          <c:extLst>
            <c:ext xmlns:c16="http://schemas.microsoft.com/office/drawing/2014/chart" uri="{C3380CC4-5D6E-409C-BE32-E72D297353CC}">
              <c16:uniqueId val="{00000001-DC20-462B-9E2C-85C02ACC93D7}"/>
            </c:ext>
          </c:extLst>
        </c:ser>
        <c:ser>
          <c:idx val="2"/>
          <c:order val="2"/>
          <c:tx>
            <c:strRef>
              <c:f>Sheet1!$D$1</c:f>
              <c:strCache>
                <c:ptCount val="1"/>
              </c:strCache>
            </c:strRef>
          </c:tx>
          <c:spPr>
            <a:solidFill>
              <a:schemeClr val="accent3"/>
            </a:solidFill>
            <a:ln>
              <a:noFill/>
            </a:ln>
            <a:effectLst/>
            <a:sp3d/>
          </c:spPr>
          <c:invertIfNegative val="0"/>
          <c:cat>
            <c:numRef>
              <c:f>Sheet1!$A$2:$A$5</c:f>
              <c:numCache>
                <c:formatCode>General</c:formatCode>
                <c:ptCount val="4"/>
                <c:pt idx="0">
                  <c:v>2</c:v>
                </c:pt>
                <c:pt idx="1">
                  <c:v>3</c:v>
                </c:pt>
                <c:pt idx="2">
                  <c:v>11</c:v>
                </c:pt>
                <c:pt idx="3">
                  <c:v>9</c:v>
                </c:pt>
              </c:numCache>
            </c:numRef>
          </c:cat>
          <c:val>
            <c:numRef>
              <c:f>Sheet1!$D$2:$D$5</c:f>
              <c:numCache>
                <c:formatCode>General</c:formatCode>
                <c:ptCount val="4"/>
              </c:numCache>
            </c:numRef>
          </c:val>
          <c:extLst>
            <c:ext xmlns:c16="http://schemas.microsoft.com/office/drawing/2014/chart" uri="{C3380CC4-5D6E-409C-BE32-E72D297353CC}">
              <c16:uniqueId val="{00000002-DC20-462B-9E2C-85C02ACC93D7}"/>
            </c:ext>
          </c:extLst>
        </c:ser>
        <c:dLbls>
          <c:showLegendKey val="0"/>
          <c:showVal val="0"/>
          <c:showCatName val="0"/>
          <c:showSerName val="0"/>
          <c:showPercent val="0"/>
          <c:showBubbleSize val="0"/>
        </c:dLbls>
        <c:gapWidth val="150"/>
        <c:shape val="box"/>
        <c:axId val="1057681311"/>
        <c:axId val="1057682751"/>
        <c:axId val="0"/>
      </c:bar3DChart>
      <c:catAx>
        <c:axId val="10576813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57682751"/>
        <c:crosses val="autoZero"/>
        <c:auto val="1"/>
        <c:lblAlgn val="ctr"/>
        <c:lblOffset val="100"/>
        <c:noMultiLvlLbl val="0"/>
      </c:catAx>
      <c:valAx>
        <c:axId val="1057682751"/>
        <c:scaling>
          <c:orientation val="minMax"/>
        </c:scaling>
        <c:delete val="0"/>
        <c:axPos val="l"/>
        <c:majorGridlines>
          <c:spPr>
            <a:ln w="9525" cap="flat" cmpd="sng" algn="ctr">
              <a:solidFill>
                <a:schemeClr val="accent1">
                  <a:shade val="1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05768131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5">
            <a:lumMod val="6000"/>
            <a:lumOff val="94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2000" b="1" i="0" u="none" strike="noStrike" kern="1200" spc="0" baseline="0" dirty="0">
                <a:solidFill>
                  <a:prstClr val="black"/>
                </a:solidFill>
              </a:rPr>
              <a:t>High, Medium, Low Spenders Based on Total Purchase Amounts. </a:t>
            </a:r>
            <a:endParaRPr lang="en-US" dirty="0"/>
          </a:p>
        </c:rich>
      </c:tx>
      <c:layout>
        <c:manualLayout>
          <c:xMode val="edge"/>
          <c:yMode val="edge"/>
          <c:x val="0.27878293293567258"/>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396765117523794E-2"/>
          <c:y val="9.8238437344125129E-2"/>
          <c:w val="0.89023115432364852"/>
          <c:h val="0.6675833220211056"/>
        </c:manualLayout>
      </c:layout>
      <c:bar3DChart>
        <c:barDir val="col"/>
        <c:grouping val="clustered"/>
        <c:varyColors val="0"/>
        <c:ser>
          <c:idx val="0"/>
          <c:order val="0"/>
          <c:tx>
            <c:strRef>
              <c:f>Sheet1!$B$1</c:f>
              <c:strCache>
                <c:ptCount val="1"/>
                <c:pt idx="0">
                  <c:v>average_spending</c:v>
                </c:pt>
              </c:strCache>
            </c:strRef>
          </c:tx>
          <c:spPr>
            <a:solidFill>
              <a:schemeClr val="accent1"/>
            </a:solidFill>
            <a:ln>
              <a:noFill/>
            </a:ln>
            <a:effectLst/>
            <a:sp3d/>
          </c:spPr>
          <c:invertIfNegative val="0"/>
          <c:cat>
            <c:numRef>
              <c:f>Sheet1!$A$2:$A$5</c:f>
              <c:numCache>
                <c:formatCode>General</c:formatCode>
                <c:ptCount val="4"/>
                <c:pt idx="0">
                  <c:v>2</c:v>
                </c:pt>
                <c:pt idx="1">
                  <c:v>3</c:v>
                </c:pt>
                <c:pt idx="2">
                  <c:v>11</c:v>
                </c:pt>
                <c:pt idx="3">
                  <c:v>9</c:v>
                </c:pt>
              </c:numCache>
            </c:numRef>
          </c:cat>
          <c:val>
            <c:numRef>
              <c:f>Sheet1!$B$2:$B$5</c:f>
              <c:numCache>
                <c:formatCode>General</c:formatCode>
                <c:ptCount val="4"/>
                <c:pt idx="0">
                  <c:v>349.13847761194</c:v>
                </c:pt>
                <c:pt idx="1">
                  <c:v>349.28751492537299</c:v>
                </c:pt>
                <c:pt idx="2">
                  <c:v>324.22456818181797</c:v>
                </c:pt>
                <c:pt idx="3">
                  <c:v>293.456664179104</c:v>
                </c:pt>
              </c:numCache>
            </c:numRef>
          </c:val>
          <c:extLst>
            <c:ext xmlns:c16="http://schemas.microsoft.com/office/drawing/2014/chart" uri="{C3380CC4-5D6E-409C-BE32-E72D297353CC}">
              <c16:uniqueId val="{00000000-E721-44CA-A543-3EFED2DA6B99}"/>
            </c:ext>
          </c:extLst>
        </c:ser>
        <c:ser>
          <c:idx val="1"/>
          <c:order val="1"/>
          <c:tx>
            <c:strRef>
              <c:f>Sheet1!$C$1</c:f>
              <c:strCache>
                <c:ptCount val="1"/>
                <c:pt idx="0">
                  <c:v>Spenders_Lavel</c:v>
                </c:pt>
              </c:strCache>
            </c:strRef>
          </c:tx>
          <c:spPr>
            <a:solidFill>
              <a:schemeClr val="accent3"/>
            </a:solidFill>
            <a:ln>
              <a:noFill/>
            </a:ln>
            <a:effectLst/>
            <a:sp3d/>
          </c:spPr>
          <c:invertIfNegative val="0"/>
          <c:cat>
            <c:numRef>
              <c:f>Sheet1!$A$2:$A$5</c:f>
              <c:numCache>
                <c:formatCode>General</c:formatCode>
                <c:ptCount val="4"/>
                <c:pt idx="0">
                  <c:v>2</c:v>
                </c:pt>
                <c:pt idx="1">
                  <c:v>3</c:v>
                </c:pt>
                <c:pt idx="2">
                  <c:v>11</c:v>
                </c:pt>
                <c:pt idx="3">
                  <c:v>9</c:v>
                </c:pt>
              </c:numCache>
            </c:numRef>
          </c:cat>
          <c:val>
            <c:numRef>
              <c:f>Sheet1!$C$2:$C$5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1-E721-44CA-A543-3EFED2DA6B99}"/>
            </c:ext>
          </c:extLst>
        </c:ser>
        <c:ser>
          <c:idx val="2"/>
          <c:order val="2"/>
          <c:tx>
            <c:strRef>
              <c:f>Sheet1!$D$1</c:f>
              <c:strCache>
                <c:ptCount val="1"/>
              </c:strCache>
            </c:strRef>
          </c:tx>
          <c:spPr>
            <a:solidFill>
              <a:schemeClr val="accent5"/>
            </a:solidFill>
            <a:ln>
              <a:noFill/>
            </a:ln>
            <a:effectLst/>
            <a:sp3d/>
          </c:spPr>
          <c:invertIfNegative val="0"/>
          <c:cat>
            <c:numRef>
              <c:f>Sheet1!$A$2:$A$5</c:f>
              <c:numCache>
                <c:formatCode>General</c:formatCode>
                <c:ptCount val="4"/>
                <c:pt idx="0">
                  <c:v>2</c:v>
                </c:pt>
                <c:pt idx="1">
                  <c:v>3</c:v>
                </c:pt>
                <c:pt idx="2">
                  <c:v>11</c:v>
                </c:pt>
                <c:pt idx="3">
                  <c:v>9</c:v>
                </c:pt>
              </c:numCache>
            </c:numRef>
          </c:cat>
          <c:val>
            <c:numRef>
              <c:f>Sheet1!$D$2:$D$5</c:f>
              <c:numCache>
                <c:formatCode>General</c:formatCode>
                <c:ptCount val="4"/>
              </c:numCache>
            </c:numRef>
          </c:val>
          <c:extLst>
            <c:ext xmlns:c16="http://schemas.microsoft.com/office/drawing/2014/chart" uri="{C3380CC4-5D6E-409C-BE32-E72D297353CC}">
              <c16:uniqueId val="{00000002-E721-44CA-A543-3EFED2DA6B99}"/>
            </c:ext>
          </c:extLst>
        </c:ser>
        <c:dLbls>
          <c:showLegendKey val="0"/>
          <c:showVal val="0"/>
          <c:showCatName val="0"/>
          <c:showSerName val="0"/>
          <c:showPercent val="0"/>
          <c:showBubbleSize val="0"/>
        </c:dLbls>
        <c:gapWidth val="150"/>
        <c:shape val="box"/>
        <c:axId val="1353426223"/>
        <c:axId val="1807005327"/>
        <c:axId val="0"/>
      </c:bar3DChart>
      <c:catAx>
        <c:axId val="135342622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807005327"/>
        <c:crosses val="autoZero"/>
        <c:auto val="1"/>
        <c:lblAlgn val="ctr"/>
        <c:lblOffset val="100"/>
        <c:noMultiLvlLbl val="0"/>
      </c:catAx>
      <c:valAx>
        <c:axId val="1807005327"/>
        <c:scaling>
          <c:orientation val="minMax"/>
        </c:scaling>
        <c:delete val="0"/>
        <c:axPos val="l"/>
        <c:majorGridlines>
          <c:spPr>
            <a:ln w="9525" cap="flat" cmpd="sng" algn="ctr">
              <a:solidFill>
                <a:schemeClr val="accent1">
                  <a:shade val="1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35342622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5">
            <a:lumMod val="6000"/>
            <a:lumOff val="94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1800" b="1" i="0" u="none" strike="noStrike" kern="1200" spc="0" baseline="0" dirty="0">
                <a:solidFill>
                  <a:prstClr val="black"/>
                </a:solidFill>
              </a:rPr>
              <a:t>Average Total Sale by Product Line </a:t>
            </a:r>
            <a:endParaRPr lang="en-US"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8.271200316555008E-2"/>
          <c:y val="0.14956242522258198"/>
          <c:w val="0.89187263209121881"/>
          <c:h val="0.55270686189652041"/>
        </c:manualLayout>
      </c:layout>
      <c:bar3DChart>
        <c:barDir val="col"/>
        <c:grouping val="clustered"/>
        <c:varyColors val="0"/>
        <c:ser>
          <c:idx val="0"/>
          <c:order val="0"/>
          <c:tx>
            <c:strRef>
              <c:f>Sheet1!$B$1</c:f>
              <c:strCache>
                <c:ptCount val="1"/>
                <c:pt idx="0">
                  <c:v>Average_Total_Sales</c:v>
                </c:pt>
              </c:strCache>
            </c:strRef>
          </c:tx>
          <c:spPr>
            <a:solidFill>
              <a:schemeClr val="accent1"/>
            </a:solidFill>
            <a:ln>
              <a:noFill/>
            </a:ln>
            <a:effectLst>
              <a:outerShdw blurRad="50800" dist="50800" dir="5400000" algn="ctr" rotWithShape="0">
                <a:schemeClr val="accent2"/>
              </a:outerShdw>
            </a:effectLst>
            <a:sp3d/>
          </c:spPr>
          <c:invertIfNegative val="0"/>
          <c:cat>
            <c:strRef>
              <c:f>Sheet1!$A$2:$A$5</c:f>
              <c:strCache>
                <c:ptCount val="4"/>
                <c:pt idx="0">
                  <c:v>Health and beauty</c:v>
                </c:pt>
                <c:pt idx="1">
                  <c:v>Electronic accessories</c:v>
                </c:pt>
                <c:pt idx="2">
                  <c:v>Home and lifestyle</c:v>
                </c:pt>
                <c:pt idx="3">
                  <c:v>Sports and travel</c:v>
                </c:pt>
              </c:strCache>
            </c:strRef>
          </c:cat>
          <c:val>
            <c:numRef>
              <c:f>Sheet1!$B$2:$B$5</c:f>
              <c:numCache>
                <c:formatCode>General</c:formatCode>
                <c:ptCount val="4"/>
                <c:pt idx="0">
                  <c:v>323.64301973684201</c:v>
                </c:pt>
                <c:pt idx="1">
                  <c:v>319.63253823529402</c:v>
                </c:pt>
                <c:pt idx="2">
                  <c:v>336.63695625000003</c:v>
                </c:pt>
                <c:pt idx="3">
                  <c:v>332.065219879518</c:v>
                </c:pt>
              </c:numCache>
            </c:numRef>
          </c:val>
          <c:extLst>
            <c:ext xmlns:c16="http://schemas.microsoft.com/office/drawing/2014/chart" uri="{C3380CC4-5D6E-409C-BE32-E72D297353CC}">
              <c16:uniqueId val="{00000000-C5B8-4310-8C4B-38063AD0A1F1}"/>
            </c:ext>
          </c:extLst>
        </c:ser>
        <c:ser>
          <c:idx val="1"/>
          <c:order val="1"/>
          <c:tx>
            <c:strRef>
              <c:f>Sheet1!$C$1</c:f>
              <c:strCache>
                <c:ptCount val="1"/>
              </c:strCache>
            </c:strRef>
          </c:tx>
          <c:spPr>
            <a:solidFill>
              <a:schemeClr val="accent2"/>
            </a:solidFill>
            <a:ln>
              <a:noFill/>
            </a:ln>
            <a:effectLst>
              <a:outerShdw blurRad="50800" dist="50800" dir="5400000" algn="ctr" rotWithShape="0">
                <a:schemeClr val="accent1"/>
              </a:outerShdw>
            </a:effectLst>
            <a:sp3d/>
          </c:spPr>
          <c:invertIfNegative val="0"/>
          <c:cat>
            <c:strRef>
              <c:f>Sheet1!$A$2:$A$5</c:f>
              <c:strCache>
                <c:ptCount val="4"/>
                <c:pt idx="0">
                  <c:v>Health and beauty</c:v>
                </c:pt>
                <c:pt idx="1">
                  <c:v>Electronic accessories</c:v>
                </c:pt>
                <c:pt idx="2">
                  <c:v>Home and lifestyle</c:v>
                </c:pt>
                <c:pt idx="3">
                  <c:v>Sports and travel</c:v>
                </c:pt>
              </c:strCache>
            </c:strRef>
          </c:cat>
          <c:val>
            <c:numRef>
              <c:f>Sheet1!$C$2:$C$5</c:f>
              <c:numCache>
                <c:formatCode>General</c:formatCode>
                <c:ptCount val="4"/>
              </c:numCache>
            </c:numRef>
          </c:val>
          <c:extLst>
            <c:ext xmlns:c16="http://schemas.microsoft.com/office/drawing/2014/chart" uri="{C3380CC4-5D6E-409C-BE32-E72D297353CC}">
              <c16:uniqueId val="{00000001-C5B8-4310-8C4B-38063AD0A1F1}"/>
            </c:ext>
          </c:extLst>
        </c:ser>
        <c:ser>
          <c:idx val="2"/>
          <c:order val="2"/>
          <c:tx>
            <c:strRef>
              <c:f>Sheet1!$D$1</c:f>
              <c:strCache>
                <c:ptCount val="1"/>
              </c:strCache>
            </c:strRef>
          </c:tx>
          <c:spPr>
            <a:solidFill>
              <a:schemeClr val="accent3"/>
            </a:solidFill>
            <a:ln>
              <a:noFill/>
            </a:ln>
            <a:effectLst/>
            <a:sp3d/>
          </c:spPr>
          <c:invertIfNegative val="0"/>
          <c:cat>
            <c:strRef>
              <c:f>Sheet1!$A$2:$A$5</c:f>
              <c:strCache>
                <c:ptCount val="4"/>
                <c:pt idx="0">
                  <c:v>Health and beauty</c:v>
                </c:pt>
                <c:pt idx="1">
                  <c:v>Electronic accessories</c:v>
                </c:pt>
                <c:pt idx="2">
                  <c:v>Home and lifestyle</c:v>
                </c:pt>
                <c:pt idx="3">
                  <c:v>Sports and travel</c:v>
                </c:pt>
              </c:strCache>
            </c:strRef>
          </c:cat>
          <c:val>
            <c:numRef>
              <c:f>Sheet1!$D$2:$D$5</c:f>
              <c:numCache>
                <c:formatCode>General</c:formatCode>
                <c:ptCount val="4"/>
              </c:numCache>
            </c:numRef>
          </c:val>
          <c:extLst>
            <c:ext xmlns:c16="http://schemas.microsoft.com/office/drawing/2014/chart" uri="{C3380CC4-5D6E-409C-BE32-E72D297353CC}">
              <c16:uniqueId val="{00000002-C5B8-4310-8C4B-38063AD0A1F1}"/>
            </c:ext>
          </c:extLst>
        </c:ser>
        <c:dLbls>
          <c:showLegendKey val="0"/>
          <c:showVal val="0"/>
          <c:showCatName val="0"/>
          <c:showSerName val="0"/>
          <c:showPercent val="0"/>
          <c:showBubbleSize val="0"/>
        </c:dLbls>
        <c:gapWidth val="150"/>
        <c:shape val="box"/>
        <c:axId val="1738462655"/>
        <c:axId val="1738460255"/>
        <c:axId val="0"/>
      </c:bar3DChart>
      <c:catAx>
        <c:axId val="17384626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738460255"/>
        <c:crosses val="autoZero"/>
        <c:auto val="1"/>
        <c:lblAlgn val="ctr"/>
        <c:lblOffset val="100"/>
        <c:noMultiLvlLbl val="0"/>
      </c:catAx>
      <c:valAx>
        <c:axId val="1738460255"/>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738462655"/>
        <c:crosses val="autoZero"/>
        <c:crossBetween val="between"/>
      </c:valAx>
      <c:spPr>
        <a:noFill/>
        <a:ln>
          <a:noFill/>
        </a:ln>
        <a:effectLst/>
      </c:spPr>
    </c:plotArea>
    <c:legend>
      <c:legendPos val="b"/>
      <c:layout>
        <c:manualLayout>
          <c:xMode val="edge"/>
          <c:yMode val="edge"/>
          <c:x val="8.0164644989925704E-2"/>
          <c:y val="0.87246639024240313"/>
          <c:w val="0.80732370023696143"/>
          <c:h val="9.8618726143798047E-2"/>
        </c:manualLayout>
      </c:layout>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1800" b="1" i="0" u="none" strike="noStrike" kern="1200" spc="0" baseline="0" dirty="0">
                <a:solidFill>
                  <a:prstClr val="black"/>
                </a:solidFill>
              </a:rPr>
              <a:t>Total Sales, Average Total sale and Transaction Anomalies by Product Line</a:t>
            </a:r>
            <a:endParaRPr lang="en-US" sz="1800" dirty="0"/>
          </a:p>
        </c:rich>
      </c:tx>
      <c:layout>
        <c:manualLayout>
          <c:xMode val="edge"/>
          <c:yMode val="edge"/>
          <c:x val="0.19567200830850165"/>
          <c:y val="0"/>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7.3547225484581716E-2"/>
          <c:y val="0.13510498341568258"/>
          <c:w val="0.90385352059816038"/>
          <c:h val="0.58644089277928568"/>
        </c:manualLayout>
      </c:layout>
      <c:bar3DChart>
        <c:barDir val="col"/>
        <c:grouping val="clustered"/>
        <c:varyColors val="0"/>
        <c:ser>
          <c:idx val="0"/>
          <c:order val="0"/>
          <c:tx>
            <c:strRef>
              <c:f>Sheet1!$B$1</c:f>
              <c:strCache>
                <c:ptCount val="1"/>
                <c:pt idx="0">
                  <c:v>Total</c:v>
                </c:pt>
              </c:strCache>
            </c:strRef>
          </c:tx>
          <c:spPr>
            <a:solidFill>
              <a:schemeClr val="accent1"/>
            </a:solidFill>
            <a:ln>
              <a:noFill/>
            </a:ln>
            <a:effectLst/>
            <a:sp3d/>
          </c:spPr>
          <c:invertIfNegative val="0"/>
          <c:cat>
            <c:strRef>
              <c:f>Sheet1!$A$2:$A$5</c:f>
              <c:strCache>
                <c:ptCount val="4"/>
                <c:pt idx="0">
                  <c:v>Health and beauty</c:v>
                </c:pt>
                <c:pt idx="1">
                  <c:v>Electronic accessories</c:v>
                </c:pt>
                <c:pt idx="2">
                  <c:v>Home and lifestyle</c:v>
                </c:pt>
                <c:pt idx="3">
                  <c:v>Health and beauty</c:v>
                </c:pt>
              </c:strCache>
            </c:strRef>
          </c:cat>
          <c:val>
            <c:numRef>
              <c:f>Sheet1!$B$2:$B$5</c:f>
              <c:numCache>
                <c:formatCode>General</c:formatCode>
                <c:ptCount val="4"/>
                <c:pt idx="0">
                  <c:v>548.97149999999999</c:v>
                </c:pt>
                <c:pt idx="1">
                  <c:v>80.22</c:v>
                </c:pt>
                <c:pt idx="2">
                  <c:v>340.52550000000002</c:v>
                </c:pt>
                <c:pt idx="3">
                  <c:v>489.048</c:v>
                </c:pt>
              </c:numCache>
            </c:numRef>
          </c:val>
          <c:extLst>
            <c:ext xmlns:c16="http://schemas.microsoft.com/office/drawing/2014/chart" uri="{C3380CC4-5D6E-409C-BE32-E72D297353CC}">
              <c16:uniqueId val="{00000000-2404-48E9-9C31-05FF16EFE9B4}"/>
            </c:ext>
          </c:extLst>
        </c:ser>
        <c:ser>
          <c:idx val="1"/>
          <c:order val="1"/>
          <c:tx>
            <c:strRef>
              <c:f>Sheet1!$C$1</c:f>
              <c:strCache>
                <c:ptCount val="1"/>
                <c:pt idx="0">
                  <c:v>Average_Total_Sales</c:v>
                </c:pt>
              </c:strCache>
            </c:strRef>
          </c:tx>
          <c:spPr>
            <a:solidFill>
              <a:schemeClr val="accent2"/>
            </a:solidFill>
            <a:ln>
              <a:noFill/>
            </a:ln>
            <a:effectLst/>
            <a:sp3d/>
          </c:spPr>
          <c:invertIfNegative val="0"/>
          <c:cat>
            <c:strRef>
              <c:f>Sheet1!$A$2:$A$5</c:f>
              <c:strCache>
                <c:ptCount val="4"/>
                <c:pt idx="0">
                  <c:v>Health and beauty</c:v>
                </c:pt>
                <c:pt idx="1">
                  <c:v>Electronic accessories</c:v>
                </c:pt>
                <c:pt idx="2">
                  <c:v>Home and lifestyle</c:v>
                </c:pt>
                <c:pt idx="3">
                  <c:v>Health and beauty</c:v>
                </c:pt>
              </c:strCache>
            </c:strRef>
          </c:cat>
          <c:val>
            <c:numRef>
              <c:f>Sheet1!$C$2:$C$5</c:f>
              <c:numCache>
                <c:formatCode>General</c:formatCode>
                <c:ptCount val="4"/>
                <c:pt idx="0">
                  <c:v>323.64301973684201</c:v>
                </c:pt>
                <c:pt idx="1">
                  <c:v>319.63253823529402</c:v>
                </c:pt>
                <c:pt idx="2">
                  <c:v>336.63695625000003</c:v>
                </c:pt>
                <c:pt idx="3">
                  <c:v>323.64301973684201</c:v>
                </c:pt>
              </c:numCache>
            </c:numRef>
          </c:val>
          <c:extLst>
            <c:ext xmlns:c16="http://schemas.microsoft.com/office/drawing/2014/chart" uri="{C3380CC4-5D6E-409C-BE32-E72D297353CC}">
              <c16:uniqueId val="{00000001-2404-48E9-9C31-05FF16EFE9B4}"/>
            </c:ext>
          </c:extLst>
        </c:ser>
        <c:ser>
          <c:idx val="2"/>
          <c:order val="2"/>
          <c:tx>
            <c:strRef>
              <c:f>Sheet1!$D$1</c:f>
              <c:strCache>
                <c:ptCount val="1"/>
                <c:pt idx="0">
                  <c:v>Transactions_Anomalies</c:v>
                </c:pt>
              </c:strCache>
            </c:strRef>
          </c:tx>
          <c:spPr>
            <a:solidFill>
              <a:schemeClr val="accent3"/>
            </a:solidFill>
            <a:ln>
              <a:noFill/>
            </a:ln>
            <a:effectLst/>
            <a:sp3d/>
          </c:spPr>
          <c:invertIfNegative val="0"/>
          <c:cat>
            <c:strRef>
              <c:f>Sheet1!$A$2:$A$5</c:f>
              <c:strCache>
                <c:ptCount val="4"/>
                <c:pt idx="0">
                  <c:v>Health and beauty</c:v>
                </c:pt>
                <c:pt idx="1">
                  <c:v>Electronic accessories</c:v>
                </c:pt>
                <c:pt idx="2">
                  <c:v>Home and lifestyle</c:v>
                </c:pt>
                <c:pt idx="3">
                  <c:v>Health and beauty</c:v>
                </c:pt>
              </c:strCache>
            </c:strRef>
          </c:cat>
          <c:val>
            <c:numRef>
              <c:f>Sheet1!$D$2:$D$5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2-2404-48E9-9C31-05FF16EFE9B4}"/>
            </c:ext>
          </c:extLst>
        </c:ser>
        <c:dLbls>
          <c:showLegendKey val="0"/>
          <c:showVal val="0"/>
          <c:showCatName val="0"/>
          <c:showSerName val="0"/>
          <c:showPercent val="0"/>
          <c:showBubbleSize val="0"/>
        </c:dLbls>
        <c:gapWidth val="150"/>
        <c:shape val="box"/>
        <c:axId val="1434048479"/>
        <c:axId val="1434048959"/>
        <c:axId val="0"/>
      </c:bar3DChart>
      <c:catAx>
        <c:axId val="143404847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434048959"/>
        <c:crosses val="autoZero"/>
        <c:auto val="1"/>
        <c:lblAlgn val="ctr"/>
        <c:lblOffset val="100"/>
        <c:noMultiLvlLbl val="0"/>
      </c:catAx>
      <c:valAx>
        <c:axId val="1434048959"/>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434048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r>
              <a:rPr lang="en-US" sz="2000" b="1" i="0" u="none" strike="noStrike" kern="1200" spc="0" baseline="0" dirty="0">
                <a:solidFill>
                  <a:prstClr val="black"/>
                </a:solidFill>
              </a:rPr>
              <a:t>Popular Payment Methods in Cities </a:t>
            </a:r>
            <a:endParaRPr lang="en-US" dirty="0"/>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tx1"/>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Payment</c:v>
                </c:pt>
              </c:strCache>
            </c:strRef>
          </c:tx>
          <c:spPr>
            <a:solidFill>
              <a:schemeClr val="accent1"/>
            </a:solidFill>
            <a:ln>
              <a:noFill/>
            </a:ln>
            <a:effectLst/>
            <a:sp3d/>
          </c:spPr>
          <c:invertIfNegative val="0"/>
          <c:cat>
            <c:strRef>
              <c:f>Sheet1!$A$2:$A$5</c:f>
              <c:strCache>
                <c:ptCount val="4"/>
                <c:pt idx="0">
                  <c:v>Mandalay</c:v>
                </c:pt>
                <c:pt idx="1">
                  <c:v>Mandalay</c:v>
                </c:pt>
                <c:pt idx="2">
                  <c:v>Mandalay</c:v>
                </c:pt>
                <c:pt idx="3">
                  <c:v>Naypyitaw</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2760-496A-AD19-6A4EDC34F1F5}"/>
            </c:ext>
          </c:extLst>
        </c:ser>
        <c:ser>
          <c:idx val="1"/>
          <c:order val="1"/>
          <c:tx>
            <c:strRef>
              <c:f>Sheet1!$C$1</c:f>
              <c:strCache>
                <c:ptCount val="1"/>
                <c:pt idx="0">
                  <c:v>TOTAL_NO_METHOD</c:v>
                </c:pt>
              </c:strCache>
            </c:strRef>
          </c:tx>
          <c:spPr>
            <a:solidFill>
              <a:schemeClr val="accent2"/>
            </a:solidFill>
            <a:ln>
              <a:noFill/>
            </a:ln>
            <a:effectLst/>
            <a:sp3d/>
          </c:spPr>
          <c:invertIfNegative val="0"/>
          <c:cat>
            <c:strRef>
              <c:f>Sheet1!$A$2:$A$5</c:f>
              <c:strCache>
                <c:ptCount val="4"/>
                <c:pt idx="0">
                  <c:v>Mandalay</c:v>
                </c:pt>
                <c:pt idx="1">
                  <c:v>Mandalay</c:v>
                </c:pt>
                <c:pt idx="2">
                  <c:v>Mandalay</c:v>
                </c:pt>
                <c:pt idx="3">
                  <c:v>Naypyitaw</c:v>
                </c:pt>
              </c:strCache>
            </c:strRef>
          </c:cat>
          <c:val>
            <c:numRef>
              <c:f>Sheet1!$C$2:$C$5</c:f>
              <c:numCache>
                <c:formatCode>General</c:formatCode>
                <c:ptCount val="4"/>
                <c:pt idx="0">
                  <c:v>113</c:v>
                </c:pt>
                <c:pt idx="1">
                  <c:v>110</c:v>
                </c:pt>
                <c:pt idx="2">
                  <c:v>109</c:v>
                </c:pt>
                <c:pt idx="3">
                  <c:v>124</c:v>
                </c:pt>
              </c:numCache>
            </c:numRef>
          </c:val>
          <c:extLst>
            <c:ext xmlns:c16="http://schemas.microsoft.com/office/drawing/2014/chart" uri="{C3380CC4-5D6E-409C-BE32-E72D297353CC}">
              <c16:uniqueId val="{00000001-2760-496A-AD19-6A4EDC34F1F5}"/>
            </c:ext>
          </c:extLst>
        </c:ser>
        <c:ser>
          <c:idx val="2"/>
          <c:order val="2"/>
          <c:tx>
            <c:strRef>
              <c:f>Sheet1!$D$1</c:f>
              <c:strCache>
                <c:ptCount val="1"/>
                <c:pt idx="0">
                  <c:v>Rank_of_payment</c:v>
                </c:pt>
              </c:strCache>
            </c:strRef>
          </c:tx>
          <c:spPr>
            <a:solidFill>
              <a:schemeClr val="accent3"/>
            </a:solidFill>
            <a:ln>
              <a:noFill/>
            </a:ln>
            <a:effectLst/>
            <a:sp3d/>
          </c:spPr>
          <c:invertIfNegative val="0"/>
          <c:cat>
            <c:strRef>
              <c:f>Sheet1!$A$2:$A$5</c:f>
              <c:strCache>
                <c:ptCount val="4"/>
                <c:pt idx="0">
                  <c:v>Mandalay</c:v>
                </c:pt>
                <c:pt idx="1">
                  <c:v>Mandalay</c:v>
                </c:pt>
                <c:pt idx="2">
                  <c:v>Mandalay</c:v>
                </c:pt>
                <c:pt idx="3">
                  <c:v>Naypyitaw</c:v>
                </c:pt>
              </c:strCache>
            </c:strRef>
          </c:cat>
          <c:val>
            <c:numRef>
              <c:f>Sheet1!$D$2:$D$5</c:f>
              <c:numCache>
                <c:formatCode>General</c:formatCode>
                <c:ptCount val="4"/>
                <c:pt idx="0">
                  <c:v>1</c:v>
                </c:pt>
                <c:pt idx="1">
                  <c:v>2</c:v>
                </c:pt>
                <c:pt idx="2">
                  <c:v>3</c:v>
                </c:pt>
                <c:pt idx="3">
                  <c:v>1</c:v>
                </c:pt>
              </c:numCache>
            </c:numRef>
          </c:val>
          <c:extLst>
            <c:ext xmlns:c16="http://schemas.microsoft.com/office/drawing/2014/chart" uri="{C3380CC4-5D6E-409C-BE32-E72D297353CC}">
              <c16:uniqueId val="{00000002-2760-496A-AD19-6A4EDC34F1F5}"/>
            </c:ext>
          </c:extLst>
        </c:ser>
        <c:dLbls>
          <c:showLegendKey val="0"/>
          <c:showVal val="0"/>
          <c:showCatName val="0"/>
          <c:showSerName val="0"/>
          <c:showPercent val="0"/>
          <c:showBubbleSize val="0"/>
        </c:dLbls>
        <c:gapWidth val="150"/>
        <c:shape val="box"/>
        <c:axId val="1351599663"/>
        <c:axId val="1743805375"/>
        <c:axId val="0"/>
      </c:bar3DChart>
      <c:catAx>
        <c:axId val="135159966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743805375"/>
        <c:crosses val="autoZero"/>
        <c:auto val="1"/>
        <c:lblAlgn val="ctr"/>
        <c:lblOffset val="100"/>
        <c:noMultiLvlLbl val="0"/>
      </c:catAx>
      <c:valAx>
        <c:axId val="1743805375"/>
        <c:scaling>
          <c:orientation val="minMax"/>
        </c:scaling>
        <c:delete val="0"/>
        <c:axPos val="l"/>
        <c:majorGridlines>
          <c:spPr>
            <a:ln w="9525" cap="flat" cmpd="sng" algn="ctr">
              <a:solidFill>
                <a:schemeClr val="tx1"/>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crossAx val="135159966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a:effectLst/>
  </c:spPr>
  <c:txPr>
    <a:bodyPr/>
    <a:lstStyle/>
    <a:p>
      <a:pPr>
        <a:defRPr b="1">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EE1B7-1EC7-3CD0-7292-45DBA3E432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3FBEC1-9037-5BBC-0FBD-A7B9B04C7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1328F9D-9642-5740-0B30-5F67D70B5625}"/>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5" name="Footer Placeholder 4">
            <a:extLst>
              <a:ext uri="{FF2B5EF4-FFF2-40B4-BE49-F238E27FC236}">
                <a16:creationId xmlns:a16="http://schemas.microsoft.com/office/drawing/2014/main" id="{AC8DD121-BDCD-7EA5-B68E-874497D784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8BCB0E-E0DF-5F6A-52D6-3BF0A03ED73B}"/>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1740911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3B836-B106-F5AE-91BA-BE6015B1179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EDC89B1-28E7-E396-17C1-BBF937581B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0801D2-96F2-3CB2-523D-735D0DB5F06A}"/>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5" name="Footer Placeholder 4">
            <a:extLst>
              <a:ext uri="{FF2B5EF4-FFF2-40B4-BE49-F238E27FC236}">
                <a16:creationId xmlns:a16="http://schemas.microsoft.com/office/drawing/2014/main" id="{0061BD08-263F-5A23-81F0-0D42950230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091058-9488-12E4-5084-656F2D55DF46}"/>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1009024053"/>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139E11-BB9C-8AC4-C0F2-B507E3600C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AA114E-B30F-4772-8878-50284F24A45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550C20-FD02-A38E-1FAE-586F1EF537EA}"/>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5" name="Footer Placeholder 4">
            <a:extLst>
              <a:ext uri="{FF2B5EF4-FFF2-40B4-BE49-F238E27FC236}">
                <a16:creationId xmlns:a16="http://schemas.microsoft.com/office/drawing/2014/main" id="{85169087-F748-08A9-AF46-41CED4690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98B48-3C61-2E81-B85B-88EAD1AAA722}"/>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1806756237"/>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25FD3-A9C3-5DC1-9123-642CA2E478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D6ED9D-D04F-135C-ED7A-CEC857C6F0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CD0618-5D3F-9821-CA65-E9A460102B47}"/>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5" name="Footer Placeholder 4">
            <a:extLst>
              <a:ext uri="{FF2B5EF4-FFF2-40B4-BE49-F238E27FC236}">
                <a16:creationId xmlns:a16="http://schemas.microsoft.com/office/drawing/2014/main" id="{69229795-F8F5-0FBA-BD9E-FD6D587A2B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AA0F4E-BD3F-EEEA-BF70-F539BD0386E1}"/>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3878165806"/>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D36F4-9F79-FCEF-C825-5CFBDA1BCA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F17A73-6169-5594-BD1D-D620A6156C6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F6635D-12FE-F20F-4707-62A01424F793}"/>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5" name="Footer Placeholder 4">
            <a:extLst>
              <a:ext uri="{FF2B5EF4-FFF2-40B4-BE49-F238E27FC236}">
                <a16:creationId xmlns:a16="http://schemas.microsoft.com/office/drawing/2014/main" id="{7C24F033-4862-DF77-41FD-56E842D26B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A0452-4532-FD82-F6C5-30FC348C5698}"/>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49300350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9F22-53F9-257F-6232-8865637DB87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E68561-C444-B213-0F5E-3BC2DB34A7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D26B87A-0EA4-55B6-7DBD-7F02D269B1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B1EE90-3F08-377C-D08B-54148A731B35}"/>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6" name="Footer Placeholder 5">
            <a:extLst>
              <a:ext uri="{FF2B5EF4-FFF2-40B4-BE49-F238E27FC236}">
                <a16:creationId xmlns:a16="http://schemas.microsoft.com/office/drawing/2014/main" id="{60E8F7F4-C5F8-5247-16C8-34303CDEB2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62CD41-ABB0-7ED3-A730-3E09FD561615}"/>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4277081090"/>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A659F-DB7C-D29E-8196-5BAB43A0A2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86DAD8-5235-FB0F-D034-E77D53617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B43294-A07E-2678-FC2B-71F11C056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9006B7-E6FD-7AF3-40D4-962D5A607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A007B3-7F17-5CD3-7BD9-F6360832BC9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1419D4-F021-BC87-4D79-5D12680B3570}"/>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8" name="Footer Placeholder 7">
            <a:extLst>
              <a:ext uri="{FF2B5EF4-FFF2-40B4-BE49-F238E27FC236}">
                <a16:creationId xmlns:a16="http://schemas.microsoft.com/office/drawing/2014/main" id="{275DD2C5-02A3-564B-91D8-DBB8569AE1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C7B67F-27A9-BC26-A004-F37A5A6F5884}"/>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3037386518"/>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7280-16DC-3032-E771-028BDE6D22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A3520F9-16D1-67C8-9C86-269661DB13DD}"/>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4" name="Footer Placeholder 3">
            <a:extLst>
              <a:ext uri="{FF2B5EF4-FFF2-40B4-BE49-F238E27FC236}">
                <a16:creationId xmlns:a16="http://schemas.microsoft.com/office/drawing/2014/main" id="{D30A99D0-A831-F95A-666E-7B53D2B2201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461978-E410-EB2F-CDAE-86716DD069C3}"/>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399998797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5F4A9-D6FC-151B-51E9-9B55A4E0E6E7}"/>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3" name="Footer Placeholder 2">
            <a:extLst>
              <a:ext uri="{FF2B5EF4-FFF2-40B4-BE49-F238E27FC236}">
                <a16:creationId xmlns:a16="http://schemas.microsoft.com/office/drawing/2014/main" id="{4A021A9A-A250-C88B-D5AB-47478C5F66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5D5CE6-DFF2-7430-6FED-D74F1FCAC1B2}"/>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874397645"/>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49B24-9522-D751-1E8D-2139288182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AD83C-44A6-BD5D-A6B2-D4DF01D716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D9FB82F-937C-BABE-BCE2-460F905CC3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201154-E1C3-65F4-0531-C78474761995}"/>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6" name="Footer Placeholder 5">
            <a:extLst>
              <a:ext uri="{FF2B5EF4-FFF2-40B4-BE49-F238E27FC236}">
                <a16:creationId xmlns:a16="http://schemas.microsoft.com/office/drawing/2014/main" id="{377DFAB0-29F0-DC2F-D316-91E979F69F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040DD1-A347-426D-FA32-ACBB73E32253}"/>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26716433"/>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5280-A652-E62B-A9C6-F91BBF1296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D9C4BE-011E-5F52-FA1C-87EF900468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56096F87-53DB-331D-25E8-2EB02B7EEB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5EBC4E-69DA-9FCA-8EBB-95554871111A}"/>
              </a:ext>
            </a:extLst>
          </p:cNvPr>
          <p:cNvSpPr>
            <a:spLocks noGrp="1"/>
          </p:cNvSpPr>
          <p:nvPr>
            <p:ph type="dt" sz="half" idx="10"/>
          </p:nvPr>
        </p:nvSpPr>
        <p:spPr/>
        <p:txBody>
          <a:bodyPr/>
          <a:lstStyle/>
          <a:p>
            <a:fld id="{509412EE-B0B1-402F-A3D0-A8D70F4E1FF8}" type="datetimeFigureOut">
              <a:rPr lang="en-US" smtClean="0"/>
              <a:t>11/29/2024</a:t>
            </a:fld>
            <a:endParaRPr lang="en-US"/>
          </a:p>
        </p:txBody>
      </p:sp>
      <p:sp>
        <p:nvSpPr>
          <p:cNvPr id="6" name="Footer Placeholder 5">
            <a:extLst>
              <a:ext uri="{FF2B5EF4-FFF2-40B4-BE49-F238E27FC236}">
                <a16:creationId xmlns:a16="http://schemas.microsoft.com/office/drawing/2014/main" id="{1D0BD5DC-131F-AEFD-7E69-9E64EA5706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B2CF5-6F8A-A56F-E03E-726EFE30F435}"/>
              </a:ext>
            </a:extLst>
          </p:cNvPr>
          <p:cNvSpPr>
            <a:spLocks noGrp="1"/>
          </p:cNvSpPr>
          <p:nvPr>
            <p:ph type="sldNum" sz="quarter" idx="12"/>
          </p:nvPr>
        </p:nvSpPr>
        <p:spPr/>
        <p:txBody>
          <a:bodyPr/>
          <a:lstStyle/>
          <a:p>
            <a:fld id="{54248ECB-8223-4597-902E-F2EB0DDC9664}" type="slidenum">
              <a:rPr lang="en-US" smtClean="0"/>
              <a:t>‹#›</a:t>
            </a:fld>
            <a:endParaRPr lang="en-US"/>
          </a:p>
        </p:txBody>
      </p:sp>
    </p:spTree>
    <p:extLst>
      <p:ext uri="{BB962C8B-B14F-4D97-AF65-F5344CB8AC3E}">
        <p14:creationId xmlns:p14="http://schemas.microsoft.com/office/powerpoint/2010/main" val="1648217699"/>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83FE1A-04D4-0DEA-CF9E-D212B8D1F1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42C47B-4199-DDE1-77D4-EF5C120A65D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6FB7E7-1F9E-EF95-B38A-C67F7FB6A5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9412EE-B0B1-402F-A3D0-A8D70F4E1FF8}" type="datetimeFigureOut">
              <a:rPr lang="en-US" smtClean="0"/>
              <a:t>11/29/2024</a:t>
            </a:fld>
            <a:endParaRPr lang="en-US"/>
          </a:p>
        </p:txBody>
      </p:sp>
      <p:sp>
        <p:nvSpPr>
          <p:cNvPr id="5" name="Footer Placeholder 4">
            <a:extLst>
              <a:ext uri="{FF2B5EF4-FFF2-40B4-BE49-F238E27FC236}">
                <a16:creationId xmlns:a16="http://schemas.microsoft.com/office/drawing/2014/main" id="{5153287F-B5BD-DCAF-2513-358C968A44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3B7C01F-0E53-0E36-A703-F6BE776E81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248ECB-8223-4597-902E-F2EB0DDC9664}" type="slidenum">
              <a:rPr lang="en-US" smtClean="0"/>
              <a:t>‹#›</a:t>
            </a:fld>
            <a:endParaRPr lang="en-US"/>
          </a:p>
        </p:txBody>
      </p:sp>
    </p:spTree>
    <p:extLst>
      <p:ext uri="{BB962C8B-B14F-4D97-AF65-F5344CB8AC3E}">
        <p14:creationId xmlns:p14="http://schemas.microsoft.com/office/powerpoint/2010/main" val="130509137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ransition spd="slow">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9990@gmail.com" TargetMode="External"/><Relationship Id="rId2" Type="http://schemas.openxmlformats.org/officeDocument/2006/relationships/hyperlink" Target="mailto:manojkumarrajput9990@gmail.com" TargetMode="Externa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drive.google.com/file/d/1rI_QLSq4LtA69P--jzG7PeMtyvmt2lJm/view?usp=sharing" TargetMode="External"/><Relationship Id="rId4" Type="http://schemas.openxmlformats.org/officeDocument/2006/relationships/hyperlink" Target="https://drive.google.com/file/d/1_nLOcrnkSXHiHLVNzfpWmqrFOImrCt7P/view?usp=sharing" TargetMode="External"/></Relationships>
</file>

<file path=ppt/slides/_rels/slide1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file/d/1_nLOcrnkSXHiHLVNzfpWmqrFOImrCt7P/view?usp=sharing"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4.xml"/></Relationships>
</file>

<file path=ppt/slides/_rels/slide4.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6.xml"/></Relationships>
</file>

<file path=ppt/slides/_rels/slide5.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10.xml"/></Relationships>
</file>

<file path=ppt/slides/_rels/slide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0000">
              <a:schemeClr val="accent5">
                <a:lumMod val="0"/>
                <a:lumOff val="100000"/>
              </a:schemeClr>
            </a:gs>
            <a:gs pos="35000">
              <a:schemeClr val="accent5">
                <a:lumMod val="0"/>
                <a:lumOff val="100000"/>
              </a:schemeClr>
            </a:gs>
            <a:gs pos="100000">
              <a:schemeClr val="accent5">
                <a:lumMod val="10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CF92F-9317-F4BA-52D4-15A861235692}"/>
              </a:ext>
            </a:extLst>
          </p:cNvPr>
          <p:cNvSpPr>
            <a:spLocks noGrp="1"/>
          </p:cNvSpPr>
          <p:nvPr>
            <p:ph type="ctrTitle"/>
          </p:nvPr>
        </p:nvSpPr>
        <p:spPr>
          <a:xfrm>
            <a:off x="688369" y="1633591"/>
            <a:ext cx="10911155" cy="3750067"/>
          </a:xfrm>
          <a:noFill/>
        </p:spPr>
        <p:txBody>
          <a:bodyPr>
            <a:noAutofit/>
          </a:bodyPr>
          <a:lstStyle/>
          <a:p>
            <a:pPr algn="l"/>
            <a:br>
              <a:rPr lang="en-US" sz="2300" b="1" dirty="0">
                <a:latin typeface="Bahnschrift SemiBold" panose="020B0502040204020203" pitchFamily="34" charset="0"/>
              </a:rPr>
            </a:br>
            <a:r>
              <a:rPr lang="en-US" sz="2300" b="1" dirty="0">
                <a:latin typeface="Bahnschrift SemiBold" panose="020B0502040204020203" pitchFamily="34" charset="0"/>
              </a:rPr>
              <a:t>              </a:t>
            </a:r>
            <a:r>
              <a:rPr lang="en-US" sz="2200" b="1" dirty="0">
                <a:latin typeface="Arial Black" panose="020B0A04020102020204" pitchFamily="34" charset="0"/>
              </a:rPr>
              <a:t>Name = Manoj Kumar</a:t>
            </a:r>
            <a:br>
              <a:rPr lang="en-US" sz="2200" b="1" dirty="0">
                <a:latin typeface="Arial Black" panose="020B0A04020102020204" pitchFamily="34" charset="0"/>
              </a:rPr>
            </a:br>
            <a:r>
              <a:rPr lang="en-US" sz="2200" b="1" dirty="0">
                <a:latin typeface="Arial Black" panose="020B0A04020102020204" pitchFamily="34" charset="0"/>
              </a:rPr>
              <a:t>           Course = Data Science Placement Guarantee Course</a:t>
            </a:r>
            <a:br>
              <a:rPr lang="en-US" sz="2200" b="1" dirty="0">
                <a:latin typeface="Arial Black" panose="020B0A04020102020204" pitchFamily="34" charset="0"/>
              </a:rPr>
            </a:br>
            <a:r>
              <a:rPr lang="en-US" sz="2200" b="1" dirty="0">
                <a:latin typeface="Arial Black" panose="020B0A04020102020204" pitchFamily="34" charset="0"/>
              </a:rPr>
              <a:t>           Batch = 1</a:t>
            </a:r>
            <a:r>
              <a:rPr lang="en-US" sz="2200" b="1" baseline="30000" dirty="0">
                <a:latin typeface="Arial Black" panose="020B0A04020102020204" pitchFamily="34" charset="0"/>
              </a:rPr>
              <a:t>st</a:t>
            </a:r>
            <a:r>
              <a:rPr lang="en-US" sz="2200" b="1" dirty="0">
                <a:latin typeface="Arial Black" panose="020B0A04020102020204" pitchFamily="34" charset="0"/>
              </a:rPr>
              <a:t> September Batch</a:t>
            </a:r>
            <a:br>
              <a:rPr lang="en-US" sz="2200" b="1" dirty="0">
                <a:latin typeface="Arial Black" panose="020B0A04020102020204" pitchFamily="34" charset="0"/>
              </a:rPr>
            </a:br>
            <a:r>
              <a:rPr lang="en-US" sz="2200" b="1" dirty="0">
                <a:latin typeface="Arial Black" panose="020B0A04020102020204" pitchFamily="34" charset="0"/>
              </a:rPr>
              <a:t>           Gmail = </a:t>
            </a:r>
            <a:r>
              <a:rPr lang="en-US" sz="2200" b="1" dirty="0">
                <a:latin typeface="Arial Black" panose="020B0A04020102020204" pitchFamily="34" charset="0"/>
                <a:hlinkClick r:id="rId2">
                  <a:extLst>
                    <a:ext uri="{A12FA001-AC4F-418D-AE19-62706E023703}">
                      <ahyp:hlinkClr xmlns:ahyp="http://schemas.microsoft.com/office/drawing/2018/hyperlinkcolor" val="tx"/>
                    </a:ext>
                  </a:extLst>
                </a:hlinkClick>
              </a:rPr>
              <a:t>manojkumarrajput</a:t>
            </a:r>
            <a:r>
              <a:rPr lang="en-US" sz="2200" b="1" dirty="0">
                <a:latin typeface="Arial Black" panose="020B0A04020102020204" pitchFamily="34" charset="0"/>
                <a:hlinkClick r:id="rId3">
                  <a:extLst>
                    <a:ext uri="{A12FA001-AC4F-418D-AE19-62706E023703}">
                      <ahyp:hlinkClr xmlns:ahyp="http://schemas.microsoft.com/office/drawing/2018/hyperlinkcolor" val="tx"/>
                    </a:ext>
                  </a:extLst>
                </a:hlinkClick>
              </a:rPr>
              <a:t>9990@gmail.com</a:t>
            </a:r>
            <a:br>
              <a:rPr lang="en-US" sz="2200" b="1" dirty="0">
                <a:latin typeface="Arial Black" panose="020B0A04020102020204" pitchFamily="34" charset="0"/>
              </a:rPr>
            </a:br>
            <a:r>
              <a:rPr lang="en-US" sz="2200" b="1" dirty="0">
                <a:latin typeface="Arial Black" panose="020B0A04020102020204" pitchFamily="34" charset="0"/>
              </a:rPr>
              <a:t>           MySQL Project Video Link Below = </a:t>
            </a:r>
            <a:br>
              <a:rPr lang="en-US" sz="2200" b="1" dirty="0">
                <a:latin typeface="Arial Black" panose="020B0A04020102020204" pitchFamily="34" charset="0"/>
              </a:rPr>
            </a:br>
            <a:br>
              <a:rPr lang="en-US" sz="2200" b="1" dirty="0">
                <a:latin typeface="Arial Black" panose="020B0A04020102020204" pitchFamily="34" charset="0"/>
              </a:rPr>
            </a:br>
            <a:r>
              <a:rPr lang="en-US" sz="2200" b="1" dirty="0">
                <a:solidFill>
                  <a:srgbClr val="0071CE"/>
                </a:solidFill>
                <a:latin typeface="Arial Black" panose="020B0A04020102020204" pitchFamily="34" charset="0"/>
                <a:hlinkClick r:id="rId4">
                  <a:extLst>
                    <a:ext uri="{A12FA001-AC4F-418D-AE19-62706E023703}">
                      <ahyp:hlinkClr xmlns:ahyp="http://schemas.microsoft.com/office/drawing/2018/hyperlinkcolor" val="tx"/>
                    </a:ext>
                  </a:extLst>
                </a:hlinkClick>
              </a:rPr>
              <a:t>https://drive.google.com/file/d/1_nLOcrnkSXHiHLVNzfpWmqrFOImrCt7P/view?usp=sharing</a:t>
            </a:r>
            <a:br>
              <a:rPr lang="en-US" sz="2300" b="1" dirty="0">
                <a:latin typeface="Arial Black" panose="020B0A04020102020204" pitchFamily="34" charset="0"/>
              </a:rPr>
            </a:br>
            <a:r>
              <a:rPr lang="en-US" sz="2300" b="1" dirty="0">
                <a:latin typeface="Arial Black" panose="020B0A04020102020204" pitchFamily="34" charset="0"/>
              </a:rPr>
              <a:t>                                              Or (Direct link)</a:t>
            </a:r>
            <a:br>
              <a:rPr lang="en-US" sz="2300" dirty="0"/>
            </a:br>
            <a:r>
              <a:rPr lang="en-US" sz="2300" b="1" dirty="0">
                <a:solidFill>
                  <a:srgbClr val="0071CE"/>
                </a:solidFill>
                <a:latin typeface="Bahnschrift SemiBold SemiConden" panose="020B0502040204020203" pitchFamily="34" charset="0"/>
                <a:hlinkClick r:id="rId5">
                  <a:extLst>
                    <a:ext uri="{A12FA001-AC4F-418D-AE19-62706E023703}">
                      <ahyp:hlinkClr xmlns:ahyp="http://schemas.microsoft.com/office/drawing/2018/hyperlinkcolor" val="tx"/>
                    </a:ext>
                  </a:extLst>
                </a:hlinkClick>
              </a:rPr>
              <a:t>https://drive.google.com/file/d/1rI_QLSq4LtA69P--jzG7PeMtyvmt2lJm/view?usp=sharing</a:t>
            </a:r>
            <a:br>
              <a:rPr lang="en-US" sz="2300" dirty="0"/>
            </a:br>
            <a:endParaRPr lang="en-US" sz="2300" dirty="0"/>
          </a:p>
        </p:txBody>
      </p:sp>
      <p:sp>
        <p:nvSpPr>
          <p:cNvPr id="3" name="Subtitle 2">
            <a:extLst>
              <a:ext uri="{FF2B5EF4-FFF2-40B4-BE49-F238E27FC236}">
                <a16:creationId xmlns:a16="http://schemas.microsoft.com/office/drawing/2014/main" id="{BCBB67E4-F065-B413-3021-540C6AF409C6}"/>
              </a:ext>
            </a:extLst>
          </p:cNvPr>
          <p:cNvSpPr>
            <a:spLocks noGrp="1"/>
          </p:cNvSpPr>
          <p:nvPr>
            <p:ph type="subTitle" idx="1"/>
          </p:nvPr>
        </p:nvSpPr>
        <p:spPr>
          <a:xfrm>
            <a:off x="688369" y="195210"/>
            <a:ext cx="11034443" cy="1130156"/>
          </a:xfrm>
          <a:noFill/>
        </p:spPr>
        <p:txBody>
          <a:bodyPr>
            <a:noAutofit/>
          </a:bodyPr>
          <a:lstStyle/>
          <a:p>
            <a:r>
              <a:rPr lang="en-US" sz="2800" b="1" dirty="0">
                <a:latin typeface="Bahnschrift SemiCondensed" panose="020B0502040204020203" pitchFamily="34" charset="0"/>
              </a:rPr>
              <a:t>Hello Team !</a:t>
            </a:r>
          </a:p>
          <a:p>
            <a:r>
              <a:rPr lang="en-US" sz="2800" b="1" dirty="0">
                <a:latin typeface="Bahnschrift SemiCondensed" panose="020B0502040204020203" pitchFamily="34" charset="0"/>
              </a:rPr>
              <a:t>Manoj Kumar Here,</a:t>
            </a:r>
          </a:p>
          <a:p>
            <a:r>
              <a:rPr lang="en-US" sz="2800" b="1" dirty="0">
                <a:latin typeface="Bahnschrift SemiCondensed" panose="020B0502040204020203" pitchFamily="34" charset="0"/>
              </a:rPr>
              <a:t>Here is My MySQL Project and It’s Video Link Below</a:t>
            </a:r>
          </a:p>
        </p:txBody>
      </p:sp>
      <p:pic>
        <p:nvPicPr>
          <p:cNvPr id="5" name="Picture 4">
            <a:extLst>
              <a:ext uri="{FF2B5EF4-FFF2-40B4-BE49-F238E27FC236}">
                <a16:creationId xmlns:a16="http://schemas.microsoft.com/office/drawing/2014/main" id="{7E14625C-8D98-EAB2-466B-C752265461A3}"/>
              </a:ext>
            </a:extLst>
          </p:cNvPr>
          <p:cNvPicPr>
            <a:picLocks noChangeAspect="1"/>
          </p:cNvPicPr>
          <p:nvPr/>
        </p:nvPicPr>
        <p:blipFill>
          <a:blip r:embed="rId6"/>
          <a:stretch>
            <a:fillRect/>
          </a:stretch>
        </p:blipFill>
        <p:spPr>
          <a:xfrm>
            <a:off x="688370" y="5548045"/>
            <a:ext cx="10911154" cy="1114746"/>
          </a:xfrm>
          <a:prstGeom prst="rect">
            <a:avLst/>
          </a:prstGeom>
        </p:spPr>
      </p:pic>
    </p:spTree>
    <p:extLst>
      <p:ext uri="{BB962C8B-B14F-4D97-AF65-F5344CB8AC3E}">
        <p14:creationId xmlns:p14="http://schemas.microsoft.com/office/powerpoint/2010/main" val="2503580580"/>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04363-299B-E8A4-B906-CBCD425EBD12}"/>
              </a:ext>
            </a:extLst>
          </p:cNvPr>
          <p:cNvSpPr>
            <a:spLocks noGrp="1"/>
          </p:cNvSpPr>
          <p:nvPr>
            <p:ph type="title"/>
          </p:nvPr>
        </p:nvSpPr>
        <p:spPr>
          <a:xfrm>
            <a:off x="2527442" y="164387"/>
            <a:ext cx="9421403" cy="431514"/>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tx1"/>
            </a:solidFill>
          </a:ln>
        </p:spPr>
        <p:txBody>
          <a:bodyPr>
            <a:normAutofit/>
          </a:bodyPr>
          <a:lstStyle/>
          <a:p>
            <a:r>
              <a:rPr lang="en-US" sz="1700" b="1" dirty="0"/>
              <a:t>Question 9. Walmart wants to reward its top 5 customers who have generated the most sales Revenue.</a:t>
            </a:r>
          </a:p>
        </p:txBody>
      </p:sp>
      <p:graphicFrame>
        <p:nvGraphicFramePr>
          <p:cNvPr id="6" name="Content Placeholder 5">
            <a:extLst>
              <a:ext uri="{FF2B5EF4-FFF2-40B4-BE49-F238E27FC236}">
                <a16:creationId xmlns:a16="http://schemas.microsoft.com/office/drawing/2014/main" id="{A1A6BEDC-2588-E79F-EC1C-B8DEA466F6D9}"/>
              </a:ext>
            </a:extLst>
          </p:cNvPr>
          <p:cNvGraphicFramePr>
            <a:graphicFrameLocks noGrp="1"/>
          </p:cNvGraphicFramePr>
          <p:nvPr>
            <p:ph idx="1"/>
            <p:extLst>
              <p:ext uri="{D42A27DB-BD31-4B8C-83A1-F6EECF244321}">
                <p14:modId xmlns:p14="http://schemas.microsoft.com/office/powerpoint/2010/main" val="429547677"/>
              </p:ext>
            </p:extLst>
          </p:nvPr>
        </p:nvGraphicFramePr>
        <p:xfrm>
          <a:off x="7366569" y="678094"/>
          <a:ext cx="4582276" cy="1952088"/>
        </p:xfrm>
        <a:graphic>
          <a:graphicData uri="http://schemas.openxmlformats.org/drawingml/2006/table">
            <a:tbl>
              <a:tblPr firstRow="1" bandRow="1"/>
              <a:tblGrid>
                <a:gridCol w="2291138">
                  <a:extLst>
                    <a:ext uri="{9D8B030D-6E8A-4147-A177-3AD203B41FA5}">
                      <a16:colId xmlns:a16="http://schemas.microsoft.com/office/drawing/2014/main" val="1901682017"/>
                    </a:ext>
                  </a:extLst>
                </a:gridCol>
                <a:gridCol w="2291138">
                  <a:extLst>
                    <a:ext uri="{9D8B030D-6E8A-4147-A177-3AD203B41FA5}">
                      <a16:colId xmlns:a16="http://schemas.microsoft.com/office/drawing/2014/main" val="2409016908"/>
                    </a:ext>
                  </a:extLst>
                </a:gridCol>
              </a:tblGrid>
              <a:tr h="325348">
                <a:tc>
                  <a:txBody>
                    <a:bodyPr/>
                    <a:lstStyle/>
                    <a:p>
                      <a:pPr algn="ctr" fontAlgn="b"/>
                      <a:r>
                        <a:rPr lang="en-US" sz="1600" b="1" u="none" strike="noStrike" dirty="0">
                          <a:solidFill>
                            <a:schemeClr val="bg1"/>
                          </a:solidFill>
                          <a:effectLst/>
                        </a:rPr>
                        <a:t>Customer_ID</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Total_Sales_revenue</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823301950"/>
                  </a:ext>
                </a:extLst>
              </a:tr>
              <a:tr h="325348">
                <a:tc>
                  <a:txBody>
                    <a:bodyPr/>
                    <a:lstStyle/>
                    <a:p>
                      <a:pPr algn="ctr" fontAlgn="b"/>
                      <a:r>
                        <a:rPr lang="en-US" sz="1600" b="1" u="none" strike="noStrike">
                          <a:solidFill>
                            <a:schemeClr val="bg1"/>
                          </a:solidFill>
                          <a:effectLst/>
                        </a:rPr>
                        <a:t>8</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26634.342</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895374501"/>
                  </a:ext>
                </a:extLst>
              </a:tr>
              <a:tr h="325348">
                <a:tc>
                  <a:txBody>
                    <a:bodyPr/>
                    <a:lstStyle/>
                    <a:p>
                      <a:pPr algn="ctr" fontAlgn="b"/>
                      <a:r>
                        <a:rPr lang="en-US" sz="1600" b="1" u="none" strike="noStrike">
                          <a:solidFill>
                            <a:schemeClr val="bg1"/>
                          </a:solidFill>
                          <a:effectLst/>
                        </a:rPr>
                        <a:t>3</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23402.2635</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96480021"/>
                  </a:ext>
                </a:extLst>
              </a:tr>
              <a:tr h="325348">
                <a:tc>
                  <a:txBody>
                    <a:bodyPr/>
                    <a:lstStyle/>
                    <a:p>
                      <a:pPr algn="ctr" fontAlgn="b"/>
                      <a:r>
                        <a:rPr lang="en-US" sz="1600" b="1" u="none" strike="noStrike">
                          <a:solidFill>
                            <a:schemeClr val="bg1"/>
                          </a:solidFill>
                          <a:effectLst/>
                        </a:rPr>
                        <a:t>2</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dirty="0">
                          <a:solidFill>
                            <a:schemeClr val="bg1"/>
                          </a:solidFill>
                          <a:effectLst/>
                        </a:rPr>
                        <a:t>23392.278</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020303014"/>
                  </a:ext>
                </a:extLst>
              </a:tr>
              <a:tr h="325348">
                <a:tc>
                  <a:txBody>
                    <a:bodyPr/>
                    <a:lstStyle/>
                    <a:p>
                      <a:pPr algn="ctr" fontAlgn="b"/>
                      <a:r>
                        <a:rPr lang="en-US" sz="1600" b="1" u="none" strike="noStrike">
                          <a:solidFill>
                            <a:schemeClr val="bg1"/>
                          </a:solidFill>
                          <a:effectLst/>
                        </a:rPr>
                        <a:t>15</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22674.456</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281395127"/>
                  </a:ext>
                </a:extLst>
              </a:tr>
              <a:tr h="325348">
                <a:tc>
                  <a:txBody>
                    <a:bodyPr/>
                    <a:lstStyle/>
                    <a:p>
                      <a:pPr algn="ctr" fontAlgn="b"/>
                      <a:r>
                        <a:rPr lang="en-US" sz="1600" b="1" u="none" strike="noStrike">
                          <a:solidFill>
                            <a:schemeClr val="bg1"/>
                          </a:solidFill>
                          <a:effectLst/>
                        </a:rPr>
                        <a:t>1</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dirty="0">
                          <a:solidFill>
                            <a:schemeClr val="bg1"/>
                          </a:solidFill>
                          <a:effectLst/>
                        </a:rPr>
                        <a:t>22634.5455</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757478346"/>
                  </a:ext>
                </a:extLst>
              </a:tr>
            </a:tbl>
          </a:graphicData>
        </a:graphic>
      </p:graphicFrame>
      <p:pic>
        <p:nvPicPr>
          <p:cNvPr id="4" name="Picture 3">
            <a:extLst>
              <a:ext uri="{FF2B5EF4-FFF2-40B4-BE49-F238E27FC236}">
                <a16:creationId xmlns:a16="http://schemas.microsoft.com/office/drawing/2014/main" id="{6E042E89-EE01-09C1-6B11-02AC9D1B54E1}"/>
              </a:ext>
            </a:extLst>
          </p:cNvPr>
          <p:cNvPicPr>
            <a:picLocks noChangeAspect="1"/>
          </p:cNvPicPr>
          <p:nvPr/>
        </p:nvPicPr>
        <p:blipFill>
          <a:blip r:embed="rId2"/>
          <a:stretch>
            <a:fillRect/>
          </a:stretch>
        </p:blipFill>
        <p:spPr>
          <a:xfrm>
            <a:off x="205484" y="154113"/>
            <a:ext cx="2121592" cy="713294"/>
          </a:xfrm>
          <a:prstGeom prst="rect">
            <a:avLst/>
          </a:prstGeom>
        </p:spPr>
      </p:pic>
      <p:sp>
        <p:nvSpPr>
          <p:cNvPr id="5" name="Rectangle 4">
            <a:extLst>
              <a:ext uri="{FF2B5EF4-FFF2-40B4-BE49-F238E27FC236}">
                <a16:creationId xmlns:a16="http://schemas.microsoft.com/office/drawing/2014/main" id="{5F34D522-694F-581E-736F-A2F8DFA5E160}"/>
              </a:ext>
            </a:extLst>
          </p:cNvPr>
          <p:cNvSpPr/>
          <p:nvPr/>
        </p:nvSpPr>
        <p:spPr>
          <a:xfrm>
            <a:off x="205484" y="1027416"/>
            <a:ext cx="6955603" cy="1602766"/>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00B0F0"/>
                </a:solidFill>
              </a:rPr>
              <a:t>SELECT</a:t>
            </a:r>
            <a:r>
              <a:rPr lang="en-US" b="1" dirty="0">
                <a:solidFill>
                  <a:schemeClr val="tx1"/>
                </a:solidFill>
              </a:rPr>
              <a:t> Customer_ID, </a:t>
            </a:r>
            <a:r>
              <a:rPr lang="en-US" b="1" dirty="0">
                <a:solidFill>
                  <a:schemeClr val="bg2">
                    <a:lumMod val="50000"/>
                  </a:schemeClr>
                </a:solidFill>
              </a:rPr>
              <a:t>SUM</a:t>
            </a:r>
            <a:r>
              <a:rPr lang="en-US" b="1" dirty="0">
                <a:solidFill>
                  <a:schemeClr val="tx1"/>
                </a:solidFill>
              </a:rPr>
              <a:t>(Total) </a:t>
            </a:r>
            <a:r>
              <a:rPr lang="en-US" b="1" dirty="0">
                <a:solidFill>
                  <a:srgbClr val="00B0F0"/>
                </a:solidFill>
              </a:rPr>
              <a:t>AS</a:t>
            </a:r>
            <a:r>
              <a:rPr lang="en-US" b="1" dirty="0">
                <a:solidFill>
                  <a:schemeClr val="tx1"/>
                </a:solidFill>
              </a:rPr>
              <a:t> Total_Sales_revenue</a:t>
            </a:r>
          </a:p>
          <a:p>
            <a:r>
              <a:rPr lang="en-US" b="1" dirty="0">
                <a:solidFill>
                  <a:srgbClr val="00B0F0"/>
                </a:solidFill>
              </a:rPr>
              <a:t>FROM</a:t>
            </a:r>
            <a:r>
              <a:rPr lang="en-US" b="1" dirty="0">
                <a:solidFill>
                  <a:schemeClr val="tx1"/>
                </a:solidFill>
              </a:rPr>
              <a:t> walmartsales_data_set</a:t>
            </a:r>
          </a:p>
          <a:p>
            <a:r>
              <a:rPr lang="en-US" b="1" dirty="0">
                <a:solidFill>
                  <a:srgbClr val="00B0F0"/>
                </a:solidFill>
              </a:rPr>
              <a:t>GROUP</a:t>
            </a:r>
            <a:r>
              <a:rPr lang="en-US" b="1" dirty="0">
                <a:solidFill>
                  <a:schemeClr val="tx1"/>
                </a:solidFill>
              </a:rPr>
              <a:t> </a:t>
            </a:r>
            <a:r>
              <a:rPr lang="en-US" b="1" dirty="0">
                <a:solidFill>
                  <a:srgbClr val="00B0F0"/>
                </a:solidFill>
              </a:rPr>
              <a:t>BY</a:t>
            </a:r>
            <a:r>
              <a:rPr lang="en-US" b="1" dirty="0">
                <a:solidFill>
                  <a:schemeClr val="tx1"/>
                </a:solidFill>
              </a:rPr>
              <a:t> Customer_ID</a:t>
            </a:r>
          </a:p>
          <a:p>
            <a:r>
              <a:rPr lang="en-US" b="1" dirty="0">
                <a:solidFill>
                  <a:srgbClr val="00B0F0"/>
                </a:solidFill>
              </a:rPr>
              <a:t>ORDER</a:t>
            </a:r>
            <a:r>
              <a:rPr lang="en-US" b="1" dirty="0">
                <a:solidFill>
                  <a:schemeClr val="tx1"/>
                </a:solidFill>
              </a:rPr>
              <a:t> </a:t>
            </a:r>
            <a:r>
              <a:rPr lang="en-US" b="1" dirty="0">
                <a:solidFill>
                  <a:srgbClr val="00B0F0"/>
                </a:solidFill>
              </a:rPr>
              <a:t>BY</a:t>
            </a:r>
            <a:r>
              <a:rPr lang="en-US" b="1" dirty="0">
                <a:solidFill>
                  <a:schemeClr val="tx1"/>
                </a:solidFill>
              </a:rPr>
              <a:t> Total_Sales_revenue </a:t>
            </a:r>
            <a:r>
              <a:rPr lang="en-US" b="1" dirty="0">
                <a:solidFill>
                  <a:srgbClr val="00B0F0"/>
                </a:solidFill>
              </a:rPr>
              <a:t>DESC</a:t>
            </a:r>
          </a:p>
          <a:p>
            <a:r>
              <a:rPr lang="en-US" b="1" dirty="0">
                <a:solidFill>
                  <a:srgbClr val="00B0F0"/>
                </a:solidFill>
              </a:rPr>
              <a:t>LIMIT</a:t>
            </a:r>
            <a:r>
              <a:rPr lang="en-US" b="1" dirty="0">
                <a:solidFill>
                  <a:schemeClr val="tx1"/>
                </a:solidFill>
              </a:rPr>
              <a:t> </a:t>
            </a:r>
            <a:r>
              <a:rPr lang="en-US" b="1" dirty="0">
                <a:solidFill>
                  <a:schemeClr val="accent2"/>
                </a:solidFill>
              </a:rPr>
              <a:t>5</a:t>
            </a:r>
            <a:r>
              <a:rPr lang="en-US" b="1" dirty="0">
                <a:solidFill>
                  <a:schemeClr val="tx1"/>
                </a:solidFill>
              </a:rPr>
              <a:t>;</a:t>
            </a:r>
          </a:p>
        </p:txBody>
      </p:sp>
      <p:graphicFrame>
        <p:nvGraphicFramePr>
          <p:cNvPr id="9" name="Chart 8">
            <a:extLst>
              <a:ext uri="{FF2B5EF4-FFF2-40B4-BE49-F238E27FC236}">
                <a16:creationId xmlns:a16="http://schemas.microsoft.com/office/drawing/2014/main" id="{75E9903A-4189-E09D-2C3B-06CC3E2025E0}"/>
              </a:ext>
            </a:extLst>
          </p:cNvPr>
          <p:cNvGraphicFramePr/>
          <p:nvPr>
            <p:extLst>
              <p:ext uri="{D42A27DB-BD31-4B8C-83A1-F6EECF244321}">
                <p14:modId xmlns:p14="http://schemas.microsoft.com/office/powerpoint/2010/main" val="643920902"/>
              </p:ext>
            </p:extLst>
          </p:nvPr>
        </p:nvGraphicFramePr>
        <p:xfrm>
          <a:off x="205484" y="2732926"/>
          <a:ext cx="11743361" cy="3970961"/>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49B02A81-D549-8AB3-EDDC-B24D357F74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4428" y="678093"/>
            <a:ext cx="4489806" cy="246579"/>
          </a:xfrm>
          <a:prstGeom prst="rect">
            <a:avLst/>
          </a:prstGeom>
        </p:spPr>
      </p:pic>
    </p:spTree>
    <p:extLst>
      <p:ext uri="{BB962C8B-B14F-4D97-AF65-F5344CB8AC3E}">
        <p14:creationId xmlns:p14="http://schemas.microsoft.com/office/powerpoint/2010/main" val="409848543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20275-A033-82C2-8E85-7A682051C70A}"/>
              </a:ext>
            </a:extLst>
          </p:cNvPr>
          <p:cNvSpPr>
            <a:spLocks noGrp="1"/>
          </p:cNvSpPr>
          <p:nvPr>
            <p:ph type="title"/>
          </p:nvPr>
        </p:nvSpPr>
        <p:spPr>
          <a:xfrm>
            <a:off x="2445250" y="154113"/>
            <a:ext cx="9489894" cy="832206"/>
          </a:xfrm>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ln>
            <a:solidFill>
              <a:schemeClr val="tx1"/>
            </a:solidFill>
          </a:ln>
        </p:spPr>
        <p:txBody>
          <a:bodyPr>
            <a:normAutofit/>
          </a:bodyPr>
          <a:lstStyle/>
          <a:p>
            <a:r>
              <a:rPr lang="en-US" sz="1700" b="1" dirty="0"/>
              <a:t>Question 10. Walmart wants to analyze the sales patterns to determine which day of the week brings the highest sales.</a:t>
            </a:r>
          </a:p>
        </p:txBody>
      </p:sp>
      <p:graphicFrame>
        <p:nvGraphicFramePr>
          <p:cNvPr id="5" name="Content Placeholder 4">
            <a:extLst>
              <a:ext uri="{FF2B5EF4-FFF2-40B4-BE49-F238E27FC236}">
                <a16:creationId xmlns:a16="http://schemas.microsoft.com/office/drawing/2014/main" id="{A05E1F38-3254-08E1-DA39-8227C1D4FBEB}"/>
              </a:ext>
            </a:extLst>
          </p:cNvPr>
          <p:cNvGraphicFramePr>
            <a:graphicFrameLocks noGrp="1"/>
          </p:cNvGraphicFramePr>
          <p:nvPr>
            <p:ph idx="1"/>
            <p:extLst>
              <p:ext uri="{D42A27DB-BD31-4B8C-83A1-F6EECF244321}">
                <p14:modId xmlns:p14="http://schemas.microsoft.com/office/powerpoint/2010/main" val="3989666665"/>
              </p:ext>
            </p:extLst>
          </p:nvPr>
        </p:nvGraphicFramePr>
        <p:xfrm>
          <a:off x="8486454" y="1171253"/>
          <a:ext cx="3448689" cy="5532632"/>
        </p:xfrm>
        <a:graphic>
          <a:graphicData uri="http://schemas.openxmlformats.org/drawingml/2006/table">
            <a:tbl>
              <a:tblPr firstRow="1" bandRow="1"/>
              <a:tblGrid>
                <a:gridCol w="1149563">
                  <a:extLst>
                    <a:ext uri="{9D8B030D-6E8A-4147-A177-3AD203B41FA5}">
                      <a16:colId xmlns:a16="http://schemas.microsoft.com/office/drawing/2014/main" val="25216848"/>
                    </a:ext>
                  </a:extLst>
                </a:gridCol>
                <a:gridCol w="1149563">
                  <a:extLst>
                    <a:ext uri="{9D8B030D-6E8A-4147-A177-3AD203B41FA5}">
                      <a16:colId xmlns:a16="http://schemas.microsoft.com/office/drawing/2014/main" val="1456367696"/>
                    </a:ext>
                  </a:extLst>
                </a:gridCol>
                <a:gridCol w="1149563">
                  <a:extLst>
                    <a:ext uri="{9D8B030D-6E8A-4147-A177-3AD203B41FA5}">
                      <a16:colId xmlns:a16="http://schemas.microsoft.com/office/drawing/2014/main" val="784734156"/>
                    </a:ext>
                  </a:extLst>
                </a:gridCol>
              </a:tblGrid>
              <a:tr h="691579">
                <a:tc>
                  <a:txBody>
                    <a:bodyPr/>
                    <a:lstStyle/>
                    <a:p>
                      <a:pPr algn="ctr" fontAlgn="b"/>
                      <a:r>
                        <a:rPr lang="en-US" sz="1600" b="1" u="none" strike="noStrike" dirty="0">
                          <a:solidFill>
                            <a:schemeClr val="bg1"/>
                          </a:solidFill>
                          <a:effectLst/>
                        </a:rPr>
                        <a:t>Day_Name</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dirty="0">
                          <a:solidFill>
                            <a:schemeClr val="bg1"/>
                          </a:solidFill>
                          <a:effectLst/>
                        </a:rPr>
                        <a:t>Day_Number</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dirty="0">
                          <a:solidFill>
                            <a:schemeClr val="bg1"/>
                          </a:solidFill>
                          <a:effectLst/>
                        </a:rPr>
                        <a:t>Total_sale</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683465385"/>
                  </a:ext>
                </a:extLst>
              </a:tr>
              <a:tr h="691579">
                <a:tc>
                  <a:txBody>
                    <a:bodyPr/>
                    <a:lstStyle/>
                    <a:p>
                      <a:pPr algn="ctr" fontAlgn="b"/>
                      <a:r>
                        <a:rPr lang="en-US" sz="1600" b="1" u="none" strike="noStrike">
                          <a:solidFill>
                            <a:schemeClr val="bg1"/>
                          </a:solidFill>
                          <a:effectLst/>
                        </a:rPr>
                        <a:t>Tuesday</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3</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54630.22</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517268812"/>
                  </a:ext>
                </a:extLst>
              </a:tr>
              <a:tr h="691579">
                <a:tc>
                  <a:txBody>
                    <a:bodyPr/>
                    <a:lstStyle/>
                    <a:p>
                      <a:pPr algn="ctr" fontAlgn="b"/>
                      <a:r>
                        <a:rPr lang="en-US" sz="1600" b="1" u="none" strike="noStrike">
                          <a:solidFill>
                            <a:schemeClr val="bg1"/>
                          </a:solidFill>
                          <a:effectLst/>
                        </a:rPr>
                        <a:t>Sunday</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1</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49704.6</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729239493"/>
                  </a:ext>
                </a:extLst>
              </a:tr>
              <a:tr h="691579">
                <a:tc>
                  <a:txBody>
                    <a:bodyPr/>
                    <a:lstStyle/>
                    <a:p>
                      <a:pPr algn="ctr" fontAlgn="b"/>
                      <a:r>
                        <a:rPr lang="en-US" sz="1600" b="1" u="none" strike="noStrike">
                          <a:solidFill>
                            <a:schemeClr val="bg1"/>
                          </a:solidFill>
                          <a:effectLst/>
                        </a:rPr>
                        <a:t>Wednesday</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4</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47221.21</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513878536"/>
                  </a:ext>
                </a:extLst>
              </a:tr>
              <a:tr h="691579">
                <a:tc>
                  <a:txBody>
                    <a:bodyPr/>
                    <a:lstStyle/>
                    <a:p>
                      <a:pPr algn="ctr" fontAlgn="b"/>
                      <a:r>
                        <a:rPr lang="en-US" sz="1600" b="1" u="none" strike="noStrike">
                          <a:solidFill>
                            <a:schemeClr val="bg1"/>
                          </a:solidFill>
                          <a:effectLst/>
                        </a:rPr>
                        <a:t>Saturday</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7</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46842.79</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122492280"/>
                  </a:ext>
                </a:extLst>
              </a:tr>
              <a:tr h="691579">
                <a:tc>
                  <a:txBody>
                    <a:bodyPr/>
                    <a:lstStyle/>
                    <a:p>
                      <a:pPr algn="ctr" fontAlgn="b"/>
                      <a:r>
                        <a:rPr lang="en-US" sz="1600" b="1" u="none" strike="noStrike">
                          <a:solidFill>
                            <a:schemeClr val="bg1"/>
                          </a:solidFill>
                          <a:effectLst/>
                        </a:rPr>
                        <a:t>Thursday</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5</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45166.16</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266329823"/>
                  </a:ext>
                </a:extLst>
              </a:tr>
              <a:tr h="691579">
                <a:tc>
                  <a:txBody>
                    <a:bodyPr/>
                    <a:lstStyle/>
                    <a:p>
                      <a:pPr algn="ctr" fontAlgn="b"/>
                      <a:r>
                        <a:rPr lang="en-US" sz="1600" b="1" u="none" strike="noStrike">
                          <a:solidFill>
                            <a:schemeClr val="bg1"/>
                          </a:solidFill>
                          <a:effectLst/>
                        </a:rPr>
                        <a:t>Friday</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6</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44352.87</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870643001"/>
                  </a:ext>
                </a:extLst>
              </a:tr>
              <a:tr h="691579">
                <a:tc>
                  <a:txBody>
                    <a:bodyPr/>
                    <a:lstStyle/>
                    <a:p>
                      <a:pPr algn="ctr" fontAlgn="b"/>
                      <a:r>
                        <a:rPr lang="en-US" sz="1600" b="1" u="none" strike="noStrike">
                          <a:solidFill>
                            <a:schemeClr val="bg1"/>
                          </a:solidFill>
                          <a:effectLst/>
                        </a:rPr>
                        <a:t>Monday</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a:solidFill>
                            <a:schemeClr val="bg1"/>
                          </a:solidFill>
                          <a:effectLst/>
                        </a:rPr>
                        <a:t>2</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600" b="1" u="none" strike="noStrike" dirty="0">
                          <a:solidFill>
                            <a:schemeClr val="bg1"/>
                          </a:solidFill>
                          <a:effectLst/>
                        </a:rPr>
                        <a:t>35048.91</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460858768"/>
                  </a:ext>
                </a:extLst>
              </a:tr>
            </a:tbl>
          </a:graphicData>
        </a:graphic>
      </p:graphicFrame>
      <p:sp>
        <p:nvSpPr>
          <p:cNvPr id="4" name="Rectangle 3">
            <a:extLst>
              <a:ext uri="{FF2B5EF4-FFF2-40B4-BE49-F238E27FC236}">
                <a16:creationId xmlns:a16="http://schemas.microsoft.com/office/drawing/2014/main" id="{5DA7E19E-2414-FE61-B3A9-042DDEFD8E5A}"/>
              </a:ext>
            </a:extLst>
          </p:cNvPr>
          <p:cNvSpPr/>
          <p:nvPr/>
        </p:nvSpPr>
        <p:spPr>
          <a:xfrm>
            <a:off x="174661" y="1171254"/>
            <a:ext cx="8054939" cy="142810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00B0F0"/>
                </a:solidFill>
              </a:rPr>
              <a:t>SELECT</a:t>
            </a:r>
            <a:r>
              <a:rPr lang="en-US" dirty="0">
                <a:solidFill>
                  <a:schemeClr val="tx1"/>
                </a:solidFill>
              </a:rPr>
              <a:t> </a:t>
            </a:r>
            <a:r>
              <a:rPr lang="en-US" b="1" dirty="0">
                <a:solidFill>
                  <a:schemeClr val="bg2">
                    <a:lumMod val="75000"/>
                  </a:schemeClr>
                </a:solidFill>
              </a:rPr>
              <a:t>DAYNAME</a:t>
            </a:r>
            <a:r>
              <a:rPr lang="en-US" b="1" dirty="0">
                <a:solidFill>
                  <a:schemeClr val="tx1"/>
                </a:solidFill>
              </a:rPr>
              <a:t>(Updated_Date) </a:t>
            </a:r>
            <a:r>
              <a:rPr lang="en-US" b="1" dirty="0">
                <a:solidFill>
                  <a:srgbClr val="00B0F0"/>
                </a:solidFill>
              </a:rPr>
              <a:t>AS</a:t>
            </a:r>
            <a:r>
              <a:rPr lang="en-US" dirty="0">
                <a:solidFill>
                  <a:schemeClr val="tx1"/>
                </a:solidFill>
              </a:rPr>
              <a:t> </a:t>
            </a:r>
            <a:r>
              <a:rPr lang="en-US" b="1" dirty="0">
                <a:solidFill>
                  <a:schemeClr val="tx1"/>
                </a:solidFill>
              </a:rPr>
              <a:t>Day_Name, </a:t>
            </a:r>
            <a:r>
              <a:rPr lang="en-US" b="1" dirty="0">
                <a:solidFill>
                  <a:schemeClr val="bg2">
                    <a:lumMod val="75000"/>
                  </a:schemeClr>
                </a:solidFill>
              </a:rPr>
              <a:t>DAYOFWEEK</a:t>
            </a:r>
            <a:r>
              <a:rPr lang="en-US" b="1" dirty="0">
                <a:solidFill>
                  <a:schemeClr val="tx1"/>
                </a:solidFill>
              </a:rPr>
              <a:t>(Updated_Date) </a:t>
            </a:r>
            <a:r>
              <a:rPr lang="en-US" b="1" dirty="0">
                <a:solidFill>
                  <a:srgbClr val="00B0F0"/>
                </a:solidFill>
              </a:rPr>
              <a:t>AS</a:t>
            </a:r>
            <a:r>
              <a:rPr lang="en-US" dirty="0">
                <a:solidFill>
                  <a:schemeClr val="tx1"/>
                </a:solidFill>
              </a:rPr>
              <a:t> </a:t>
            </a:r>
            <a:r>
              <a:rPr lang="en-US" b="1" dirty="0">
                <a:solidFill>
                  <a:schemeClr val="tx1"/>
                </a:solidFill>
              </a:rPr>
              <a:t>Day_Number, </a:t>
            </a:r>
            <a:r>
              <a:rPr lang="en-US" b="1" dirty="0">
                <a:solidFill>
                  <a:schemeClr val="bg2">
                    <a:lumMod val="75000"/>
                  </a:schemeClr>
                </a:solidFill>
              </a:rPr>
              <a:t>SUM</a:t>
            </a:r>
            <a:r>
              <a:rPr lang="en-US" b="1" dirty="0">
                <a:solidFill>
                  <a:schemeClr val="tx1"/>
                </a:solidFill>
              </a:rPr>
              <a:t>(Total)</a:t>
            </a:r>
            <a:r>
              <a:rPr lang="en-US" dirty="0">
                <a:solidFill>
                  <a:schemeClr val="tx1"/>
                </a:solidFill>
              </a:rPr>
              <a:t> </a:t>
            </a:r>
            <a:r>
              <a:rPr lang="en-US" b="1" dirty="0">
                <a:solidFill>
                  <a:srgbClr val="00B0F0"/>
                </a:solidFill>
              </a:rPr>
              <a:t>AS</a:t>
            </a:r>
            <a:r>
              <a:rPr lang="en-US" dirty="0">
                <a:solidFill>
                  <a:schemeClr val="tx1"/>
                </a:solidFill>
              </a:rPr>
              <a:t> </a:t>
            </a:r>
            <a:r>
              <a:rPr lang="en-US" b="1" dirty="0">
                <a:solidFill>
                  <a:schemeClr val="tx1"/>
                </a:solidFill>
              </a:rPr>
              <a:t>Total_sale</a:t>
            </a:r>
          </a:p>
          <a:p>
            <a:r>
              <a:rPr lang="en-US" b="1" dirty="0">
                <a:solidFill>
                  <a:srgbClr val="00B0F0"/>
                </a:solidFill>
              </a:rPr>
              <a:t>FROM</a:t>
            </a:r>
            <a:r>
              <a:rPr lang="en-US" dirty="0">
                <a:solidFill>
                  <a:schemeClr val="tx1"/>
                </a:solidFill>
              </a:rPr>
              <a:t> </a:t>
            </a:r>
            <a:r>
              <a:rPr lang="en-US" b="1" dirty="0">
                <a:solidFill>
                  <a:schemeClr val="tx1"/>
                </a:solidFill>
              </a:rPr>
              <a:t>walmartsales_data_set</a:t>
            </a:r>
          </a:p>
          <a:p>
            <a:r>
              <a:rPr lang="en-US" b="1" dirty="0">
                <a:solidFill>
                  <a:srgbClr val="00B0F0"/>
                </a:solidFill>
              </a:rPr>
              <a:t>GROUP</a:t>
            </a:r>
            <a:r>
              <a:rPr lang="en-US" dirty="0">
                <a:solidFill>
                  <a:schemeClr val="tx1"/>
                </a:solidFill>
              </a:rPr>
              <a:t> </a:t>
            </a:r>
            <a:r>
              <a:rPr lang="en-US" b="1" dirty="0">
                <a:solidFill>
                  <a:srgbClr val="00B0F0"/>
                </a:solidFill>
              </a:rPr>
              <a:t>BY</a:t>
            </a:r>
            <a:r>
              <a:rPr lang="en-US" dirty="0">
                <a:solidFill>
                  <a:schemeClr val="tx1"/>
                </a:solidFill>
              </a:rPr>
              <a:t> </a:t>
            </a:r>
            <a:r>
              <a:rPr lang="en-US" b="1" dirty="0">
                <a:solidFill>
                  <a:schemeClr val="tx1"/>
                </a:solidFill>
              </a:rPr>
              <a:t>Day_Name, Day_Number</a:t>
            </a:r>
          </a:p>
          <a:p>
            <a:r>
              <a:rPr lang="en-US" b="1" dirty="0">
                <a:solidFill>
                  <a:srgbClr val="00B0F0"/>
                </a:solidFill>
              </a:rPr>
              <a:t>ORDER</a:t>
            </a:r>
            <a:r>
              <a:rPr lang="en-US" dirty="0">
                <a:solidFill>
                  <a:schemeClr val="tx1"/>
                </a:solidFill>
              </a:rPr>
              <a:t> </a:t>
            </a:r>
            <a:r>
              <a:rPr lang="en-US" b="1" dirty="0">
                <a:solidFill>
                  <a:srgbClr val="00B0F0"/>
                </a:solidFill>
              </a:rPr>
              <a:t>BY</a:t>
            </a:r>
            <a:r>
              <a:rPr lang="en-US" dirty="0">
                <a:solidFill>
                  <a:schemeClr val="tx1"/>
                </a:solidFill>
              </a:rPr>
              <a:t> </a:t>
            </a:r>
            <a:r>
              <a:rPr lang="en-US" b="1" dirty="0">
                <a:solidFill>
                  <a:schemeClr val="tx1"/>
                </a:solidFill>
              </a:rPr>
              <a:t>Total_sale </a:t>
            </a:r>
            <a:r>
              <a:rPr lang="en-US" b="1" dirty="0">
                <a:solidFill>
                  <a:srgbClr val="00B0F0"/>
                </a:solidFill>
              </a:rPr>
              <a:t>DESC</a:t>
            </a:r>
            <a:r>
              <a:rPr lang="en-US" b="1" dirty="0">
                <a:solidFill>
                  <a:schemeClr val="tx1"/>
                </a:solidFill>
              </a:rPr>
              <a:t>;</a:t>
            </a:r>
          </a:p>
        </p:txBody>
      </p:sp>
      <p:pic>
        <p:nvPicPr>
          <p:cNvPr id="6" name="Picture 5">
            <a:extLst>
              <a:ext uri="{FF2B5EF4-FFF2-40B4-BE49-F238E27FC236}">
                <a16:creationId xmlns:a16="http://schemas.microsoft.com/office/drawing/2014/main" id="{27FF42B8-7975-A87D-BD1A-E2FC28410614}"/>
              </a:ext>
            </a:extLst>
          </p:cNvPr>
          <p:cNvPicPr>
            <a:picLocks noChangeAspect="1"/>
          </p:cNvPicPr>
          <p:nvPr/>
        </p:nvPicPr>
        <p:blipFill>
          <a:blip r:embed="rId2"/>
          <a:stretch>
            <a:fillRect/>
          </a:stretch>
        </p:blipFill>
        <p:spPr>
          <a:xfrm>
            <a:off x="174661" y="154113"/>
            <a:ext cx="2152415" cy="832206"/>
          </a:xfrm>
          <a:prstGeom prst="rect">
            <a:avLst/>
          </a:prstGeom>
        </p:spPr>
      </p:pic>
      <p:graphicFrame>
        <p:nvGraphicFramePr>
          <p:cNvPr id="9" name="Chart 8">
            <a:extLst>
              <a:ext uri="{FF2B5EF4-FFF2-40B4-BE49-F238E27FC236}">
                <a16:creationId xmlns:a16="http://schemas.microsoft.com/office/drawing/2014/main" id="{973CC040-83FE-C776-01C8-78862D4E86F0}"/>
              </a:ext>
            </a:extLst>
          </p:cNvPr>
          <p:cNvGraphicFramePr/>
          <p:nvPr>
            <p:extLst>
              <p:ext uri="{D42A27DB-BD31-4B8C-83A1-F6EECF244321}">
                <p14:modId xmlns:p14="http://schemas.microsoft.com/office/powerpoint/2010/main" val="208961087"/>
              </p:ext>
            </p:extLst>
          </p:nvPr>
        </p:nvGraphicFramePr>
        <p:xfrm>
          <a:off x="174661" y="2681555"/>
          <a:ext cx="8054939" cy="402233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2478428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89D65-ADD1-FD03-CA3A-197CD302D6B9}"/>
              </a:ext>
            </a:extLst>
          </p:cNvPr>
          <p:cNvSpPr>
            <a:spLocks noGrp="1"/>
          </p:cNvSpPr>
          <p:nvPr>
            <p:ph type="title"/>
          </p:nvPr>
        </p:nvSpPr>
        <p:spPr>
          <a:xfrm>
            <a:off x="246581" y="1900719"/>
            <a:ext cx="11609797" cy="1060810"/>
          </a:xfrm>
        </p:spPr>
        <p:txBody>
          <a:bodyPr>
            <a:normAutofit/>
          </a:bodyPr>
          <a:lstStyle/>
          <a:p>
            <a:r>
              <a:rPr lang="en-US" sz="2800" b="1" dirty="0">
                <a:latin typeface="Bahnschrift SemiCondensed" panose="020B0502040204020203" pitchFamily="34" charset="0"/>
              </a:rPr>
              <a:t>For further queries, please contact [manojkumarrajput9990@gmail.com].</a:t>
            </a:r>
            <a:br>
              <a:rPr lang="en-US" sz="2800" b="1" dirty="0">
                <a:latin typeface="Bahnschrift SemiCondensed" panose="020B0502040204020203" pitchFamily="34" charset="0"/>
              </a:rPr>
            </a:br>
            <a:r>
              <a:rPr lang="en-US" sz="2800" b="1" dirty="0">
                <a:latin typeface="Bahnschrift SemiCondensed" panose="020B0502040204020203" pitchFamily="34" charset="0"/>
              </a:rPr>
              <a:t>                                Looking forward to your feedback.</a:t>
            </a:r>
          </a:p>
        </p:txBody>
      </p:sp>
      <p:sp>
        <p:nvSpPr>
          <p:cNvPr id="3" name="Content Placeholder 2">
            <a:extLst>
              <a:ext uri="{FF2B5EF4-FFF2-40B4-BE49-F238E27FC236}">
                <a16:creationId xmlns:a16="http://schemas.microsoft.com/office/drawing/2014/main" id="{1382444B-5836-14E8-B525-2F3429B11951}"/>
              </a:ext>
            </a:extLst>
          </p:cNvPr>
          <p:cNvSpPr>
            <a:spLocks noGrp="1"/>
          </p:cNvSpPr>
          <p:nvPr>
            <p:ph idx="1"/>
          </p:nvPr>
        </p:nvSpPr>
        <p:spPr>
          <a:xfrm>
            <a:off x="1489753" y="318500"/>
            <a:ext cx="9164547" cy="1479478"/>
          </a:xfrm>
        </p:spPr>
        <p:txBody>
          <a:bodyPr>
            <a:normAutofit/>
          </a:bodyPr>
          <a:lstStyle/>
          <a:p>
            <a:pPr marL="0" indent="0">
              <a:buNone/>
            </a:pPr>
            <a:r>
              <a:rPr lang="en-US" sz="9600" i="1" dirty="0"/>
              <a:t>       Thank You !</a:t>
            </a:r>
          </a:p>
        </p:txBody>
      </p:sp>
      <p:pic>
        <p:nvPicPr>
          <p:cNvPr id="5" name="Picture 4">
            <a:extLst>
              <a:ext uri="{FF2B5EF4-FFF2-40B4-BE49-F238E27FC236}">
                <a16:creationId xmlns:a16="http://schemas.microsoft.com/office/drawing/2014/main" id="{59DE6C7E-4A41-2903-2B06-3CAAD866EA02}"/>
              </a:ext>
            </a:extLst>
          </p:cNvPr>
          <p:cNvPicPr>
            <a:picLocks noChangeAspect="1"/>
          </p:cNvPicPr>
          <p:nvPr/>
        </p:nvPicPr>
        <p:blipFill>
          <a:blip r:embed="rId2"/>
          <a:stretch>
            <a:fillRect/>
          </a:stretch>
        </p:blipFill>
        <p:spPr>
          <a:xfrm>
            <a:off x="246582" y="5332284"/>
            <a:ext cx="11671442" cy="1304821"/>
          </a:xfrm>
          <a:prstGeom prst="rect">
            <a:avLst/>
          </a:prstGeom>
        </p:spPr>
      </p:pic>
      <p:sp>
        <p:nvSpPr>
          <p:cNvPr id="4" name="Rectangle 3">
            <a:extLst>
              <a:ext uri="{FF2B5EF4-FFF2-40B4-BE49-F238E27FC236}">
                <a16:creationId xmlns:a16="http://schemas.microsoft.com/office/drawing/2014/main" id="{051C9314-6D8E-72CE-2F27-5183D648DCF2}"/>
              </a:ext>
            </a:extLst>
          </p:cNvPr>
          <p:cNvSpPr/>
          <p:nvPr/>
        </p:nvSpPr>
        <p:spPr>
          <a:xfrm>
            <a:off x="246581" y="3215812"/>
            <a:ext cx="11671443" cy="1859622"/>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hlinkClick r:id="rId3">
                  <a:extLst>
                    <a:ext uri="{A12FA001-AC4F-418D-AE19-62706E023703}">
                      <ahyp:hlinkClr xmlns:ahyp="http://schemas.microsoft.com/office/drawing/2018/hyperlinkcolor" val="tx"/>
                    </a:ext>
                  </a:extLst>
                </a:hlinkClick>
              </a:rPr>
              <a:t>Here is SQL Project Video Link Below</a:t>
            </a:r>
          </a:p>
          <a:p>
            <a:pPr algn="ctr"/>
            <a:endParaRPr lang="en-US" sz="2400" dirty="0">
              <a:solidFill>
                <a:schemeClr val="bg1"/>
              </a:solidFill>
              <a:hlinkClick r:id="rId3">
                <a:extLst>
                  <a:ext uri="{A12FA001-AC4F-418D-AE19-62706E023703}">
                    <ahyp:hlinkClr xmlns:ahyp="http://schemas.microsoft.com/office/drawing/2018/hyperlinkcolor" val="tx"/>
                  </a:ext>
                </a:extLst>
              </a:hlinkClick>
            </a:endParaRPr>
          </a:p>
          <a:p>
            <a:pPr algn="ctr"/>
            <a:r>
              <a:rPr lang="en-US" sz="2400" dirty="0">
                <a:solidFill>
                  <a:schemeClr val="bg1"/>
                </a:solidFill>
                <a:hlinkClick r:id="rId3">
                  <a:extLst>
                    <a:ext uri="{A12FA001-AC4F-418D-AE19-62706E023703}">
                      <ahyp:hlinkClr xmlns:ahyp="http://schemas.microsoft.com/office/drawing/2018/hyperlinkcolor" val="tx"/>
                    </a:ext>
                  </a:extLst>
                </a:hlinkClick>
              </a:rPr>
              <a:t>https://drive.google.com/file/d/1_nLOcrnkSXHiHLVNzfpWmqrFOImrCt7P/view?usp=sharing</a:t>
            </a:r>
            <a:endParaRPr lang="en-US" sz="2400" dirty="0">
              <a:solidFill>
                <a:schemeClr val="bg1"/>
              </a:solidFill>
            </a:endParaRPr>
          </a:p>
          <a:p>
            <a:pPr algn="ctr"/>
            <a:endParaRPr lang="en-US" sz="2400" dirty="0">
              <a:solidFill>
                <a:schemeClr val="bg1"/>
              </a:solidFill>
            </a:endParaRPr>
          </a:p>
        </p:txBody>
      </p:sp>
    </p:spTree>
    <p:extLst>
      <p:ext uri="{BB962C8B-B14F-4D97-AF65-F5344CB8AC3E}">
        <p14:creationId xmlns:p14="http://schemas.microsoft.com/office/powerpoint/2010/main" val="4191570168"/>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1B1A6-BDBD-FB60-98F8-D43CB0D36F76}"/>
              </a:ext>
            </a:extLst>
          </p:cNvPr>
          <p:cNvSpPr>
            <a:spLocks noGrp="1"/>
          </p:cNvSpPr>
          <p:nvPr>
            <p:ph type="title"/>
          </p:nvPr>
        </p:nvSpPr>
        <p:spPr>
          <a:xfrm>
            <a:off x="2373330" y="934948"/>
            <a:ext cx="5650786" cy="940082"/>
          </a:xfr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p:spPr>
        <p:txBody>
          <a:bodyPr>
            <a:noAutofit/>
          </a:bodyPr>
          <a:lstStyle/>
          <a:p>
            <a:r>
              <a:rPr lang="en-US" sz="1200" b="1" dirty="0">
                <a:solidFill>
                  <a:srgbClr val="00B0F0"/>
                </a:solidFill>
              </a:rPr>
              <a:t>CREATE VIEW </a:t>
            </a:r>
            <a:r>
              <a:rPr lang="en-US" sz="1200" b="1" dirty="0"/>
              <a:t>Walmarts_Monthly_sales_by_branch</a:t>
            </a:r>
            <a:r>
              <a:rPr lang="en-US" sz="1200" b="1" dirty="0">
                <a:solidFill>
                  <a:srgbClr val="00B0F0"/>
                </a:solidFill>
              </a:rPr>
              <a:t> AS</a:t>
            </a:r>
            <a:br>
              <a:rPr lang="en-US" sz="1200" b="1" dirty="0"/>
            </a:br>
            <a:r>
              <a:rPr lang="en-US" sz="1200" b="1" dirty="0">
                <a:solidFill>
                  <a:srgbClr val="00B0F0"/>
                </a:solidFill>
              </a:rPr>
              <a:t>SELECT MONTH</a:t>
            </a:r>
            <a:r>
              <a:rPr lang="en-US" sz="1200" b="1" dirty="0"/>
              <a:t>(Updated_Date)</a:t>
            </a:r>
            <a:r>
              <a:rPr lang="en-US" sz="1200" b="1" dirty="0">
                <a:solidFill>
                  <a:srgbClr val="00B0F0"/>
                </a:solidFill>
              </a:rPr>
              <a:t> AS </a:t>
            </a:r>
            <a:r>
              <a:rPr lang="en-US" sz="1200" b="1" dirty="0"/>
              <a:t>month, Branch,</a:t>
            </a:r>
            <a:r>
              <a:rPr lang="en-US" sz="1200" b="1" dirty="0">
                <a:solidFill>
                  <a:schemeClr val="bg2">
                    <a:lumMod val="50000"/>
                  </a:schemeClr>
                </a:solidFill>
              </a:rPr>
              <a:t> SUM</a:t>
            </a:r>
            <a:r>
              <a:rPr lang="en-US" sz="1200" b="1" dirty="0"/>
              <a:t>(Total) </a:t>
            </a:r>
            <a:r>
              <a:rPr lang="en-US" sz="1200" b="1" dirty="0">
                <a:solidFill>
                  <a:srgbClr val="00B0F0"/>
                </a:solidFill>
              </a:rPr>
              <a:t>AS </a:t>
            </a:r>
            <a:r>
              <a:rPr lang="en-US" sz="1200" b="1" dirty="0"/>
              <a:t>total_sale</a:t>
            </a:r>
            <a:br>
              <a:rPr lang="en-US" sz="1200" b="1" dirty="0"/>
            </a:br>
            <a:r>
              <a:rPr lang="en-US" sz="1200" b="1" dirty="0">
                <a:solidFill>
                  <a:srgbClr val="00B0F0"/>
                </a:solidFill>
              </a:rPr>
              <a:t>FROM </a:t>
            </a:r>
            <a:r>
              <a:rPr lang="en-US" sz="1200" b="1" dirty="0"/>
              <a:t>walmartsales_data_set</a:t>
            </a:r>
            <a:br>
              <a:rPr lang="en-US" sz="1200" b="1" dirty="0"/>
            </a:br>
            <a:r>
              <a:rPr lang="en-US" sz="1200" b="1" dirty="0">
                <a:solidFill>
                  <a:srgbClr val="00B0F0"/>
                </a:solidFill>
              </a:rPr>
              <a:t>GROUP BY </a:t>
            </a:r>
            <a:r>
              <a:rPr lang="en-US" sz="1200" b="1" dirty="0"/>
              <a:t>Branch, month;</a:t>
            </a:r>
            <a:br>
              <a:rPr lang="en-US" sz="1200" b="1" dirty="0"/>
            </a:br>
            <a:r>
              <a:rPr lang="en-US" sz="1200" b="1" dirty="0">
                <a:solidFill>
                  <a:srgbClr val="00B0F0"/>
                </a:solidFill>
              </a:rPr>
              <a:t>SELECT * FROM </a:t>
            </a:r>
            <a:r>
              <a:rPr lang="en-US" sz="1200" b="1" dirty="0"/>
              <a:t>Walmarts_Monthly_sales_by_branch;</a:t>
            </a:r>
          </a:p>
        </p:txBody>
      </p:sp>
      <p:graphicFrame>
        <p:nvGraphicFramePr>
          <p:cNvPr id="5" name="Content Placeholder 4">
            <a:extLst>
              <a:ext uri="{FF2B5EF4-FFF2-40B4-BE49-F238E27FC236}">
                <a16:creationId xmlns:a16="http://schemas.microsoft.com/office/drawing/2014/main" id="{B75C2C19-0B11-812B-296F-B389BA3DF3C2}"/>
              </a:ext>
            </a:extLst>
          </p:cNvPr>
          <p:cNvGraphicFramePr>
            <a:graphicFrameLocks noGrp="1"/>
          </p:cNvGraphicFramePr>
          <p:nvPr>
            <p:ph idx="1"/>
            <p:extLst>
              <p:ext uri="{D42A27DB-BD31-4B8C-83A1-F6EECF244321}">
                <p14:modId xmlns:p14="http://schemas.microsoft.com/office/powerpoint/2010/main" val="3877393710"/>
              </p:ext>
            </p:extLst>
          </p:nvPr>
        </p:nvGraphicFramePr>
        <p:xfrm>
          <a:off x="8219326" y="164387"/>
          <a:ext cx="3729516" cy="3093651"/>
        </p:xfrm>
        <a:graphic>
          <a:graphicData uri="http://schemas.openxmlformats.org/drawingml/2006/table">
            <a:tbl>
              <a:tblPr firstRow="1" bandRow="1"/>
              <a:tblGrid>
                <a:gridCol w="1243172">
                  <a:extLst>
                    <a:ext uri="{9D8B030D-6E8A-4147-A177-3AD203B41FA5}">
                      <a16:colId xmlns:a16="http://schemas.microsoft.com/office/drawing/2014/main" val="928942431"/>
                    </a:ext>
                  </a:extLst>
                </a:gridCol>
                <a:gridCol w="1243172">
                  <a:extLst>
                    <a:ext uri="{9D8B030D-6E8A-4147-A177-3AD203B41FA5}">
                      <a16:colId xmlns:a16="http://schemas.microsoft.com/office/drawing/2014/main" val="2501714016"/>
                    </a:ext>
                  </a:extLst>
                </a:gridCol>
                <a:gridCol w="1243172">
                  <a:extLst>
                    <a:ext uri="{9D8B030D-6E8A-4147-A177-3AD203B41FA5}">
                      <a16:colId xmlns:a16="http://schemas.microsoft.com/office/drawing/2014/main" val="2773616300"/>
                    </a:ext>
                  </a:extLst>
                </a:gridCol>
              </a:tblGrid>
              <a:tr h="281241">
                <a:tc>
                  <a:txBody>
                    <a:bodyPr/>
                    <a:lstStyle/>
                    <a:p>
                      <a:pPr algn="ctr" fontAlgn="b"/>
                      <a:r>
                        <a:rPr lang="en-US" sz="1400" b="1" u="none" strike="noStrike" dirty="0">
                          <a:solidFill>
                            <a:schemeClr val="bg1"/>
                          </a:solidFill>
                          <a:effectLst/>
                        </a:rPr>
                        <a:t>month</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Branch</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err="1">
                          <a:solidFill>
                            <a:schemeClr val="bg1"/>
                          </a:solidFill>
                          <a:effectLst/>
                        </a:rPr>
                        <a:t>total_sale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639622729"/>
                  </a:ext>
                </a:extLst>
              </a:tr>
              <a:tr h="281241">
                <a:tc>
                  <a:txBody>
                    <a:bodyPr/>
                    <a:lstStyle/>
                    <a:p>
                      <a:pPr algn="ctr" fontAlgn="b"/>
                      <a:r>
                        <a:rPr lang="en-US" sz="1400" b="1" u="none" strike="noStrike" dirty="0">
                          <a:solidFill>
                            <a:schemeClr val="bg1"/>
                          </a:solidFill>
                          <a:effectLst/>
                        </a:rPr>
                        <a:t>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A</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3011.621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6594830"/>
                  </a:ext>
                </a:extLst>
              </a:tr>
              <a:tr h="281241">
                <a:tc>
                  <a:txBody>
                    <a:bodyPr/>
                    <a:lstStyle/>
                    <a:p>
                      <a:pPr algn="ctr" fontAlgn="b"/>
                      <a:r>
                        <a:rPr lang="en-US" sz="1400" b="1" u="none" strike="noStrike" dirty="0">
                          <a:solidFill>
                            <a:schemeClr val="bg1"/>
                          </a:solidFill>
                          <a:effectLst/>
                        </a:rPr>
                        <a:t>8</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C</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5476.737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087753696"/>
                  </a:ext>
                </a:extLst>
              </a:tr>
              <a:tr h="281241">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A</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26869.44</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786955012"/>
                  </a:ext>
                </a:extLst>
              </a:tr>
              <a:tr h="281241">
                <a:tc>
                  <a:txBody>
                    <a:bodyPr/>
                    <a:lstStyle/>
                    <a:p>
                      <a:pPr algn="ctr" fontAlgn="b"/>
                      <a:r>
                        <a:rPr lang="en-US" sz="1400" b="1" u="none" strike="noStrike">
                          <a:solidFill>
                            <a:schemeClr val="bg1"/>
                          </a:solidFill>
                          <a:effectLst/>
                        </a:rPr>
                        <a:t>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A</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29361.14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966000923"/>
                  </a:ext>
                </a:extLst>
              </a:tr>
              <a:tr h="281241">
                <a:tc>
                  <a:txBody>
                    <a:bodyPr/>
                    <a:lstStyle/>
                    <a:p>
                      <a:pPr algn="ctr" fontAlgn="b"/>
                      <a:r>
                        <a:rPr lang="en-US" sz="1400" b="1" u="none" strike="noStrike">
                          <a:solidFill>
                            <a:schemeClr val="bg1"/>
                          </a:solidFill>
                          <a:effectLst/>
                        </a:rPr>
                        <a:t>8</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A</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3970.082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721171692"/>
                  </a:ext>
                </a:extLst>
              </a:tr>
              <a:tr h="281241">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C</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25090.03</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698083518"/>
                  </a:ext>
                </a:extLst>
              </a:tr>
              <a:tr h="281241">
                <a:tc>
                  <a:txBody>
                    <a:bodyPr/>
                    <a:lstStyle/>
                    <a:p>
                      <a:pPr algn="ctr" fontAlgn="b"/>
                      <a:r>
                        <a:rPr lang="en-US" sz="1400" b="1" u="none" strike="noStrike" dirty="0">
                          <a:solidFill>
                            <a:schemeClr val="bg1"/>
                          </a:solidFill>
                          <a:effectLst/>
                        </a:rPr>
                        <a:t>2</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A</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18359.25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475714131"/>
                  </a:ext>
                </a:extLst>
              </a:tr>
              <a:tr h="281241">
                <a:tc>
                  <a:txBody>
                    <a:bodyPr/>
                    <a:lstStyle/>
                    <a:p>
                      <a:pPr algn="ctr" fontAlgn="b"/>
                      <a:r>
                        <a:rPr lang="en-US" sz="1400" b="1" u="none" strike="noStrike">
                          <a:solidFill>
                            <a:schemeClr val="bg1"/>
                          </a:solidFill>
                          <a:effectLst/>
                        </a:rPr>
                        <a:t>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C</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19346.04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930284842"/>
                  </a:ext>
                </a:extLst>
              </a:tr>
              <a:tr h="281241">
                <a:tc>
                  <a:txBody>
                    <a:bodyPr/>
                    <a:lstStyle/>
                    <a:p>
                      <a:pPr algn="ctr" fontAlgn="b"/>
                      <a:r>
                        <a:rPr lang="en-US" sz="1400" b="1" u="none" strike="noStrike">
                          <a:solidFill>
                            <a:schemeClr val="bg1"/>
                          </a:solidFill>
                          <a:effectLst/>
                        </a:rPr>
                        <a:t>10</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A</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3233.359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263047230"/>
                  </a:ext>
                </a:extLst>
              </a:tr>
              <a:tr h="281241">
                <a:tc>
                  <a:txBody>
                    <a:bodyPr/>
                    <a:lstStyle/>
                    <a:p>
                      <a:pPr algn="ctr" fontAlgn="b"/>
                      <a:r>
                        <a:rPr lang="en-US" sz="1400" b="1" u="none" strike="noStrike">
                          <a:solidFill>
                            <a:schemeClr val="bg1"/>
                          </a:solidFill>
                          <a:effectLst/>
                        </a:rPr>
                        <a:t>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B</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25464.45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512474854"/>
                  </a:ext>
                </a:extLst>
              </a:tr>
            </a:tbl>
          </a:graphicData>
        </a:graphic>
      </p:graphicFrame>
      <p:sp>
        <p:nvSpPr>
          <p:cNvPr id="6" name="Rectangle 5">
            <a:extLst>
              <a:ext uri="{FF2B5EF4-FFF2-40B4-BE49-F238E27FC236}">
                <a16:creationId xmlns:a16="http://schemas.microsoft.com/office/drawing/2014/main" id="{542E4B6E-B25A-D52F-CC4F-750A50848684}"/>
              </a:ext>
            </a:extLst>
          </p:cNvPr>
          <p:cNvSpPr/>
          <p:nvPr/>
        </p:nvSpPr>
        <p:spPr>
          <a:xfrm>
            <a:off x="164387" y="1972638"/>
            <a:ext cx="7859730" cy="1285397"/>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sz="1200" b="1" dirty="0">
                <a:solidFill>
                  <a:srgbClr val="00B0F0"/>
                </a:solidFill>
              </a:rPr>
              <a:t>SELECT </a:t>
            </a:r>
            <a:r>
              <a:rPr lang="en-US" sz="1200" b="1" dirty="0"/>
              <a:t>c.Branch, c.total_sale, c.month </a:t>
            </a:r>
            <a:r>
              <a:rPr lang="en-US" sz="1200" b="1" dirty="0">
                <a:solidFill>
                  <a:srgbClr val="00B0F0"/>
                </a:solidFill>
              </a:rPr>
              <a:t>AS </a:t>
            </a:r>
            <a:r>
              <a:rPr lang="en-US" sz="1200" b="1" dirty="0"/>
              <a:t>Current_sale_month, p.total_sale</a:t>
            </a:r>
            <a:r>
              <a:rPr lang="en-US" sz="1200" b="1" dirty="0">
                <a:solidFill>
                  <a:srgbClr val="00B0F0"/>
                </a:solidFill>
              </a:rPr>
              <a:t> AS </a:t>
            </a:r>
            <a:r>
              <a:rPr lang="en-US" sz="1200" b="1" dirty="0"/>
              <a:t>prev_total_sale,</a:t>
            </a:r>
            <a:r>
              <a:rPr lang="en-US" sz="1200" b="1" dirty="0">
                <a:solidFill>
                  <a:schemeClr val="bg2">
                    <a:lumMod val="50000"/>
                  </a:schemeClr>
                </a:solidFill>
              </a:rPr>
              <a:t>ROUND</a:t>
            </a:r>
            <a:r>
              <a:rPr lang="en-US" sz="1200" b="1" dirty="0">
                <a:solidFill>
                  <a:srgbClr val="00B0F0"/>
                </a:solidFill>
              </a:rPr>
              <a:t> </a:t>
            </a:r>
            <a:r>
              <a:rPr lang="en-US" sz="1200" b="1" dirty="0"/>
              <a:t>(((c.total_sale-p.total_sale) / p.total_sale)</a:t>
            </a:r>
            <a:r>
              <a:rPr lang="en-US" sz="1200" b="1" dirty="0">
                <a:solidFill>
                  <a:schemeClr val="tx1"/>
                </a:solidFill>
              </a:rPr>
              <a:t>*</a:t>
            </a:r>
            <a:r>
              <a:rPr lang="en-US" sz="1200" b="1" dirty="0">
                <a:solidFill>
                  <a:schemeClr val="accent2"/>
                </a:solidFill>
              </a:rPr>
              <a:t>100</a:t>
            </a:r>
            <a:r>
              <a:rPr lang="en-US" sz="1200" b="1" dirty="0"/>
              <a:t>,</a:t>
            </a:r>
            <a:r>
              <a:rPr lang="en-US" sz="1200" b="1" dirty="0">
                <a:solidFill>
                  <a:schemeClr val="accent2"/>
                </a:solidFill>
              </a:rPr>
              <a:t> 2</a:t>
            </a:r>
            <a:r>
              <a:rPr lang="en-US" sz="1200" b="1" dirty="0"/>
              <a:t>) </a:t>
            </a:r>
            <a:r>
              <a:rPr lang="en-US" sz="1200" b="1" dirty="0">
                <a:solidFill>
                  <a:srgbClr val="00B0F0"/>
                </a:solidFill>
              </a:rPr>
              <a:t>AS </a:t>
            </a:r>
            <a:r>
              <a:rPr lang="en-US" sz="1200" b="1" dirty="0"/>
              <a:t>Growth_Rate</a:t>
            </a:r>
          </a:p>
          <a:p>
            <a:r>
              <a:rPr lang="en-US" sz="1200" b="1" dirty="0">
                <a:solidFill>
                  <a:srgbClr val="00B0F0"/>
                </a:solidFill>
              </a:rPr>
              <a:t>FROM </a:t>
            </a:r>
            <a:r>
              <a:rPr lang="en-US" sz="1200" b="1" dirty="0"/>
              <a:t>Walmarts_Monthly_sales_by_branch c</a:t>
            </a:r>
          </a:p>
          <a:p>
            <a:r>
              <a:rPr lang="en-US" sz="1200" b="1" dirty="0">
                <a:solidFill>
                  <a:srgbClr val="00B0F0"/>
                </a:solidFill>
              </a:rPr>
              <a:t>INNER JOIN </a:t>
            </a:r>
            <a:r>
              <a:rPr lang="en-US" sz="1200" b="1" dirty="0"/>
              <a:t>( </a:t>
            </a:r>
            <a:r>
              <a:rPr lang="en-US" sz="1200" b="1" dirty="0">
                <a:solidFill>
                  <a:srgbClr val="00B0F0"/>
                </a:solidFill>
              </a:rPr>
              <a:t>SELECT</a:t>
            </a:r>
            <a:r>
              <a:rPr lang="en-US" sz="1200" b="1" dirty="0"/>
              <a:t> Branch, total_sale, month</a:t>
            </a:r>
            <a:r>
              <a:rPr lang="en-US" sz="1200" b="1" dirty="0">
                <a:solidFill>
                  <a:srgbClr val="00B0F0"/>
                </a:solidFill>
              </a:rPr>
              <a:t> FROM</a:t>
            </a:r>
            <a:r>
              <a:rPr lang="en-US" sz="1200" b="1" dirty="0"/>
              <a:t> Walmarts_Monthly_sales_by_branch) P</a:t>
            </a:r>
          </a:p>
          <a:p>
            <a:r>
              <a:rPr lang="en-US" sz="1200" b="1" dirty="0">
                <a:solidFill>
                  <a:srgbClr val="00B0F0"/>
                </a:solidFill>
              </a:rPr>
              <a:t>ON </a:t>
            </a:r>
            <a:r>
              <a:rPr lang="en-US" sz="1200" b="1" dirty="0"/>
              <a:t>c.Branch = p.Branch</a:t>
            </a:r>
            <a:r>
              <a:rPr lang="en-US" sz="1200" b="1" dirty="0">
                <a:solidFill>
                  <a:srgbClr val="00B0F0"/>
                </a:solidFill>
              </a:rPr>
              <a:t> AND </a:t>
            </a:r>
            <a:r>
              <a:rPr lang="en-US" sz="1200" b="1" dirty="0"/>
              <a:t>c.month = p.month+</a:t>
            </a:r>
            <a:r>
              <a:rPr lang="en-US" sz="1200" b="1" dirty="0">
                <a:solidFill>
                  <a:schemeClr val="accent2"/>
                </a:solidFill>
              </a:rPr>
              <a:t>1</a:t>
            </a:r>
          </a:p>
          <a:p>
            <a:r>
              <a:rPr lang="en-US" sz="1200" b="1" dirty="0">
                <a:solidFill>
                  <a:srgbClr val="00B0F0"/>
                </a:solidFill>
              </a:rPr>
              <a:t>ORDER BY </a:t>
            </a:r>
            <a:r>
              <a:rPr lang="en-US" sz="1200" b="1" dirty="0"/>
              <a:t>Growth_Rate </a:t>
            </a:r>
            <a:r>
              <a:rPr lang="en-US" sz="1200" b="1" dirty="0">
                <a:solidFill>
                  <a:srgbClr val="00B0F0"/>
                </a:solidFill>
              </a:rPr>
              <a:t>DESC</a:t>
            </a:r>
          </a:p>
          <a:p>
            <a:r>
              <a:rPr lang="en-US" sz="1200" b="1" dirty="0">
                <a:solidFill>
                  <a:srgbClr val="00B0F0"/>
                </a:solidFill>
              </a:rPr>
              <a:t>LIMIT</a:t>
            </a:r>
            <a:r>
              <a:rPr lang="en-US" sz="1200" b="1" dirty="0"/>
              <a:t> </a:t>
            </a:r>
            <a:r>
              <a:rPr lang="en-US" sz="1200" b="1" dirty="0">
                <a:solidFill>
                  <a:schemeClr val="accent2"/>
                </a:solidFill>
              </a:rPr>
              <a:t>1</a:t>
            </a:r>
            <a:r>
              <a:rPr lang="en-US" sz="1200" b="1" dirty="0"/>
              <a:t>;</a:t>
            </a:r>
          </a:p>
        </p:txBody>
      </p:sp>
      <p:graphicFrame>
        <p:nvGraphicFramePr>
          <p:cNvPr id="7" name="Table 6">
            <a:extLst>
              <a:ext uri="{FF2B5EF4-FFF2-40B4-BE49-F238E27FC236}">
                <a16:creationId xmlns:a16="http://schemas.microsoft.com/office/drawing/2014/main" id="{7E96B306-F447-D335-4382-02B0B646A9EF}"/>
              </a:ext>
            </a:extLst>
          </p:cNvPr>
          <p:cNvGraphicFramePr>
            <a:graphicFrameLocks noGrp="1"/>
          </p:cNvGraphicFramePr>
          <p:nvPr>
            <p:extLst>
              <p:ext uri="{D42A27DB-BD31-4B8C-83A1-F6EECF244321}">
                <p14:modId xmlns:p14="http://schemas.microsoft.com/office/powerpoint/2010/main" val="1496348709"/>
              </p:ext>
            </p:extLst>
          </p:nvPr>
        </p:nvGraphicFramePr>
        <p:xfrm>
          <a:off x="164388" y="3355643"/>
          <a:ext cx="11784455" cy="615316"/>
        </p:xfrm>
        <a:graphic>
          <a:graphicData uri="http://schemas.openxmlformats.org/drawingml/2006/table">
            <a:tbl>
              <a:tblPr firstRow="1" bandRow="1"/>
              <a:tblGrid>
                <a:gridCol w="2356891">
                  <a:extLst>
                    <a:ext uri="{9D8B030D-6E8A-4147-A177-3AD203B41FA5}">
                      <a16:colId xmlns:a16="http://schemas.microsoft.com/office/drawing/2014/main" val="3373903181"/>
                    </a:ext>
                  </a:extLst>
                </a:gridCol>
                <a:gridCol w="2356891">
                  <a:extLst>
                    <a:ext uri="{9D8B030D-6E8A-4147-A177-3AD203B41FA5}">
                      <a16:colId xmlns:a16="http://schemas.microsoft.com/office/drawing/2014/main" val="4279449596"/>
                    </a:ext>
                  </a:extLst>
                </a:gridCol>
                <a:gridCol w="2356891">
                  <a:extLst>
                    <a:ext uri="{9D8B030D-6E8A-4147-A177-3AD203B41FA5}">
                      <a16:colId xmlns:a16="http://schemas.microsoft.com/office/drawing/2014/main" val="35715975"/>
                    </a:ext>
                  </a:extLst>
                </a:gridCol>
                <a:gridCol w="2356891">
                  <a:extLst>
                    <a:ext uri="{9D8B030D-6E8A-4147-A177-3AD203B41FA5}">
                      <a16:colId xmlns:a16="http://schemas.microsoft.com/office/drawing/2014/main" val="3953202856"/>
                    </a:ext>
                  </a:extLst>
                </a:gridCol>
                <a:gridCol w="2356891">
                  <a:extLst>
                    <a:ext uri="{9D8B030D-6E8A-4147-A177-3AD203B41FA5}">
                      <a16:colId xmlns:a16="http://schemas.microsoft.com/office/drawing/2014/main" val="1907172611"/>
                    </a:ext>
                  </a:extLst>
                </a:gridCol>
              </a:tblGrid>
              <a:tr h="282253">
                <a:tc>
                  <a:txBody>
                    <a:bodyPr/>
                    <a:lstStyle/>
                    <a:p>
                      <a:pPr marL="0" lvl="0" indent="0" algn="ctr" fontAlgn="b">
                        <a:lnSpc>
                          <a:spcPct val="150000"/>
                        </a:lnSpc>
                        <a:buFont typeface="Arial" panose="020B0604020202020204" pitchFamily="34" charset="0"/>
                        <a:buNone/>
                      </a:pPr>
                      <a:r>
                        <a:rPr lang="en-US" sz="1600" b="1" u="none" strike="noStrike" dirty="0">
                          <a:solidFill>
                            <a:schemeClr val="bg1"/>
                          </a:solidFill>
                          <a:effectLst/>
                        </a:rPr>
                        <a:t>Branch</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600" b="1" u="none" strike="noStrike" dirty="0" err="1">
                          <a:solidFill>
                            <a:schemeClr val="bg1"/>
                          </a:solidFill>
                          <a:effectLst/>
                        </a:rPr>
                        <a:t>total_sale</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400" b="1" u="none" strike="noStrike" dirty="0">
                          <a:solidFill>
                            <a:schemeClr val="bg1"/>
                          </a:solidFill>
                          <a:effectLst/>
                        </a:rPr>
                        <a:t>Current</a:t>
                      </a:r>
                      <a:r>
                        <a:rPr lang="en-US" sz="1600" b="1" u="none" strike="noStrike" dirty="0">
                          <a:solidFill>
                            <a:schemeClr val="bg1"/>
                          </a:solidFill>
                          <a:effectLst/>
                        </a:rPr>
                        <a:t>_sale_month</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600" b="1" u="none" strike="noStrike">
                          <a:solidFill>
                            <a:schemeClr val="bg1"/>
                          </a:solidFill>
                          <a:effectLst/>
                        </a:rPr>
                        <a:t>prev_total_sale</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600" b="1" u="none" strike="noStrike" dirty="0">
                          <a:solidFill>
                            <a:schemeClr val="bg1"/>
                          </a:solidFill>
                          <a:effectLst/>
                        </a:rPr>
                        <a:t>Growth_Rate</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80189859"/>
                  </a:ext>
                </a:extLst>
              </a:tr>
              <a:tr h="282253">
                <a:tc>
                  <a:txBody>
                    <a:bodyPr/>
                    <a:lstStyle/>
                    <a:p>
                      <a:pPr marL="0" lvl="0" indent="0" algn="ctr" fontAlgn="b">
                        <a:lnSpc>
                          <a:spcPct val="150000"/>
                        </a:lnSpc>
                        <a:buFont typeface="Arial" panose="020B0604020202020204" pitchFamily="34" charset="0"/>
                        <a:buNone/>
                      </a:pPr>
                      <a:r>
                        <a:rPr lang="en-US" sz="1600" b="1" u="none" strike="noStrike">
                          <a:solidFill>
                            <a:schemeClr val="bg1"/>
                          </a:solidFill>
                          <a:effectLst/>
                        </a:rPr>
                        <a:t>C</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600" b="1" u="none" strike="noStrike">
                          <a:solidFill>
                            <a:schemeClr val="bg1"/>
                          </a:solidFill>
                          <a:effectLst/>
                        </a:rPr>
                        <a:t>4770.665</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600" b="1" u="none" strike="noStrike" dirty="0">
                          <a:solidFill>
                            <a:schemeClr val="bg1"/>
                          </a:solidFill>
                          <a:effectLst/>
                        </a:rPr>
                        <a:t>5</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600" b="1" u="none" strike="noStrike">
                          <a:solidFill>
                            <a:schemeClr val="bg1"/>
                          </a:solidFill>
                          <a:effectLst/>
                        </a:rPr>
                        <a:t>1636.236</a:t>
                      </a:r>
                      <a:endParaRPr lang="en-US" sz="16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marL="0" lvl="0" indent="0" algn="ctr" fontAlgn="b">
                        <a:lnSpc>
                          <a:spcPct val="150000"/>
                        </a:lnSpc>
                        <a:buFont typeface="Arial" panose="020B0604020202020204" pitchFamily="34" charset="0"/>
                        <a:buNone/>
                      </a:pPr>
                      <a:r>
                        <a:rPr lang="en-US" sz="1600" b="1" u="none" strike="noStrike" dirty="0">
                          <a:solidFill>
                            <a:schemeClr val="bg1"/>
                          </a:solidFill>
                          <a:effectLst/>
                        </a:rPr>
                        <a:t>191.56</a:t>
                      </a:r>
                      <a:endParaRPr lang="en-US" sz="16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600174107"/>
                  </a:ext>
                </a:extLst>
              </a:tr>
            </a:tbl>
          </a:graphicData>
        </a:graphic>
      </p:graphicFrame>
      <p:graphicFrame>
        <p:nvGraphicFramePr>
          <p:cNvPr id="10" name="Chart 9">
            <a:extLst>
              <a:ext uri="{FF2B5EF4-FFF2-40B4-BE49-F238E27FC236}">
                <a16:creationId xmlns:a16="http://schemas.microsoft.com/office/drawing/2014/main" id="{D4D714F6-2C14-F5A5-F369-ECE06CE8E154}"/>
              </a:ext>
            </a:extLst>
          </p:cNvPr>
          <p:cNvGraphicFramePr/>
          <p:nvPr>
            <p:extLst>
              <p:ext uri="{D42A27DB-BD31-4B8C-83A1-F6EECF244321}">
                <p14:modId xmlns:p14="http://schemas.microsoft.com/office/powerpoint/2010/main" val="2662168919"/>
              </p:ext>
            </p:extLst>
          </p:nvPr>
        </p:nvGraphicFramePr>
        <p:xfrm>
          <a:off x="6729571" y="4068566"/>
          <a:ext cx="5219271" cy="258908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hart 12">
            <a:extLst>
              <a:ext uri="{FF2B5EF4-FFF2-40B4-BE49-F238E27FC236}">
                <a16:creationId xmlns:a16="http://schemas.microsoft.com/office/drawing/2014/main" id="{28450B22-C002-E144-8FEE-90994EF52700}"/>
              </a:ext>
            </a:extLst>
          </p:cNvPr>
          <p:cNvGraphicFramePr/>
          <p:nvPr>
            <p:extLst>
              <p:ext uri="{D42A27DB-BD31-4B8C-83A1-F6EECF244321}">
                <p14:modId xmlns:p14="http://schemas.microsoft.com/office/powerpoint/2010/main" val="1068712262"/>
              </p:ext>
            </p:extLst>
          </p:nvPr>
        </p:nvGraphicFramePr>
        <p:xfrm>
          <a:off x="164386" y="4068566"/>
          <a:ext cx="6380251" cy="2589085"/>
        </p:xfrm>
        <a:graphic>
          <a:graphicData uri="http://schemas.openxmlformats.org/drawingml/2006/chart">
            <c:chart xmlns:c="http://schemas.openxmlformats.org/drawingml/2006/chart" xmlns:r="http://schemas.openxmlformats.org/officeDocument/2006/relationships" r:id="rId3"/>
          </a:graphicData>
        </a:graphic>
      </p:graphicFrame>
      <p:pic>
        <p:nvPicPr>
          <p:cNvPr id="15" name="Picture 14">
            <a:extLst>
              <a:ext uri="{FF2B5EF4-FFF2-40B4-BE49-F238E27FC236}">
                <a16:creationId xmlns:a16="http://schemas.microsoft.com/office/drawing/2014/main" id="{BE0ACEFB-4CD2-54ED-0815-DF6DFC2A11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4385" y="164386"/>
            <a:ext cx="2106203" cy="1633592"/>
          </a:xfrm>
          <a:prstGeom prst="rect">
            <a:avLst/>
          </a:prstGeom>
        </p:spPr>
      </p:pic>
      <p:sp>
        <p:nvSpPr>
          <p:cNvPr id="3" name="Rectangle 2">
            <a:extLst>
              <a:ext uri="{FF2B5EF4-FFF2-40B4-BE49-F238E27FC236}">
                <a16:creationId xmlns:a16="http://schemas.microsoft.com/office/drawing/2014/main" id="{2E2760EE-372D-BE50-3110-CF6C0449E055}"/>
              </a:ext>
            </a:extLst>
          </p:cNvPr>
          <p:cNvSpPr/>
          <p:nvPr/>
        </p:nvSpPr>
        <p:spPr>
          <a:xfrm>
            <a:off x="2373330" y="164386"/>
            <a:ext cx="5650786" cy="6729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b="1" dirty="0"/>
              <a:t>Walmart wants to identify which branch has exhibited the highest sales growth over time. Analyze the total sales for each branch and compare the growth rate across months to find the top performer.</a:t>
            </a:r>
          </a:p>
        </p:txBody>
      </p:sp>
    </p:spTree>
    <p:extLst>
      <p:ext uri="{BB962C8B-B14F-4D97-AF65-F5344CB8AC3E}">
        <p14:creationId xmlns:p14="http://schemas.microsoft.com/office/powerpoint/2010/main" val="247710000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797F-7A2B-20FC-1582-2A656B9EBC33}"/>
              </a:ext>
            </a:extLst>
          </p:cNvPr>
          <p:cNvSpPr>
            <a:spLocks noGrp="1"/>
          </p:cNvSpPr>
          <p:nvPr>
            <p:ph type="title"/>
          </p:nvPr>
        </p:nvSpPr>
        <p:spPr>
          <a:xfrm>
            <a:off x="2352782" y="174662"/>
            <a:ext cx="9657708" cy="506376"/>
          </a:xfr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p:spPr>
        <p:txBody>
          <a:bodyPr>
            <a:normAutofit/>
          </a:bodyPr>
          <a:lstStyle/>
          <a:p>
            <a:r>
              <a:rPr lang="en-US" sz="1400" b="1" dirty="0"/>
              <a:t>Question 2. Walmart needs to determine which product line contributes the highest profit to each branch. The profit margin should be calculated based on the difference between the gross income and cost of goods sold.</a:t>
            </a:r>
          </a:p>
        </p:txBody>
      </p:sp>
      <p:graphicFrame>
        <p:nvGraphicFramePr>
          <p:cNvPr id="17" name="Content Placeholder 16">
            <a:extLst>
              <a:ext uri="{FF2B5EF4-FFF2-40B4-BE49-F238E27FC236}">
                <a16:creationId xmlns:a16="http://schemas.microsoft.com/office/drawing/2014/main" id="{479DA193-FB73-4F69-4DEA-5AD3059EB391}"/>
              </a:ext>
            </a:extLst>
          </p:cNvPr>
          <p:cNvGraphicFramePr>
            <a:graphicFrameLocks noGrp="1"/>
          </p:cNvGraphicFramePr>
          <p:nvPr>
            <p:ph idx="1"/>
            <p:extLst>
              <p:ext uri="{D42A27DB-BD31-4B8C-83A1-F6EECF244321}">
                <p14:modId xmlns:p14="http://schemas.microsoft.com/office/powerpoint/2010/main" val="3176652855"/>
              </p:ext>
            </p:extLst>
          </p:nvPr>
        </p:nvGraphicFramePr>
        <p:xfrm>
          <a:off x="4541180" y="816797"/>
          <a:ext cx="3729519" cy="1751324"/>
        </p:xfrm>
        <a:graphic>
          <a:graphicData uri="http://schemas.openxmlformats.org/drawingml/2006/table">
            <a:tbl>
              <a:tblPr firstRow="1" bandRow="1"/>
              <a:tblGrid>
                <a:gridCol w="1243173">
                  <a:extLst>
                    <a:ext uri="{9D8B030D-6E8A-4147-A177-3AD203B41FA5}">
                      <a16:colId xmlns:a16="http://schemas.microsoft.com/office/drawing/2014/main" val="1893022006"/>
                    </a:ext>
                  </a:extLst>
                </a:gridCol>
                <a:gridCol w="1243173">
                  <a:extLst>
                    <a:ext uri="{9D8B030D-6E8A-4147-A177-3AD203B41FA5}">
                      <a16:colId xmlns:a16="http://schemas.microsoft.com/office/drawing/2014/main" val="1220877911"/>
                    </a:ext>
                  </a:extLst>
                </a:gridCol>
                <a:gridCol w="1243173">
                  <a:extLst>
                    <a:ext uri="{9D8B030D-6E8A-4147-A177-3AD203B41FA5}">
                      <a16:colId xmlns:a16="http://schemas.microsoft.com/office/drawing/2014/main" val="3935297999"/>
                    </a:ext>
                  </a:extLst>
                </a:gridCol>
              </a:tblGrid>
              <a:tr h="267016">
                <a:tc>
                  <a:txBody>
                    <a:bodyPr/>
                    <a:lstStyle/>
                    <a:p>
                      <a:pPr algn="ctr" fontAlgn="b"/>
                      <a:r>
                        <a:rPr lang="en-US" sz="1100" b="1" u="none" strike="noStrike" dirty="0">
                          <a:solidFill>
                            <a:schemeClr val="bg1"/>
                          </a:solidFill>
                          <a:effectLst/>
                        </a:rPr>
                        <a:t>Branch</a:t>
                      </a:r>
                      <a:endParaRPr lang="en-US" sz="11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Product_line</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Total_Gross_income</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247989318"/>
                  </a:ext>
                </a:extLst>
              </a:tr>
              <a:tr h="267016">
                <a:tc>
                  <a:txBody>
                    <a:bodyPr/>
                    <a:lstStyle/>
                    <a:p>
                      <a:pPr algn="ctr" fontAlgn="b"/>
                      <a:r>
                        <a:rPr lang="en-US" sz="1100" b="1" u="none" strike="noStrike">
                          <a:solidFill>
                            <a:schemeClr val="bg1"/>
                          </a:solidFill>
                          <a:effectLst/>
                        </a:rPr>
                        <a:t>A</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Health and beauty</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599.893</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879748142"/>
                  </a:ext>
                </a:extLst>
              </a:tr>
              <a:tr h="316154">
                <a:tc>
                  <a:txBody>
                    <a:bodyPr/>
                    <a:lstStyle/>
                    <a:p>
                      <a:pPr algn="ctr" fontAlgn="b"/>
                      <a:r>
                        <a:rPr lang="en-US" sz="1100" b="1" u="none" strike="noStrike">
                          <a:solidFill>
                            <a:schemeClr val="bg1"/>
                          </a:solidFill>
                          <a:effectLst/>
                        </a:rPr>
                        <a:t>C</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Electronic accessories</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903.2845</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898332117"/>
                  </a:ext>
                </a:extLst>
              </a:tr>
              <a:tr h="267016">
                <a:tc>
                  <a:txBody>
                    <a:bodyPr/>
                    <a:lstStyle/>
                    <a:p>
                      <a:pPr algn="ctr" fontAlgn="b"/>
                      <a:r>
                        <a:rPr lang="en-US" sz="1100" b="1" u="none" strike="noStrike">
                          <a:solidFill>
                            <a:schemeClr val="bg1"/>
                          </a:solidFill>
                          <a:effectLst/>
                        </a:rPr>
                        <a:t>A</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Home and lifestyle</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1067.485</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217372936"/>
                  </a:ext>
                </a:extLst>
              </a:tr>
              <a:tr h="267016">
                <a:tc>
                  <a:txBody>
                    <a:bodyPr/>
                    <a:lstStyle/>
                    <a:p>
                      <a:pPr algn="ctr" fontAlgn="b"/>
                      <a:r>
                        <a:rPr lang="en-US" sz="1100" b="1" u="none" strike="noStrike">
                          <a:solidFill>
                            <a:schemeClr val="bg1"/>
                          </a:solidFill>
                          <a:effectLst/>
                        </a:rPr>
                        <a:t>A</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dirty="0">
                          <a:solidFill>
                            <a:schemeClr val="bg1"/>
                          </a:solidFill>
                          <a:effectLst/>
                        </a:rPr>
                        <a:t>Sports and travel</a:t>
                      </a:r>
                      <a:endParaRPr lang="en-US" sz="11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922.5095</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050051833"/>
                  </a:ext>
                </a:extLst>
              </a:tr>
              <a:tr h="316154">
                <a:tc>
                  <a:txBody>
                    <a:bodyPr/>
                    <a:lstStyle/>
                    <a:p>
                      <a:pPr algn="ctr" fontAlgn="b"/>
                      <a:r>
                        <a:rPr lang="en-US" sz="1100" b="1" u="none" strike="noStrike">
                          <a:solidFill>
                            <a:schemeClr val="bg1"/>
                          </a:solidFill>
                          <a:effectLst/>
                        </a:rPr>
                        <a:t>A</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a:solidFill>
                            <a:schemeClr val="bg1"/>
                          </a:solidFill>
                          <a:effectLst/>
                        </a:rPr>
                        <a:t>Electronic accessories</a:t>
                      </a:r>
                      <a:endParaRPr lang="en-US" sz="11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100" b="1" u="none" strike="noStrike" dirty="0">
                          <a:solidFill>
                            <a:schemeClr val="bg1"/>
                          </a:solidFill>
                          <a:effectLst/>
                        </a:rPr>
                        <a:t>872.2435</a:t>
                      </a:r>
                      <a:endParaRPr lang="en-US" sz="11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122309461"/>
                  </a:ext>
                </a:extLst>
              </a:tr>
            </a:tbl>
          </a:graphicData>
        </a:graphic>
      </p:graphicFrame>
      <p:pic>
        <p:nvPicPr>
          <p:cNvPr id="4" name="Picture 3">
            <a:extLst>
              <a:ext uri="{FF2B5EF4-FFF2-40B4-BE49-F238E27FC236}">
                <a16:creationId xmlns:a16="http://schemas.microsoft.com/office/drawing/2014/main" id="{CAADEEF6-7C39-97E2-8D3A-A407669823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5" y="164386"/>
            <a:ext cx="2106203" cy="1047964"/>
          </a:xfrm>
          <a:prstGeom prst="rect">
            <a:avLst/>
          </a:prstGeom>
          <a:ln>
            <a:solidFill>
              <a:schemeClr val="tx1"/>
            </a:solidFill>
          </a:ln>
        </p:spPr>
      </p:pic>
      <p:graphicFrame>
        <p:nvGraphicFramePr>
          <p:cNvPr id="12" name="Table 11">
            <a:extLst>
              <a:ext uri="{FF2B5EF4-FFF2-40B4-BE49-F238E27FC236}">
                <a16:creationId xmlns:a16="http://schemas.microsoft.com/office/drawing/2014/main" id="{991B5A45-43C2-2C36-EF4F-88C52BDEE5F2}"/>
              </a:ext>
            </a:extLst>
          </p:cNvPr>
          <p:cNvGraphicFramePr>
            <a:graphicFrameLocks noGrp="1"/>
          </p:cNvGraphicFramePr>
          <p:nvPr>
            <p:extLst>
              <p:ext uri="{D42A27DB-BD31-4B8C-83A1-F6EECF244321}">
                <p14:modId xmlns:p14="http://schemas.microsoft.com/office/powerpoint/2010/main" val="1388979027"/>
              </p:ext>
            </p:extLst>
          </p:nvPr>
        </p:nvGraphicFramePr>
        <p:xfrm>
          <a:off x="8414539" y="816796"/>
          <a:ext cx="3595950" cy="3138756"/>
        </p:xfrm>
        <a:graphic>
          <a:graphicData uri="http://schemas.openxmlformats.org/drawingml/2006/table">
            <a:tbl>
              <a:tblPr firstRow="1" bandRow="1"/>
              <a:tblGrid>
                <a:gridCol w="1198650">
                  <a:extLst>
                    <a:ext uri="{9D8B030D-6E8A-4147-A177-3AD203B41FA5}">
                      <a16:colId xmlns:a16="http://schemas.microsoft.com/office/drawing/2014/main" val="2646831078"/>
                    </a:ext>
                  </a:extLst>
                </a:gridCol>
                <a:gridCol w="1198650">
                  <a:extLst>
                    <a:ext uri="{9D8B030D-6E8A-4147-A177-3AD203B41FA5}">
                      <a16:colId xmlns:a16="http://schemas.microsoft.com/office/drawing/2014/main" val="2675407445"/>
                    </a:ext>
                  </a:extLst>
                </a:gridCol>
                <a:gridCol w="1198650">
                  <a:extLst>
                    <a:ext uri="{9D8B030D-6E8A-4147-A177-3AD203B41FA5}">
                      <a16:colId xmlns:a16="http://schemas.microsoft.com/office/drawing/2014/main" val="273665189"/>
                    </a:ext>
                  </a:extLst>
                </a:gridCol>
              </a:tblGrid>
              <a:tr h="784689">
                <a:tc>
                  <a:txBody>
                    <a:bodyPr/>
                    <a:lstStyle/>
                    <a:p>
                      <a:pPr algn="ctr" fontAlgn="b"/>
                      <a:r>
                        <a:rPr lang="en-US" sz="1400" b="1" u="none" strike="noStrike" dirty="0">
                          <a:solidFill>
                            <a:schemeClr val="bg1"/>
                          </a:solidFill>
                          <a:effectLst/>
                        </a:rPr>
                        <a:t>Branch</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Product_line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Total_Gross_income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733378071"/>
                  </a:ext>
                </a:extLst>
              </a:tr>
              <a:tr h="784689">
                <a:tc>
                  <a:txBody>
                    <a:bodyPr/>
                    <a:lstStyle/>
                    <a:p>
                      <a:pPr algn="ctr" fontAlgn="b"/>
                      <a:r>
                        <a:rPr lang="en-US" sz="1400" b="1" u="none" strike="noStrike">
                          <a:solidFill>
                            <a:schemeClr val="bg1"/>
                          </a:solidFill>
                          <a:effectLst/>
                        </a:rPr>
                        <a:t>A</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Home and lifestyle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1067.485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544706161"/>
                  </a:ext>
                </a:extLst>
              </a:tr>
              <a:tr h="784689">
                <a:tc>
                  <a:txBody>
                    <a:bodyPr/>
                    <a:lstStyle/>
                    <a:p>
                      <a:pPr algn="ctr" fontAlgn="b"/>
                      <a:r>
                        <a:rPr lang="en-US" sz="1400" b="1" u="none" strike="noStrike">
                          <a:solidFill>
                            <a:schemeClr val="bg1"/>
                          </a:solidFill>
                          <a:effectLst/>
                        </a:rPr>
                        <a:t>B</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Sports and travel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951.819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520767368"/>
                  </a:ext>
                </a:extLst>
              </a:tr>
              <a:tr h="784689">
                <a:tc>
                  <a:txBody>
                    <a:bodyPr/>
                    <a:lstStyle/>
                    <a:p>
                      <a:pPr algn="ctr" fontAlgn="b"/>
                      <a:r>
                        <a:rPr lang="en-US" sz="1400" b="1" u="none" strike="noStrike" dirty="0">
                          <a:solidFill>
                            <a:schemeClr val="bg1"/>
                          </a:solidFill>
                          <a:effectLst/>
                        </a:rPr>
                        <a:t>C</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Food and beverages</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1131.755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444879758"/>
                  </a:ext>
                </a:extLst>
              </a:tr>
            </a:tbl>
          </a:graphicData>
        </a:graphic>
      </p:graphicFrame>
      <p:sp>
        <p:nvSpPr>
          <p:cNvPr id="13" name="Rectangle 12">
            <a:extLst>
              <a:ext uri="{FF2B5EF4-FFF2-40B4-BE49-F238E27FC236}">
                <a16:creationId xmlns:a16="http://schemas.microsoft.com/office/drawing/2014/main" id="{63DEF7E8-B262-54A3-F0B4-500D7C66A061}"/>
              </a:ext>
            </a:extLst>
          </p:cNvPr>
          <p:cNvSpPr/>
          <p:nvPr/>
        </p:nvSpPr>
        <p:spPr>
          <a:xfrm>
            <a:off x="181511" y="1315091"/>
            <a:ext cx="4215828" cy="1306079"/>
          </a:xfrm>
          <a:prstGeom prst="rect">
            <a:avLst/>
          </a:prstGeom>
          <a:gradFill flip="none" rotWithShape="1">
            <a:gsLst>
              <a:gs pos="0">
                <a:schemeClr val="accent5">
                  <a:lumMod val="6000"/>
                  <a:lumOff val="94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09ED6"/>
                </a:solidFill>
              </a:rPr>
              <a:t>CREATE VIEW </a:t>
            </a:r>
            <a:r>
              <a:rPr lang="en-US" sz="1400" b="1" dirty="0">
                <a:solidFill>
                  <a:schemeClr val="tx1"/>
                </a:solidFill>
              </a:rPr>
              <a:t>Most_Profitable_product_line_of</a:t>
            </a:r>
            <a:r>
              <a:rPr lang="en-US" sz="1400" dirty="0">
                <a:solidFill>
                  <a:schemeClr val="tx1"/>
                </a:solidFill>
              </a:rPr>
              <a:t> </a:t>
            </a:r>
            <a:r>
              <a:rPr lang="en-US" sz="1400" b="1" dirty="0">
                <a:solidFill>
                  <a:srgbClr val="0071CE"/>
                </a:solidFill>
              </a:rPr>
              <a:t>AS</a:t>
            </a:r>
          </a:p>
          <a:p>
            <a:r>
              <a:rPr lang="en-US" sz="1400" b="1" dirty="0">
                <a:solidFill>
                  <a:srgbClr val="009ED6"/>
                </a:solidFill>
              </a:rPr>
              <a:t>SELECT</a:t>
            </a:r>
            <a:r>
              <a:rPr lang="en-US" sz="1400" dirty="0">
                <a:solidFill>
                  <a:schemeClr val="bg1"/>
                </a:solidFill>
              </a:rPr>
              <a:t> </a:t>
            </a:r>
            <a:r>
              <a:rPr lang="en-US" sz="1400" b="1" dirty="0">
                <a:solidFill>
                  <a:schemeClr val="tx1"/>
                </a:solidFill>
              </a:rPr>
              <a:t>Branch, Product_line, </a:t>
            </a:r>
            <a:r>
              <a:rPr lang="en-US" sz="1400" dirty="0">
                <a:solidFill>
                  <a:schemeClr val="bg2">
                    <a:lumMod val="50000"/>
                  </a:schemeClr>
                </a:solidFill>
              </a:rPr>
              <a:t>SUM</a:t>
            </a:r>
            <a:r>
              <a:rPr lang="en-US" sz="1400" b="1" dirty="0">
                <a:solidFill>
                  <a:schemeClr val="tx1"/>
                </a:solidFill>
              </a:rPr>
              <a:t>(gross_income) </a:t>
            </a:r>
          </a:p>
          <a:p>
            <a:r>
              <a:rPr lang="en-US" sz="1400" b="1" dirty="0">
                <a:solidFill>
                  <a:srgbClr val="009ED6"/>
                </a:solidFill>
              </a:rPr>
              <a:t>AS </a:t>
            </a:r>
            <a:r>
              <a:rPr lang="en-US" sz="1400" b="1" dirty="0">
                <a:solidFill>
                  <a:schemeClr val="tx1"/>
                </a:solidFill>
              </a:rPr>
              <a:t>Total_Gross_income</a:t>
            </a:r>
          </a:p>
          <a:p>
            <a:r>
              <a:rPr lang="en-US" sz="1400" b="1" dirty="0">
                <a:solidFill>
                  <a:srgbClr val="009ED6"/>
                </a:solidFill>
              </a:rPr>
              <a:t>FROM</a:t>
            </a:r>
            <a:r>
              <a:rPr lang="en-US" sz="1400" dirty="0">
                <a:solidFill>
                  <a:schemeClr val="bg1"/>
                </a:solidFill>
              </a:rPr>
              <a:t> </a:t>
            </a:r>
            <a:r>
              <a:rPr lang="en-US" sz="1400" b="1" dirty="0">
                <a:solidFill>
                  <a:schemeClr val="tx1"/>
                </a:solidFill>
              </a:rPr>
              <a:t>walmartsales_data_set</a:t>
            </a:r>
          </a:p>
          <a:p>
            <a:r>
              <a:rPr lang="en-US" sz="1400" b="1" dirty="0">
                <a:solidFill>
                  <a:srgbClr val="009ED6"/>
                </a:solidFill>
              </a:rPr>
              <a:t>GROUP BY </a:t>
            </a:r>
            <a:r>
              <a:rPr lang="en-US" sz="1400" b="1" dirty="0">
                <a:solidFill>
                  <a:schemeClr val="tx1"/>
                </a:solidFill>
              </a:rPr>
              <a:t>Branch, Product_line;</a:t>
            </a:r>
          </a:p>
          <a:p>
            <a:r>
              <a:rPr lang="en-US" sz="1400" b="1" dirty="0">
                <a:solidFill>
                  <a:srgbClr val="009ED6"/>
                </a:solidFill>
              </a:rPr>
              <a:t>SELECT * FROM </a:t>
            </a:r>
            <a:r>
              <a:rPr lang="en-US" sz="1400" b="1" dirty="0">
                <a:solidFill>
                  <a:schemeClr val="tx1"/>
                </a:solidFill>
              </a:rPr>
              <a:t>Most_Profitable_Product_line_of ;</a:t>
            </a:r>
          </a:p>
        </p:txBody>
      </p:sp>
      <p:sp>
        <p:nvSpPr>
          <p:cNvPr id="14" name="Rectangle 13">
            <a:extLst>
              <a:ext uri="{FF2B5EF4-FFF2-40B4-BE49-F238E27FC236}">
                <a16:creationId xmlns:a16="http://schemas.microsoft.com/office/drawing/2014/main" id="{DCA2B78B-019E-53DE-CCB9-54C4992D7C58}"/>
              </a:ext>
            </a:extLst>
          </p:cNvPr>
          <p:cNvSpPr/>
          <p:nvPr/>
        </p:nvSpPr>
        <p:spPr>
          <a:xfrm>
            <a:off x="181512" y="2670862"/>
            <a:ext cx="8089188" cy="1284691"/>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09ED6"/>
                </a:solidFill>
              </a:rPr>
              <a:t>SELECT</a:t>
            </a:r>
            <a:r>
              <a:rPr lang="en-US" sz="1400" b="1" dirty="0">
                <a:solidFill>
                  <a:schemeClr val="tx1"/>
                </a:solidFill>
              </a:rPr>
              <a:t> Branch, Product_line, Total_Gross_income </a:t>
            </a:r>
          </a:p>
          <a:p>
            <a:r>
              <a:rPr lang="en-US" sz="1400" b="1" dirty="0">
                <a:solidFill>
                  <a:srgbClr val="009ED6"/>
                </a:solidFill>
              </a:rPr>
              <a:t>FROM</a:t>
            </a:r>
            <a:r>
              <a:rPr lang="en-US" sz="1400" b="1" dirty="0">
                <a:solidFill>
                  <a:schemeClr val="tx1"/>
                </a:solidFill>
              </a:rPr>
              <a:t>( </a:t>
            </a:r>
            <a:r>
              <a:rPr lang="en-US" sz="1400" b="1" dirty="0">
                <a:solidFill>
                  <a:srgbClr val="009ED6"/>
                </a:solidFill>
              </a:rPr>
              <a:t>SELECT </a:t>
            </a:r>
            <a:r>
              <a:rPr lang="en-US" sz="1400" b="1" dirty="0">
                <a:solidFill>
                  <a:schemeClr val="tx1"/>
                </a:solidFill>
              </a:rPr>
              <a:t> Branch, Product_line, Total_Gross_income, </a:t>
            </a:r>
            <a:r>
              <a:rPr lang="en-US" sz="1400" b="1" dirty="0">
                <a:solidFill>
                  <a:srgbClr val="009ED6"/>
                </a:solidFill>
              </a:rPr>
              <a:t>RANK</a:t>
            </a:r>
            <a:r>
              <a:rPr lang="en-US" sz="1400" b="1" dirty="0">
                <a:solidFill>
                  <a:schemeClr val="tx1"/>
                </a:solidFill>
              </a:rPr>
              <a:t>()</a:t>
            </a:r>
            <a:r>
              <a:rPr lang="en-US" sz="1400" b="1" dirty="0">
                <a:solidFill>
                  <a:srgbClr val="009ED6"/>
                </a:solidFill>
              </a:rPr>
              <a:t>OVER</a:t>
            </a:r>
            <a:r>
              <a:rPr lang="en-US" sz="1400" b="1" dirty="0">
                <a:solidFill>
                  <a:schemeClr val="tx1"/>
                </a:solidFill>
              </a:rPr>
              <a:t>(</a:t>
            </a:r>
            <a:r>
              <a:rPr lang="en-US" sz="1400" b="1" dirty="0">
                <a:solidFill>
                  <a:srgbClr val="009ED6"/>
                </a:solidFill>
              </a:rPr>
              <a:t>PARTITION BY</a:t>
            </a:r>
            <a:r>
              <a:rPr lang="en-US" sz="1400" b="1" dirty="0">
                <a:solidFill>
                  <a:schemeClr val="tx1"/>
                </a:solidFill>
              </a:rPr>
              <a:t> Branch </a:t>
            </a:r>
            <a:r>
              <a:rPr lang="en-US" sz="1400" b="1" dirty="0">
                <a:solidFill>
                  <a:srgbClr val="009ED6"/>
                </a:solidFill>
              </a:rPr>
              <a:t>ORDER BY  </a:t>
            </a:r>
            <a:r>
              <a:rPr lang="en-US" sz="1400" b="1" dirty="0">
                <a:solidFill>
                  <a:schemeClr val="tx1"/>
                </a:solidFill>
              </a:rPr>
              <a:t>Total_Gross_income </a:t>
            </a:r>
            <a:r>
              <a:rPr lang="en-US" sz="1400" b="1" dirty="0">
                <a:solidFill>
                  <a:srgbClr val="009ED6"/>
                </a:solidFill>
              </a:rPr>
              <a:t>DESC</a:t>
            </a:r>
            <a:r>
              <a:rPr lang="en-US" sz="1400" b="1" dirty="0">
                <a:solidFill>
                  <a:schemeClr val="tx1"/>
                </a:solidFill>
              </a:rPr>
              <a:t>) </a:t>
            </a:r>
            <a:r>
              <a:rPr lang="en-US" sz="1400" b="1" dirty="0">
                <a:solidFill>
                  <a:srgbClr val="009ED6"/>
                </a:solidFill>
              </a:rPr>
              <a:t>AS</a:t>
            </a:r>
            <a:r>
              <a:rPr lang="en-US" sz="1400" b="1" dirty="0">
                <a:solidFill>
                  <a:schemeClr val="tx1"/>
                </a:solidFill>
              </a:rPr>
              <a:t> Rank_inc</a:t>
            </a:r>
          </a:p>
          <a:p>
            <a:r>
              <a:rPr lang="en-US" sz="1400" b="1" dirty="0">
                <a:solidFill>
                  <a:srgbClr val="009ED6"/>
                </a:solidFill>
              </a:rPr>
              <a:t>FROM</a:t>
            </a:r>
            <a:r>
              <a:rPr lang="en-US" sz="1400" b="1" dirty="0">
                <a:solidFill>
                  <a:schemeClr val="tx1"/>
                </a:solidFill>
              </a:rPr>
              <a:t> Most_Profitable_Product_line_of) </a:t>
            </a:r>
          </a:p>
          <a:p>
            <a:r>
              <a:rPr lang="en-US" sz="1400" b="1" dirty="0">
                <a:solidFill>
                  <a:srgbClr val="009ED6"/>
                </a:solidFill>
              </a:rPr>
              <a:t>AS</a:t>
            </a:r>
            <a:r>
              <a:rPr lang="en-US" sz="1400" b="1" dirty="0">
                <a:solidFill>
                  <a:schemeClr val="tx1"/>
                </a:solidFill>
              </a:rPr>
              <a:t> Ranked_Product</a:t>
            </a:r>
          </a:p>
          <a:p>
            <a:r>
              <a:rPr lang="en-US" sz="1400" b="1" dirty="0">
                <a:solidFill>
                  <a:srgbClr val="009ED6"/>
                </a:solidFill>
              </a:rPr>
              <a:t>WHERE</a:t>
            </a:r>
            <a:r>
              <a:rPr lang="en-US" sz="1400" b="1" dirty="0">
                <a:solidFill>
                  <a:schemeClr val="tx1"/>
                </a:solidFill>
              </a:rPr>
              <a:t> Rank_inc =</a:t>
            </a:r>
            <a:r>
              <a:rPr lang="en-US" sz="1400" b="1" dirty="0">
                <a:solidFill>
                  <a:schemeClr val="accent2"/>
                </a:solidFill>
              </a:rPr>
              <a:t> 1</a:t>
            </a:r>
            <a:r>
              <a:rPr lang="en-US" sz="1400" b="1" dirty="0">
                <a:solidFill>
                  <a:schemeClr val="tx1"/>
                </a:solidFill>
              </a:rPr>
              <a:t>;</a:t>
            </a:r>
          </a:p>
        </p:txBody>
      </p:sp>
      <p:graphicFrame>
        <p:nvGraphicFramePr>
          <p:cNvPr id="28" name="Chart 27">
            <a:extLst>
              <a:ext uri="{FF2B5EF4-FFF2-40B4-BE49-F238E27FC236}">
                <a16:creationId xmlns:a16="http://schemas.microsoft.com/office/drawing/2014/main" id="{13455244-8D4F-587A-13A4-03907C46AB5B}"/>
              </a:ext>
            </a:extLst>
          </p:cNvPr>
          <p:cNvGraphicFramePr/>
          <p:nvPr>
            <p:extLst>
              <p:ext uri="{D42A27DB-BD31-4B8C-83A1-F6EECF244321}">
                <p14:modId xmlns:p14="http://schemas.microsoft.com/office/powerpoint/2010/main" val="3064694590"/>
              </p:ext>
            </p:extLst>
          </p:nvPr>
        </p:nvGraphicFramePr>
        <p:xfrm>
          <a:off x="181511" y="4091310"/>
          <a:ext cx="5777500" cy="266908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7" name="Chart 36">
            <a:extLst>
              <a:ext uri="{FF2B5EF4-FFF2-40B4-BE49-F238E27FC236}">
                <a16:creationId xmlns:a16="http://schemas.microsoft.com/office/drawing/2014/main" id="{4DBE3AF1-A2D9-BFE1-DF5D-D693E6D2BD0F}"/>
              </a:ext>
            </a:extLst>
          </p:cNvPr>
          <p:cNvGraphicFramePr/>
          <p:nvPr>
            <p:extLst>
              <p:ext uri="{D42A27DB-BD31-4B8C-83A1-F6EECF244321}">
                <p14:modId xmlns:p14="http://schemas.microsoft.com/office/powerpoint/2010/main" val="2087668147"/>
              </p:ext>
            </p:extLst>
          </p:nvPr>
        </p:nvGraphicFramePr>
        <p:xfrm>
          <a:off x="6096000" y="4091310"/>
          <a:ext cx="5914488" cy="2669085"/>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a:extLst>
              <a:ext uri="{FF2B5EF4-FFF2-40B4-BE49-F238E27FC236}">
                <a16:creationId xmlns:a16="http://schemas.microsoft.com/office/drawing/2014/main" id="{12F3066C-475E-10A6-9F4F-72FD8FD79F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4428" y="730730"/>
            <a:ext cx="1982911" cy="448604"/>
          </a:xfrm>
          <a:prstGeom prst="rect">
            <a:avLst/>
          </a:prstGeom>
        </p:spPr>
      </p:pic>
    </p:spTree>
    <p:extLst>
      <p:ext uri="{BB962C8B-B14F-4D97-AF65-F5344CB8AC3E}">
        <p14:creationId xmlns:p14="http://schemas.microsoft.com/office/powerpoint/2010/main" val="1231719534"/>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6C86E-5269-BA10-DDBD-F0142B251697}"/>
              </a:ext>
            </a:extLst>
          </p:cNvPr>
          <p:cNvSpPr>
            <a:spLocks noGrp="1"/>
          </p:cNvSpPr>
          <p:nvPr>
            <p:ph type="title"/>
          </p:nvPr>
        </p:nvSpPr>
        <p:spPr>
          <a:xfrm>
            <a:off x="2383604" y="114161"/>
            <a:ext cx="5671335" cy="679757"/>
          </a:xfrm>
          <a:gradFill>
            <a:gsLst>
              <a:gs pos="0">
                <a:schemeClr val="accent5">
                  <a:lumMod val="6000"/>
                  <a:lumOff val="94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p:spPr>
        <p:txBody>
          <a:bodyPr>
            <a:noAutofit/>
          </a:bodyPr>
          <a:lstStyle/>
          <a:p>
            <a:r>
              <a:rPr lang="en-US" sz="1400" b="1" dirty="0"/>
              <a:t>Question 3.</a:t>
            </a:r>
            <a:r>
              <a:rPr lang="en-US" sz="800" dirty="0"/>
              <a:t> </a:t>
            </a:r>
            <a:r>
              <a:rPr lang="en-US" sz="1400" b="1" dirty="0"/>
              <a:t>Walmart wants to segment customers based on their average spending behavior. Classify customers into three tiers: High, Medium, and Low spenders based on their total purchase amounts. </a:t>
            </a:r>
          </a:p>
        </p:txBody>
      </p:sp>
      <p:graphicFrame>
        <p:nvGraphicFramePr>
          <p:cNvPr id="5" name="Content Placeholder 4">
            <a:extLst>
              <a:ext uri="{FF2B5EF4-FFF2-40B4-BE49-F238E27FC236}">
                <a16:creationId xmlns:a16="http://schemas.microsoft.com/office/drawing/2014/main" id="{FB2470DB-7C2C-BDFD-3FE3-52E96A5CACC2}"/>
              </a:ext>
            </a:extLst>
          </p:cNvPr>
          <p:cNvGraphicFramePr>
            <a:graphicFrameLocks noGrp="1"/>
          </p:cNvGraphicFramePr>
          <p:nvPr>
            <p:ph idx="1"/>
            <p:extLst>
              <p:ext uri="{D42A27DB-BD31-4B8C-83A1-F6EECF244321}">
                <p14:modId xmlns:p14="http://schemas.microsoft.com/office/powerpoint/2010/main" val="74260845"/>
              </p:ext>
            </p:extLst>
          </p:nvPr>
        </p:nvGraphicFramePr>
        <p:xfrm>
          <a:off x="4746659" y="858371"/>
          <a:ext cx="3267183" cy="1810675"/>
        </p:xfrm>
        <a:graphic>
          <a:graphicData uri="http://schemas.openxmlformats.org/drawingml/2006/table">
            <a:tbl>
              <a:tblPr firstRow="1" bandRow="1"/>
              <a:tblGrid>
                <a:gridCol w="1027417">
                  <a:extLst>
                    <a:ext uri="{9D8B030D-6E8A-4147-A177-3AD203B41FA5}">
                      <a16:colId xmlns:a16="http://schemas.microsoft.com/office/drawing/2014/main" val="3528900914"/>
                    </a:ext>
                  </a:extLst>
                </a:gridCol>
                <a:gridCol w="1150705">
                  <a:extLst>
                    <a:ext uri="{9D8B030D-6E8A-4147-A177-3AD203B41FA5}">
                      <a16:colId xmlns:a16="http://schemas.microsoft.com/office/drawing/2014/main" val="331195347"/>
                    </a:ext>
                  </a:extLst>
                </a:gridCol>
                <a:gridCol w="1089061">
                  <a:extLst>
                    <a:ext uri="{9D8B030D-6E8A-4147-A177-3AD203B41FA5}">
                      <a16:colId xmlns:a16="http://schemas.microsoft.com/office/drawing/2014/main" val="360744196"/>
                    </a:ext>
                  </a:extLst>
                </a:gridCol>
              </a:tblGrid>
              <a:tr h="420555">
                <a:tc>
                  <a:txBody>
                    <a:bodyPr/>
                    <a:lstStyle/>
                    <a:p>
                      <a:pPr algn="ctr" fontAlgn="b"/>
                      <a:r>
                        <a:rPr lang="en-US" sz="1400" b="1" u="none" strike="noStrike" dirty="0">
                          <a:solidFill>
                            <a:schemeClr val="bg1"/>
                          </a:solidFill>
                          <a:effectLst/>
                        </a:rPr>
                        <a:t>Customer_ID</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Total_of_CustomerID</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average_spending</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269017996"/>
                  </a:ext>
                </a:extLst>
              </a:tr>
              <a:tr h="275521">
                <a:tc>
                  <a:txBody>
                    <a:bodyPr/>
                    <a:lstStyle/>
                    <a:p>
                      <a:pPr algn="ctr" fontAlgn="b"/>
                      <a:r>
                        <a:rPr lang="en-US" sz="1400" b="1" u="none" strike="noStrike" dirty="0">
                          <a:solidFill>
                            <a:schemeClr val="bg1"/>
                          </a:solidFill>
                          <a:effectLst/>
                        </a:rPr>
                        <a:t>2</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349.1385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965622629"/>
                  </a:ext>
                </a:extLst>
              </a:tr>
              <a:tr h="275521">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67</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349.2875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625353788"/>
                  </a:ext>
                </a:extLst>
              </a:tr>
              <a:tr h="275521">
                <a:tc>
                  <a:txBody>
                    <a:bodyPr/>
                    <a:lstStyle/>
                    <a:p>
                      <a:pPr algn="ctr" fontAlgn="b"/>
                      <a:r>
                        <a:rPr lang="en-US" sz="1400" b="1" u="none" strike="noStrike">
                          <a:solidFill>
                            <a:schemeClr val="bg1"/>
                          </a:solidFill>
                          <a:effectLst/>
                        </a:rPr>
                        <a:t>11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66</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324.2246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323294304"/>
                  </a:ext>
                </a:extLst>
              </a:tr>
              <a:tr h="275521">
                <a:tc>
                  <a:txBody>
                    <a:bodyPr/>
                    <a:lstStyle/>
                    <a:p>
                      <a:pPr algn="ctr" fontAlgn="b"/>
                      <a:r>
                        <a:rPr lang="en-US" sz="1400" b="1" u="none" strike="noStrike">
                          <a:solidFill>
                            <a:schemeClr val="bg1"/>
                          </a:solidFill>
                          <a:effectLst/>
                        </a:rPr>
                        <a:t>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67</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293.4567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707286239"/>
                  </a:ext>
                </a:extLst>
              </a:tr>
              <a:tr h="275521">
                <a:tc>
                  <a:txBody>
                    <a:bodyPr/>
                    <a:lstStyle/>
                    <a:p>
                      <a:pPr algn="ctr" fontAlgn="b"/>
                      <a:r>
                        <a:rPr lang="en-US" sz="1400" b="1" u="none" strike="noStrike" dirty="0">
                          <a:solidFill>
                            <a:schemeClr val="bg1"/>
                          </a:solidFill>
                          <a:effectLst/>
                        </a:rPr>
                        <a:t>13</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66</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319.1464</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716095818"/>
                  </a:ext>
                </a:extLst>
              </a:tr>
            </a:tbl>
          </a:graphicData>
        </a:graphic>
      </p:graphicFrame>
      <p:pic>
        <p:nvPicPr>
          <p:cNvPr id="4" name="Picture 3">
            <a:extLst>
              <a:ext uri="{FF2B5EF4-FFF2-40B4-BE49-F238E27FC236}">
                <a16:creationId xmlns:a16="http://schemas.microsoft.com/office/drawing/2014/main" id="{B38C2DE1-A600-F391-5433-ABAAA33D7D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5" y="114162"/>
            <a:ext cx="2106203" cy="995448"/>
          </a:xfrm>
          <a:prstGeom prst="rect">
            <a:avLst/>
          </a:prstGeom>
          <a:ln>
            <a:solidFill>
              <a:schemeClr val="tx1"/>
            </a:solidFill>
          </a:ln>
        </p:spPr>
      </p:pic>
      <p:graphicFrame>
        <p:nvGraphicFramePr>
          <p:cNvPr id="6" name="Table 5">
            <a:extLst>
              <a:ext uri="{FF2B5EF4-FFF2-40B4-BE49-F238E27FC236}">
                <a16:creationId xmlns:a16="http://schemas.microsoft.com/office/drawing/2014/main" id="{8AB909DD-9340-33AB-6754-31C8BC646730}"/>
              </a:ext>
            </a:extLst>
          </p:cNvPr>
          <p:cNvGraphicFramePr>
            <a:graphicFrameLocks noGrp="1"/>
          </p:cNvGraphicFramePr>
          <p:nvPr>
            <p:extLst>
              <p:ext uri="{D42A27DB-BD31-4B8C-83A1-F6EECF244321}">
                <p14:modId xmlns:p14="http://schemas.microsoft.com/office/powerpoint/2010/main" val="877830039"/>
              </p:ext>
            </p:extLst>
          </p:nvPr>
        </p:nvGraphicFramePr>
        <p:xfrm>
          <a:off x="8167955" y="164385"/>
          <a:ext cx="3859659" cy="3953070"/>
        </p:xfrm>
        <a:graphic>
          <a:graphicData uri="http://schemas.openxmlformats.org/drawingml/2006/table">
            <a:tbl>
              <a:tblPr firstRow="1" bandRow="1"/>
              <a:tblGrid>
                <a:gridCol w="1088035">
                  <a:extLst>
                    <a:ext uri="{9D8B030D-6E8A-4147-A177-3AD203B41FA5}">
                      <a16:colId xmlns:a16="http://schemas.microsoft.com/office/drawing/2014/main" val="2031872263"/>
                    </a:ext>
                  </a:extLst>
                </a:gridCol>
                <a:gridCol w="1110940">
                  <a:extLst>
                    <a:ext uri="{9D8B030D-6E8A-4147-A177-3AD203B41FA5}">
                      <a16:colId xmlns:a16="http://schemas.microsoft.com/office/drawing/2014/main" val="3680583741"/>
                    </a:ext>
                  </a:extLst>
                </a:gridCol>
                <a:gridCol w="1660684">
                  <a:extLst>
                    <a:ext uri="{9D8B030D-6E8A-4147-A177-3AD203B41FA5}">
                      <a16:colId xmlns:a16="http://schemas.microsoft.com/office/drawing/2014/main" val="3855876404"/>
                    </a:ext>
                  </a:extLst>
                </a:gridCol>
              </a:tblGrid>
              <a:tr h="658845">
                <a:tc>
                  <a:txBody>
                    <a:bodyPr/>
                    <a:lstStyle/>
                    <a:p>
                      <a:pPr algn="ctr" fontAlgn="b"/>
                      <a:r>
                        <a:rPr lang="en-US" sz="1400" b="1" u="none" strike="noStrike" dirty="0">
                          <a:solidFill>
                            <a:schemeClr val="bg1"/>
                          </a:solidFill>
                          <a:effectLst/>
                        </a:rPr>
                        <a:t>Customer_ID</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average_spending</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Spenders_Lavel</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483874464"/>
                  </a:ext>
                </a:extLst>
              </a:tr>
              <a:tr h="658845">
                <a:tc>
                  <a:txBody>
                    <a:bodyPr/>
                    <a:lstStyle/>
                    <a:p>
                      <a:pPr algn="ctr" fontAlgn="b"/>
                      <a:r>
                        <a:rPr lang="en-US" sz="1400" b="1" u="none" strike="noStrike">
                          <a:solidFill>
                            <a:schemeClr val="bg1"/>
                          </a:solidFill>
                          <a:effectLst/>
                        </a:rPr>
                        <a:t>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349.1385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High_Spenders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780327009"/>
                  </a:ext>
                </a:extLst>
              </a:tr>
              <a:tr h="658845">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349.2875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High_Spenders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659380188"/>
                  </a:ext>
                </a:extLst>
              </a:tr>
              <a:tr h="658845">
                <a:tc>
                  <a:txBody>
                    <a:bodyPr/>
                    <a:lstStyle/>
                    <a:p>
                      <a:pPr algn="ctr" fontAlgn="b"/>
                      <a:r>
                        <a:rPr lang="en-US" sz="1400" b="1" u="none" strike="noStrike">
                          <a:solidFill>
                            <a:schemeClr val="bg1"/>
                          </a:solidFill>
                          <a:effectLst/>
                        </a:rPr>
                        <a:t>11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324.2246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Medium_Spenders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366080124"/>
                  </a:ext>
                </a:extLst>
              </a:tr>
              <a:tr h="658845">
                <a:tc>
                  <a:txBody>
                    <a:bodyPr/>
                    <a:lstStyle/>
                    <a:p>
                      <a:pPr algn="ctr" fontAlgn="b"/>
                      <a:r>
                        <a:rPr lang="en-US" sz="1400" b="1" u="none" strike="noStrike">
                          <a:solidFill>
                            <a:schemeClr val="bg1"/>
                          </a:solidFill>
                          <a:effectLst/>
                        </a:rPr>
                        <a:t>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293.4567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Low_Spenders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418770407"/>
                  </a:ext>
                </a:extLst>
              </a:tr>
              <a:tr h="658845">
                <a:tc>
                  <a:txBody>
                    <a:bodyPr/>
                    <a:lstStyle/>
                    <a:p>
                      <a:pPr algn="ctr" fontAlgn="b"/>
                      <a:r>
                        <a:rPr lang="en-US" sz="1400" b="1" u="none" strike="noStrike" dirty="0">
                          <a:solidFill>
                            <a:schemeClr val="bg1"/>
                          </a:solidFill>
                          <a:effectLst/>
                        </a:rPr>
                        <a:t>13</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319.1464</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Medium_Spenders</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6754859"/>
                  </a:ext>
                </a:extLst>
              </a:tr>
            </a:tbl>
          </a:graphicData>
        </a:graphic>
      </p:graphicFrame>
      <p:graphicFrame>
        <p:nvGraphicFramePr>
          <p:cNvPr id="9" name="Chart 8">
            <a:extLst>
              <a:ext uri="{FF2B5EF4-FFF2-40B4-BE49-F238E27FC236}">
                <a16:creationId xmlns:a16="http://schemas.microsoft.com/office/drawing/2014/main" id="{BA91D0EF-DFEC-4039-1005-2A5C193025FB}"/>
              </a:ext>
            </a:extLst>
          </p:cNvPr>
          <p:cNvGraphicFramePr/>
          <p:nvPr>
            <p:extLst>
              <p:ext uri="{D42A27DB-BD31-4B8C-83A1-F6EECF244321}">
                <p14:modId xmlns:p14="http://schemas.microsoft.com/office/powerpoint/2010/main" val="3369682314"/>
              </p:ext>
            </p:extLst>
          </p:nvPr>
        </p:nvGraphicFramePr>
        <p:xfrm>
          <a:off x="164385" y="4245702"/>
          <a:ext cx="5931615" cy="2512030"/>
        </p:xfrm>
        <a:graphic>
          <a:graphicData uri="http://schemas.openxmlformats.org/drawingml/2006/chart">
            <c:chart xmlns:c="http://schemas.openxmlformats.org/drawingml/2006/chart" xmlns:r="http://schemas.openxmlformats.org/officeDocument/2006/relationships" r:id="rId3"/>
          </a:graphicData>
        </a:graphic>
      </p:graphicFrame>
      <p:sp>
        <p:nvSpPr>
          <p:cNvPr id="10" name="Rectangle 9">
            <a:extLst>
              <a:ext uri="{FF2B5EF4-FFF2-40B4-BE49-F238E27FC236}">
                <a16:creationId xmlns:a16="http://schemas.microsoft.com/office/drawing/2014/main" id="{9EBDEE95-8D05-5B27-9E5E-42E9AE5BBC75}"/>
              </a:ext>
            </a:extLst>
          </p:cNvPr>
          <p:cNvSpPr/>
          <p:nvPr/>
        </p:nvSpPr>
        <p:spPr>
          <a:xfrm>
            <a:off x="164385" y="1212351"/>
            <a:ext cx="4469258" cy="1379732"/>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0B0F0"/>
                </a:solidFill>
              </a:rPr>
              <a:t>CREATE VIEW </a:t>
            </a:r>
            <a:r>
              <a:rPr lang="en-US" sz="1400" b="1" dirty="0">
                <a:solidFill>
                  <a:schemeClr val="tx1"/>
                </a:solidFill>
              </a:rPr>
              <a:t>average_of_spendings </a:t>
            </a:r>
            <a:r>
              <a:rPr lang="en-US" sz="1400" b="1" dirty="0">
                <a:solidFill>
                  <a:srgbClr val="00B0F0"/>
                </a:solidFill>
              </a:rPr>
              <a:t>AS</a:t>
            </a:r>
          </a:p>
          <a:p>
            <a:r>
              <a:rPr lang="en-US" sz="1400" b="1" dirty="0">
                <a:solidFill>
                  <a:srgbClr val="00B0F0"/>
                </a:solidFill>
              </a:rPr>
              <a:t>SELECT </a:t>
            </a:r>
            <a:r>
              <a:rPr lang="en-US" sz="1400" b="1" dirty="0">
                <a:solidFill>
                  <a:schemeClr val="tx1"/>
                </a:solidFill>
              </a:rPr>
              <a:t>Customer_ID,</a:t>
            </a:r>
            <a:r>
              <a:rPr lang="en-US" sz="1400" b="1" dirty="0">
                <a:solidFill>
                  <a:schemeClr val="bg2">
                    <a:lumMod val="75000"/>
                  </a:schemeClr>
                </a:solidFill>
              </a:rPr>
              <a:t>COUNT</a:t>
            </a:r>
            <a:r>
              <a:rPr lang="en-US" sz="1400" b="1" dirty="0">
                <a:solidFill>
                  <a:schemeClr val="tx1"/>
                </a:solidFill>
              </a:rPr>
              <a:t>(Customer_ID) </a:t>
            </a:r>
          </a:p>
          <a:p>
            <a:r>
              <a:rPr lang="en-US" sz="1400" b="1" dirty="0">
                <a:solidFill>
                  <a:srgbClr val="00B0F0"/>
                </a:solidFill>
              </a:rPr>
              <a:t>AS</a:t>
            </a:r>
            <a:r>
              <a:rPr lang="en-US" sz="1400" b="1" dirty="0">
                <a:solidFill>
                  <a:schemeClr val="tx1"/>
                </a:solidFill>
              </a:rPr>
              <a:t> Total_of_CustomerID, </a:t>
            </a:r>
            <a:r>
              <a:rPr lang="en-US" sz="1400" b="1" dirty="0">
                <a:solidFill>
                  <a:schemeClr val="bg2">
                    <a:lumMod val="75000"/>
                  </a:schemeClr>
                </a:solidFill>
              </a:rPr>
              <a:t>AVG</a:t>
            </a:r>
            <a:r>
              <a:rPr lang="en-US" sz="1400" b="1" dirty="0">
                <a:solidFill>
                  <a:schemeClr val="tx1"/>
                </a:solidFill>
              </a:rPr>
              <a:t>(Total) </a:t>
            </a:r>
            <a:r>
              <a:rPr lang="en-US" sz="1400" b="1" dirty="0">
                <a:solidFill>
                  <a:srgbClr val="00B0F0"/>
                </a:solidFill>
              </a:rPr>
              <a:t>AS</a:t>
            </a:r>
            <a:r>
              <a:rPr lang="en-US" sz="1400" b="1" dirty="0">
                <a:solidFill>
                  <a:schemeClr val="tx1"/>
                </a:solidFill>
              </a:rPr>
              <a:t> average_spending</a:t>
            </a:r>
          </a:p>
          <a:p>
            <a:r>
              <a:rPr lang="en-US" sz="1400" b="1" dirty="0">
                <a:solidFill>
                  <a:srgbClr val="00B0F0"/>
                </a:solidFill>
              </a:rPr>
              <a:t>FROM </a:t>
            </a:r>
            <a:r>
              <a:rPr lang="en-US" sz="1400" b="1" dirty="0">
                <a:solidFill>
                  <a:schemeClr val="tx1"/>
                </a:solidFill>
              </a:rPr>
              <a:t>walmartsales_data_set</a:t>
            </a:r>
          </a:p>
          <a:p>
            <a:r>
              <a:rPr lang="en-US" sz="1400" b="1" dirty="0">
                <a:solidFill>
                  <a:srgbClr val="00B0F0"/>
                </a:solidFill>
              </a:rPr>
              <a:t>GROUP BY </a:t>
            </a:r>
            <a:r>
              <a:rPr lang="en-US" sz="1400" b="1" dirty="0">
                <a:solidFill>
                  <a:schemeClr val="tx1"/>
                </a:solidFill>
              </a:rPr>
              <a:t>Customer_ID;</a:t>
            </a:r>
          </a:p>
          <a:p>
            <a:r>
              <a:rPr lang="en-US" sz="1400" b="1" dirty="0">
                <a:solidFill>
                  <a:srgbClr val="00B0F0"/>
                </a:solidFill>
              </a:rPr>
              <a:t>SELECT * FROM </a:t>
            </a:r>
            <a:r>
              <a:rPr lang="en-US" sz="1400" b="1" dirty="0">
                <a:solidFill>
                  <a:schemeClr val="tx1"/>
                </a:solidFill>
              </a:rPr>
              <a:t>average_of_spendings;</a:t>
            </a:r>
          </a:p>
        </p:txBody>
      </p:sp>
      <p:sp>
        <p:nvSpPr>
          <p:cNvPr id="11" name="Rectangle 10">
            <a:extLst>
              <a:ext uri="{FF2B5EF4-FFF2-40B4-BE49-F238E27FC236}">
                <a16:creationId xmlns:a16="http://schemas.microsoft.com/office/drawing/2014/main" id="{294653A4-92AD-2366-F9D8-010330576DB4}"/>
              </a:ext>
            </a:extLst>
          </p:cNvPr>
          <p:cNvSpPr/>
          <p:nvPr/>
        </p:nvSpPr>
        <p:spPr>
          <a:xfrm>
            <a:off x="164385" y="2720328"/>
            <a:ext cx="7890554" cy="1397129"/>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0B0F0"/>
                </a:solidFill>
              </a:rPr>
              <a:t>SELECT</a:t>
            </a:r>
            <a:r>
              <a:rPr lang="en-US" sz="1400" b="1" dirty="0">
                <a:solidFill>
                  <a:schemeClr val="tx1"/>
                </a:solidFill>
              </a:rPr>
              <a:t> Customer_ID, average_spending,</a:t>
            </a:r>
          </a:p>
          <a:p>
            <a:r>
              <a:rPr lang="en-US" sz="1400" b="1" dirty="0">
                <a:solidFill>
                  <a:srgbClr val="00B0F0"/>
                </a:solidFill>
              </a:rPr>
              <a:t>CASE</a:t>
            </a:r>
          </a:p>
          <a:p>
            <a:r>
              <a:rPr lang="en-US" sz="1400" b="1" dirty="0">
                <a:solidFill>
                  <a:srgbClr val="00B0F0"/>
                </a:solidFill>
              </a:rPr>
              <a:t>WHEN </a:t>
            </a:r>
            <a:r>
              <a:rPr lang="en-US" sz="1400" b="1" dirty="0">
                <a:solidFill>
                  <a:schemeClr val="tx1"/>
                </a:solidFill>
              </a:rPr>
              <a:t>average_spending &lt; </a:t>
            </a:r>
            <a:r>
              <a:rPr lang="en-US" sz="1400" b="1" dirty="0">
                <a:solidFill>
                  <a:schemeClr val="accent2"/>
                </a:solidFill>
              </a:rPr>
              <a:t>300</a:t>
            </a:r>
            <a:r>
              <a:rPr lang="en-US" sz="1400" b="1" dirty="0">
                <a:solidFill>
                  <a:schemeClr val="tx1"/>
                </a:solidFill>
              </a:rPr>
              <a:t> </a:t>
            </a:r>
            <a:r>
              <a:rPr lang="en-US" sz="1400" b="1" dirty="0">
                <a:solidFill>
                  <a:srgbClr val="00B0F0"/>
                </a:solidFill>
              </a:rPr>
              <a:t>THEN</a:t>
            </a:r>
            <a:r>
              <a:rPr lang="en-US" sz="1400" b="1" dirty="0">
                <a:solidFill>
                  <a:schemeClr val="tx1"/>
                </a:solidFill>
              </a:rPr>
              <a:t> </a:t>
            </a:r>
            <a:r>
              <a:rPr lang="en-US" sz="1400" b="1" dirty="0">
                <a:solidFill>
                  <a:schemeClr val="accent2"/>
                </a:solidFill>
              </a:rPr>
              <a:t>'Low_Spenders’</a:t>
            </a:r>
          </a:p>
          <a:p>
            <a:r>
              <a:rPr lang="en-US" sz="1400" b="1" dirty="0">
                <a:solidFill>
                  <a:srgbClr val="00B0F0"/>
                </a:solidFill>
              </a:rPr>
              <a:t>WHEN </a:t>
            </a:r>
            <a:r>
              <a:rPr lang="en-US" sz="1400" b="1" dirty="0">
                <a:solidFill>
                  <a:schemeClr val="tx1"/>
                </a:solidFill>
              </a:rPr>
              <a:t>average_spending &gt;</a:t>
            </a:r>
            <a:r>
              <a:rPr lang="en-US" sz="1400" b="1" dirty="0">
                <a:solidFill>
                  <a:schemeClr val="accent2"/>
                </a:solidFill>
              </a:rPr>
              <a:t> 300 </a:t>
            </a:r>
            <a:r>
              <a:rPr lang="en-US" sz="1400" b="1" dirty="0">
                <a:solidFill>
                  <a:srgbClr val="00B0F0"/>
                </a:solidFill>
              </a:rPr>
              <a:t>AND </a:t>
            </a:r>
            <a:r>
              <a:rPr lang="en-US" sz="1400" b="1" dirty="0">
                <a:solidFill>
                  <a:schemeClr val="tx1"/>
                </a:solidFill>
              </a:rPr>
              <a:t>average_spending &lt;</a:t>
            </a:r>
            <a:r>
              <a:rPr lang="en-US" sz="1400" b="1" dirty="0">
                <a:solidFill>
                  <a:schemeClr val="accent2"/>
                </a:solidFill>
              </a:rPr>
              <a:t> 340 </a:t>
            </a:r>
            <a:r>
              <a:rPr lang="en-US" sz="1400" b="1" dirty="0">
                <a:solidFill>
                  <a:srgbClr val="00B0F0"/>
                </a:solidFill>
              </a:rPr>
              <a:t>THEN </a:t>
            </a:r>
            <a:r>
              <a:rPr lang="en-US" sz="1400" b="1" dirty="0">
                <a:solidFill>
                  <a:schemeClr val="accent2"/>
                </a:solidFill>
              </a:rPr>
              <a:t>'Medium_Spenders’</a:t>
            </a:r>
          </a:p>
          <a:p>
            <a:r>
              <a:rPr lang="en-US" sz="1400" b="1" dirty="0">
                <a:solidFill>
                  <a:srgbClr val="00B0F0"/>
                </a:solidFill>
              </a:rPr>
              <a:t>ELSE </a:t>
            </a:r>
            <a:r>
              <a:rPr lang="en-US" sz="1400" b="1" dirty="0">
                <a:solidFill>
                  <a:schemeClr val="accent2"/>
                </a:solidFill>
              </a:rPr>
              <a:t>'High_Spenders' </a:t>
            </a:r>
            <a:r>
              <a:rPr lang="en-US" sz="1400" b="1" dirty="0">
                <a:solidFill>
                  <a:srgbClr val="00B0F0"/>
                </a:solidFill>
              </a:rPr>
              <a:t>END AS </a:t>
            </a:r>
            <a:r>
              <a:rPr lang="en-US" sz="1400" b="1" dirty="0">
                <a:solidFill>
                  <a:schemeClr val="tx1"/>
                </a:solidFill>
              </a:rPr>
              <a:t>Spenders_Lavel</a:t>
            </a:r>
          </a:p>
          <a:p>
            <a:r>
              <a:rPr lang="en-US" sz="1400" b="1" dirty="0">
                <a:solidFill>
                  <a:srgbClr val="00B0F0"/>
                </a:solidFill>
              </a:rPr>
              <a:t>FROM </a:t>
            </a:r>
            <a:r>
              <a:rPr lang="en-US" sz="1400" b="1" dirty="0">
                <a:solidFill>
                  <a:schemeClr val="tx1"/>
                </a:solidFill>
              </a:rPr>
              <a:t>average_of_spendings;</a:t>
            </a:r>
          </a:p>
        </p:txBody>
      </p:sp>
      <p:graphicFrame>
        <p:nvGraphicFramePr>
          <p:cNvPr id="14" name="Chart 13">
            <a:extLst>
              <a:ext uri="{FF2B5EF4-FFF2-40B4-BE49-F238E27FC236}">
                <a16:creationId xmlns:a16="http://schemas.microsoft.com/office/drawing/2014/main" id="{422C42AF-8EBD-6E6B-3B88-54649E54A2BD}"/>
              </a:ext>
            </a:extLst>
          </p:cNvPr>
          <p:cNvGraphicFramePr/>
          <p:nvPr>
            <p:extLst>
              <p:ext uri="{D42A27DB-BD31-4B8C-83A1-F6EECF244321}">
                <p14:modId xmlns:p14="http://schemas.microsoft.com/office/powerpoint/2010/main" val="880740499"/>
              </p:ext>
            </p:extLst>
          </p:nvPr>
        </p:nvGraphicFramePr>
        <p:xfrm>
          <a:off x="6236413" y="4188955"/>
          <a:ext cx="5791201" cy="2568777"/>
        </p:xfrm>
        <a:graphic>
          <a:graphicData uri="http://schemas.openxmlformats.org/drawingml/2006/chart">
            <c:chart xmlns:c="http://schemas.openxmlformats.org/drawingml/2006/chart" xmlns:r="http://schemas.openxmlformats.org/officeDocument/2006/relationships" r:id="rId4"/>
          </a:graphicData>
        </a:graphic>
      </p:graphicFrame>
      <p:pic>
        <p:nvPicPr>
          <p:cNvPr id="7" name="Picture 6">
            <a:extLst>
              <a:ext uri="{FF2B5EF4-FFF2-40B4-BE49-F238E27FC236}">
                <a16:creationId xmlns:a16="http://schemas.microsoft.com/office/drawing/2014/main" id="{2F5FEF1B-1C5E-8114-CECA-5C81240190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83605" y="854565"/>
            <a:ext cx="2106203" cy="286288"/>
          </a:xfrm>
          <a:prstGeom prst="rect">
            <a:avLst/>
          </a:prstGeom>
        </p:spPr>
      </p:pic>
    </p:spTree>
    <p:extLst>
      <p:ext uri="{BB962C8B-B14F-4D97-AF65-F5344CB8AC3E}">
        <p14:creationId xmlns:p14="http://schemas.microsoft.com/office/powerpoint/2010/main" val="1950457162"/>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4A2D-7B21-824A-59B8-24F62802CA70}"/>
              </a:ext>
            </a:extLst>
          </p:cNvPr>
          <p:cNvSpPr>
            <a:spLocks noGrp="1"/>
          </p:cNvSpPr>
          <p:nvPr>
            <p:ph type="title"/>
          </p:nvPr>
        </p:nvSpPr>
        <p:spPr>
          <a:xfrm>
            <a:off x="2465800" y="133564"/>
            <a:ext cx="3154164" cy="801384"/>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tx1"/>
            </a:solidFill>
          </a:ln>
        </p:spPr>
        <p:txBody>
          <a:bodyPr>
            <a:normAutofit fontScale="90000"/>
          </a:bodyPr>
          <a:lstStyle/>
          <a:p>
            <a:r>
              <a:rPr lang="en-US" sz="1400" b="1" dirty="0"/>
              <a:t>Question 4. Walmart suspects that some transactions have unusually high or low sales compared to the average for the product line. Identify these anomalies.</a:t>
            </a:r>
          </a:p>
        </p:txBody>
      </p:sp>
      <p:graphicFrame>
        <p:nvGraphicFramePr>
          <p:cNvPr id="4" name="Content Placeholder 3">
            <a:extLst>
              <a:ext uri="{FF2B5EF4-FFF2-40B4-BE49-F238E27FC236}">
                <a16:creationId xmlns:a16="http://schemas.microsoft.com/office/drawing/2014/main" id="{5FC1F7DE-8EEC-2E56-C431-94A35DB1231F}"/>
              </a:ext>
            </a:extLst>
          </p:cNvPr>
          <p:cNvGraphicFramePr>
            <a:graphicFrameLocks noGrp="1"/>
          </p:cNvGraphicFramePr>
          <p:nvPr>
            <p:ph idx="1"/>
            <p:extLst>
              <p:ext uri="{D42A27DB-BD31-4B8C-83A1-F6EECF244321}">
                <p14:modId xmlns:p14="http://schemas.microsoft.com/office/powerpoint/2010/main" val="2305479707"/>
              </p:ext>
            </p:extLst>
          </p:nvPr>
        </p:nvGraphicFramePr>
        <p:xfrm>
          <a:off x="5825449" y="133564"/>
          <a:ext cx="3811712" cy="3801432"/>
        </p:xfrm>
        <a:graphic>
          <a:graphicData uri="http://schemas.openxmlformats.org/drawingml/2006/table">
            <a:tbl>
              <a:tblPr firstRow="1" bandRow="1"/>
              <a:tblGrid>
                <a:gridCol w="952929">
                  <a:extLst>
                    <a:ext uri="{9D8B030D-6E8A-4147-A177-3AD203B41FA5}">
                      <a16:colId xmlns:a16="http://schemas.microsoft.com/office/drawing/2014/main" val="3411025613"/>
                    </a:ext>
                  </a:extLst>
                </a:gridCol>
                <a:gridCol w="789892">
                  <a:extLst>
                    <a:ext uri="{9D8B030D-6E8A-4147-A177-3AD203B41FA5}">
                      <a16:colId xmlns:a16="http://schemas.microsoft.com/office/drawing/2014/main" val="4172033454"/>
                    </a:ext>
                  </a:extLst>
                </a:gridCol>
                <a:gridCol w="1000714">
                  <a:extLst>
                    <a:ext uri="{9D8B030D-6E8A-4147-A177-3AD203B41FA5}">
                      <a16:colId xmlns:a16="http://schemas.microsoft.com/office/drawing/2014/main" val="2726217199"/>
                    </a:ext>
                  </a:extLst>
                </a:gridCol>
                <a:gridCol w="1068177">
                  <a:extLst>
                    <a:ext uri="{9D8B030D-6E8A-4147-A177-3AD203B41FA5}">
                      <a16:colId xmlns:a16="http://schemas.microsoft.com/office/drawing/2014/main" val="4140185435"/>
                    </a:ext>
                  </a:extLst>
                </a:gridCol>
              </a:tblGrid>
              <a:tr h="633572">
                <a:tc>
                  <a:txBody>
                    <a:bodyPr/>
                    <a:lstStyle/>
                    <a:p>
                      <a:pPr algn="ctr" fontAlgn="b"/>
                      <a:r>
                        <a:rPr lang="en-US" sz="1400" b="1" u="none" strike="noStrike" dirty="0">
                          <a:solidFill>
                            <a:schemeClr val="bg1"/>
                          </a:solidFill>
                          <a:effectLst/>
                        </a:rPr>
                        <a:t>Product_line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Total</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Average_Total_Sales</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Transactions_Anomalies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479778431"/>
                  </a:ext>
                </a:extLst>
              </a:tr>
              <a:tr h="633572">
                <a:tc>
                  <a:txBody>
                    <a:bodyPr/>
                    <a:lstStyle/>
                    <a:p>
                      <a:pPr algn="ctr" fontAlgn="b"/>
                      <a:r>
                        <a:rPr lang="en-US" sz="1400" b="1" u="none" strike="noStrike">
                          <a:solidFill>
                            <a:schemeClr val="bg1"/>
                          </a:solidFill>
                          <a:effectLst/>
                        </a:rPr>
                        <a:t>Health and beauty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548.9715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323.643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No_Anomaly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526480016"/>
                  </a:ext>
                </a:extLst>
              </a:tr>
              <a:tr h="633572">
                <a:tc>
                  <a:txBody>
                    <a:bodyPr/>
                    <a:lstStyle/>
                    <a:p>
                      <a:pPr algn="ctr" fontAlgn="b"/>
                      <a:r>
                        <a:rPr lang="en-US" sz="1400" b="1" u="none" strike="noStrike" dirty="0">
                          <a:solidFill>
                            <a:schemeClr val="bg1"/>
                          </a:solidFill>
                          <a:effectLst/>
                        </a:rPr>
                        <a:t>Electronic accessories</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80.22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319.6325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Few_Anomaly_only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916612294"/>
                  </a:ext>
                </a:extLst>
              </a:tr>
              <a:tr h="633572">
                <a:tc>
                  <a:txBody>
                    <a:bodyPr/>
                    <a:lstStyle/>
                    <a:p>
                      <a:pPr algn="ctr" fontAlgn="b"/>
                      <a:r>
                        <a:rPr lang="en-US" sz="1400" b="1" u="none" strike="noStrike">
                          <a:solidFill>
                            <a:schemeClr val="bg1"/>
                          </a:solidFill>
                          <a:effectLst/>
                        </a:rPr>
                        <a:t>Home and lifestyle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340.5255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336.637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err="1">
                          <a:solidFill>
                            <a:schemeClr val="bg1"/>
                          </a:solidFill>
                          <a:effectLst/>
                        </a:rPr>
                        <a:t>No_Anomaly</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183701789"/>
                  </a:ext>
                </a:extLst>
              </a:tr>
              <a:tr h="633572">
                <a:tc>
                  <a:txBody>
                    <a:bodyPr/>
                    <a:lstStyle/>
                    <a:p>
                      <a:pPr algn="ctr" fontAlgn="b"/>
                      <a:r>
                        <a:rPr lang="en-US" sz="1400" b="1" u="none" strike="noStrike">
                          <a:solidFill>
                            <a:schemeClr val="bg1"/>
                          </a:solidFill>
                          <a:effectLst/>
                        </a:rPr>
                        <a:t>Health and beauty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489.048</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323.643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No_Anomaly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363894330"/>
                  </a:ext>
                </a:extLst>
              </a:tr>
              <a:tr h="633572">
                <a:tc>
                  <a:txBody>
                    <a:bodyPr/>
                    <a:lstStyle/>
                    <a:p>
                      <a:pPr algn="ctr" fontAlgn="b"/>
                      <a:r>
                        <a:rPr lang="en-US" sz="1400" b="1" u="none" strike="noStrike">
                          <a:solidFill>
                            <a:schemeClr val="bg1"/>
                          </a:solidFill>
                          <a:effectLst/>
                        </a:rPr>
                        <a:t>Sports and travel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634.3785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332.0652</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err="1">
                          <a:solidFill>
                            <a:schemeClr val="bg1"/>
                          </a:solidFill>
                          <a:effectLst/>
                        </a:rPr>
                        <a:t>No_Anomaly</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798495609"/>
                  </a:ext>
                </a:extLst>
              </a:tr>
            </a:tbl>
          </a:graphicData>
        </a:graphic>
      </p:graphicFrame>
      <p:graphicFrame>
        <p:nvGraphicFramePr>
          <p:cNvPr id="5" name="Table 4">
            <a:extLst>
              <a:ext uri="{FF2B5EF4-FFF2-40B4-BE49-F238E27FC236}">
                <a16:creationId xmlns:a16="http://schemas.microsoft.com/office/drawing/2014/main" id="{E57209CF-1839-FE03-FFB5-FCAC10A5338A}"/>
              </a:ext>
            </a:extLst>
          </p:cNvPr>
          <p:cNvGraphicFramePr>
            <a:graphicFrameLocks noGrp="1"/>
          </p:cNvGraphicFramePr>
          <p:nvPr>
            <p:extLst>
              <p:ext uri="{D42A27DB-BD31-4B8C-83A1-F6EECF244321}">
                <p14:modId xmlns:p14="http://schemas.microsoft.com/office/powerpoint/2010/main" val="1316938434"/>
              </p:ext>
            </p:extLst>
          </p:nvPr>
        </p:nvGraphicFramePr>
        <p:xfrm>
          <a:off x="9811820" y="133564"/>
          <a:ext cx="2301411" cy="3801434"/>
        </p:xfrm>
        <a:graphic>
          <a:graphicData uri="http://schemas.openxmlformats.org/drawingml/2006/table">
            <a:tbl>
              <a:tblPr firstRow="1" bandRow="1"/>
              <a:tblGrid>
                <a:gridCol w="865306">
                  <a:extLst>
                    <a:ext uri="{9D8B030D-6E8A-4147-A177-3AD203B41FA5}">
                      <a16:colId xmlns:a16="http://schemas.microsoft.com/office/drawing/2014/main" val="2692064537"/>
                    </a:ext>
                  </a:extLst>
                </a:gridCol>
                <a:gridCol w="1436105">
                  <a:extLst>
                    <a:ext uri="{9D8B030D-6E8A-4147-A177-3AD203B41FA5}">
                      <a16:colId xmlns:a16="http://schemas.microsoft.com/office/drawing/2014/main" val="520935237"/>
                    </a:ext>
                  </a:extLst>
                </a:gridCol>
              </a:tblGrid>
              <a:tr h="523457">
                <a:tc>
                  <a:txBody>
                    <a:bodyPr/>
                    <a:lstStyle/>
                    <a:p>
                      <a:pPr algn="l" fontAlgn="b"/>
                      <a:r>
                        <a:rPr lang="en-US" sz="1400" b="1" u="none" strike="noStrike" dirty="0">
                          <a:solidFill>
                            <a:schemeClr val="bg1"/>
                          </a:solidFill>
                          <a:effectLst/>
                        </a:rPr>
                        <a:t>Product_line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Average_Total_Sales</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022994379"/>
                  </a:ext>
                </a:extLst>
              </a:tr>
              <a:tr h="523457">
                <a:tc>
                  <a:txBody>
                    <a:bodyPr/>
                    <a:lstStyle/>
                    <a:p>
                      <a:pPr algn="l" fontAlgn="b"/>
                      <a:r>
                        <a:rPr lang="en-US" sz="1400" b="1" u="none" strike="noStrike">
                          <a:solidFill>
                            <a:schemeClr val="bg1"/>
                          </a:solidFill>
                          <a:effectLst/>
                        </a:rPr>
                        <a:t>Health and beauty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323.6430197</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696093317"/>
                  </a:ext>
                </a:extLst>
              </a:tr>
              <a:tr h="660692">
                <a:tc>
                  <a:txBody>
                    <a:bodyPr/>
                    <a:lstStyle/>
                    <a:p>
                      <a:pPr algn="l" fontAlgn="b"/>
                      <a:r>
                        <a:rPr lang="en-US" sz="1400" b="1" u="none" strike="noStrike" dirty="0">
                          <a:solidFill>
                            <a:schemeClr val="bg1"/>
                          </a:solidFill>
                          <a:effectLst/>
                        </a:rPr>
                        <a:t>Electronic accessories</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319.6325382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713489068"/>
                  </a:ext>
                </a:extLst>
              </a:tr>
              <a:tr h="523457">
                <a:tc>
                  <a:txBody>
                    <a:bodyPr/>
                    <a:lstStyle/>
                    <a:p>
                      <a:pPr algn="l" fontAlgn="b"/>
                      <a:r>
                        <a:rPr lang="en-US" sz="1400" b="1" u="none" strike="noStrike">
                          <a:solidFill>
                            <a:schemeClr val="bg1"/>
                          </a:solidFill>
                          <a:effectLst/>
                        </a:rPr>
                        <a:t>Home and lifestyle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336.6369563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931642098"/>
                  </a:ext>
                </a:extLst>
              </a:tr>
              <a:tr h="523457">
                <a:tc>
                  <a:txBody>
                    <a:bodyPr/>
                    <a:lstStyle/>
                    <a:p>
                      <a:pPr algn="l" fontAlgn="b"/>
                      <a:r>
                        <a:rPr lang="en-US" sz="1400" b="1" u="none" strike="noStrike">
                          <a:solidFill>
                            <a:schemeClr val="bg1"/>
                          </a:solidFill>
                          <a:effectLst/>
                        </a:rPr>
                        <a:t>Sports and travel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332.0652199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137341279"/>
                  </a:ext>
                </a:extLst>
              </a:tr>
              <a:tr h="523457">
                <a:tc>
                  <a:txBody>
                    <a:bodyPr/>
                    <a:lstStyle/>
                    <a:p>
                      <a:pPr algn="l" fontAlgn="b"/>
                      <a:r>
                        <a:rPr lang="en-US" sz="1400" b="1" u="none" strike="noStrike">
                          <a:solidFill>
                            <a:schemeClr val="bg1"/>
                          </a:solidFill>
                          <a:effectLst/>
                        </a:rPr>
                        <a:t>Food and beverages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322.6715172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891456768"/>
                  </a:ext>
                </a:extLst>
              </a:tr>
              <a:tr h="523457">
                <a:tc>
                  <a:txBody>
                    <a:bodyPr/>
                    <a:lstStyle/>
                    <a:p>
                      <a:pPr algn="l" fontAlgn="b"/>
                      <a:r>
                        <a:rPr lang="en-US" sz="1400" b="1" u="none" strike="noStrike" dirty="0">
                          <a:solidFill>
                            <a:schemeClr val="bg1"/>
                          </a:solidFill>
                          <a:effectLst/>
                        </a:rPr>
                        <a:t>Fashion accessories</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305.0892978</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71119949"/>
                  </a:ext>
                </a:extLst>
              </a:tr>
            </a:tbl>
          </a:graphicData>
        </a:graphic>
      </p:graphicFrame>
      <p:sp>
        <p:nvSpPr>
          <p:cNvPr id="6" name="Rectangle 5">
            <a:extLst>
              <a:ext uri="{FF2B5EF4-FFF2-40B4-BE49-F238E27FC236}">
                <a16:creationId xmlns:a16="http://schemas.microsoft.com/office/drawing/2014/main" id="{50D02B59-502F-7043-7276-C202146E2FE1}"/>
              </a:ext>
            </a:extLst>
          </p:cNvPr>
          <p:cNvSpPr/>
          <p:nvPr/>
        </p:nvSpPr>
        <p:spPr>
          <a:xfrm>
            <a:off x="164386" y="1037690"/>
            <a:ext cx="5455578" cy="1089061"/>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0B0F0"/>
                </a:solidFill>
              </a:rPr>
              <a:t>CREATE VIEW </a:t>
            </a:r>
            <a:r>
              <a:rPr lang="en-US" sz="1400" b="1" dirty="0">
                <a:solidFill>
                  <a:schemeClr val="tx1"/>
                </a:solidFill>
              </a:rPr>
              <a:t>average_product_lines </a:t>
            </a:r>
            <a:r>
              <a:rPr lang="en-US" sz="1400" b="1" dirty="0">
                <a:solidFill>
                  <a:srgbClr val="00B0F0"/>
                </a:solidFill>
              </a:rPr>
              <a:t>AS</a:t>
            </a:r>
          </a:p>
          <a:p>
            <a:r>
              <a:rPr lang="en-US" sz="1400" b="1" dirty="0">
                <a:solidFill>
                  <a:srgbClr val="00B0F0"/>
                </a:solidFill>
              </a:rPr>
              <a:t>SELECT</a:t>
            </a:r>
            <a:r>
              <a:rPr lang="en-US" sz="1400" b="1" dirty="0">
                <a:solidFill>
                  <a:schemeClr val="tx1"/>
                </a:solidFill>
              </a:rPr>
              <a:t> Product_line,</a:t>
            </a:r>
            <a:r>
              <a:rPr lang="en-US" sz="1400" b="1" dirty="0">
                <a:solidFill>
                  <a:schemeClr val="bg2">
                    <a:lumMod val="75000"/>
                  </a:schemeClr>
                </a:solidFill>
              </a:rPr>
              <a:t> AVG</a:t>
            </a:r>
            <a:r>
              <a:rPr lang="en-US" sz="1400" b="1" dirty="0">
                <a:solidFill>
                  <a:schemeClr val="tx1"/>
                </a:solidFill>
              </a:rPr>
              <a:t>(Total) </a:t>
            </a:r>
            <a:r>
              <a:rPr lang="en-US" sz="1400" b="1" dirty="0">
                <a:solidFill>
                  <a:srgbClr val="00B0F0"/>
                </a:solidFill>
              </a:rPr>
              <a:t>AS </a:t>
            </a:r>
            <a:r>
              <a:rPr lang="en-US" sz="1400" b="1" dirty="0">
                <a:solidFill>
                  <a:schemeClr val="tx1"/>
                </a:solidFill>
              </a:rPr>
              <a:t>Average_Total_Sales</a:t>
            </a:r>
          </a:p>
          <a:p>
            <a:r>
              <a:rPr lang="en-US" sz="1400" b="1" dirty="0">
                <a:solidFill>
                  <a:srgbClr val="00B0F0"/>
                </a:solidFill>
              </a:rPr>
              <a:t>FROM</a:t>
            </a:r>
            <a:r>
              <a:rPr lang="en-US" sz="1400" b="1" dirty="0">
                <a:solidFill>
                  <a:schemeClr val="tx1"/>
                </a:solidFill>
              </a:rPr>
              <a:t> walmartsales_data_set</a:t>
            </a:r>
          </a:p>
          <a:p>
            <a:r>
              <a:rPr lang="en-US" sz="1400" b="1" dirty="0">
                <a:solidFill>
                  <a:srgbClr val="00B0F0"/>
                </a:solidFill>
              </a:rPr>
              <a:t>GROUP BY </a:t>
            </a:r>
            <a:r>
              <a:rPr lang="en-US" sz="1400" b="1" dirty="0">
                <a:solidFill>
                  <a:schemeClr val="tx1"/>
                </a:solidFill>
              </a:rPr>
              <a:t>Product_line;</a:t>
            </a:r>
          </a:p>
          <a:p>
            <a:r>
              <a:rPr lang="en-US" sz="1400" b="1" dirty="0">
                <a:solidFill>
                  <a:srgbClr val="00B0F0"/>
                </a:solidFill>
              </a:rPr>
              <a:t>SELECT * FROM </a:t>
            </a:r>
            <a:r>
              <a:rPr lang="en-US" sz="1400" b="1" dirty="0">
                <a:solidFill>
                  <a:schemeClr val="tx1"/>
                </a:solidFill>
              </a:rPr>
              <a:t>average_product_lines;</a:t>
            </a:r>
          </a:p>
        </p:txBody>
      </p:sp>
      <p:sp>
        <p:nvSpPr>
          <p:cNvPr id="7" name="Rectangle 6">
            <a:extLst>
              <a:ext uri="{FF2B5EF4-FFF2-40B4-BE49-F238E27FC236}">
                <a16:creationId xmlns:a16="http://schemas.microsoft.com/office/drawing/2014/main" id="{F6E1CA7F-440C-2D49-FD6A-69CDE8538DF7}"/>
              </a:ext>
            </a:extLst>
          </p:cNvPr>
          <p:cNvSpPr/>
          <p:nvPr/>
        </p:nvSpPr>
        <p:spPr>
          <a:xfrm>
            <a:off x="164386" y="2229493"/>
            <a:ext cx="5455578" cy="170550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00" b="1" dirty="0">
                <a:solidFill>
                  <a:srgbClr val="00B0F0"/>
                </a:solidFill>
              </a:rPr>
              <a:t>SELECT </a:t>
            </a:r>
            <a:r>
              <a:rPr lang="en-US" sz="1300" b="1" dirty="0">
                <a:solidFill>
                  <a:schemeClr val="tx1"/>
                </a:solidFill>
              </a:rPr>
              <a:t>w.Product_line, w.Total, p.Average_Total_Sales,</a:t>
            </a:r>
          </a:p>
          <a:p>
            <a:r>
              <a:rPr lang="en-US" sz="1300" b="1" dirty="0">
                <a:solidFill>
                  <a:srgbClr val="00B0F0"/>
                </a:solidFill>
              </a:rPr>
              <a:t>CASE</a:t>
            </a:r>
          </a:p>
          <a:p>
            <a:r>
              <a:rPr lang="en-US" sz="1300" b="1" dirty="0">
                <a:solidFill>
                  <a:srgbClr val="00B0F0"/>
                </a:solidFill>
              </a:rPr>
              <a:t>WHEN</a:t>
            </a:r>
            <a:r>
              <a:rPr lang="en-US" sz="1300" b="1" dirty="0">
                <a:solidFill>
                  <a:schemeClr val="tx1"/>
                </a:solidFill>
              </a:rPr>
              <a:t> w.Total &gt; p.Average_Total_Sales *2</a:t>
            </a:r>
            <a:r>
              <a:rPr lang="en-US" sz="1300" b="1" dirty="0">
                <a:solidFill>
                  <a:srgbClr val="00B0F0"/>
                </a:solidFill>
              </a:rPr>
              <a:t> THEN </a:t>
            </a:r>
            <a:r>
              <a:rPr lang="en-US" sz="1300" b="1" dirty="0">
                <a:solidFill>
                  <a:schemeClr val="tx1"/>
                </a:solidFill>
              </a:rPr>
              <a:t>'Anomaly’</a:t>
            </a:r>
          </a:p>
          <a:p>
            <a:r>
              <a:rPr lang="en-US" sz="1300" b="1" dirty="0">
                <a:solidFill>
                  <a:srgbClr val="00B0F0"/>
                </a:solidFill>
              </a:rPr>
              <a:t>WHEN</a:t>
            </a:r>
            <a:r>
              <a:rPr lang="en-US" sz="1300" b="1" dirty="0">
                <a:solidFill>
                  <a:schemeClr val="tx1"/>
                </a:solidFill>
              </a:rPr>
              <a:t> w.Total &lt; p.Average_Total_Sales /2 </a:t>
            </a:r>
            <a:r>
              <a:rPr lang="en-US" sz="1300" b="1" dirty="0">
                <a:solidFill>
                  <a:srgbClr val="00B0F0"/>
                </a:solidFill>
              </a:rPr>
              <a:t>THEN</a:t>
            </a:r>
            <a:r>
              <a:rPr lang="en-US" sz="1300" b="1" dirty="0">
                <a:solidFill>
                  <a:schemeClr val="tx1"/>
                </a:solidFill>
              </a:rPr>
              <a:t> 'Few_Anomaly_only’</a:t>
            </a:r>
          </a:p>
          <a:p>
            <a:r>
              <a:rPr lang="en-US" sz="1300" b="1" dirty="0">
                <a:solidFill>
                  <a:srgbClr val="00B0F0"/>
                </a:solidFill>
              </a:rPr>
              <a:t>ELSE</a:t>
            </a:r>
            <a:r>
              <a:rPr lang="en-US" sz="1300" b="1" dirty="0">
                <a:solidFill>
                  <a:schemeClr val="tx1"/>
                </a:solidFill>
              </a:rPr>
              <a:t> 'No_Anomaly' </a:t>
            </a:r>
            <a:r>
              <a:rPr lang="en-US" sz="1300" b="1" dirty="0">
                <a:solidFill>
                  <a:srgbClr val="00B0F0"/>
                </a:solidFill>
              </a:rPr>
              <a:t>END AS </a:t>
            </a:r>
            <a:r>
              <a:rPr lang="en-US" sz="1300" b="1" dirty="0">
                <a:solidFill>
                  <a:schemeClr val="tx1"/>
                </a:solidFill>
              </a:rPr>
              <a:t>Transactions_Anomalies</a:t>
            </a:r>
          </a:p>
          <a:p>
            <a:r>
              <a:rPr lang="en-US" sz="1300" b="1" dirty="0">
                <a:solidFill>
                  <a:srgbClr val="00B0F0"/>
                </a:solidFill>
              </a:rPr>
              <a:t>FROM</a:t>
            </a:r>
            <a:r>
              <a:rPr lang="en-US" sz="1300" b="1" dirty="0">
                <a:solidFill>
                  <a:schemeClr val="tx1"/>
                </a:solidFill>
              </a:rPr>
              <a:t> walmartsales_data_set w</a:t>
            </a:r>
          </a:p>
          <a:p>
            <a:r>
              <a:rPr lang="en-US" sz="1300" b="1" dirty="0">
                <a:solidFill>
                  <a:srgbClr val="00B0F0"/>
                </a:solidFill>
              </a:rPr>
              <a:t>LEFT JOIN </a:t>
            </a:r>
            <a:r>
              <a:rPr lang="en-US" sz="1300" b="1" dirty="0">
                <a:solidFill>
                  <a:schemeClr val="tx1"/>
                </a:solidFill>
              </a:rPr>
              <a:t>average_product_line p </a:t>
            </a:r>
          </a:p>
          <a:p>
            <a:r>
              <a:rPr lang="en-US" sz="1300" b="1" dirty="0">
                <a:solidFill>
                  <a:srgbClr val="00B0F0"/>
                </a:solidFill>
              </a:rPr>
              <a:t>ON</a:t>
            </a:r>
            <a:r>
              <a:rPr lang="en-US" sz="1300" b="1" dirty="0">
                <a:solidFill>
                  <a:schemeClr val="tx1"/>
                </a:solidFill>
              </a:rPr>
              <a:t>  w.Product_line = p.Product_line</a:t>
            </a:r>
          </a:p>
        </p:txBody>
      </p:sp>
      <p:pic>
        <p:nvPicPr>
          <p:cNvPr id="8" name="Picture 7">
            <a:extLst>
              <a:ext uri="{FF2B5EF4-FFF2-40B4-BE49-F238E27FC236}">
                <a16:creationId xmlns:a16="http://schemas.microsoft.com/office/drawing/2014/main" id="{9D8A05EA-53EC-CC0A-1943-EE699AE90A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133564"/>
            <a:ext cx="2095930" cy="801384"/>
          </a:xfrm>
          <a:prstGeom prst="rect">
            <a:avLst/>
          </a:prstGeom>
          <a:ln>
            <a:solidFill>
              <a:schemeClr val="tx1"/>
            </a:solidFill>
          </a:ln>
        </p:spPr>
      </p:pic>
      <p:graphicFrame>
        <p:nvGraphicFramePr>
          <p:cNvPr id="11" name="Chart 10">
            <a:extLst>
              <a:ext uri="{FF2B5EF4-FFF2-40B4-BE49-F238E27FC236}">
                <a16:creationId xmlns:a16="http://schemas.microsoft.com/office/drawing/2014/main" id="{AEEAADCB-7669-708D-DC6B-629CEB19CE22}"/>
              </a:ext>
            </a:extLst>
          </p:cNvPr>
          <p:cNvGraphicFramePr/>
          <p:nvPr>
            <p:extLst>
              <p:ext uri="{D42A27DB-BD31-4B8C-83A1-F6EECF244321}">
                <p14:modId xmlns:p14="http://schemas.microsoft.com/office/powerpoint/2010/main" val="2130329518"/>
              </p:ext>
            </p:extLst>
          </p:nvPr>
        </p:nvGraphicFramePr>
        <p:xfrm>
          <a:off x="205482" y="4089114"/>
          <a:ext cx="5496675" cy="2635321"/>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CBA29558-387B-E095-BE0B-3C25E2CE423E}"/>
              </a:ext>
            </a:extLst>
          </p:cNvPr>
          <p:cNvGraphicFramePr/>
          <p:nvPr>
            <p:extLst>
              <p:ext uri="{D42A27DB-BD31-4B8C-83A1-F6EECF244321}">
                <p14:modId xmlns:p14="http://schemas.microsoft.com/office/powerpoint/2010/main" val="3356106407"/>
              </p:ext>
            </p:extLst>
          </p:nvPr>
        </p:nvGraphicFramePr>
        <p:xfrm>
          <a:off x="5804898" y="4089114"/>
          <a:ext cx="6181620" cy="2635321"/>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94921041"/>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579DD-1E9C-815B-3DAC-72FB76479A9E}"/>
              </a:ext>
            </a:extLst>
          </p:cNvPr>
          <p:cNvSpPr>
            <a:spLocks noGrp="1"/>
          </p:cNvSpPr>
          <p:nvPr>
            <p:ph type="title"/>
          </p:nvPr>
        </p:nvSpPr>
        <p:spPr>
          <a:xfrm>
            <a:off x="2414428" y="92467"/>
            <a:ext cx="9534418" cy="369869"/>
          </a:xfr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p:spPr>
        <p:txBody>
          <a:bodyPr>
            <a:normAutofit/>
          </a:bodyPr>
          <a:lstStyle/>
          <a:p>
            <a:r>
              <a:rPr lang="en-US" sz="1500" b="1" dirty="0"/>
              <a:t>Question 5. Walmart needs to determine the most popular payment method in each city to tailor marketing strategies</a:t>
            </a:r>
            <a:r>
              <a:rPr lang="en-US" sz="1400" b="1" dirty="0"/>
              <a:t>.</a:t>
            </a:r>
          </a:p>
        </p:txBody>
      </p:sp>
      <p:sp>
        <p:nvSpPr>
          <p:cNvPr id="15" name="Content Placeholder 14">
            <a:extLst>
              <a:ext uri="{FF2B5EF4-FFF2-40B4-BE49-F238E27FC236}">
                <a16:creationId xmlns:a16="http://schemas.microsoft.com/office/drawing/2014/main" id="{FC98937C-7EA3-8507-CFBF-CE687BCCABFF}"/>
              </a:ext>
            </a:extLst>
          </p:cNvPr>
          <p:cNvSpPr>
            <a:spLocks noGrp="1"/>
          </p:cNvSpPr>
          <p:nvPr>
            <p:ph idx="1"/>
          </p:nvPr>
        </p:nvSpPr>
        <p:spPr>
          <a:xfrm>
            <a:off x="134432" y="2721555"/>
            <a:ext cx="5362246" cy="823032"/>
          </a:xfr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p:spPr>
        <p:txBody>
          <a:bodyPr>
            <a:normAutofit fontScale="92500" lnSpcReduction="10000"/>
          </a:bodyPr>
          <a:lstStyle/>
          <a:p>
            <a:pPr marL="0" indent="0">
              <a:buNone/>
            </a:pPr>
            <a:r>
              <a:rPr lang="en-US" sz="1400" b="1" dirty="0">
                <a:solidFill>
                  <a:srgbClr val="00B0F0"/>
                </a:solidFill>
              </a:rPr>
              <a:t>SELECT</a:t>
            </a:r>
            <a:r>
              <a:rPr lang="en-US" sz="1400" b="1" dirty="0"/>
              <a:t>  City, Payment, TOTAL_NO_METHOD, Rank_of_payment</a:t>
            </a:r>
          </a:p>
          <a:p>
            <a:pPr marL="0" indent="0">
              <a:buNone/>
            </a:pPr>
            <a:r>
              <a:rPr lang="en-US" sz="1400" b="1" dirty="0">
                <a:solidFill>
                  <a:srgbClr val="00B0F0"/>
                </a:solidFill>
              </a:rPr>
              <a:t>FROM</a:t>
            </a:r>
            <a:r>
              <a:rPr lang="en-US" sz="1400" b="1" dirty="0"/>
              <a:t> Payment_Method_rank</a:t>
            </a:r>
          </a:p>
          <a:p>
            <a:pPr marL="0" indent="0">
              <a:buNone/>
            </a:pPr>
            <a:r>
              <a:rPr lang="en-US" sz="1400" b="1" dirty="0">
                <a:solidFill>
                  <a:srgbClr val="00B0F0"/>
                </a:solidFill>
              </a:rPr>
              <a:t>WHERE</a:t>
            </a:r>
            <a:r>
              <a:rPr lang="en-US" sz="1400" b="1" dirty="0"/>
              <a:t> Rank_of_payment = </a:t>
            </a:r>
            <a:r>
              <a:rPr lang="en-US" sz="1400" b="1" dirty="0">
                <a:solidFill>
                  <a:schemeClr val="accent2"/>
                </a:solidFill>
              </a:rPr>
              <a:t>1</a:t>
            </a:r>
            <a:r>
              <a:rPr lang="en-US" sz="1400" b="1" dirty="0"/>
              <a:t>;</a:t>
            </a:r>
          </a:p>
          <a:p>
            <a:endParaRPr lang="en-US" dirty="0"/>
          </a:p>
        </p:txBody>
      </p:sp>
      <p:pic>
        <p:nvPicPr>
          <p:cNvPr id="5" name="Picture 4">
            <a:extLst>
              <a:ext uri="{FF2B5EF4-FFF2-40B4-BE49-F238E27FC236}">
                <a16:creationId xmlns:a16="http://schemas.microsoft.com/office/drawing/2014/main" id="{F1912E25-0457-75D7-101F-E669B2C3BC2C}"/>
              </a:ext>
            </a:extLst>
          </p:cNvPr>
          <p:cNvPicPr>
            <a:picLocks noChangeAspect="1"/>
          </p:cNvPicPr>
          <p:nvPr/>
        </p:nvPicPr>
        <p:blipFill>
          <a:blip r:embed="rId2"/>
          <a:stretch>
            <a:fillRect/>
          </a:stretch>
        </p:blipFill>
        <p:spPr>
          <a:xfrm>
            <a:off x="134431" y="92468"/>
            <a:ext cx="2121592" cy="823031"/>
          </a:xfrm>
          <a:prstGeom prst="rect">
            <a:avLst/>
          </a:prstGeom>
        </p:spPr>
      </p:pic>
      <p:sp>
        <p:nvSpPr>
          <p:cNvPr id="7" name="Rectangle 6">
            <a:extLst>
              <a:ext uri="{FF2B5EF4-FFF2-40B4-BE49-F238E27FC236}">
                <a16:creationId xmlns:a16="http://schemas.microsoft.com/office/drawing/2014/main" id="{17B39922-5C0B-36F7-308E-B35464ABD13C}"/>
              </a:ext>
            </a:extLst>
          </p:cNvPr>
          <p:cNvSpPr/>
          <p:nvPr/>
        </p:nvSpPr>
        <p:spPr>
          <a:xfrm>
            <a:off x="134431" y="1017143"/>
            <a:ext cx="5372517" cy="160276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00" b="1" dirty="0">
                <a:solidFill>
                  <a:srgbClr val="00B0F0"/>
                </a:solidFill>
              </a:rPr>
              <a:t>CREATE VIEW </a:t>
            </a:r>
            <a:r>
              <a:rPr lang="en-US" sz="1300" b="1" dirty="0">
                <a:solidFill>
                  <a:schemeClr val="tx1"/>
                </a:solidFill>
              </a:rPr>
              <a:t>Payment_Method_rank </a:t>
            </a:r>
            <a:r>
              <a:rPr lang="en-US" sz="1300" b="1" dirty="0">
                <a:solidFill>
                  <a:srgbClr val="00B0F0"/>
                </a:solidFill>
              </a:rPr>
              <a:t>AS</a:t>
            </a:r>
          </a:p>
          <a:p>
            <a:r>
              <a:rPr lang="en-US" sz="1300" b="1" dirty="0">
                <a:solidFill>
                  <a:schemeClr val="tx1"/>
                </a:solidFill>
              </a:rPr>
              <a:t>(</a:t>
            </a:r>
            <a:r>
              <a:rPr lang="en-US" sz="1300" b="1" dirty="0">
                <a:solidFill>
                  <a:srgbClr val="00B0F0"/>
                </a:solidFill>
              </a:rPr>
              <a:t>SELECT</a:t>
            </a:r>
            <a:r>
              <a:rPr lang="en-US" sz="1300" b="1" dirty="0">
                <a:solidFill>
                  <a:schemeClr val="tx1"/>
                </a:solidFill>
              </a:rPr>
              <a:t> City, Payment, </a:t>
            </a:r>
            <a:r>
              <a:rPr lang="en-US" sz="1300" b="1" dirty="0">
                <a:solidFill>
                  <a:schemeClr val="bg2">
                    <a:lumMod val="75000"/>
                  </a:schemeClr>
                </a:solidFill>
              </a:rPr>
              <a:t>COUNT</a:t>
            </a:r>
            <a:r>
              <a:rPr lang="en-US" sz="1300" b="1" dirty="0">
                <a:solidFill>
                  <a:schemeClr val="tx1"/>
                </a:solidFill>
              </a:rPr>
              <a:t>(Payment) </a:t>
            </a:r>
            <a:r>
              <a:rPr lang="en-US" sz="1300" b="1" dirty="0">
                <a:solidFill>
                  <a:srgbClr val="00B0F0"/>
                </a:solidFill>
              </a:rPr>
              <a:t>AS</a:t>
            </a:r>
            <a:r>
              <a:rPr lang="en-US" sz="1300" b="1" dirty="0">
                <a:solidFill>
                  <a:schemeClr val="tx1"/>
                </a:solidFill>
              </a:rPr>
              <a:t> TOTAL_NO_METHOD,</a:t>
            </a:r>
          </a:p>
          <a:p>
            <a:r>
              <a:rPr lang="en-US" sz="1300" b="1" dirty="0">
                <a:solidFill>
                  <a:srgbClr val="00B0F0"/>
                </a:solidFill>
              </a:rPr>
              <a:t>RANK</a:t>
            </a:r>
            <a:r>
              <a:rPr lang="en-US" sz="1300" b="1" dirty="0">
                <a:solidFill>
                  <a:schemeClr val="tx1"/>
                </a:solidFill>
              </a:rPr>
              <a:t>() </a:t>
            </a:r>
            <a:r>
              <a:rPr lang="en-US" sz="1300" b="1" dirty="0">
                <a:solidFill>
                  <a:srgbClr val="00B0F0"/>
                </a:solidFill>
              </a:rPr>
              <a:t>OVER</a:t>
            </a:r>
            <a:r>
              <a:rPr lang="en-US" sz="1300" b="1" dirty="0">
                <a:solidFill>
                  <a:schemeClr val="tx1"/>
                </a:solidFill>
              </a:rPr>
              <a:t> (</a:t>
            </a:r>
            <a:r>
              <a:rPr lang="en-US" sz="1300" b="1" dirty="0">
                <a:solidFill>
                  <a:srgbClr val="00B0F0"/>
                </a:solidFill>
              </a:rPr>
              <a:t>PARTITION</a:t>
            </a:r>
            <a:r>
              <a:rPr lang="en-US" sz="1300" b="1" dirty="0">
                <a:solidFill>
                  <a:schemeClr val="tx1"/>
                </a:solidFill>
              </a:rPr>
              <a:t> </a:t>
            </a:r>
            <a:r>
              <a:rPr lang="en-US" sz="1300" b="1" dirty="0">
                <a:solidFill>
                  <a:srgbClr val="00B0F0"/>
                </a:solidFill>
              </a:rPr>
              <a:t>BY</a:t>
            </a:r>
            <a:r>
              <a:rPr lang="en-US" sz="1300" b="1" dirty="0">
                <a:solidFill>
                  <a:schemeClr val="tx1"/>
                </a:solidFill>
              </a:rPr>
              <a:t> City </a:t>
            </a:r>
            <a:r>
              <a:rPr lang="en-US" sz="1300" b="1" dirty="0">
                <a:solidFill>
                  <a:srgbClr val="00B0F0"/>
                </a:solidFill>
              </a:rPr>
              <a:t>ORDER</a:t>
            </a:r>
            <a:r>
              <a:rPr lang="en-US" sz="1300" b="1" dirty="0">
                <a:solidFill>
                  <a:schemeClr val="tx1"/>
                </a:solidFill>
              </a:rPr>
              <a:t> </a:t>
            </a:r>
            <a:r>
              <a:rPr lang="en-US" sz="1300" b="1" dirty="0">
                <a:solidFill>
                  <a:srgbClr val="00B0F0"/>
                </a:solidFill>
              </a:rPr>
              <a:t>BY</a:t>
            </a:r>
            <a:r>
              <a:rPr lang="en-US" sz="1300" b="1" dirty="0">
                <a:solidFill>
                  <a:schemeClr val="bg2">
                    <a:lumMod val="75000"/>
                  </a:schemeClr>
                </a:solidFill>
              </a:rPr>
              <a:t> COUNT</a:t>
            </a:r>
            <a:r>
              <a:rPr lang="en-US" sz="1300" b="1" dirty="0">
                <a:solidFill>
                  <a:schemeClr val="tx1"/>
                </a:solidFill>
              </a:rPr>
              <a:t>(Payment) </a:t>
            </a:r>
            <a:r>
              <a:rPr lang="en-US" sz="1300" b="1" dirty="0">
                <a:solidFill>
                  <a:srgbClr val="00B0F0"/>
                </a:solidFill>
              </a:rPr>
              <a:t>DESC</a:t>
            </a:r>
            <a:r>
              <a:rPr lang="en-US" sz="1300" b="1" dirty="0">
                <a:solidFill>
                  <a:schemeClr val="tx1"/>
                </a:solidFill>
              </a:rPr>
              <a:t>) </a:t>
            </a:r>
            <a:r>
              <a:rPr lang="en-US" sz="1300" b="1" dirty="0">
                <a:solidFill>
                  <a:srgbClr val="00B0F0"/>
                </a:solidFill>
              </a:rPr>
              <a:t>AS</a:t>
            </a:r>
            <a:r>
              <a:rPr lang="en-US" sz="1300" b="1" dirty="0">
                <a:solidFill>
                  <a:schemeClr val="tx1"/>
                </a:solidFill>
              </a:rPr>
              <a:t> Rank_of_payment</a:t>
            </a:r>
          </a:p>
          <a:p>
            <a:r>
              <a:rPr lang="en-US" sz="1300" b="1" dirty="0">
                <a:solidFill>
                  <a:srgbClr val="00B0F0"/>
                </a:solidFill>
              </a:rPr>
              <a:t>FROM</a:t>
            </a:r>
            <a:r>
              <a:rPr lang="en-US" sz="1300" b="1" dirty="0">
                <a:solidFill>
                  <a:schemeClr val="tx1"/>
                </a:solidFill>
              </a:rPr>
              <a:t> walmartsales_data_set</a:t>
            </a:r>
          </a:p>
          <a:p>
            <a:r>
              <a:rPr lang="en-US" sz="1300" b="1" dirty="0">
                <a:solidFill>
                  <a:srgbClr val="00B0F0"/>
                </a:solidFill>
              </a:rPr>
              <a:t>GROUP</a:t>
            </a:r>
            <a:r>
              <a:rPr lang="en-US" sz="1300" b="1" dirty="0">
                <a:solidFill>
                  <a:schemeClr val="tx1"/>
                </a:solidFill>
              </a:rPr>
              <a:t> </a:t>
            </a:r>
            <a:r>
              <a:rPr lang="en-US" sz="1300" b="1" dirty="0">
                <a:solidFill>
                  <a:srgbClr val="00B0F0"/>
                </a:solidFill>
              </a:rPr>
              <a:t>BY</a:t>
            </a:r>
            <a:r>
              <a:rPr lang="en-US" sz="1300" b="1" dirty="0">
                <a:solidFill>
                  <a:schemeClr val="tx1"/>
                </a:solidFill>
              </a:rPr>
              <a:t> City, Payment);</a:t>
            </a:r>
          </a:p>
          <a:p>
            <a:r>
              <a:rPr lang="en-US" sz="1300" b="1" dirty="0">
                <a:solidFill>
                  <a:srgbClr val="00B0F0"/>
                </a:solidFill>
              </a:rPr>
              <a:t>SELECT * FROM </a:t>
            </a:r>
            <a:r>
              <a:rPr lang="en-US" sz="1300" b="1" dirty="0">
                <a:solidFill>
                  <a:schemeClr val="tx1"/>
                </a:solidFill>
              </a:rPr>
              <a:t>Payment_Method_rank;</a:t>
            </a:r>
          </a:p>
        </p:txBody>
      </p:sp>
      <p:graphicFrame>
        <p:nvGraphicFramePr>
          <p:cNvPr id="10" name="Table 9">
            <a:extLst>
              <a:ext uri="{FF2B5EF4-FFF2-40B4-BE49-F238E27FC236}">
                <a16:creationId xmlns:a16="http://schemas.microsoft.com/office/drawing/2014/main" id="{14537BD4-5589-3472-1A0E-164826516444}"/>
              </a:ext>
            </a:extLst>
          </p:cNvPr>
          <p:cNvGraphicFramePr>
            <a:graphicFrameLocks noGrp="1"/>
          </p:cNvGraphicFramePr>
          <p:nvPr>
            <p:extLst>
              <p:ext uri="{D42A27DB-BD31-4B8C-83A1-F6EECF244321}">
                <p14:modId xmlns:p14="http://schemas.microsoft.com/office/powerpoint/2010/main" val="449090899"/>
              </p:ext>
            </p:extLst>
          </p:nvPr>
        </p:nvGraphicFramePr>
        <p:xfrm>
          <a:off x="5599416" y="647268"/>
          <a:ext cx="3534312" cy="2897319"/>
        </p:xfrm>
        <a:graphic>
          <a:graphicData uri="http://schemas.openxmlformats.org/drawingml/2006/table">
            <a:tbl>
              <a:tblPr firstRow="1" bandRow="1"/>
              <a:tblGrid>
                <a:gridCol w="883578">
                  <a:extLst>
                    <a:ext uri="{9D8B030D-6E8A-4147-A177-3AD203B41FA5}">
                      <a16:colId xmlns:a16="http://schemas.microsoft.com/office/drawing/2014/main" val="3528367772"/>
                    </a:ext>
                  </a:extLst>
                </a:gridCol>
                <a:gridCol w="883578">
                  <a:extLst>
                    <a:ext uri="{9D8B030D-6E8A-4147-A177-3AD203B41FA5}">
                      <a16:colId xmlns:a16="http://schemas.microsoft.com/office/drawing/2014/main" val="249478947"/>
                    </a:ext>
                  </a:extLst>
                </a:gridCol>
                <a:gridCol w="883578">
                  <a:extLst>
                    <a:ext uri="{9D8B030D-6E8A-4147-A177-3AD203B41FA5}">
                      <a16:colId xmlns:a16="http://schemas.microsoft.com/office/drawing/2014/main" val="3174686084"/>
                    </a:ext>
                  </a:extLst>
                </a:gridCol>
                <a:gridCol w="883578">
                  <a:extLst>
                    <a:ext uri="{9D8B030D-6E8A-4147-A177-3AD203B41FA5}">
                      <a16:colId xmlns:a16="http://schemas.microsoft.com/office/drawing/2014/main" val="2477478275"/>
                    </a:ext>
                  </a:extLst>
                </a:gridCol>
              </a:tblGrid>
              <a:tr h="483404">
                <a:tc>
                  <a:txBody>
                    <a:bodyPr/>
                    <a:lstStyle/>
                    <a:p>
                      <a:pPr algn="ctr" fontAlgn="b"/>
                      <a:r>
                        <a:rPr lang="en-US" sz="1400" b="1" u="none" strike="noStrike" dirty="0">
                          <a:solidFill>
                            <a:schemeClr val="bg1"/>
                          </a:solidFill>
                          <a:effectLst/>
                        </a:rPr>
                        <a:t>City</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dirty="0">
                          <a:solidFill>
                            <a:schemeClr val="bg1"/>
                          </a:solidFill>
                          <a:effectLst/>
                        </a:rPr>
                        <a:t>Payment</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TOTAL_NO_METHOD</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dirty="0">
                          <a:solidFill>
                            <a:schemeClr val="bg1"/>
                          </a:solidFill>
                          <a:effectLst/>
                        </a:rPr>
                        <a:t>Rank_of_payment</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0C0"/>
                    </a:solidFill>
                  </a:tcPr>
                </a:tc>
                <a:extLst>
                  <a:ext uri="{0D108BD9-81ED-4DB2-BD59-A6C34878D82A}">
                    <a16:rowId xmlns:a16="http://schemas.microsoft.com/office/drawing/2014/main" val="1447574363"/>
                  </a:ext>
                </a:extLst>
              </a:tr>
              <a:tr h="482783">
                <a:tc>
                  <a:txBody>
                    <a:bodyPr/>
                    <a:lstStyle/>
                    <a:p>
                      <a:pPr algn="ctr" fontAlgn="b"/>
                      <a:r>
                        <a:rPr lang="en-US" sz="1400" b="1" u="none" strike="noStrike">
                          <a:solidFill>
                            <a:schemeClr val="bg1"/>
                          </a:solidFill>
                          <a:effectLst/>
                        </a:rPr>
                        <a:t>Mandalay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Ewallet</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113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extLst>
                  <a:ext uri="{0D108BD9-81ED-4DB2-BD59-A6C34878D82A}">
                    <a16:rowId xmlns:a16="http://schemas.microsoft.com/office/drawing/2014/main" val="3379958634"/>
                  </a:ext>
                </a:extLst>
              </a:tr>
              <a:tr h="482783">
                <a:tc>
                  <a:txBody>
                    <a:bodyPr/>
                    <a:lstStyle/>
                    <a:p>
                      <a:pPr algn="ctr" fontAlgn="b"/>
                      <a:r>
                        <a:rPr lang="en-US" sz="1400" b="1" u="none" strike="noStrike">
                          <a:solidFill>
                            <a:schemeClr val="bg1"/>
                          </a:solidFill>
                          <a:effectLst/>
                        </a:rPr>
                        <a:t>Mandalay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Cash</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110</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extLst>
                  <a:ext uri="{0D108BD9-81ED-4DB2-BD59-A6C34878D82A}">
                    <a16:rowId xmlns:a16="http://schemas.microsoft.com/office/drawing/2014/main" val="2829682981"/>
                  </a:ext>
                </a:extLst>
              </a:tr>
              <a:tr h="482783">
                <a:tc>
                  <a:txBody>
                    <a:bodyPr/>
                    <a:lstStyle/>
                    <a:p>
                      <a:pPr algn="ctr" fontAlgn="b"/>
                      <a:r>
                        <a:rPr lang="en-US" sz="1400" b="1" u="none" strike="noStrike">
                          <a:solidFill>
                            <a:schemeClr val="bg1"/>
                          </a:solidFill>
                          <a:effectLst/>
                        </a:rPr>
                        <a:t>Mandalay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Credit card</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109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extLst>
                  <a:ext uri="{0D108BD9-81ED-4DB2-BD59-A6C34878D82A}">
                    <a16:rowId xmlns:a16="http://schemas.microsoft.com/office/drawing/2014/main" val="1291906274"/>
                  </a:ext>
                </a:extLst>
              </a:tr>
              <a:tr h="482783">
                <a:tc>
                  <a:txBody>
                    <a:bodyPr/>
                    <a:lstStyle/>
                    <a:p>
                      <a:pPr algn="ctr" fontAlgn="b"/>
                      <a:r>
                        <a:rPr lang="en-US" sz="1400" b="1" u="none" strike="noStrike">
                          <a:solidFill>
                            <a:schemeClr val="bg1"/>
                          </a:solidFill>
                          <a:effectLst/>
                        </a:rPr>
                        <a:t>Naypyitaw</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Cash</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124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a:solidFill>
                            <a:schemeClr val="bg1"/>
                          </a:solidFill>
                          <a:effectLst/>
                        </a:rPr>
                        <a:t>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0C0"/>
                    </a:solidFill>
                  </a:tcPr>
                </a:tc>
                <a:extLst>
                  <a:ext uri="{0D108BD9-81ED-4DB2-BD59-A6C34878D82A}">
                    <a16:rowId xmlns:a16="http://schemas.microsoft.com/office/drawing/2014/main" val="2264017430"/>
                  </a:ext>
                </a:extLst>
              </a:tr>
              <a:tr h="482783">
                <a:tc>
                  <a:txBody>
                    <a:bodyPr/>
                    <a:lstStyle/>
                    <a:p>
                      <a:pPr algn="ctr" fontAlgn="b"/>
                      <a:r>
                        <a:rPr lang="en-US" sz="1400" b="1" u="none" strike="noStrike" dirty="0">
                          <a:solidFill>
                            <a:schemeClr val="bg1"/>
                          </a:solidFill>
                          <a:effectLst/>
                        </a:rPr>
                        <a:t>Naypyitaw</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dirty="0" err="1">
                          <a:solidFill>
                            <a:schemeClr val="bg1"/>
                          </a:solidFill>
                          <a:effectLst/>
                        </a:rPr>
                        <a:t>Ewallet</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dirty="0">
                          <a:solidFill>
                            <a:schemeClr val="bg1"/>
                          </a:solidFill>
                          <a:effectLst/>
                        </a:rPr>
                        <a:t>106</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0C0"/>
                    </a:solidFill>
                  </a:tcPr>
                </a:tc>
                <a:tc>
                  <a:txBody>
                    <a:bodyPr/>
                    <a:lstStyle/>
                    <a:p>
                      <a:pPr algn="ctr" fontAlgn="b"/>
                      <a:r>
                        <a:rPr lang="en-US" sz="1400" b="1" u="none" strike="noStrike" dirty="0">
                          <a:solidFill>
                            <a:schemeClr val="bg1"/>
                          </a:solidFill>
                          <a:effectLst/>
                        </a:rPr>
                        <a:t>2</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0C0"/>
                    </a:solidFill>
                  </a:tcPr>
                </a:tc>
                <a:extLst>
                  <a:ext uri="{0D108BD9-81ED-4DB2-BD59-A6C34878D82A}">
                    <a16:rowId xmlns:a16="http://schemas.microsoft.com/office/drawing/2014/main" val="1694885258"/>
                  </a:ext>
                </a:extLst>
              </a:tr>
            </a:tbl>
          </a:graphicData>
        </a:graphic>
      </p:graphicFrame>
      <p:graphicFrame>
        <p:nvGraphicFramePr>
          <p:cNvPr id="13" name="Table 12">
            <a:extLst>
              <a:ext uri="{FF2B5EF4-FFF2-40B4-BE49-F238E27FC236}">
                <a16:creationId xmlns:a16="http://schemas.microsoft.com/office/drawing/2014/main" id="{EA5A5BE2-A59B-1530-9044-960B6197B17C}"/>
              </a:ext>
            </a:extLst>
          </p:cNvPr>
          <p:cNvGraphicFramePr>
            <a:graphicFrameLocks noGrp="1"/>
          </p:cNvGraphicFramePr>
          <p:nvPr>
            <p:extLst>
              <p:ext uri="{D42A27DB-BD31-4B8C-83A1-F6EECF244321}">
                <p14:modId xmlns:p14="http://schemas.microsoft.com/office/powerpoint/2010/main" val="1712093301"/>
              </p:ext>
            </p:extLst>
          </p:nvPr>
        </p:nvGraphicFramePr>
        <p:xfrm>
          <a:off x="9236467" y="647272"/>
          <a:ext cx="2821100" cy="2897320"/>
        </p:xfrm>
        <a:graphic>
          <a:graphicData uri="http://schemas.openxmlformats.org/drawingml/2006/table">
            <a:tbl>
              <a:tblPr firstRow="1" bandRow="1"/>
              <a:tblGrid>
                <a:gridCol w="791111">
                  <a:extLst>
                    <a:ext uri="{9D8B030D-6E8A-4147-A177-3AD203B41FA5}">
                      <a16:colId xmlns:a16="http://schemas.microsoft.com/office/drawing/2014/main" val="661789024"/>
                    </a:ext>
                  </a:extLst>
                </a:gridCol>
                <a:gridCol w="619439">
                  <a:extLst>
                    <a:ext uri="{9D8B030D-6E8A-4147-A177-3AD203B41FA5}">
                      <a16:colId xmlns:a16="http://schemas.microsoft.com/office/drawing/2014/main" val="313052032"/>
                    </a:ext>
                  </a:extLst>
                </a:gridCol>
                <a:gridCol w="736749">
                  <a:extLst>
                    <a:ext uri="{9D8B030D-6E8A-4147-A177-3AD203B41FA5}">
                      <a16:colId xmlns:a16="http://schemas.microsoft.com/office/drawing/2014/main" val="443622934"/>
                    </a:ext>
                  </a:extLst>
                </a:gridCol>
                <a:gridCol w="673801">
                  <a:extLst>
                    <a:ext uri="{9D8B030D-6E8A-4147-A177-3AD203B41FA5}">
                      <a16:colId xmlns:a16="http://schemas.microsoft.com/office/drawing/2014/main" val="766488900"/>
                    </a:ext>
                  </a:extLst>
                </a:gridCol>
              </a:tblGrid>
              <a:tr h="724330">
                <a:tc>
                  <a:txBody>
                    <a:bodyPr/>
                    <a:lstStyle/>
                    <a:p>
                      <a:pPr algn="ctr" fontAlgn="b"/>
                      <a:r>
                        <a:rPr lang="en-US" sz="1300" b="1" u="none" strike="noStrike" dirty="0">
                          <a:solidFill>
                            <a:schemeClr val="bg1"/>
                          </a:solidFill>
                          <a:effectLst/>
                        </a:rPr>
                        <a:t>City</a:t>
                      </a:r>
                      <a:endParaRPr lang="en-US" sz="13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a:solidFill>
                            <a:schemeClr val="bg1"/>
                          </a:solidFill>
                          <a:effectLst/>
                        </a:rPr>
                        <a:t>Payment</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dirty="0">
                          <a:solidFill>
                            <a:schemeClr val="bg1"/>
                          </a:solidFill>
                          <a:effectLst/>
                        </a:rPr>
                        <a:t>TOTAL_NO_METHOD</a:t>
                      </a:r>
                      <a:endParaRPr lang="en-US" sz="13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a:solidFill>
                            <a:schemeClr val="bg1"/>
                          </a:solidFill>
                          <a:effectLst/>
                        </a:rPr>
                        <a:t>Rank_of_payment</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014754535"/>
                  </a:ext>
                </a:extLst>
              </a:tr>
              <a:tr h="724330">
                <a:tc>
                  <a:txBody>
                    <a:bodyPr/>
                    <a:lstStyle/>
                    <a:p>
                      <a:pPr algn="ctr" fontAlgn="b"/>
                      <a:r>
                        <a:rPr lang="en-US" sz="1300" b="1" u="none" strike="noStrike">
                          <a:solidFill>
                            <a:schemeClr val="bg1"/>
                          </a:solidFill>
                          <a:effectLst/>
                        </a:rPr>
                        <a:t>Mandalay</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a:solidFill>
                            <a:schemeClr val="bg1"/>
                          </a:solidFill>
                          <a:effectLst/>
                        </a:rPr>
                        <a:t>Ewallet</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a:solidFill>
                            <a:schemeClr val="bg1"/>
                          </a:solidFill>
                          <a:effectLst/>
                        </a:rPr>
                        <a:t>113</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dirty="0">
                          <a:solidFill>
                            <a:schemeClr val="bg1"/>
                          </a:solidFill>
                          <a:effectLst/>
                        </a:rPr>
                        <a:t>1</a:t>
                      </a:r>
                      <a:endParaRPr lang="en-US" sz="13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019586989"/>
                  </a:ext>
                </a:extLst>
              </a:tr>
              <a:tr h="724330">
                <a:tc>
                  <a:txBody>
                    <a:bodyPr/>
                    <a:lstStyle/>
                    <a:p>
                      <a:pPr algn="ctr" fontAlgn="b"/>
                      <a:r>
                        <a:rPr lang="en-US" sz="1300" b="1" u="none" strike="noStrike">
                          <a:solidFill>
                            <a:schemeClr val="bg1"/>
                          </a:solidFill>
                          <a:effectLst/>
                        </a:rPr>
                        <a:t>Naypyitaw</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a:solidFill>
                            <a:schemeClr val="bg1"/>
                          </a:solidFill>
                          <a:effectLst/>
                        </a:rPr>
                        <a:t>Cash</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a:solidFill>
                            <a:schemeClr val="bg1"/>
                          </a:solidFill>
                          <a:effectLst/>
                        </a:rPr>
                        <a:t>124</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a:solidFill>
                            <a:schemeClr val="bg1"/>
                          </a:solidFill>
                          <a:effectLst/>
                        </a:rPr>
                        <a:t>1</a:t>
                      </a:r>
                      <a:endParaRPr lang="en-US" sz="13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96087174"/>
                  </a:ext>
                </a:extLst>
              </a:tr>
              <a:tr h="724330">
                <a:tc>
                  <a:txBody>
                    <a:bodyPr/>
                    <a:lstStyle/>
                    <a:p>
                      <a:pPr algn="ctr" fontAlgn="b"/>
                      <a:r>
                        <a:rPr lang="en-US" sz="1300" b="1" u="none" strike="noStrike" dirty="0">
                          <a:solidFill>
                            <a:schemeClr val="bg1"/>
                          </a:solidFill>
                          <a:effectLst/>
                        </a:rPr>
                        <a:t>Yangon</a:t>
                      </a:r>
                      <a:endParaRPr lang="en-US" sz="13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dirty="0" err="1">
                          <a:solidFill>
                            <a:schemeClr val="bg1"/>
                          </a:solidFill>
                          <a:effectLst/>
                        </a:rPr>
                        <a:t>Ewallet</a:t>
                      </a:r>
                      <a:endParaRPr lang="en-US" sz="13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dirty="0">
                          <a:solidFill>
                            <a:schemeClr val="bg1"/>
                          </a:solidFill>
                          <a:effectLst/>
                        </a:rPr>
                        <a:t>126</a:t>
                      </a:r>
                      <a:endParaRPr lang="en-US" sz="13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300" b="1" u="none" strike="noStrike" dirty="0">
                          <a:solidFill>
                            <a:schemeClr val="bg1"/>
                          </a:solidFill>
                          <a:effectLst/>
                        </a:rPr>
                        <a:t>1</a:t>
                      </a:r>
                      <a:endParaRPr lang="en-US" sz="13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497499678"/>
                  </a:ext>
                </a:extLst>
              </a:tr>
            </a:tbl>
          </a:graphicData>
        </a:graphic>
      </p:graphicFrame>
      <p:graphicFrame>
        <p:nvGraphicFramePr>
          <p:cNvPr id="18" name="Chart 17">
            <a:extLst>
              <a:ext uri="{FF2B5EF4-FFF2-40B4-BE49-F238E27FC236}">
                <a16:creationId xmlns:a16="http://schemas.microsoft.com/office/drawing/2014/main" id="{1AB4B546-4E0A-EB4F-4FE4-6E7A5BB23EC7}"/>
              </a:ext>
            </a:extLst>
          </p:cNvPr>
          <p:cNvGraphicFramePr/>
          <p:nvPr>
            <p:extLst>
              <p:ext uri="{D42A27DB-BD31-4B8C-83A1-F6EECF244321}">
                <p14:modId xmlns:p14="http://schemas.microsoft.com/office/powerpoint/2010/main" val="2110325639"/>
              </p:ext>
            </p:extLst>
          </p:nvPr>
        </p:nvGraphicFramePr>
        <p:xfrm>
          <a:off x="134431" y="3729518"/>
          <a:ext cx="5372517" cy="303601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1" name="Chart 20">
            <a:extLst>
              <a:ext uri="{FF2B5EF4-FFF2-40B4-BE49-F238E27FC236}">
                <a16:creationId xmlns:a16="http://schemas.microsoft.com/office/drawing/2014/main" id="{B3C0DF66-8037-D618-5631-7475F9944741}"/>
              </a:ext>
            </a:extLst>
          </p:cNvPr>
          <p:cNvGraphicFramePr/>
          <p:nvPr>
            <p:extLst>
              <p:ext uri="{D42A27DB-BD31-4B8C-83A1-F6EECF244321}">
                <p14:modId xmlns:p14="http://schemas.microsoft.com/office/powerpoint/2010/main" val="542585035"/>
              </p:ext>
            </p:extLst>
          </p:nvPr>
        </p:nvGraphicFramePr>
        <p:xfrm>
          <a:off x="5599416" y="3729518"/>
          <a:ext cx="6458151" cy="3036013"/>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a:extLst>
              <a:ext uri="{FF2B5EF4-FFF2-40B4-BE49-F238E27FC236}">
                <a16:creationId xmlns:a16="http://schemas.microsoft.com/office/drawing/2014/main" id="{DBDDA6D4-05C8-01DF-9E6D-2A5D4222EE6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14428" y="563980"/>
            <a:ext cx="2989779" cy="394751"/>
          </a:xfrm>
          <a:prstGeom prst="rect">
            <a:avLst/>
          </a:prstGeom>
        </p:spPr>
      </p:pic>
    </p:spTree>
    <p:extLst>
      <p:ext uri="{BB962C8B-B14F-4D97-AF65-F5344CB8AC3E}">
        <p14:creationId xmlns:p14="http://schemas.microsoft.com/office/powerpoint/2010/main" val="42368777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6B69-E439-40BE-9CB7-B189F5DB0869}"/>
              </a:ext>
            </a:extLst>
          </p:cNvPr>
          <p:cNvSpPr>
            <a:spLocks noGrp="1"/>
          </p:cNvSpPr>
          <p:nvPr>
            <p:ph type="title"/>
          </p:nvPr>
        </p:nvSpPr>
        <p:spPr>
          <a:xfrm>
            <a:off x="2486346" y="143837"/>
            <a:ext cx="9541268" cy="554803"/>
          </a:xfr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a:ln>
            <a:solidFill>
              <a:schemeClr val="tx1"/>
            </a:solidFill>
          </a:ln>
        </p:spPr>
        <p:txBody>
          <a:bodyPr>
            <a:normAutofit/>
          </a:bodyPr>
          <a:lstStyle/>
          <a:p>
            <a:r>
              <a:rPr lang="en-US" sz="1600" b="1" dirty="0"/>
              <a:t>Question 6. Walmart wants to understand the sales distribution between male and female customers on a monthly basis.</a:t>
            </a:r>
          </a:p>
        </p:txBody>
      </p:sp>
      <p:graphicFrame>
        <p:nvGraphicFramePr>
          <p:cNvPr id="5" name="Content Placeholder 4">
            <a:extLst>
              <a:ext uri="{FF2B5EF4-FFF2-40B4-BE49-F238E27FC236}">
                <a16:creationId xmlns:a16="http://schemas.microsoft.com/office/drawing/2014/main" id="{4CC624BD-4CE4-8C25-B883-96C008391D5E}"/>
              </a:ext>
            </a:extLst>
          </p:cNvPr>
          <p:cNvGraphicFramePr>
            <a:graphicFrameLocks noGrp="1"/>
          </p:cNvGraphicFramePr>
          <p:nvPr>
            <p:ph idx="1"/>
            <p:extLst>
              <p:ext uri="{D42A27DB-BD31-4B8C-83A1-F6EECF244321}">
                <p14:modId xmlns:p14="http://schemas.microsoft.com/office/powerpoint/2010/main" val="1023745400"/>
              </p:ext>
            </p:extLst>
          </p:nvPr>
        </p:nvGraphicFramePr>
        <p:xfrm>
          <a:off x="9000162" y="821933"/>
          <a:ext cx="3027452" cy="5892253"/>
        </p:xfrm>
        <a:graphic>
          <a:graphicData uri="http://schemas.openxmlformats.org/drawingml/2006/table">
            <a:tbl>
              <a:tblPr firstRow="1" bandRow="1"/>
              <a:tblGrid>
                <a:gridCol w="868370">
                  <a:extLst>
                    <a:ext uri="{9D8B030D-6E8A-4147-A177-3AD203B41FA5}">
                      <a16:colId xmlns:a16="http://schemas.microsoft.com/office/drawing/2014/main" val="1607782178"/>
                    </a:ext>
                  </a:extLst>
                </a:gridCol>
                <a:gridCol w="1152460">
                  <a:extLst>
                    <a:ext uri="{9D8B030D-6E8A-4147-A177-3AD203B41FA5}">
                      <a16:colId xmlns:a16="http://schemas.microsoft.com/office/drawing/2014/main" val="2720992616"/>
                    </a:ext>
                  </a:extLst>
                </a:gridCol>
                <a:gridCol w="1006622">
                  <a:extLst>
                    <a:ext uri="{9D8B030D-6E8A-4147-A177-3AD203B41FA5}">
                      <a16:colId xmlns:a16="http://schemas.microsoft.com/office/drawing/2014/main" val="20545815"/>
                    </a:ext>
                  </a:extLst>
                </a:gridCol>
              </a:tblGrid>
              <a:tr h="405565">
                <a:tc>
                  <a:txBody>
                    <a:bodyPr/>
                    <a:lstStyle/>
                    <a:p>
                      <a:pPr algn="ctr" fontAlgn="b"/>
                      <a:r>
                        <a:rPr lang="en-US" sz="1400" b="1" u="none" strike="noStrike" dirty="0">
                          <a:solidFill>
                            <a:schemeClr val="bg1"/>
                          </a:solidFill>
                          <a:effectLst/>
                        </a:rPr>
                        <a:t>Gender</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Month_of_sale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Total_sales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259317351"/>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43624.69</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845737616"/>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38729.91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563432514"/>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30503.92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195420358"/>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5490.996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876230638"/>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9191.711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354830799"/>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3290.249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97894060"/>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5308.926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199510902"/>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8</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9795.376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191889832"/>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6414.482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12929509"/>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10</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5433.13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68087405"/>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5594.358</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014320824"/>
                  </a:ext>
                </a:extLst>
              </a:tr>
              <a:tr h="228612">
                <a:tc>
                  <a:txBody>
                    <a:bodyPr/>
                    <a:lstStyle/>
                    <a:p>
                      <a:pPr algn="ctr" fontAlgn="b"/>
                      <a:r>
                        <a:rPr lang="en-US" sz="1400" b="1" u="none" strike="noStrike">
                          <a:solidFill>
                            <a:schemeClr val="bg1"/>
                          </a:solidFill>
                          <a:effectLst/>
                        </a:rPr>
                        <a:t>Female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4505.172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610434295"/>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42937.87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740638561"/>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24439.83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367945152"/>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42245.33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543417468"/>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2466.629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343639341"/>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3606.981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152987768"/>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6321.977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766654554"/>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6191.787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561377192"/>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8</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3708.401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773621257"/>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7352.803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503125677"/>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10</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4432.071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585247540"/>
                  </a:ext>
                </a:extLst>
              </a:tr>
              <a:tr h="228612">
                <a:tc>
                  <a:txBody>
                    <a:bodyPr/>
                    <a:lstStyle/>
                    <a:p>
                      <a:pPr algn="ctr" fontAlgn="b"/>
                      <a:r>
                        <a:rPr lang="en-US" sz="1400" b="1" u="none" strike="noStrike">
                          <a:solidFill>
                            <a:schemeClr val="bg1"/>
                          </a:solidFill>
                          <a:effectLst/>
                        </a:rPr>
                        <a:t>Male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11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4024.01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826715054"/>
                  </a:ext>
                </a:extLst>
              </a:tr>
              <a:tr h="228612">
                <a:tc>
                  <a:txBody>
                    <a:bodyPr/>
                    <a:lstStyle/>
                    <a:p>
                      <a:pPr algn="ctr" fontAlgn="b"/>
                      <a:r>
                        <a:rPr lang="en-US" sz="1400" b="1" u="none" strike="noStrike" dirty="0">
                          <a:solidFill>
                            <a:schemeClr val="bg1"/>
                          </a:solidFill>
                          <a:effectLst/>
                        </a:rPr>
                        <a:t>Male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12</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7356.132</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200714582"/>
                  </a:ext>
                </a:extLst>
              </a:tr>
            </a:tbl>
          </a:graphicData>
        </a:graphic>
      </p:graphicFrame>
      <p:sp>
        <p:nvSpPr>
          <p:cNvPr id="4" name="Rectangle 3">
            <a:extLst>
              <a:ext uri="{FF2B5EF4-FFF2-40B4-BE49-F238E27FC236}">
                <a16:creationId xmlns:a16="http://schemas.microsoft.com/office/drawing/2014/main" id="{3EC88928-2E0B-9724-95CC-E2823BB84F47}"/>
              </a:ext>
            </a:extLst>
          </p:cNvPr>
          <p:cNvSpPr/>
          <p:nvPr/>
        </p:nvSpPr>
        <p:spPr>
          <a:xfrm>
            <a:off x="164386" y="821933"/>
            <a:ext cx="8599470" cy="1181527"/>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b="1" dirty="0">
                <a:solidFill>
                  <a:srgbClr val="00B0F0"/>
                </a:solidFill>
              </a:rPr>
              <a:t>SELECT</a:t>
            </a:r>
            <a:r>
              <a:rPr lang="en-US" sz="1400" b="1" dirty="0">
                <a:solidFill>
                  <a:schemeClr val="tx1"/>
                </a:solidFill>
              </a:rPr>
              <a:t> Gender, </a:t>
            </a:r>
            <a:r>
              <a:rPr lang="en-US" sz="1400" b="1" dirty="0">
                <a:solidFill>
                  <a:srgbClr val="00B0F0"/>
                </a:solidFill>
              </a:rPr>
              <a:t>MONTH</a:t>
            </a:r>
            <a:r>
              <a:rPr lang="en-US" sz="1400" b="1" dirty="0">
                <a:solidFill>
                  <a:schemeClr val="tx1"/>
                </a:solidFill>
              </a:rPr>
              <a:t>(Updated_Date) </a:t>
            </a:r>
            <a:r>
              <a:rPr lang="en-US" sz="1400" b="1" dirty="0">
                <a:solidFill>
                  <a:srgbClr val="00B0F0"/>
                </a:solidFill>
              </a:rPr>
              <a:t>AS</a:t>
            </a:r>
            <a:r>
              <a:rPr lang="en-US" sz="1400" b="1" dirty="0">
                <a:solidFill>
                  <a:schemeClr val="tx1"/>
                </a:solidFill>
              </a:rPr>
              <a:t> Month_of_sale, </a:t>
            </a:r>
            <a:r>
              <a:rPr lang="en-US" sz="1400" b="1" dirty="0">
                <a:solidFill>
                  <a:schemeClr val="bg2">
                    <a:lumMod val="75000"/>
                  </a:schemeClr>
                </a:solidFill>
              </a:rPr>
              <a:t>SUM</a:t>
            </a:r>
            <a:r>
              <a:rPr lang="en-US" sz="1400" b="1" dirty="0">
                <a:solidFill>
                  <a:schemeClr val="tx1"/>
                </a:solidFill>
              </a:rPr>
              <a:t>(Total) </a:t>
            </a:r>
            <a:r>
              <a:rPr lang="en-US" sz="1400" b="1" dirty="0">
                <a:solidFill>
                  <a:srgbClr val="00B0F0"/>
                </a:solidFill>
              </a:rPr>
              <a:t>AS</a:t>
            </a:r>
            <a:r>
              <a:rPr lang="en-US" sz="1400" b="1" dirty="0">
                <a:solidFill>
                  <a:schemeClr val="tx1"/>
                </a:solidFill>
              </a:rPr>
              <a:t> Total_sales</a:t>
            </a:r>
          </a:p>
          <a:p>
            <a:r>
              <a:rPr lang="en-US" sz="1400" b="1" dirty="0">
                <a:solidFill>
                  <a:srgbClr val="00B0F0"/>
                </a:solidFill>
              </a:rPr>
              <a:t>FROM</a:t>
            </a:r>
            <a:r>
              <a:rPr lang="en-US" sz="1400" b="1" dirty="0">
                <a:solidFill>
                  <a:schemeClr val="tx1"/>
                </a:solidFill>
              </a:rPr>
              <a:t> walmartsales_data_set</a:t>
            </a:r>
          </a:p>
          <a:p>
            <a:r>
              <a:rPr lang="en-US" sz="1400" b="1" dirty="0">
                <a:solidFill>
                  <a:srgbClr val="00B0F0"/>
                </a:solidFill>
              </a:rPr>
              <a:t>GROUP</a:t>
            </a:r>
            <a:r>
              <a:rPr lang="en-US" sz="1400" b="1" dirty="0">
                <a:solidFill>
                  <a:schemeClr val="tx1"/>
                </a:solidFill>
              </a:rPr>
              <a:t> </a:t>
            </a:r>
            <a:r>
              <a:rPr lang="en-US" sz="1400" b="1" dirty="0">
                <a:solidFill>
                  <a:srgbClr val="00B0F0"/>
                </a:solidFill>
              </a:rPr>
              <a:t>BY</a:t>
            </a:r>
            <a:r>
              <a:rPr lang="en-US" sz="1400" b="1" dirty="0">
                <a:solidFill>
                  <a:schemeClr val="tx1"/>
                </a:solidFill>
              </a:rPr>
              <a:t> Gender, </a:t>
            </a:r>
            <a:r>
              <a:rPr lang="en-US" sz="1400" b="1" dirty="0">
                <a:solidFill>
                  <a:srgbClr val="00B0F0"/>
                </a:solidFill>
              </a:rPr>
              <a:t>MONTH</a:t>
            </a:r>
            <a:r>
              <a:rPr lang="en-US" sz="1400" b="1" dirty="0">
                <a:solidFill>
                  <a:schemeClr val="tx1"/>
                </a:solidFill>
              </a:rPr>
              <a:t>(Updated_Date)</a:t>
            </a:r>
          </a:p>
          <a:p>
            <a:r>
              <a:rPr lang="en-US" sz="1400" b="1" dirty="0">
                <a:solidFill>
                  <a:srgbClr val="00B0F0"/>
                </a:solidFill>
              </a:rPr>
              <a:t>ORDER</a:t>
            </a:r>
            <a:r>
              <a:rPr lang="en-US" sz="1400" b="1" dirty="0">
                <a:solidFill>
                  <a:schemeClr val="tx1"/>
                </a:solidFill>
              </a:rPr>
              <a:t> </a:t>
            </a:r>
            <a:r>
              <a:rPr lang="en-US" sz="1400" b="1" dirty="0">
                <a:solidFill>
                  <a:srgbClr val="00B0F0"/>
                </a:solidFill>
              </a:rPr>
              <a:t>BY</a:t>
            </a:r>
            <a:r>
              <a:rPr lang="en-US" sz="1400" b="1" dirty="0">
                <a:solidFill>
                  <a:schemeClr val="tx1"/>
                </a:solidFill>
              </a:rPr>
              <a:t> Gender, Month_of_sale </a:t>
            </a:r>
            <a:r>
              <a:rPr lang="en-US" sz="1400" b="1" dirty="0">
                <a:solidFill>
                  <a:srgbClr val="00B0F0"/>
                </a:solidFill>
              </a:rPr>
              <a:t>ASC</a:t>
            </a:r>
            <a:r>
              <a:rPr lang="en-US" sz="1400" b="1" dirty="0">
                <a:solidFill>
                  <a:schemeClr val="tx1"/>
                </a:solidFill>
              </a:rPr>
              <a:t>;</a:t>
            </a:r>
          </a:p>
        </p:txBody>
      </p:sp>
      <p:pic>
        <p:nvPicPr>
          <p:cNvPr id="6" name="Picture 5">
            <a:extLst>
              <a:ext uri="{FF2B5EF4-FFF2-40B4-BE49-F238E27FC236}">
                <a16:creationId xmlns:a16="http://schemas.microsoft.com/office/drawing/2014/main" id="{5CC1BA9E-F150-8FF1-36AB-AD89FB464B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71920"/>
            <a:ext cx="2095930" cy="626721"/>
          </a:xfrm>
          <a:prstGeom prst="rect">
            <a:avLst/>
          </a:prstGeom>
          <a:ln>
            <a:solidFill>
              <a:schemeClr val="tx1"/>
            </a:solidFill>
          </a:ln>
        </p:spPr>
      </p:pic>
      <p:graphicFrame>
        <p:nvGraphicFramePr>
          <p:cNvPr id="9" name="Chart 8">
            <a:extLst>
              <a:ext uri="{FF2B5EF4-FFF2-40B4-BE49-F238E27FC236}">
                <a16:creationId xmlns:a16="http://schemas.microsoft.com/office/drawing/2014/main" id="{BEE3EA30-6852-4366-5C30-F0F77236019E}"/>
              </a:ext>
            </a:extLst>
          </p:cNvPr>
          <p:cNvGraphicFramePr/>
          <p:nvPr>
            <p:extLst>
              <p:ext uri="{D42A27DB-BD31-4B8C-83A1-F6EECF244321}">
                <p14:modId xmlns:p14="http://schemas.microsoft.com/office/powerpoint/2010/main" val="169359637"/>
              </p:ext>
            </p:extLst>
          </p:nvPr>
        </p:nvGraphicFramePr>
        <p:xfrm>
          <a:off x="164386" y="2219218"/>
          <a:ext cx="8599470" cy="449494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8232115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602DE-C537-5EA2-3DA2-D3FBB697B6A3}"/>
              </a:ext>
            </a:extLst>
          </p:cNvPr>
          <p:cNvSpPr>
            <a:spLocks noGrp="1"/>
          </p:cNvSpPr>
          <p:nvPr>
            <p:ph type="title"/>
          </p:nvPr>
        </p:nvSpPr>
        <p:spPr>
          <a:xfrm>
            <a:off x="2311686" y="154112"/>
            <a:ext cx="9715928" cy="523984"/>
          </a:xfr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a:solidFill>
              <a:schemeClr val="tx1"/>
            </a:solidFill>
          </a:ln>
        </p:spPr>
        <p:txBody>
          <a:bodyPr>
            <a:noAutofit/>
          </a:bodyPr>
          <a:lstStyle/>
          <a:p>
            <a:r>
              <a:rPr lang="en-US" sz="1600" b="1" dirty="0"/>
              <a:t>Question 7. Walmart wants to know which product lines are preferred by different customer types(Member vs. Normal).</a:t>
            </a:r>
          </a:p>
        </p:txBody>
      </p:sp>
      <p:graphicFrame>
        <p:nvGraphicFramePr>
          <p:cNvPr id="6" name="Content Placeholder 5">
            <a:extLst>
              <a:ext uri="{FF2B5EF4-FFF2-40B4-BE49-F238E27FC236}">
                <a16:creationId xmlns:a16="http://schemas.microsoft.com/office/drawing/2014/main" id="{66D2E258-2781-DFF6-96A7-3D0FAF259248}"/>
              </a:ext>
            </a:extLst>
          </p:cNvPr>
          <p:cNvGraphicFramePr>
            <a:graphicFrameLocks noGrp="1"/>
          </p:cNvGraphicFramePr>
          <p:nvPr>
            <p:ph idx="1"/>
            <p:extLst>
              <p:ext uri="{D42A27DB-BD31-4B8C-83A1-F6EECF244321}">
                <p14:modId xmlns:p14="http://schemas.microsoft.com/office/powerpoint/2010/main" val="1617684405"/>
              </p:ext>
            </p:extLst>
          </p:nvPr>
        </p:nvGraphicFramePr>
        <p:xfrm>
          <a:off x="7397393" y="821933"/>
          <a:ext cx="4674742" cy="5881951"/>
        </p:xfrm>
        <a:graphic>
          <a:graphicData uri="http://schemas.openxmlformats.org/drawingml/2006/table">
            <a:tbl>
              <a:tblPr firstRow="1" bandRow="1"/>
              <a:tblGrid>
                <a:gridCol w="1506876">
                  <a:extLst>
                    <a:ext uri="{9D8B030D-6E8A-4147-A177-3AD203B41FA5}">
                      <a16:colId xmlns:a16="http://schemas.microsoft.com/office/drawing/2014/main" val="3847454280"/>
                    </a:ext>
                  </a:extLst>
                </a:gridCol>
                <a:gridCol w="1328792">
                  <a:extLst>
                    <a:ext uri="{9D8B030D-6E8A-4147-A177-3AD203B41FA5}">
                      <a16:colId xmlns:a16="http://schemas.microsoft.com/office/drawing/2014/main" val="2050596904"/>
                    </a:ext>
                  </a:extLst>
                </a:gridCol>
                <a:gridCol w="1839074">
                  <a:extLst>
                    <a:ext uri="{9D8B030D-6E8A-4147-A177-3AD203B41FA5}">
                      <a16:colId xmlns:a16="http://schemas.microsoft.com/office/drawing/2014/main" val="868138335"/>
                    </a:ext>
                  </a:extLst>
                </a:gridCol>
              </a:tblGrid>
              <a:tr h="496279">
                <a:tc>
                  <a:txBody>
                    <a:bodyPr/>
                    <a:lstStyle/>
                    <a:p>
                      <a:pPr algn="ctr" fontAlgn="b"/>
                      <a:r>
                        <a:rPr lang="en-US" sz="1400" b="1" u="none" strike="noStrike" dirty="0">
                          <a:solidFill>
                            <a:schemeClr val="bg1"/>
                          </a:solidFill>
                          <a:effectLst/>
                        </a:rPr>
                        <a:t>Product_line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Customer_type</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ProductLines_Totalsales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175865450"/>
                  </a:ext>
                </a:extLst>
              </a:tr>
              <a:tr h="448806">
                <a:tc>
                  <a:txBody>
                    <a:bodyPr/>
                    <a:lstStyle/>
                    <a:p>
                      <a:pPr algn="ctr" fontAlgn="b"/>
                      <a:r>
                        <a:rPr lang="en-US" sz="1400" b="1" u="none" strike="noStrike">
                          <a:solidFill>
                            <a:schemeClr val="bg1"/>
                          </a:solidFill>
                          <a:effectLst/>
                        </a:rPr>
                        <a:t>Food and beverages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Member</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31357.62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978128931"/>
                  </a:ext>
                </a:extLst>
              </a:tr>
              <a:tr h="448806">
                <a:tc>
                  <a:txBody>
                    <a:bodyPr/>
                    <a:lstStyle/>
                    <a:p>
                      <a:pPr algn="ctr" fontAlgn="b"/>
                      <a:r>
                        <a:rPr lang="en-US" sz="1400" b="1" u="none" strike="noStrike">
                          <a:solidFill>
                            <a:schemeClr val="bg1"/>
                          </a:solidFill>
                          <a:effectLst/>
                        </a:rPr>
                        <a:t>Sports and travel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Member</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28234.3005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546656311"/>
                  </a:ext>
                </a:extLst>
              </a:tr>
              <a:tr h="448806">
                <a:tc>
                  <a:txBody>
                    <a:bodyPr/>
                    <a:lstStyle/>
                    <a:p>
                      <a:pPr algn="ctr" fontAlgn="b"/>
                      <a:r>
                        <a:rPr lang="en-US" sz="1400" b="1" u="none" strike="noStrike">
                          <a:solidFill>
                            <a:schemeClr val="bg1"/>
                          </a:solidFill>
                          <a:effectLst/>
                        </a:rPr>
                        <a:t>Home and lifestyle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Member</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27978.027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892885746"/>
                  </a:ext>
                </a:extLst>
              </a:tr>
              <a:tr h="448806">
                <a:tc>
                  <a:txBody>
                    <a:bodyPr/>
                    <a:lstStyle/>
                    <a:p>
                      <a:pPr algn="ctr" fontAlgn="b"/>
                      <a:r>
                        <a:rPr lang="en-US" sz="1400" b="1" u="none" strike="noStrike">
                          <a:solidFill>
                            <a:schemeClr val="bg1"/>
                          </a:solidFill>
                          <a:effectLst/>
                        </a:rPr>
                        <a:t>Fashion accessories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Member</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26323.962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860919031"/>
                  </a:ext>
                </a:extLst>
              </a:tr>
              <a:tr h="448806">
                <a:tc>
                  <a:txBody>
                    <a:bodyPr/>
                    <a:lstStyle/>
                    <a:p>
                      <a:pPr algn="ctr" fontAlgn="b"/>
                      <a:r>
                        <a:rPr lang="en-US" sz="1400" b="1" u="none" strike="noStrike">
                          <a:solidFill>
                            <a:schemeClr val="bg1"/>
                          </a:solidFill>
                          <a:effectLst/>
                        </a:rPr>
                        <a:t>Health and beauty</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Member</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25831.0395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280474002"/>
                  </a:ext>
                </a:extLst>
              </a:tr>
              <a:tr h="448806">
                <a:tc>
                  <a:txBody>
                    <a:bodyPr/>
                    <a:lstStyle/>
                    <a:p>
                      <a:pPr algn="ctr" fontAlgn="b"/>
                      <a:r>
                        <a:rPr lang="en-US" sz="1400" b="1" u="none" strike="noStrike">
                          <a:solidFill>
                            <a:schemeClr val="bg1"/>
                          </a:solidFill>
                          <a:effectLst/>
                        </a:rPr>
                        <a:t>Electronic accessories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Member</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24498.495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336233280"/>
                  </a:ext>
                </a:extLst>
              </a:tr>
              <a:tr h="448806">
                <a:tc>
                  <a:txBody>
                    <a:bodyPr/>
                    <a:lstStyle/>
                    <a:p>
                      <a:pPr algn="ctr" fontAlgn="b"/>
                      <a:r>
                        <a:rPr lang="en-US" sz="1400" b="1" u="none" strike="noStrike">
                          <a:solidFill>
                            <a:schemeClr val="bg1"/>
                          </a:solidFill>
                          <a:effectLst/>
                        </a:rPr>
                        <a:t>Electronic accessories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Normal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29839.0365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144944389"/>
                  </a:ext>
                </a:extLst>
              </a:tr>
              <a:tr h="448806">
                <a:tc>
                  <a:txBody>
                    <a:bodyPr/>
                    <a:lstStyle/>
                    <a:p>
                      <a:pPr algn="ctr" fontAlgn="b"/>
                      <a:r>
                        <a:rPr lang="en-US" sz="1400" b="1" u="none" strike="noStrike">
                          <a:solidFill>
                            <a:schemeClr val="bg1"/>
                          </a:solidFill>
                          <a:effectLst/>
                        </a:rPr>
                        <a:t>Fashion accessories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Normal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27981.933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501749861"/>
                  </a:ext>
                </a:extLst>
              </a:tr>
              <a:tr h="448806">
                <a:tc>
                  <a:txBody>
                    <a:bodyPr/>
                    <a:lstStyle/>
                    <a:p>
                      <a:pPr algn="ctr" fontAlgn="b"/>
                      <a:r>
                        <a:rPr lang="en-US" sz="1400" b="1" u="none" strike="noStrike">
                          <a:solidFill>
                            <a:schemeClr val="bg1"/>
                          </a:solidFill>
                          <a:effectLst/>
                        </a:rPr>
                        <a:t>Sports and travel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Normal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26888.526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512437353"/>
                  </a:ext>
                </a:extLst>
              </a:tr>
              <a:tr h="448806">
                <a:tc>
                  <a:txBody>
                    <a:bodyPr/>
                    <a:lstStyle/>
                    <a:p>
                      <a:pPr algn="ctr" fontAlgn="b"/>
                      <a:r>
                        <a:rPr lang="en-US" sz="1400" b="1" u="none" strike="noStrike">
                          <a:solidFill>
                            <a:schemeClr val="bg1"/>
                          </a:solidFill>
                          <a:effectLst/>
                        </a:rPr>
                        <a:t>Home and lifestyle</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Normal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25883.886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772184909"/>
                  </a:ext>
                </a:extLst>
              </a:tr>
              <a:tr h="448806">
                <a:tc>
                  <a:txBody>
                    <a:bodyPr/>
                    <a:lstStyle/>
                    <a:p>
                      <a:pPr algn="ctr" fontAlgn="b"/>
                      <a:r>
                        <a:rPr lang="en-US" sz="1400" b="1" u="none" strike="noStrike">
                          <a:solidFill>
                            <a:schemeClr val="bg1"/>
                          </a:solidFill>
                          <a:effectLst/>
                        </a:rPr>
                        <a:t>Food and beverages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Normal</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24787.224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160967423"/>
                  </a:ext>
                </a:extLst>
              </a:tr>
              <a:tr h="448806">
                <a:tc>
                  <a:txBody>
                    <a:bodyPr/>
                    <a:lstStyle/>
                    <a:p>
                      <a:pPr algn="ctr" fontAlgn="b"/>
                      <a:r>
                        <a:rPr lang="en-US" sz="1400" b="1" u="none" strike="noStrike" dirty="0">
                          <a:solidFill>
                            <a:schemeClr val="bg1"/>
                          </a:solidFill>
                          <a:effectLst/>
                        </a:rPr>
                        <a:t>Health and beauty</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Normal</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23362.6995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930870456"/>
                  </a:ext>
                </a:extLst>
              </a:tr>
            </a:tbl>
          </a:graphicData>
        </a:graphic>
      </p:graphicFrame>
      <p:pic>
        <p:nvPicPr>
          <p:cNvPr id="4" name="Picture 3">
            <a:extLst>
              <a:ext uri="{FF2B5EF4-FFF2-40B4-BE49-F238E27FC236}">
                <a16:creationId xmlns:a16="http://schemas.microsoft.com/office/drawing/2014/main" id="{9A3D5BA4-1677-45A4-7554-6AE8B74C3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386" y="133564"/>
            <a:ext cx="1941816" cy="688369"/>
          </a:xfrm>
          <a:prstGeom prst="rect">
            <a:avLst/>
          </a:prstGeom>
          <a:ln>
            <a:solidFill>
              <a:schemeClr val="tx1"/>
            </a:solidFill>
          </a:ln>
        </p:spPr>
      </p:pic>
      <p:sp>
        <p:nvSpPr>
          <p:cNvPr id="5" name="Rectangle 4">
            <a:extLst>
              <a:ext uri="{FF2B5EF4-FFF2-40B4-BE49-F238E27FC236}">
                <a16:creationId xmlns:a16="http://schemas.microsoft.com/office/drawing/2014/main" id="{BDCD205E-6FBC-01F6-1996-38A11A647D35}"/>
              </a:ext>
            </a:extLst>
          </p:cNvPr>
          <p:cNvSpPr/>
          <p:nvPr/>
        </p:nvSpPr>
        <p:spPr>
          <a:xfrm>
            <a:off x="164386" y="965771"/>
            <a:ext cx="6986426" cy="1171254"/>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rgbClr val="00B0F0"/>
                </a:solidFill>
              </a:rPr>
              <a:t>SELECT</a:t>
            </a:r>
            <a:r>
              <a:rPr lang="en-US" sz="1600" b="1" dirty="0">
                <a:solidFill>
                  <a:schemeClr val="tx1"/>
                </a:solidFill>
              </a:rPr>
              <a:t> Product_line, Customer_type, </a:t>
            </a:r>
            <a:r>
              <a:rPr lang="en-US" sz="1600" b="1" dirty="0">
                <a:solidFill>
                  <a:schemeClr val="bg2">
                    <a:lumMod val="75000"/>
                  </a:schemeClr>
                </a:solidFill>
              </a:rPr>
              <a:t>SUM</a:t>
            </a:r>
            <a:r>
              <a:rPr lang="en-US" sz="1600" b="1" dirty="0">
                <a:solidFill>
                  <a:schemeClr val="tx1"/>
                </a:solidFill>
              </a:rPr>
              <a:t>(Total) </a:t>
            </a:r>
            <a:r>
              <a:rPr lang="en-US" sz="1600" b="1" dirty="0">
                <a:solidFill>
                  <a:srgbClr val="00B0F0"/>
                </a:solidFill>
              </a:rPr>
              <a:t>AS</a:t>
            </a:r>
            <a:r>
              <a:rPr lang="en-US" sz="1600" b="1" dirty="0">
                <a:solidFill>
                  <a:schemeClr val="tx1"/>
                </a:solidFill>
              </a:rPr>
              <a:t> ProductLines_Totalsales</a:t>
            </a:r>
          </a:p>
          <a:p>
            <a:r>
              <a:rPr lang="en-US" sz="1600" b="1" dirty="0">
                <a:solidFill>
                  <a:srgbClr val="00B0F0"/>
                </a:solidFill>
              </a:rPr>
              <a:t>FROM</a:t>
            </a:r>
            <a:r>
              <a:rPr lang="en-US" sz="1600" b="1" dirty="0">
                <a:solidFill>
                  <a:schemeClr val="tx1"/>
                </a:solidFill>
              </a:rPr>
              <a:t> walmartsales_data_set</a:t>
            </a:r>
          </a:p>
          <a:p>
            <a:r>
              <a:rPr lang="en-US" sz="1600" b="1" dirty="0">
                <a:solidFill>
                  <a:srgbClr val="00B0F0"/>
                </a:solidFill>
              </a:rPr>
              <a:t>GROUP</a:t>
            </a:r>
            <a:r>
              <a:rPr lang="en-US" sz="1600" b="1" dirty="0">
                <a:solidFill>
                  <a:schemeClr val="tx1"/>
                </a:solidFill>
              </a:rPr>
              <a:t> </a:t>
            </a:r>
            <a:r>
              <a:rPr lang="en-US" sz="1600" b="1" dirty="0">
                <a:solidFill>
                  <a:srgbClr val="00B0F0"/>
                </a:solidFill>
              </a:rPr>
              <a:t>BY</a:t>
            </a:r>
            <a:r>
              <a:rPr lang="en-US" sz="1600" b="1" dirty="0">
                <a:solidFill>
                  <a:schemeClr val="tx1"/>
                </a:solidFill>
              </a:rPr>
              <a:t> Product_line, Customer_type</a:t>
            </a:r>
          </a:p>
          <a:p>
            <a:r>
              <a:rPr lang="en-US" sz="1600" b="1" dirty="0">
                <a:solidFill>
                  <a:srgbClr val="00B0F0"/>
                </a:solidFill>
              </a:rPr>
              <a:t>ORDER</a:t>
            </a:r>
            <a:r>
              <a:rPr lang="en-US" sz="1600" b="1" dirty="0">
                <a:solidFill>
                  <a:schemeClr val="tx1"/>
                </a:solidFill>
              </a:rPr>
              <a:t> </a:t>
            </a:r>
            <a:r>
              <a:rPr lang="en-US" sz="1600" b="1" dirty="0">
                <a:solidFill>
                  <a:srgbClr val="00B0F0"/>
                </a:solidFill>
              </a:rPr>
              <a:t>BY</a:t>
            </a:r>
            <a:r>
              <a:rPr lang="en-US" sz="1600" b="1" dirty="0">
                <a:solidFill>
                  <a:schemeClr val="tx1"/>
                </a:solidFill>
              </a:rPr>
              <a:t> Customer_type, ProductLines_Totalsales </a:t>
            </a:r>
            <a:r>
              <a:rPr lang="en-US" sz="1600" b="1" dirty="0">
                <a:solidFill>
                  <a:srgbClr val="00B0F0"/>
                </a:solidFill>
              </a:rPr>
              <a:t>DESC</a:t>
            </a:r>
            <a:r>
              <a:rPr lang="en-US" sz="1600" b="1" dirty="0">
                <a:solidFill>
                  <a:schemeClr val="tx1"/>
                </a:solidFill>
              </a:rPr>
              <a:t>;</a:t>
            </a:r>
          </a:p>
        </p:txBody>
      </p:sp>
      <p:graphicFrame>
        <p:nvGraphicFramePr>
          <p:cNvPr id="9" name="Chart 8">
            <a:extLst>
              <a:ext uri="{FF2B5EF4-FFF2-40B4-BE49-F238E27FC236}">
                <a16:creationId xmlns:a16="http://schemas.microsoft.com/office/drawing/2014/main" id="{11986EA2-A5EC-7DA5-8ADC-07066C4C1192}"/>
              </a:ext>
            </a:extLst>
          </p:cNvPr>
          <p:cNvGraphicFramePr/>
          <p:nvPr>
            <p:extLst>
              <p:ext uri="{D42A27DB-BD31-4B8C-83A1-F6EECF244321}">
                <p14:modId xmlns:p14="http://schemas.microsoft.com/office/powerpoint/2010/main" val="3153782331"/>
              </p:ext>
            </p:extLst>
          </p:nvPr>
        </p:nvGraphicFramePr>
        <p:xfrm>
          <a:off x="164385" y="2280862"/>
          <a:ext cx="6986427" cy="44230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84738033"/>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4589D-5884-02AB-DC53-B4AC2E6E4479}"/>
              </a:ext>
            </a:extLst>
          </p:cNvPr>
          <p:cNvSpPr>
            <a:spLocks noGrp="1"/>
          </p:cNvSpPr>
          <p:nvPr>
            <p:ph type="title"/>
          </p:nvPr>
        </p:nvSpPr>
        <p:spPr>
          <a:xfrm>
            <a:off x="2455523" y="154112"/>
            <a:ext cx="9513869" cy="522463"/>
          </a:xfrm>
          <a:gradFill>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gradFill>
          <a:ln>
            <a:solidFill>
              <a:schemeClr val="tx1"/>
            </a:solidFill>
          </a:ln>
        </p:spPr>
        <p:txBody>
          <a:bodyPr>
            <a:noAutofit/>
          </a:bodyPr>
          <a:lstStyle/>
          <a:p>
            <a:r>
              <a:rPr lang="en-US" sz="1600" b="1" dirty="0"/>
              <a:t>Question 8. Walmart needs to identify customers who made repeat purchases within a specific time frame(e.g., within 30 days).</a:t>
            </a:r>
          </a:p>
        </p:txBody>
      </p:sp>
      <p:graphicFrame>
        <p:nvGraphicFramePr>
          <p:cNvPr id="8" name="Content Placeholder 7">
            <a:extLst>
              <a:ext uri="{FF2B5EF4-FFF2-40B4-BE49-F238E27FC236}">
                <a16:creationId xmlns:a16="http://schemas.microsoft.com/office/drawing/2014/main" id="{BC717E79-726D-2DC9-5A8F-76EFE57E0E1E}"/>
              </a:ext>
            </a:extLst>
          </p:cNvPr>
          <p:cNvGraphicFramePr>
            <a:graphicFrameLocks noGrp="1"/>
          </p:cNvGraphicFramePr>
          <p:nvPr>
            <p:ph idx="1"/>
            <p:extLst>
              <p:ext uri="{D42A27DB-BD31-4B8C-83A1-F6EECF244321}">
                <p14:modId xmlns:p14="http://schemas.microsoft.com/office/powerpoint/2010/main" val="3623432454"/>
              </p:ext>
            </p:extLst>
          </p:nvPr>
        </p:nvGraphicFramePr>
        <p:xfrm>
          <a:off x="9298112" y="867407"/>
          <a:ext cx="2688403" cy="5718320"/>
        </p:xfrm>
        <a:graphic>
          <a:graphicData uri="http://schemas.openxmlformats.org/drawingml/2006/table">
            <a:tbl>
              <a:tblPr firstRow="1" bandRow="1"/>
              <a:tblGrid>
                <a:gridCol w="1122714">
                  <a:extLst>
                    <a:ext uri="{9D8B030D-6E8A-4147-A177-3AD203B41FA5}">
                      <a16:colId xmlns:a16="http://schemas.microsoft.com/office/drawing/2014/main" val="2566233195"/>
                    </a:ext>
                  </a:extLst>
                </a:gridCol>
                <a:gridCol w="1565689">
                  <a:extLst>
                    <a:ext uri="{9D8B030D-6E8A-4147-A177-3AD203B41FA5}">
                      <a16:colId xmlns:a16="http://schemas.microsoft.com/office/drawing/2014/main" val="2419815053"/>
                    </a:ext>
                  </a:extLst>
                </a:gridCol>
              </a:tblGrid>
              <a:tr h="357395">
                <a:tc>
                  <a:txBody>
                    <a:bodyPr/>
                    <a:lstStyle/>
                    <a:p>
                      <a:pPr algn="ctr" fontAlgn="b"/>
                      <a:r>
                        <a:rPr lang="en-US" sz="1400" b="1" u="none" strike="noStrike" dirty="0">
                          <a:solidFill>
                            <a:schemeClr val="bg1"/>
                          </a:solidFill>
                          <a:effectLst/>
                        </a:rPr>
                        <a:t>Customer_ID</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repeat_purchases</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660121448"/>
                  </a:ext>
                </a:extLst>
              </a:tr>
              <a:tr h="357395">
                <a:tc>
                  <a:txBody>
                    <a:bodyPr/>
                    <a:lstStyle/>
                    <a:p>
                      <a:pPr algn="ctr" fontAlgn="b"/>
                      <a:r>
                        <a:rPr lang="en-US" sz="1400" b="1" u="none" strike="noStrike">
                          <a:solidFill>
                            <a:schemeClr val="bg1"/>
                          </a:solidFill>
                          <a:effectLst/>
                        </a:rPr>
                        <a:t>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67</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559238633"/>
                  </a:ext>
                </a:extLst>
              </a:tr>
              <a:tr h="357395">
                <a:tc>
                  <a:txBody>
                    <a:bodyPr/>
                    <a:lstStyle/>
                    <a:p>
                      <a:pPr algn="ctr" fontAlgn="b"/>
                      <a:r>
                        <a:rPr lang="en-US" sz="1400" b="1" u="none" strike="noStrike">
                          <a:solidFill>
                            <a:schemeClr val="bg1"/>
                          </a:solidFill>
                          <a:effectLst/>
                        </a:rPr>
                        <a:t>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877158921"/>
                  </a:ext>
                </a:extLst>
              </a:tr>
              <a:tr h="357395">
                <a:tc>
                  <a:txBody>
                    <a:bodyPr/>
                    <a:lstStyle/>
                    <a:p>
                      <a:pPr algn="ctr" fontAlgn="b"/>
                      <a:r>
                        <a:rPr lang="en-US" sz="1400" b="1" u="none" strike="noStrike">
                          <a:solidFill>
                            <a:schemeClr val="bg1"/>
                          </a:solidFill>
                          <a:effectLst/>
                        </a:rPr>
                        <a:t>11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648762388"/>
                  </a:ext>
                </a:extLst>
              </a:tr>
              <a:tr h="357395">
                <a:tc>
                  <a:txBody>
                    <a:bodyPr/>
                    <a:lstStyle/>
                    <a:p>
                      <a:pPr algn="ctr" fontAlgn="b"/>
                      <a:r>
                        <a:rPr lang="en-US" sz="1400" b="1" u="none" strike="noStrike">
                          <a:solidFill>
                            <a:schemeClr val="bg1"/>
                          </a:solidFill>
                          <a:effectLst/>
                        </a:rPr>
                        <a:t>9</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232952465"/>
                  </a:ext>
                </a:extLst>
              </a:tr>
              <a:tr h="357395">
                <a:tc>
                  <a:txBody>
                    <a:bodyPr/>
                    <a:lstStyle/>
                    <a:p>
                      <a:pPr algn="ctr" fontAlgn="b"/>
                      <a:r>
                        <a:rPr lang="en-US" sz="1400" b="1" u="none" strike="noStrike">
                          <a:solidFill>
                            <a:schemeClr val="bg1"/>
                          </a:solidFill>
                          <a:effectLst/>
                        </a:rPr>
                        <a:t>13</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972373275"/>
                  </a:ext>
                </a:extLst>
              </a:tr>
              <a:tr h="357395">
                <a:tc>
                  <a:txBody>
                    <a:bodyPr/>
                    <a:lstStyle/>
                    <a:p>
                      <a:pPr algn="ctr" fontAlgn="b"/>
                      <a:r>
                        <a:rPr lang="en-US" sz="1400" b="1" u="none" strike="noStrike">
                          <a:solidFill>
                            <a:schemeClr val="bg1"/>
                          </a:solidFill>
                          <a:effectLst/>
                        </a:rPr>
                        <a:t>1</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822715449"/>
                  </a:ext>
                </a:extLst>
              </a:tr>
              <a:tr h="357395">
                <a:tc>
                  <a:txBody>
                    <a:bodyPr/>
                    <a:lstStyle/>
                    <a:p>
                      <a:pPr algn="ctr" fontAlgn="b"/>
                      <a:r>
                        <a:rPr lang="en-US" sz="1400" b="1" u="none" strike="noStrike">
                          <a:solidFill>
                            <a:schemeClr val="bg1"/>
                          </a:solidFill>
                          <a:effectLst/>
                        </a:rPr>
                        <a:t>8</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731284317"/>
                  </a:ext>
                </a:extLst>
              </a:tr>
              <a:tr h="357395">
                <a:tc>
                  <a:txBody>
                    <a:bodyPr/>
                    <a:lstStyle/>
                    <a:p>
                      <a:pPr algn="ctr" fontAlgn="b"/>
                      <a:r>
                        <a:rPr lang="en-US" sz="1400" b="1" u="none" strike="noStrike">
                          <a:solidFill>
                            <a:schemeClr val="bg1"/>
                          </a:solidFill>
                          <a:effectLst/>
                        </a:rPr>
                        <a:t>12</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891204620"/>
                  </a:ext>
                </a:extLst>
              </a:tr>
              <a:tr h="357395">
                <a:tc>
                  <a:txBody>
                    <a:bodyPr/>
                    <a:lstStyle/>
                    <a:p>
                      <a:pPr algn="ctr" fontAlgn="b"/>
                      <a:r>
                        <a:rPr lang="en-US" sz="1400" b="1" u="none" strike="noStrike">
                          <a:solidFill>
                            <a:schemeClr val="bg1"/>
                          </a:solidFill>
                          <a:effectLst/>
                        </a:rPr>
                        <a:t>14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4050415751"/>
                  </a:ext>
                </a:extLst>
              </a:tr>
              <a:tr h="357395">
                <a:tc>
                  <a:txBody>
                    <a:bodyPr/>
                    <a:lstStyle/>
                    <a:p>
                      <a:pPr algn="ctr" fontAlgn="b"/>
                      <a:r>
                        <a:rPr lang="en-US" sz="1400" b="1" u="none" strike="noStrike">
                          <a:solidFill>
                            <a:schemeClr val="bg1"/>
                          </a:solidFill>
                          <a:effectLst/>
                        </a:rPr>
                        <a:t>5</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440806126"/>
                  </a:ext>
                </a:extLst>
              </a:tr>
              <a:tr h="357395">
                <a:tc>
                  <a:txBody>
                    <a:bodyPr/>
                    <a:lstStyle/>
                    <a:p>
                      <a:pPr algn="ctr" fontAlgn="b"/>
                      <a:r>
                        <a:rPr lang="en-US" sz="1400" b="1" u="none" strike="noStrike">
                          <a:solidFill>
                            <a:schemeClr val="bg1"/>
                          </a:solidFill>
                          <a:effectLst/>
                        </a:rPr>
                        <a:t>10</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369329691"/>
                  </a:ext>
                </a:extLst>
              </a:tr>
              <a:tr h="357395">
                <a:tc>
                  <a:txBody>
                    <a:bodyPr/>
                    <a:lstStyle/>
                    <a:p>
                      <a:pPr algn="ctr" fontAlgn="b"/>
                      <a:r>
                        <a:rPr lang="en-US" sz="1400" b="1" u="none" strike="noStrike">
                          <a:solidFill>
                            <a:schemeClr val="bg1"/>
                          </a:solidFill>
                          <a:effectLst/>
                        </a:rPr>
                        <a:t>6</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355646955"/>
                  </a:ext>
                </a:extLst>
              </a:tr>
              <a:tr h="357395">
                <a:tc>
                  <a:txBody>
                    <a:bodyPr/>
                    <a:lstStyle/>
                    <a:p>
                      <a:pPr algn="ctr" fontAlgn="b"/>
                      <a:r>
                        <a:rPr lang="en-US" sz="1400" b="1" u="none" strike="noStrike">
                          <a:solidFill>
                            <a:schemeClr val="bg1"/>
                          </a:solidFill>
                          <a:effectLst/>
                        </a:rPr>
                        <a:t>4</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33234236"/>
                  </a:ext>
                </a:extLst>
              </a:tr>
              <a:tr h="357395">
                <a:tc>
                  <a:txBody>
                    <a:bodyPr/>
                    <a:lstStyle/>
                    <a:p>
                      <a:pPr algn="ctr" fontAlgn="b"/>
                      <a:r>
                        <a:rPr lang="en-US" sz="1400" b="1" u="none" strike="noStrike">
                          <a:solidFill>
                            <a:schemeClr val="bg1"/>
                          </a:solidFill>
                          <a:effectLst/>
                        </a:rPr>
                        <a:t>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a:solidFill>
                            <a:schemeClr val="bg1"/>
                          </a:solidFill>
                          <a:effectLst/>
                        </a:rPr>
                        <a:t>67</a:t>
                      </a:r>
                      <a:endParaRPr lang="en-US" sz="1400" b="1" i="0" u="none" strike="noStrike">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2585371197"/>
                  </a:ext>
                </a:extLst>
              </a:tr>
              <a:tr h="357395">
                <a:tc>
                  <a:txBody>
                    <a:bodyPr/>
                    <a:lstStyle/>
                    <a:p>
                      <a:pPr algn="ctr" fontAlgn="b"/>
                      <a:r>
                        <a:rPr lang="en-US" sz="1400" b="1" u="none" strike="noStrike" dirty="0">
                          <a:solidFill>
                            <a:schemeClr val="bg1"/>
                          </a:solidFill>
                          <a:effectLst/>
                        </a:rPr>
                        <a:t>15</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tc>
                  <a:txBody>
                    <a:bodyPr/>
                    <a:lstStyle/>
                    <a:p>
                      <a:pPr algn="ctr" fontAlgn="b"/>
                      <a:r>
                        <a:rPr lang="en-US" sz="1400" b="1" u="none" strike="noStrike" dirty="0">
                          <a:solidFill>
                            <a:schemeClr val="bg1"/>
                          </a:solidFill>
                          <a:effectLst/>
                        </a:rPr>
                        <a:t>66</a:t>
                      </a:r>
                      <a:endParaRPr lang="en-US" sz="1400" b="1" i="0" u="none" strike="noStrike" dirty="0">
                        <a:solidFill>
                          <a:schemeClr val="bg1"/>
                        </a:solidFill>
                        <a:effectLst/>
                        <a:latin typeface="Calibri" panose="020F0502020204030204" pitchFamily="34" charset="0"/>
                      </a:endParaRPr>
                    </a:p>
                  </a:txBody>
                  <a:tcPr marL="6350" marR="6350" marT="6350" marB="0" anchor="b">
                    <a:solidFill>
                      <a:srgbClr val="0071CE"/>
                    </a:solidFill>
                  </a:tcPr>
                </a:tc>
                <a:extLst>
                  <a:ext uri="{0D108BD9-81ED-4DB2-BD59-A6C34878D82A}">
                    <a16:rowId xmlns:a16="http://schemas.microsoft.com/office/drawing/2014/main" val="1387093236"/>
                  </a:ext>
                </a:extLst>
              </a:tr>
            </a:tbl>
          </a:graphicData>
        </a:graphic>
      </p:graphicFrame>
      <p:pic>
        <p:nvPicPr>
          <p:cNvPr id="5" name="Picture 4">
            <a:extLst>
              <a:ext uri="{FF2B5EF4-FFF2-40B4-BE49-F238E27FC236}">
                <a16:creationId xmlns:a16="http://schemas.microsoft.com/office/drawing/2014/main" id="{015E1458-B4A3-4B92-78E2-B95EC8E6B7AA}"/>
              </a:ext>
            </a:extLst>
          </p:cNvPr>
          <p:cNvPicPr>
            <a:picLocks noChangeAspect="1"/>
          </p:cNvPicPr>
          <p:nvPr/>
        </p:nvPicPr>
        <p:blipFill>
          <a:blip r:embed="rId2"/>
          <a:stretch>
            <a:fillRect/>
          </a:stretch>
        </p:blipFill>
        <p:spPr>
          <a:xfrm>
            <a:off x="205484" y="154112"/>
            <a:ext cx="2121592" cy="1047963"/>
          </a:xfrm>
          <a:prstGeom prst="rect">
            <a:avLst/>
          </a:prstGeom>
        </p:spPr>
      </p:pic>
      <p:sp>
        <p:nvSpPr>
          <p:cNvPr id="7" name="Rectangle 6">
            <a:extLst>
              <a:ext uri="{FF2B5EF4-FFF2-40B4-BE49-F238E27FC236}">
                <a16:creationId xmlns:a16="http://schemas.microsoft.com/office/drawing/2014/main" id="{98F42E3D-DC4B-6428-F1D1-96FEC2B902AB}"/>
              </a:ext>
            </a:extLst>
          </p:cNvPr>
          <p:cNvSpPr/>
          <p:nvPr/>
        </p:nvSpPr>
        <p:spPr>
          <a:xfrm>
            <a:off x="205485" y="1294544"/>
            <a:ext cx="8846047" cy="1206453"/>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path path="rect">
              <a:fillToRect l="100000" t="100000"/>
            </a:path>
            <a:tileRect r="-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rgbClr val="00B0F0"/>
                </a:solidFill>
              </a:rPr>
              <a:t>SELECT</a:t>
            </a:r>
            <a:r>
              <a:rPr lang="en-US" b="1" dirty="0">
                <a:solidFill>
                  <a:schemeClr val="tx1"/>
                </a:solidFill>
              </a:rPr>
              <a:t> Customer_ID, </a:t>
            </a:r>
            <a:r>
              <a:rPr lang="en-US" b="1" dirty="0">
                <a:solidFill>
                  <a:schemeClr val="bg2">
                    <a:lumMod val="75000"/>
                  </a:schemeClr>
                </a:solidFill>
              </a:rPr>
              <a:t>COUNT</a:t>
            </a:r>
            <a:r>
              <a:rPr lang="en-US" b="1" dirty="0">
                <a:solidFill>
                  <a:schemeClr val="tx1"/>
                </a:solidFill>
              </a:rPr>
              <a:t>(*) </a:t>
            </a:r>
            <a:r>
              <a:rPr lang="en-US" b="1" dirty="0">
                <a:solidFill>
                  <a:srgbClr val="00B0F0"/>
                </a:solidFill>
              </a:rPr>
              <a:t>AS</a:t>
            </a:r>
            <a:r>
              <a:rPr lang="en-US" b="1" dirty="0">
                <a:solidFill>
                  <a:schemeClr val="tx1"/>
                </a:solidFill>
              </a:rPr>
              <a:t> repeat_purchases</a:t>
            </a:r>
          </a:p>
          <a:p>
            <a:r>
              <a:rPr lang="en-US" b="1" dirty="0">
                <a:solidFill>
                  <a:srgbClr val="00B0F0"/>
                </a:solidFill>
              </a:rPr>
              <a:t>FROM</a:t>
            </a:r>
            <a:r>
              <a:rPr lang="en-US" b="1" dirty="0">
                <a:solidFill>
                  <a:schemeClr val="tx1"/>
                </a:solidFill>
              </a:rPr>
              <a:t> walmartsales_data_set</a:t>
            </a:r>
          </a:p>
          <a:p>
            <a:r>
              <a:rPr lang="en-US" b="1" dirty="0">
                <a:solidFill>
                  <a:srgbClr val="00B0F0"/>
                </a:solidFill>
              </a:rPr>
              <a:t>GROUP</a:t>
            </a:r>
            <a:r>
              <a:rPr lang="en-US" b="1" dirty="0">
                <a:solidFill>
                  <a:schemeClr val="tx1"/>
                </a:solidFill>
              </a:rPr>
              <a:t> </a:t>
            </a:r>
            <a:r>
              <a:rPr lang="en-US" b="1" dirty="0">
                <a:solidFill>
                  <a:srgbClr val="00B0F0"/>
                </a:solidFill>
              </a:rPr>
              <a:t>BY</a:t>
            </a:r>
            <a:r>
              <a:rPr lang="en-US" b="1" dirty="0">
                <a:solidFill>
                  <a:schemeClr val="tx1"/>
                </a:solidFill>
              </a:rPr>
              <a:t> Customer_ID</a:t>
            </a:r>
          </a:p>
          <a:p>
            <a:r>
              <a:rPr lang="en-US" b="1" dirty="0">
                <a:solidFill>
                  <a:srgbClr val="00B0F0"/>
                </a:solidFill>
              </a:rPr>
              <a:t>HAVING</a:t>
            </a:r>
            <a:r>
              <a:rPr lang="en-US" b="1" dirty="0">
                <a:solidFill>
                  <a:schemeClr val="tx1"/>
                </a:solidFill>
              </a:rPr>
              <a:t> COUNT(*) &gt; </a:t>
            </a:r>
            <a:r>
              <a:rPr lang="en-US" b="1" dirty="0">
                <a:solidFill>
                  <a:schemeClr val="accent2"/>
                </a:solidFill>
              </a:rPr>
              <a:t>1</a:t>
            </a:r>
            <a:r>
              <a:rPr lang="en-US" b="1" dirty="0">
                <a:solidFill>
                  <a:schemeClr val="tx1"/>
                </a:solidFill>
              </a:rPr>
              <a:t>;</a:t>
            </a:r>
          </a:p>
        </p:txBody>
      </p:sp>
      <p:graphicFrame>
        <p:nvGraphicFramePr>
          <p:cNvPr id="11" name="Chart 10">
            <a:extLst>
              <a:ext uri="{FF2B5EF4-FFF2-40B4-BE49-F238E27FC236}">
                <a16:creationId xmlns:a16="http://schemas.microsoft.com/office/drawing/2014/main" id="{849485C8-9A86-DF35-4FAA-522970F8E194}"/>
              </a:ext>
            </a:extLst>
          </p:cNvPr>
          <p:cNvGraphicFramePr/>
          <p:nvPr>
            <p:extLst>
              <p:ext uri="{D42A27DB-BD31-4B8C-83A1-F6EECF244321}">
                <p14:modId xmlns:p14="http://schemas.microsoft.com/office/powerpoint/2010/main" val="1588990714"/>
              </p:ext>
            </p:extLst>
          </p:nvPr>
        </p:nvGraphicFramePr>
        <p:xfrm>
          <a:off x="205484" y="2691829"/>
          <a:ext cx="8846048" cy="3893906"/>
        </p:xfrm>
        <a:graphic>
          <a:graphicData uri="http://schemas.openxmlformats.org/drawingml/2006/chart">
            <c:chart xmlns:c="http://schemas.openxmlformats.org/drawingml/2006/chart" xmlns:r="http://schemas.openxmlformats.org/officeDocument/2006/relationships" r:id="rId3"/>
          </a:graphicData>
        </a:graphic>
      </p:graphicFrame>
      <p:pic>
        <p:nvPicPr>
          <p:cNvPr id="3" name="Picture 2">
            <a:extLst>
              <a:ext uri="{FF2B5EF4-FFF2-40B4-BE49-F238E27FC236}">
                <a16:creationId xmlns:a16="http://schemas.microsoft.com/office/drawing/2014/main" id="{B04EB1ED-AE20-A49C-7A51-CDD94D4B50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4428" y="769044"/>
            <a:ext cx="6637104" cy="433031"/>
          </a:xfrm>
          <a:prstGeom prst="rect">
            <a:avLst/>
          </a:prstGeom>
        </p:spPr>
      </p:pic>
    </p:spTree>
    <p:extLst>
      <p:ext uri="{BB962C8B-B14F-4D97-AF65-F5344CB8AC3E}">
        <p14:creationId xmlns:p14="http://schemas.microsoft.com/office/powerpoint/2010/main" val="2107067857"/>
      </p:ext>
    </p:extLst>
  </p:cSld>
  <p:clrMapOvr>
    <a:masterClrMapping/>
  </p:clrMapOvr>
  <p:transition spd="slow">
    <p:wip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CREATE VIEW Walmarts_Monthly_sales AS</Template>
  <TotalTime>391</TotalTime>
  <Words>1953</Words>
  <Application>Microsoft Office PowerPoint</Application>
  <PresentationFormat>Widescreen</PresentationFormat>
  <Paragraphs>476</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Bahnschrift SemiBold</vt:lpstr>
      <vt:lpstr>Bahnschrift SemiBold SemiConden</vt:lpstr>
      <vt:lpstr>Bahnschrift SemiCondensed</vt:lpstr>
      <vt:lpstr>Calibri</vt:lpstr>
      <vt:lpstr>Calibri Light</vt:lpstr>
      <vt:lpstr>Office Theme</vt:lpstr>
      <vt:lpstr>               Name = Manoj Kumar            Course = Data Science Placement Guarantee Course            Batch = 1st September Batch            Gmail = manojkumarrajput9990@gmail.com            MySQL Project Video Link Below =   https://drive.google.com/file/d/1_nLOcrnkSXHiHLVNzfpWmqrFOImrCt7P/view?usp=sharing                                               Or (Direct link) https://drive.google.com/file/d/1rI_QLSq4LtA69P--jzG7PeMtyvmt2lJm/view?usp=sharing </vt:lpstr>
      <vt:lpstr>CREATE VIEW Walmarts_Monthly_sales_by_branch AS SELECT MONTH(Updated_Date) AS month, Branch, SUM(Total) AS total_sale FROM walmartsales_data_set GROUP BY Branch, month; SELECT * FROM Walmarts_Monthly_sales_by_branch;</vt:lpstr>
      <vt:lpstr>Question 2. Walmart needs to determine which product line contributes the highest profit to each branch. The profit margin should be calculated based on the difference between the gross income and cost of goods sold.</vt:lpstr>
      <vt:lpstr>Question 3. Walmart wants to segment customers based on their average spending behavior. Classify customers into three tiers: High, Medium, and Low spenders based on their total purchase amounts. </vt:lpstr>
      <vt:lpstr>Question 4. Walmart suspects that some transactions have unusually high or low sales compared to the average for the product line. Identify these anomalies.</vt:lpstr>
      <vt:lpstr>Question 5. Walmart needs to determine the most popular payment method in each city to tailor marketing strategies.</vt:lpstr>
      <vt:lpstr>Question 6. Walmart wants to understand the sales distribution between male and female customers on a monthly basis.</vt:lpstr>
      <vt:lpstr>Question 7. Walmart wants to know which product lines are preferred by different customer types(Member vs. Normal).</vt:lpstr>
      <vt:lpstr>Question 8. Walmart needs to identify customers who made repeat purchases within a specific time frame(e.g., within 30 days).</vt:lpstr>
      <vt:lpstr>Question 9. Walmart wants to reward its top 5 customers who have generated the most sales Revenue.</vt:lpstr>
      <vt:lpstr>Question 10. Walmart wants to analyze the sales patterns to determine which day of the week brings the highest sales.</vt:lpstr>
      <vt:lpstr>For further queries, please contact [manojkumarrajput9990@gmail.com].                                 Looking forward to your feedback.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Manoj Kumar Rajput</dc:creator>
  <cp:lastModifiedBy>Manoj Kumar Rajput</cp:lastModifiedBy>
  <cp:revision>7</cp:revision>
  <dcterms:created xsi:type="dcterms:W3CDTF">2024-11-27T08:06:31Z</dcterms:created>
  <dcterms:modified xsi:type="dcterms:W3CDTF">2024-11-29T12:13:07Z</dcterms:modified>
</cp:coreProperties>
</file>