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24" autoAdjust="0"/>
  </p:normalViewPr>
  <p:slideViewPr>
    <p:cSldViewPr>
      <p:cViewPr varScale="1">
        <p:scale>
          <a:sx n="112" d="100"/>
          <a:sy n="112"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9/3/2024</a:t>
            </a:fld>
            <a:endParaRPr lang="zh-CN" altLang="en-US" sz="1200">
              <a:latin typeface="Calibri" pitchFamily="0" charset="0"/>
              <a:ea typeface="宋体" pitchFamily="0" charset="0"/>
              <a:cs typeface="Calibri" pitchFamily="0" charset="0"/>
            </a:endParaRPr>
          </a:p>
        </p:txBody>
      </p:sp>
      <p:sp>
        <p:nvSpPr>
          <p:cNvPr id="13" name="对象"/>
          <p:cNvSpPr>
            <a:spLocks noGrp="1" noChangeAspect="1"/>
          </p:cNvSpPr>
          <p:nvPr>
            <p:ph type="sldImg" idx="2"/>
          </p:nvPr>
        </p:nvSpPr>
        <p:spPr>
          <a:xfrm rot="0">
            <a:off x="1143000" y="685800"/>
            <a:ext cx="4572000" cy="34290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3928199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929107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6501354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2589187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846996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782419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381856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1104420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1098756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213220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4185962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5991530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6056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7" name="右三角"/>
          <p:cNvSpPr>
            <a:spLocks/>
          </p:cNvSpPr>
          <p:nvPr/>
        </p:nvSpPr>
        <p:spPr>
          <a:xfrm rot="0">
            <a:off x="-2" y="4664147"/>
            <a:ext cx="9151089" cy="0"/>
          </a:xfrm>
          <a:prstGeom prst="rtTriangle"/>
          <a:gradFill rotWithShape="1">
            <a:gsLst>
              <a:gs pos="0">
                <a:srgbClr val="006178">
                  <a:alpha val="100000"/>
                </a:srgbClr>
              </a:gs>
              <a:gs pos="55000">
                <a:srgbClr val="49BBE0">
                  <a:alpha val="100000"/>
                </a:srgbClr>
              </a:gs>
              <a:gs pos="100000">
                <a:srgbClr val="006178">
                  <a:alpha val="100000"/>
                </a:srgbClr>
              </a:gs>
            </a:gsLst>
            <a:lin ang="3000000" scaled="1"/>
          </a:gradFill>
          <a:ln w="12700" cmpd="thickThin" cap="rnd">
            <a:noFill/>
            <a:prstDash val="solid"/>
            <a:round/>
          </a:ln>
        </p:spPr>
      </p:sp>
      <p:sp>
        <p:nvSpPr>
          <p:cNvPr id="18" name="文本框"/>
          <p:cNvSpPr>
            <a:spLocks noGrp="1"/>
          </p:cNvSpPr>
          <p:nvPr>
            <p:ph type="ctrTitle"/>
          </p:nvPr>
        </p:nvSpPr>
        <p:spPr>
          <a:xfrm rot="0">
            <a:off x="685800" y="1752601"/>
            <a:ext cx="7772400" cy="1829761"/>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rPr>
              <a:t>Click to edit Master title style</a:t>
            </a:r>
            <a:endParaRPr lang="zh-CN" altLang="en-US"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endParaRPr>
          </a:p>
        </p:txBody>
      </p:sp>
      <p:sp>
        <p:nvSpPr>
          <p:cNvPr id="19" name="文本框"/>
          <p:cNvSpPr>
            <a:spLocks noGrp="1"/>
          </p:cNvSpPr>
          <p:nvPr>
            <p:ph type="subTitle" idx="1"/>
          </p:nvPr>
        </p:nvSpPr>
        <p:spPr>
          <a:xfrm rot="0">
            <a:off x="685800" y="3611607"/>
            <a:ext cx="7772400" cy="1199704"/>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400"/>
              </a:spcBef>
              <a:spcAft>
                <a:spcPts val="0"/>
              </a:spcAft>
              <a:buNone/>
            </a:pPr>
            <a:r>
              <a:rPr lang="en-US" altLang="zh-CN" sz="2700" b="0" i="0" u="none" strike="noStrike" kern="1200" cap="none" spc="0" baseline="0">
                <a:solidFill>
                  <a:schemeClr val="tx2"/>
                </a:solidFill>
                <a:latin typeface="Lucida Sans Unicode" pitchFamily="0" charset="0"/>
                <a:ea typeface="黑体" pitchFamily="0" charset="0"/>
                <a:cs typeface="Lucida Sans"/>
              </a:rPr>
              <a:t>Click to edit Master subtitle style</a:t>
            </a:r>
            <a:endParaRPr lang="zh-CN" altLang="en-US" sz="2700" b="0" i="0" u="none" strike="noStrike" kern="1200" cap="none" spc="0" baseline="0">
              <a:solidFill>
                <a:schemeClr val="tx2"/>
              </a:solidFill>
              <a:latin typeface="Lucida Sans Unicode" pitchFamily="0" charset="0"/>
              <a:ea typeface="黑体" pitchFamily="0" charset="0"/>
              <a:cs typeface="Lucida Sans"/>
            </a:endParaRPr>
          </a:p>
        </p:txBody>
      </p:sp>
      <p:grpSp>
        <p:nvGrpSpPr>
          <p:cNvPr id="24" name="组合"/>
          <p:cNvGrpSpPr>
            <a:grpSpLocks/>
          </p:cNvGrpSpPr>
          <p:nvPr/>
        </p:nvGrpSpPr>
        <p:grpSpPr>
          <a:xfrm>
            <a:off x="-3765" y="4953000"/>
            <a:ext cx="9147765" cy="1912087"/>
            <a:chOff x="-3765" y="4953000"/>
            <a:chExt cx="9147765" cy="1912087"/>
          </a:xfrm>
        </p:grpSpPr>
        <p:sp>
          <p:nvSpPr>
            <p:cNvPr id="20" name="曲线"/>
            <p:cNvSpPr>
              <a:spLocks/>
            </p:cNvSpPr>
            <p:nvPr/>
          </p:nvSpPr>
          <p:spPr>
            <a:xfrm rot="0">
              <a:off x="1687512" y="4953000"/>
              <a:ext cx="7456487" cy="488153"/>
            </a:xfrm>
            <a:custGeom>
              <a:gdLst>
                <a:gd name="T1" fmla="*/ 0 w 21600"/>
                <a:gd name="T2" fmla="*/ 0 h 21600"/>
                <a:gd name="T3" fmla="*/ 21600 w 21600"/>
                <a:gd name="T4" fmla="*/ 21600 h 21600"/>
              </a:gdLst>
              <a:rect l="T1" t="T2" r="T3" b="T4"/>
              <a:pathLst>
                <a:path w="21600" h="21600">
                  <a:moveTo>
                    <a:pt x="21600" y="0"/>
                  </a:moveTo>
                  <a:lnTo>
                    <a:pt x="21600" y="21600"/>
                  </a:lnTo>
                  <a:lnTo>
                    <a:pt x="0" y="12830"/>
                  </a:lnTo>
                  <a:lnTo>
                    <a:pt x="21600" y="0"/>
                  </a:lnTo>
                  <a:close/>
                </a:path>
              </a:pathLst>
            </a:custGeom>
            <a:solidFill>
              <a:srgbClr val="9ECBDC">
                <a:alpha val="40000"/>
              </a:srgbClr>
            </a:solidFill>
            <a:ln w="9525" cmpd="sng" cap="flat">
              <a:noFill/>
              <a:prstDash val="solid"/>
              <a:round/>
            </a:ln>
          </p:spPr>
        </p:sp>
        <p:sp>
          <p:nvSpPr>
            <p:cNvPr id="21" name="曲线"/>
            <p:cNvSpPr>
              <a:spLocks/>
            </p:cNvSpPr>
            <p:nvPr/>
          </p:nvSpPr>
          <p:spPr>
            <a:xfrm rot="0">
              <a:off x="35443" y="5237744"/>
              <a:ext cx="9108557" cy="788661"/>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180" y="0"/>
                  </a:lnTo>
                </a:path>
              </a:pathLst>
            </a:custGeom>
            <a:solidFill>
              <a:srgbClr val="000000"/>
            </a:solidFill>
            <a:ln w="9525" cmpd="sng" cap="flat">
              <a:noFill/>
              <a:prstDash val="solid"/>
              <a:round/>
            </a:ln>
          </p:spPr>
        </p:sp>
        <p:sp>
          <p:nvSpPr>
            <p:cNvPr id="22" name="曲线"/>
            <p:cNvSpPr>
              <a:spLocks/>
            </p:cNvSpPr>
            <p:nvPr/>
          </p:nvSpPr>
          <p:spPr>
            <a:xfrm rot="0">
              <a:off x="0" y="5000978"/>
              <a:ext cx="9144000" cy="1864109"/>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9138"/>
                  </a:lnTo>
                  <a:lnTo>
                    <a:pt x="0" y="0"/>
                  </a:lnTo>
                  <a:close/>
                </a:path>
              </a:pathLst>
            </a:custGeom>
            <a:blipFill rotWithShape="1">
              <a:blip r:embed="rId2">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23" name="直线"/>
            <p:cNvSpPr>
              <a:spLocks/>
            </p:cNvSpPr>
            <p:nvPr/>
          </p:nvSpPr>
          <p:spPr>
            <a:xfrm rot="0">
              <a:off x="-3765" y="4997671"/>
              <a:ext cx="9147765" cy="790301"/>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grpSp>
      <p:sp>
        <p:nvSpPr>
          <p:cNvPr id="25" name="文本框"/>
          <p:cNvSpPr>
            <a:spLocks noGrp="1"/>
          </p:cNvSpPr>
          <p:nvPr>
            <p:ph type="dt" idx="10"/>
          </p:nvPr>
        </p:nvSpPr>
        <p:spPr>
          <a:xfrm rot="0">
            <a:off x="6727032" y="6407943"/>
            <a:ext cx="1920240" cy="365759"/>
          </a:xfrm>
          <a:prstGeom prst="rect"/>
          <a:noFill/>
          <a:ln cmpd="sng" cap="flat">
            <a:noFill/>
            <a:prstDash val="solid"/>
            <a:miter/>
          </a:ln>
        </p:spPr>
        <p:txBody>
          <a:bodyPr vert="horz" wrap="square" lIns="91440" tIns="45720" rIns="91440" bIns="45720" anchor="b" anchorCtr="0">
            <a:prstTxWarp prst="textNoShape"/>
          </a:bodyPr>
          <a:lstStyle/>
          <a:p>
            <a:pPr marL="0" indent="0" algn="l" eaLnBrk="1" latinLnBrk="0" hangingPunct="1">
              <a:lnSpc>
                <a:spcPct val="100000"/>
              </a:lnSpc>
              <a:spcBef>
                <a:spcPts val="0"/>
              </a:spcBef>
              <a:spcAft>
                <a:spcPts val="0"/>
              </a:spcAft>
              <a:buNone/>
            </a:pPr>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
        <p:nvSpPr>
          <p:cNvPr id="26" name="文本框"/>
          <p:cNvSpPr>
            <a:spLocks noGrp="1"/>
          </p:cNvSpPr>
          <p:nvPr>
            <p:ph type="ftr"/>
          </p:nvPr>
        </p:nvSpPr>
        <p:spPr>
          <a:xfrm rot="0">
            <a:off x="4380072" y="6407943"/>
            <a:ext cx="2350681" cy="365125"/>
          </a:xfrm>
          <a:prstGeom prst="rect"/>
          <a:noFill/>
          <a:ln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endParaRPr lang="zh-CN" altLang="en-US" sz="1000" b="0" i="0" u="none" strike="noStrike" kern="1200" cap="none" spc="0" baseline="0">
              <a:solidFill>
                <a:srgbClr val="E7F0F4"/>
              </a:solidFill>
              <a:latin typeface="Lucida Sans Unicode" pitchFamily="0" charset="0"/>
              <a:ea typeface="黑体" pitchFamily="0" charset="0"/>
              <a:cs typeface="Lucida Sans Unicode" pitchFamily="0" charset="0"/>
            </a:endParaRPr>
          </a:p>
        </p:txBody>
      </p:sp>
      <p:sp>
        <p:nvSpPr>
          <p:cNvPr id="27" name="文本框"/>
          <p:cNvSpPr>
            <a:spLocks noGrp="1"/>
          </p:cNvSpPr>
          <p:nvPr>
            <p:ph type="sldNum"/>
          </p:nvPr>
        </p:nvSpPr>
        <p:spPr>
          <a:xfrm rot="0">
            <a:off x="8647272" y="6407943"/>
            <a:ext cx="365759" cy="365125"/>
          </a:xfrm>
          <a:prstGeom prst="rect"/>
          <a:noFill/>
          <a:ln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rgbClr val="FFFFFF"/>
                </a:solidFill>
                <a:latin typeface="Lucida Sans Unicode" pitchFamily="0" charset="0"/>
                <a:ea typeface="黑体" pitchFamily="0" charset="0"/>
                <a:cs typeface="Lucida Sans Unicode" pitchFamily="0" charset="0"/>
              </a:rPr>
              <a:t>&lt;#&gt;</a:t>
            </a:fld>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60786041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740092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774235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8" name="曲线"/>
          <p:cNvSpPr>
            <a:spLocks xmlns:a="http://schemas.openxmlformats.org/drawingml/2006/main"/>
          </p:cNvSpPr>
          <p:nvPr/>
        </p:nvSpPr>
        <p:spPr>
          <a:xfrm xmlns:a="http://schemas.openxmlformats.org/drawingml/2006/main" rot="0">
            <a:off x="716435" y="5001993"/>
            <a:ext cx="3802003" cy="1443110"/>
          </a:xfrm>
          <a:custGeom xmlns:a="http://schemas.openxmlformats.org/drawingml/2006/main">
            <a:gdLst>
              <a:gd name="T1" fmla="*/ 0 w 21600"/>
              <a:gd name="T2" fmla="*/ 0 h 21600"/>
              <a:gd name="T3" fmla="*/ 21600 w 21600"/>
              <a:gd name="T4" fmla="*/ 21600 h 21600"/>
            </a:gdLst>
            <a:rect l="T1" t="T2" r="T3" b="T4"/>
            <a:pathLst>
              <a:path w="21600" h="21600">
                <a:moveTo>
                  <a:pt x="-1233" y="14195"/>
                </a:moveTo>
                <a:lnTo>
                  <a:pt x="26834" y="27900"/>
                </a:lnTo>
                <a:lnTo>
                  <a:pt x="19608" y="27900"/>
                </a:lnTo>
                <a:lnTo>
                  <a:pt x="-1229" y="14113"/>
                </a:lnTo>
              </a:path>
            </a:pathLst>
          </a:custGeom>
          <a:solidFill xmlns:a="http://schemas.openxmlformats.org/drawingml/2006/main">
            <a:srgbClr val="9ECBDC">
              <a:alpha val="40000"/>
            </a:srgbClr>
          </a:solidFill>
          <a:ln xmlns:a="http://schemas.openxmlformats.org/drawingml/2006/main" w="9525" cmpd="sng" cap="flat">
            <a:noFill/>
            <a:prstDash val="solid"/>
            <a:round/>
          </a:ln>
        </p:spPr>
      </p:sp>
      <p:sp>
        <p:nvSpPr>
          <p:cNvPr id="37" name="曲线"/>
          <p:cNvSpPr>
            <a:spLocks xmlns:a="http://schemas.openxmlformats.org/drawingml/2006/main"/>
          </p:cNvSpPr>
          <p:nvPr/>
        </p:nvSpPr>
        <p:spPr>
          <a:xfrm xmlns:a="http://schemas.openxmlformats.org/drawingml/2006/main" rot="0">
            <a:off x="-53561" y="5785022"/>
            <a:ext cx="3802003" cy="838200"/>
          </a:xfrm>
          <a:custGeom xmlns:a="http://schemas.openxmlformats.org/drawingml/2006/main">
            <a:gdLst>
              <a:gd name="T1" fmla="*/ 0 w 21600"/>
              <a:gd name="T2" fmla="*/ 0 h 21600"/>
              <a:gd name="T3" fmla="*/ 21600 w 21600"/>
              <a:gd name="T4" fmla="*/ 21600 h 21600"/>
            </a:gdLst>
            <a:rect l="T1" t="T2" r="T3" b="T4"/>
            <a:pathLst>
              <a:path w="21600" h="21600">
                <a:moveTo>
                  <a:pt x="3063" y="3968"/>
                </a:moveTo>
                <a:lnTo>
                  <a:pt x="24030" y="27899"/>
                </a:lnTo>
                <a:lnTo>
                  <a:pt x="19620" y="28022"/>
                </a:lnTo>
                <a:lnTo>
                  <a:pt x="3108" y="4131"/>
                </a:lnTo>
              </a:path>
            </a:pathLst>
          </a:custGeom>
          <a:solidFill xmlns:a="http://schemas.openxmlformats.org/drawingml/2006/main">
            <a:srgbClr val="000000"/>
          </a:solidFill>
          <a:ln xmlns:a="http://schemas.openxmlformats.org/drawingml/2006/main" w="9525" cmpd="sng" cap="flat">
            <a:noFill/>
            <a:prstDash val="solid"/>
            <a:round/>
          </a:ln>
        </p:spPr>
      </p:sp>
      <p:sp>
        <p:nvSpPr>
          <p:cNvPr id="36" name="右三角"/>
          <p:cNvSpPr>
            <a:spLocks xmlns:a="http://schemas.openxmlformats.org/drawingml/2006/main"/>
          </p:cNvSpPr>
          <p:nvPr/>
        </p:nvSpPr>
        <p:spPr>
          <a:xfrm xmlns:a="http://schemas.openxmlformats.org/drawingml/2006/main" rot="0">
            <a:off x="-6042" y="5791253"/>
            <a:ext cx="3402314" cy="1080868"/>
          </a:xfrm>
          <a:prstGeom xmlns:a="http://schemas.openxmlformats.org/drawingml/2006/main" prst="rtTriangle"/>
          <a:blipFill xmlns:a="http://schemas.openxmlformats.org/drawingml/2006/main" rotWithShape="1">
            <a:blip xmlns:r="http://schemas.openxmlformats.org/officeDocument/2006/relationships" r:embed="rId2">
              <a:alphaModFix amt="50000"/>
            </a:blip>
            <a:tile tx="0" ty="0" sx="50000" sy="50000" flip="none" algn="t"/>
          </a:blipFill>
          <a:ln xmlns:a="http://schemas.openxmlformats.org/drawingml/2006/main" w="12700" cmpd="thickThin" cap="rnd">
            <a:noFill/>
            <a:prstDash val="solid"/>
            <a:round/>
          </a:ln>
          <a:effectLst xmlns:a="http://schemas.openxmlformats.org/drawingml/2006/main">
            <a:outerShdw sx="100000" sy="100000" algn="b" rotWithShape="0" blurRad="50800" dist="38100" dir="5400000">
              <a:srgbClr val="000000">
                <a:alpha val="34509"/>
              </a:srgbClr>
            </a:outerShdw>
          </a:effectLst>
        </p:spPr>
      </p:sp>
      <p:sp>
        <p:nvSpPr>
          <p:cNvPr id="35" name="直线"/>
          <p:cNvSpPr>
            <a:spLocks xmlns:a="http://schemas.openxmlformats.org/drawingml/2006/main"/>
          </p:cNvSpPr>
          <p:nvPr/>
        </p:nvSpPr>
        <p:spPr>
          <a:xfrm xmlns:a="http://schemas.openxmlformats.org/drawingml/2006/main" rot="0">
            <a:off x="-9237" y="5787738"/>
            <a:ext cx="3405509" cy="1084383"/>
          </a:xfrm>
          <a:prstGeom xmlns:a="http://schemas.openxmlformats.org/drawingml/2006/main" prst="line"/>
          <a:noFill xmlns:a="http://schemas.openxmlformats.org/drawingml/2006/main"/>
          <a:ln xmlns:a="http://schemas.openxmlformats.org/drawingml/2006/mai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30" name="文本框"/>
          <p:cNvSpPr>
            <a:spLocks xmlns:a="http://schemas.openxmlformats.org/drawingml/2006/main" noGrp="1"/>
          </p:cNvSpPr>
          <p:nvPr>
            <p:ph type="body" idx="1"/>
          </p:nvPr>
        </p:nvSpPr>
        <p:spPr>
          <a:xfrm xmlns:a="http://schemas.openxmlformats.org/drawingml/2006/main" rot="0">
            <a:off x="457200" y="1481328"/>
            <a:ext cx="82296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6727032" y="6407943"/>
            <a:ext cx="1920240" cy="36575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2" name="文本框"/>
          <p:cNvSpPr>
            <a:spLocks xmlns:a="http://schemas.openxmlformats.org/drawingml/2006/main" noGrp="1"/>
          </p:cNvSpPr>
          <p:nvPr>
            <p:ph type="ftr"/>
          </p:nvPr>
        </p:nvSpPr>
        <p:spPr>
          <a:xfrm xmlns:a="http://schemas.openxmlformats.org/drawingml/2006/main" rot="0">
            <a:off x="4380072" y="6407943"/>
            <a:ext cx="235068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3" name="文本框"/>
          <p:cNvSpPr>
            <a:spLocks xmlns:a="http://schemas.openxmlformats.org/drawingml/2006/main" noGrp="1"/>
          </p:cNvSpPr>
          <p:nvPr>
            <p:ph type="sldNum"/>
          </p:nvPr>
        </p:nvSpPr>
        <p:spPr>
          <a:xfrm xmlns:a="http://schemas.openxmlformats.org/drawingml/2006/main" rot="0">
            <a:off x="8647272" y="6407943"/>
            <a:ext cx="36575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
        <p:nvSpPr>
          <p:cNvPr id="34" name="文本框"/>
          <p:cNvSpPr>
            <a:spLocks xmlns:a="http://schemas.openxmlformats.org/drawingml/2006/main" noGrp="1"/>
          </p:cNvSpPr>
          <p:nvPr>
            <p:ph type="title"/>
          </p:nvPr>
        </p:nvSpPr>
        <p:spPr>
          <a:xfrm xmlns:a="http://schemas.openxmlformats.org/drawingml/2006/main" rot="0">
            <a:off x="457200" y="27463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Tree>
    <p:extLst>
      <p:ext uri="{BB962C8B-B14F-4D97-AF65-F5344CB8AC3E}">
        <p14:creationId xmlns:p14="http://schemas.microsoft.com/office/powerpoint/2010/main" val="49971152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599379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93579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111777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581412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152178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699504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403375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988453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pimg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716435" y="5001993"/>
            <a:ext cx="3802003" cy="1443110"/>
          </a:xfrm>
          <a:custGeom>
            <a:gdLst>
              <a:gd name="T1" fmla="*/ 0 w 21600"/>
              <a:gd name="T2" fmla="*/ 0 h 21600"/>
              <a:gd name="T3" fmla="*/ 21600 w 21600"/>
              <a:gd name="T4" fmla="*/ 21600 h 21600"/>
            </a:gdLst>
            <a:rect l="T1" t="T2" r="T3" b="T4"/>
            <a:pathLst>
              <a:path w="21600" h="21600">
                <a:moveTo>
                  <a:pt x="-1233" y="14195"/>
                </a:moveTo>
                <a:lnTo>
                  <a:pt x="26834" y="27900"/>
                </a:lnTo>
                <a:lnTo>
                  <a:pt x="19608" y="27900"/>
                </a:lnTo>
                <a:lnTo>
                  <a:pt x="-1229" y="14113"/>
                </a:lnTo>
              </a:path>
            </a:pathLst>
          </a:custGeom>
          <a:solidFill>
            <a:srgbClr val="9ECBDC">
              <a:alpha val="40000"/>
            </a:srgbClr>
          </a:solidFill>
          <a:ln w="9525" cmpd="sng" cap="flat">
            <a:noFill/>
            <a:prstDash val="solid"/>
            <a:round/>
          </a:ln>
        </p:spPr>
      </p:sp>
      <p:sp>
        <p:nvSpPr>
          <p:cNvPr id="3" name="曲线"/>
          <p:cNvSpPr>
            <a:spLocks/>
          </p:cNvSpPr>
          <p:nvPr/>
        </p:nvSpPr>
        <p:spPr>
          <a:xfrm rot="0">
            <a:off x="-53561" y="5785022"/>
            <a:ext cx="3802003" cy="838200"/>
          </a:xfrm>
          <a:custGeom>
            <a:gdLst>
              <a:gd name="T1" fmla="*/ 0 w 21600"/>
              <a:gd name="T2" fmla="*/ 0 h 21600"/>
              <a:gd name="T3" fmla="*/ 21600 w 21600"/>
              <a:gd name="T4" fmla="*/ 21600 h 21600"/>
            </a:gdLst>
            <a:rect l="T1" t="T2" r="T3" b="T4"/>
            <a:pathLst>
              <a:path w="21600" h="21600">
                <a:moveTo>
                  <a:pt x="3063" y="3968"/>
                </a:moveTo>
                <a:lnTo>
                  <a:pt x="24030" y="27899"/>
                </a:lnTo>
                <a:lnTo>
                  <a:pt x="19620" y="28022"/>
                </a:lnTo>
                <a:lnTo>
                  <a:pt x="3108" y="4131"/>
                </a:lnTo>
              </a:path>
            </a:pathLst>
          </a:custGeom>
          <a:solidFill>
            <a:srgbClr val="000000"/>
          </a:solidFill>
          <a:ln w="9525" cmpd="sng" cap="flat">
            <a:noFill/>
            <a:prstDash val="solid"/>
            <a:round/>
          </a:ln>
        </p:spPr>
      </p:sp>
      <p:sp>
        <p:nvSpPr>
          <p:cNvPr id="4" name="右三角"/>
          <p:cNvSpPr>
            <a:spLocks/>
          </p:cNvSpPr>
          <p:nvPr/>
        </p:nvSpPr>
        <p:spPr>
          <a:xfrm rot="0">
            <a:off x="-6042" y="5791253"/>
            <a:ext cx="3402314" cy="1080868"/>
          </a:xfrm>
          <a:prstGeom prst="rtTriangle"/>
          <a:blipFill rotWithShape="1">
            <a:blip r:embed="rId1">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5" name="直线"/>
          <p:cNvSpPr>
            <a:spLocks/>
          </p:cNvSpPr>
          <p:nvPr/>
        </p:nvSpPr>
        <p:spPr>
          <a:xfrm rot="0">
            <a:off x="-9237" y="5787738"/>
            <a:ext cx="3405509" cy="1084383"/>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8" name="文本框"/>
          <p:cNvSpPr>
            <a:spLocks noGrp="1"/>
          </p:cNvSpPr>
          <p:nvPr>
            <p:ph type="dt" idx="2"/>
          </p:nvPr>
        </p:nvSpPr>
        <p:spPr>
          <a:xfrm rot="0">
            <a:off x="6727032" y="6407943"/>
            <a:ext cx="1920240" cy="365759"/>
          </a:xfrm>
          <a:prstGeom prst="rect"/>
          <a:noFill/>
          <a:ln w="12700" cmpd="sng" cap="flat">
            <a:noFill/>
            <a:prstDash val="solid"/>
            <a:miter/>
          </a:ln>
        </p:spPr>
        <p:txBody>
          <a:bodyPr vert="horz" wrap="square" lIns="91440" tIns="45720" rIns="91440" bIns="45720" anchor="b" anchorCtr="0">
            <a:prstTxWarp prst="textNoShape"/>
          </a:bodyPr>
          <a:lstStyle/>
          <a:p>
            <a:pPr algn="l" eaLnBrk="1" latinLnBrk="0" hangingPunct="1"/>
            <a:fld id="{CAD2D6BD-DE1B-4B5F-8B41-2702339687B9}" type="datetime1">
              <a:rPr lang="en-US" altLang="zh-CN" sz="1000">
                <a:solidFill>
                  <a:schemeClr val="tx1"/>
                </a:solidFill>
                <a:latin typeface="Lucida Sans Unicode" pitchFamily="0" charset="0"/>
                <a:ea typeface="黑体" pitchFamily="0" charset="0"/>
                <a:cs typeface="Lucida Sans Unicode" pitchFamily="0" charset="0"/>
              </a:rPr>
              <a:t>9/3/2024</a:t>
            </a:fld>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9" name="文本框"/>
          <p:cNvSpPr>
            <a:spLocks noGrp="1"/>
          </p:cNvSpPr>
          <p:nvPr>
            <p:ph type="ftr" idx="3"/>
          </p:nvPr>
        </p:nvSpPr>
        <p:spPr>
          <a:xfrm rot="0">
            <a:off x="4380072" y="6407943"/>
            <a:ext cx="2350681"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10" name="文本框"/>
          <p:cNvSpPr>
            <a:spLocks noGrp="1"/>
          </p:cNvSpPr>
          <p:nvPr>
            <p:ph type="sldNum" idx="4"/>
          </p:nvPr>
        </p:nvSpPr>
        <p:spPr>
          <a:xfrm rot="0">
            <a:off x="8647272" y="6407943"/>
            <a:ext cx="365759"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203640042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spcBef>
          <a:spcPts val="0"/>
        </a:spcBef>
        <a:buNone/>
        <a:defRPr sz="4100" b="1" kern="120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Unicode" pitchFamily="0" charset="0"/>
        </a:defRPr>
      </a:lvl1pPr>
    </p:titleStyle>
    <p:bodyStyle>
      <a:lvl1pPr marL="365633" indent="-256032" algn="l" defTabSz="914400" eaLnBrk="1" fontAlgn="auto" latinLnBrk="0" hangingPunct="1">
        <a:spcBef>
          <a:spcPts val="400"/>
        </a:spcBef>
        <a:spcAft>
          <a:spcPts val="0"/>
        </a:spcAft>
        <a:buClr>
          <a:schemeClr val="accent1"/>
        </a:buClr>
        <a:buSzPct val="68000"/>
        <a:buFont typeface="Wingdings 3" pitchFamily="0" charset="0"/>
        <a:buChar char=""/>
        <a:defRPr sz="2700" kern="1200">
          <a:solidFill>
            <a:schemeClr val="tx1"/>
          </a:solidFill>
          <a:latin typeface="Lucida Sans Unicode" pitchFamily="0" charset="0"/>
          <a:ea typeface="黑体" pitchFamily="0" charset="0"/>
          <a:cs typeface="Lucida Sans Unicode" pitchFamily="0" charset="0"/>
        </a:defRPr>
      </a:lvl1pPr>
      <a:lvl2pPr marL="621792" indent="-228600" algn="l" defTabSz="914400" eaLnBrk="1" fontAlgn="auto" latinLnBrk="0" hangingPunct="1">
        <a:spcBef>
          <a:spcPts val="324"/>
        </a:spcBef>
        <a:buClr>
          <a:schemeClr val="accent1"/>
        </a:buClr>
        <a:buFont typeface="Verdana" pitchFamily="0" charset="0"/>
        <a:buChar char="◦"/>
        <a:defRPr sz="2300" kern="1200">
          <a:solidFill>
            <a:schemeClr val="tx1"/>
          </a:solidFill>
          <a:latin typeface="Lucida Sans Unicode" pitchFamily="0" charset="0"/>
          <a:ea typeface="黑体" pitchFamily="0" charset="0"/>
          <a:cs typeface="Lucida Sans Unicode" pitchFamily="0" charset="0"/>
        </a:defRPr>
      </a:lvl2pPr>
      <a:lvl3pPr marL="859536" indent="-228600" algn="l" defTabSz="914400" eaLnBrk="1" fontAlgn="auto" latinLnBrk="0" hangingPunct="1">
        <a:spcBef>
          <a:spcPts val="350"/>
        </a:spcBef>
        <a:buClr>
          <a:schemeClr val="accent2"/>
        </a:buClr>
        <a:buSzPct val="100000"/>
        <a:buFont typeface="Wingdings 2" pitchFamily="0" charset="0"/>
        <a:buChar char=""/>
        <a:defRPr sz="2100" kern="1200">
          <a:solidFill>
            <a:schemeClr val="tx1"/>
          </a:solidFill>
          <a:latin typeface="Lucida Sans Unicode" pitchFamily="0" charset="0"/>
          <a:ea typeface="黑体" pitchFamily="0" charset="0"/>
          <a:cs typeface="Lucida Sans Unicode" pitchFamily="0" charset="0"/>
        </a:defRPr>
      </a:lvl3pPr>
      <a:lvl4pPr marL="1143000" indent="-228600" algn="l" defTabSz="914400" eaLnBrk="1" fontAlgn="auto" latinLnBrk="0" hangingPunct="1">
        <a:spcBef>
          <a:spcPts val="350"/>
        </a:spcBef>
        <a:buClr>
          <a:schemeClr val="accent2"/>
        </a:buClr>
        <a:buFont typeface="Wingdings 2" pitchFamily="0" charset="0"/>
        <a:buChar char=""/>
        <a:defRPr sz="1900" kern="1200">
          <a:solidFill>
            <a:schemeClr val="tx1"/>
          </a:solidFill>
          <a:latin typeface="Lucida Sans Unicode" pitchFamily="0" charset="0"/>
          <a:ea typeface="黑体" pitchFamily="0" charset="0"/>
          <a:cs typeface="Lucida Sans Unicode" pitchFamily="0" charset="0"/>
        </a:defRPr>
      </a:lvl4pPr>
      <a:lvl5pPr marL="1371600" indent="-228600" algn="l" defTabSz="914400" eaLnBrk="1" fontAlgn="auto" latinLnBrk="0" hangingPunct="1">
        <a:spcBef>
          <a:spcPts val="350"/>
        </a:spcBef>
        <a:buClr>
          <a:schemeClr val="accent2"/>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5pPr>
      <a:lvl6pPr marL="1600200" indent="-228600" algn="l" defTabSz="914400" eaLnBrk="1" fontAlgn="auto" latinLnBrk="0" hangingPunct="1">
        <a:spcBef>
          <a:spcPts val="350"/>
        </a:spcBef>
        <a:buClr>
          <a:schemeClr val="accent3"/>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6pPr>
      <a:lvl7pPr marL="18288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7pPr>
      <a:lvl8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8pPr>
      <a:lvl9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ctrTitle"/>
          </p:nvPr>
        </p:nvSpPr>
        <p:spPr>
          <a:xfrm rot="0">
            <a:off x="457200" y="228601"/>
            <a:ext cx="7772400" cy="1219200"/>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rPr>
              <a:t>R.K.M </a:t>
            </a:r>
            <a:r>
              <a:rPr lang="en-US" altLang="zh-CN"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rPr>
              <a:t>LOGISTICS PVT LTD</a:t>
            </a:r>
            <a:endParaRPr lang="zh-CN" altLang="en-US"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endParaRPr>
          </a:p>
        </p:txBody>
      </p:sp>
      <p:sp>
        <p:nvSpPr>
          <p:cNvPr id="29" name="文本框"/>
          <p:cNvSpPr>
            <a:spLocks noGrp="1"/>
          </p:cNvSpPr>
          <p:nvPr>
            <p:ph type="subTitle" idx="1"/>
          </p:nvPr>
        </p:nvSpPr>
        <p:spPr>
          <a:xfrm rot="0">
            <a:off x="1219200" y="2667000"/>
            <a:ext cx="7239000" cy="3048000"/>
          </a:xfrm>
          <a:prstGeom prst="rect"/>
          <a:solidFill>
            <a:schemeClr val="bg1"/>
          </a:solid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STUDENT NAME: </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MANOJ KUMAR V</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REGISTER NO: </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312205474 </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DEPARTMENT: B.COM </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(ACCOUNTING AND FINANCE)</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COLLEGE: SRI MUTHUKUMARAN ARTS 		AND SCIENCE  COLLEGE</a:t>
            </a:r>
            <a:endParaRPr lang="zh-CN" altLang="en-US" sz="2800" b="0" i="0" u="none" strike="noStrike" kern="1200" cap="none" spc="0" baseline="0">
              <a:solidFill>
                <a:schemeClr val="tx1"/>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76684601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Logisitics</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modelling</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is a process that uses computer system to simulate different scenarios related to transportation o goods.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This helps companies gain a better understanding opportunities for cost saving and efficiency and anticipate future trends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efficieny</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and anticipate future trends and changes.</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MODELLING</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45102900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June 2024: Net sales of Rs: 22.08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17.01% increase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March 2024: Net sales of Rs: 20.05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6.77% decrease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December 2023: Net sales of Rs: 16.25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25.04% decrease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September 2023: Net sales of Rs.16.46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13.06% decrease year over year</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RESULTS</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90164021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management is a vital part of modern business operation it can help business and improve efficiency reduce costs, and enhance customer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experiencce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here are some logistics companies in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india</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In conclusion logistics management is a critical component of modern business operation, and its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importances</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cannot be overstated.</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6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CONCLUSION</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73660191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Employee Performance Data Analysis Using Excel</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None/>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PROJECT TITLE</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47332526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Problem Statement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Project overview</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End Users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Our Solution and Proposition</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Dataset Description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Modelling</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Approach</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Results and Discussion</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Conclusion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AGENDA</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35602230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Transportation management: Inefficient transportation management.</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Inventory management issues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Warehouse management concerns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Order fulfillment bottlenecks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Demands prediction</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Customers solvency</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Competition solvency</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Idle cars </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Unknown risks</a:t>
            </a:r>
            <a:endParaRPr lang="zh-CN" altLang="en-US" sz="20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PROBLEM STATEMENT</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38365451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The overall process of managing how resources are acquired, stored and transportation to their final destination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management involves identifying prospective distributors and suppliers and determining their effectiveness and accessibility.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managers are referred to as logisticians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PROJECT OVERVIEW</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96919610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Blue Dart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Ekart</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Logistics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Gait Ltd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Ecom</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Express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Delhivery</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WHO ARE THE END USERS ?	</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47190979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Know your target customer understand your target customer in detail.</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Understand your business your business strengths.</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Explain the value explain how your product or service offer value.</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Track the market monitor what competitors are doing </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Quantify your value your offers </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Use interactive content to promote your value proposition.</a:t>
            </a:r>
            <a:endParaRPr lang="zh-CN" altLang="en-US" sz="2700" b="0" i="0" u="none" strike="noStrike" kern="1200" cap="none" spc="0" baseline="0">
              <a:solidFill>
                <a:schemeClr val="tx1"/>
              </a:solidFill>
              <a:latin typeface="Lucida Sans Unicode" pitchFamily="0" charset="0"/>
              <a:ea typeface="黑体" pitchFamily="0" charset="0"/>
              <a:cs typeface="Lucida Sans"/>
            </a:endParaRPr>
          </a:p>
        </p:txBody>
      </p:sp>
      <p:sp>
        <p:nvSpPr>
          <p:cNvPr id="5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OUR SOLUTION AND ITS VALUE PROPOSITION</a:t>
            </a: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81371708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body" idx="1"/>
          </p:nvPr>
        </p:nvSpPr>
        <p:spPr>
          <a:xfrm rot="0">
            <a:off x="457200" y="1219200"/>
            <a:ext cx="8229600" cy="4953000"/>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A logistics company dataset may include information about the content of shipment and how to delivery them to their intended destination. </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It may also include information about the logistics company services which could included both international and domestics operations. </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Logistics management involves many factors that affect costs, and its important to ensures that products meet customer requirements this may include integrating and export activities and other functions across different levels</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Logistics companies help businesses move good 	and manage their supply chain </a:t>
            </a:r>
            <a:r>
              <a:rPr lang="en-US" altLang="zh-CN" sz="2300" b="0" i="0" u="none" strike="noStrike" kern="1200" cap="none" spc="0" baseline="0">
                <a:solidFill>
                  <a:schemeClr val="tx1"/>
                </a:solidFill>
                <a:latin typeface="Lucida Sans Unicode" pitchFamily="0" charset="0"/>
                <a:ea typeface="黑体" pitchFamily="0" charset="0"/>
                <a:cs typeface="Lucida Sans"/>
              </a:rPr>
              <a:t>efficienlty</a:t>
            </a:r>
            <a:r>
              <a:rPr lang="en-US" altLang="zh-CN" sz="2300" b="0" i="0" u="none" strike="noStrike" kern="1200" cap="none" spc="0" baseline="0">
                <a:solidFill>
                  <a:schemeClr val="tx1"/>
                </a:solidFill>
                <a:latin typeface="Lucida Sans Unicode" pitchFamily="0" charset="0"/>
                <a:ea typeface="黑体" pitchFamily="0" charset="0"/>
                <a:cs typeface="Lucida Sans"/>
              </a:rPr>
              <a:t> they performances tasks such as transportation management warehousing, and inventory control</a:t>
            </a:r>
            <a:endParaRPr lang="zh-CN" altLang="en-US" sz="2300" b="0" i="0" u="none" strike="noStrike" kern="1200" cap="none" spc="0" baseline="0">
              <a:solidFill>
                <a:schemeClr val="tx1"/>
              </a:solidFill>
              <a:latin typeface="Lucida Sans Unicode" pitchFamily="0" charset="0"/>
              <a:ea typeface="黑体" pitchFamily="0" charset="0"/>
              <a:cs typeface="Lucida Sans"/>
            </a:endParaRPr>
          </a:p>
        </p:txBody>
      </p:sp>
      <p:sp>
        <p:nvSpPr>
          <p:cNvPr id="5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DATASET DESCRIPTION	</a:t>
            </a:r>
            <a:br>
              <a:rPr lang="zh-CN" altLang="en-US" sz="3700" b="1" i="0" u="none" strike="noStrike" kern="1200" cap="none" spc="0" baseline="0">
                <a:solidFill>
                  <a:schemeClr val="tx2"/>
                </a:solidFill>
                <a:latin typeface="Times New Roman" pitchFamily="18" charset="0"/>
                <a:ea typeface="黑体" pitchFamily="0" charset="0"/>
                <a:cs typeface="Times New Roman" pitchFamily="18" charset="0"/>
              </a:rPr>
            </a:b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55966127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body" idx="1"/>
          </p:nvPr>
        </p:nvSpPr>
        <p:spPr>
          <a:xfrm rot="0">
            <a:off x="457200" y="1219200"/>
            <a:ext cx="8229600" cy="5105400"/>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WOW express is a logistics a company that </a:t>
            </a:r>
            <a:r>
              <a:rPr lang="en-US" altLang="zh-CN" sz="2400" b="0" i="0" u="none" strike="noStrike" kern="1200" cap="none" spc="0" baseline="0">
                <a:solidFill>
                  <a:schemeClr val="tx1"/>
                </a:solidFill>
                <a:latin typeface="Lucida Sans Unicode" pitchFamily="0" charset="0"/>
                <a:ea typeface="黑体" pitchFamily="0" charset="0"/>
                <a:cs typeface="Lucida Sans"/>
              </a:rPr>
              <a:t>offeres</a:t>
            </a:r>
            <a:r>
              <a:rPr lang="en-US" altLang="zh-CN" sz="2400" b="0" i="0" u="none" strike="noStrike" kern="1200" cap="none" spc="0" baseline="0">
                <a:solidFill>
                  <a:schemeClr val="tx1"/>
                </a:solidFill>
                <a:latin typeface="Lucida Sans Unicode" pitchFamily="0" charset="0"/>
                <a:ea typeface="黑体" pitchFamily="0" charset="0"/>
                <a:cs typeface="Lucida Sans"/>
              </a:rPr>
              <a:t> end to end solutions for e- commerce companies in </a:t>
            </a:r>
            <a:r>
              <a:rPr lang="en-US" altLang="zh-CN" sz="2400" b="0" i="0" u="none" strike="noStrike" kern="1200" cap="none" spc="0" baseline="0">
                <a:solidFill>
                  <a:schemeClr val="tx1"/>
                </a:solidFill>
                <a:latin typeface="Lucida Sans Unicode" pitchFamily="0" charset="0"/>
                <a:ea typeface="黑体" pitchFamily="0" charset="0"/>
                <a:cs typeface="Lucida Sans"/>
              </a:rPr>
              <a:t>india</a:t>
            </a:r>
            <a:r>
              <a:rPr lang="en-US" altLang="zh-CN" sz="2400" b="0" i="0" u="none" strike="noStrike" kern="1200" cap="none" spc="0" baseline="0">
                <a:solidFill>
                  <a:schemeClr val="tx1"/>
                </a:solidFill>
                <a:latin typeface="Lucida Sans Unicode" pitchFamily="0" charset="0"/>
                <a:ea typeface="黑体" pitchFamily="0" charset="0"/>
                <a:cs typeface="Lucida Sans"/>
              </a:rPr>
              <a:t>. They have over 100 centers in 50 cities and handle 70,000 – 75,000 shipments per day. WOW express’s services include:</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First mile pickups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Intra and intercity movement </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Last mile deliveries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Cash on delivery</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Digital payment collection</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Real time visibility and updates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endParaRPr lang="zh-CN" altLang="en-US" sz="2400" b="0" i="0" u="none" strike="noStrike" kern="1200" cap="none" spc="0" baseline="0">
              <a:solidFill>
                <a:schemeClr val="tx1"/>
              </a:solidFill>
              <a:latin typeface="Lucida Sans Unicode" pitchFamily="0" charset="0"/>
              <a:ea typeface="黑体" pitchFamily="0" charset="0"/>
              <a:cs typeface="Lucida Sans"/>
            </a:endParaRPr>
          </a:p>
        </p:txBody>
      </p:sp>
      <p:sp>
        <p:nvSpPr>
          <p:cNvPr id="5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THE “WOW” IN OUR SOLUTION</a:t>
            </a: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946760648"/>
      </p:ext>
    </p:extLst>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
        <a:ea typeface=""/>
        <a:cs typeface=""/>
      </a:majorFont>
      <a:minorFont>
        <a:latin typeface=""/>
        <a:ea typeface=""/>
        <a:cs typeface=""/>
      </a:minorFont>
    </a:fontScheme>
    <a:fmtScheme name="Concours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160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root</cp:lastModifiedBy>
  <cp:revision>15</cp:revision>
  <dcterms:created xsi:type="dcterms:W3CDTF">2024-08-29T06:37:30Z</dcterms:created>
  <dcterms:modified xsi:type="dcterms:W3CDTF">2024-09-03T01:55:27Z</dcterms:modified>
</cp:coreProperties>
</file>