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1765d915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1765d915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1765d915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1765d915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1765d915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1765d915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1765d915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1765d915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1765d915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1765d915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1765d915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1765d915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1765d915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1765d915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1765d915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1765d91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1765d915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1765d915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1765d915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1765d915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1765d915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1765d915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1765d915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1765d915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1765d915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1765d915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1765d915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1765d915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1765d915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1765d915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nvSpPr>
        <p:spPr>
          <a:xfrm>
            <a:off x="342900" y="263050"/>
            <a:ext cx="6764100" cy="318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Step 3: Splitting on Fuel Level</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Now, let's consider a split on Fuel Level at 30%30\%30%:</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Left Node</a:t>
            </a:r>
            <a:r>
              <a:rPr lang="en" sz="1100">
                <a:solidFill>
                  <a:schemeClr val="dk1"/>
                </a:solidFill>
              </a:rPr>
              <a:t> (Fuel Level &gt; 30%):</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Samples: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(80, 50, 0.5, 40)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(90, 40, 0.6, 35) → Yes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(70, 60, 0.4, 45)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(85, 55, 0.5, 38)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(60, 70, 0.3, 50)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(75, 65, 0.4, 42) →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Total: 1 Yes, 5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Gini Impurit</a:t>
            </a:r>
            <a:endParaRPr b="1" sz="1100">
              <a:solidFill>
                <a:schemeClr val="dk1"/>
              </a:solidFill>
            </a:endParaRPr>
          </a:p>
          <a:p>
            <a:pPr indent="0" lvl="0" marL="0" rtl="0" algn="l">
              <a:spcBef>
                <a:spcPts val="1200"/>
              </a:spcBef>
              <a:spcAft>
                <a:spcPts val="0"/>
              </a:spcAft>
              <a:buNone/>
            </a:pPr>
            <a:r>
              <a:t/>
            </a:r>
            <a:endParaRPr b="1" sz="1100">
              <a:solidFill>
                <a:schemeClr val="dk1"/>
              </a:solidFill>
            </a:endParaRPr>
          </a:p>
        </p:txBody>
      </p:sp>
      <p:pic>
        <p:nvPicPr>
          <p:cNvPr id="105" name="Google Shape;105;p22"/>
          <p:cNvPicPr preferRelativeResize="0"/>
          <p:nvPr/>
        </p:nvPicPr>
        <p:blipFill>
          <a:blip r:embed="rId3">
            <a:alphaModFix/>
          </a:blip>
          <a:stretch>
            <a:fillRect/>
          </a:stretch>
        </p:blipFill>
        <p:spPr>
          <a:xfrm>
            <a:off x="2571500" y="2669800"/>
            <a:ext cx="5610225" cy="781050"/>
          </a:xfrm>
          <a:prstGeom prst="rect">
            <a:avLst/>
          </a:prstGeom>
          <a:noFill/>
          <a:ln>
            <a:noFill/>
          </a:ln>
        </p:spPr>
      </p:pic>
      <p:pic>
        <p:nvPicPr>
          <p:cNvPr id="106" name="Google Shape;106;p22"/>
          <p:cNvPicPr preferRelativeResize="0"/>
          <p:nvPr/>
        </p:nvPicPr>
        <p:blipFill>
          <a:blip r:embed="rId4">
            <a:alphaModFix/>
          </a:blip>
          <a:stretch>
            <a:fillRect/>
          </a:stretch>
        </p:blipFill>
        <p:spPr>
          <a:xfrm>
            <a:off x="460325" y="3398475"/>
            <a:ext cx="5610224" cy="174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3"/>
          <p:cNvPicPr preferRelativeResize="0"/>
          <p:nvPr/>
        </p:nvPicPr>
        <p:blipFill>
          <a:blip r:embed="rId3">
            <a:alphaModFix/>
          </a:blip>
          <a:stretch>
            <a:fillRect/>
          </a:stretch>
        </p:blipFill>
        <p:spPr>
          <a:xfrm>
            <a:off x="152400" y="152400"/>
            <a:ext cx="5800725" cy="188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nvSpPr>
        <p:spPr>
          <a:xfrm>
            <a:off x="883075" y="474425"/>
            <a:ext cx="676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17" name="Google Shape;117;p24"/>
          <p:cNvSpPr txBox="1"/>
          <p:nvPr/>
        </p:nvSpPr>
        <p:spPr>
          <a:xfrm>
            <a:off x="213725" y="204325"/>
            <a:ext cx="6764100" cy="457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Step 4: Splitting on Vibration Level</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Next, let's split on Vibration Level at 0.5g0.5g0.5g:</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Left Node</a:t>
            </a:r>
            <a:r>
              <a:rPr lang="en" sz="1100">
                <a:solidFill>
                  <a:schemeClr val="dk1"/>
                </a:solidFill>
              </a:rPr>
              <a:t> (Vibration Level ≤ 0.5g):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Samples: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(80, 50, 0.5, 40)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(70, 60, 0.4, 45)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(60, 70, 0.3, 50)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(75, 65, 0.4, 42) →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Total: 4 No, 0 Yes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Right Node</a:t>
            </a:r>
            <a:r>
              <a:rPr lang="en" sz="1100">
                <a:solidFill>
                  <a:schemeClr val="dk1"/>
                </a:solidFill>
              </a:rPr>
              <a:t> (Vibration Level &gt; 0.5g):</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Samples: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(90, 40, 0.6, 35) → Yes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(95, 30, 0.8, 30) → Yes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(88, 20, 0.9, 25) → Yes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Total: 3 Yes, 0 No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pic>
        <p:nvPicPr>
          <p:cNvPr id="118" name="Google Shape;118;p24"/>
          <p:cNvPicPr preferRelativeResize="0"/>
          <p:nvPr/>
        </p:nvPicPr>
        <p:blipFill>
          <a:blip r:embed="rId3">
            <a:alphaModFix/>
          </a:blip>
          <a:stretch>
            <a:fillRect/>
          </a:stretch>
        </p:blipFill>
        <p:spPr>
          <a:xfrm>
            <a:off x="4297725" y="2846875"/>
            <a:ext cx="3648075" cy="771525"/>
          </a:xfrm>
          <a:prstGeom prst="rect">
            <a:avLst/>
          </a:prstGeom>
          <a:noFill/>
          <a:ln>
            <a:noFill/>
          </a:ln>
        </p:spPr>
      </p:pic>
      <p:pic>
        <p:nvPicPr>
          <p:cNvPr id="119" name="Google Shape;119;p24"/>
          <p:cNvPicPr preferRelativeResize="0"/>
          <p:nvPr/>
        </p:nvPicPr>
        <p:blipFill>
          <a:blip r:embed="rId4">
            <a:alphaModFix/>
          </a:blip>
          <a:stretch>
            <a:fillRect/>
          </a:stretch>
        </p:blipFill>
        <p:spPr>
          <a:xfrm>
            <a:off x="4354863" y="3715150"/>
            <a:ext cx="3533775" cy="742950"/>
          </a:xfrm>
          <a:prstGeom prst="rect">
            <a:avLst/>
          </a:prstGeom>
          <a:noFill/>
          <a:ln>
            <a:noFill/>
          </a:ln>
        </p:spPr>
      </p:pic>
      <p:pic>
        <p:nvPicPr>
          <p:cNvPr id="120" name="Google Shape;120;p24"/>
          <p:cNvPicPr preferRelativeResize="0"/>
          <p:nvPr/>
        </p:nvPicPr>
        <p:blipFill>
          <a:blip r:embed="rId5">
            <a:alphaModFix/>
          </a:blip>
          <a:stretch>
            <a:fillRect/>
          </a:stretch>
        </p:blipFill>
        <p:spPr>
          <a:xfrm>
            <a:off x="0" y="3915180"/>
            <a:ext cx="4220976" cy="116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nvSpPr>
        <p:spPr>
          <a:xfrm>
            <a:off x="225475" y="192600"/>
            <a:ext cx="6764100" cy="477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Step 5: Splitting on Oil Pressure</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Finally, let's consider a split on Oil Pressure at 35psi35 psi35psi:</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Left Node</a:t>
            </a:r>
            <a:r>
              <a:rPr lang="en" sz="1100">
                <a:solidFill>
                  <a:schemeClr val="dk1"/>
                </a:solidFill>
              </a:rPr>
              <a:t> (Oil Pressure ≤ 35 psi):</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Samples: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(90, 40, 0.6, 35) → Yes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(95, 30, 0.8, 30) → Yes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(88, 20, 0.9, 25) → Yes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Total: 3 Yes, 0 No </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Right Node</a:t>
            </a:r>
            <a:r>
              <a:rPr lang="en" sz="1100">
                <a:solidFill>
                  <a:schemeClr val="dk1"/>
                </a:solidFill>
              </a:rPr>
              <a:t> (Oil Pressure &gt; 35 psi):</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Samples: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(80, 50, 0.5, 40) →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(70, 60, 0.4, 45) →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(85, 55, 0.5, 38) →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(60, 70, 0.3, 50) →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(75, 65, 0.4, 42) → No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Total: 5 No, 0 Yes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pic>
        <p:nvPicPr>
          <p:cNvPr id="126" name="Google Shape;126;p25"/>
          <p:cNvPicPr preferRelativeResize="0"/>
          <p:nvPr/>
        </p:nvPicPr>
        <p:blipFill>
          <a:blip r:embed="rId3">
            <a:alphaModFix/>
          </a:blip>
          <a:stretch>
            <a:fillRect/>
          </a:stretch>
        </p:blipFill>
        <p:spPr>
          <a:xfrm>
            <a:off x="5759938" y="354688"/>
            <a:ext cx="3495675" cy="676275"/>
          </a:xfrm>
          <a:prstGeom prst="rect">
            <a:avLst/>
          </a:prstGeom>
          <a:noFill/>
          <a:ln>
            <a:noFill/>
          </a:ln>
        </p:spPr>
      </p:pic>
      <p:pic>
        <p:nvPicPr>
          <p:cNvPr id="127" name="Google Shape;127;p25"/>
          <p:cNvPicPr preferRelativeResize="0"/>
          <p:nvPr/>
        </p:nvPicPr>
        <p:blipFill>
          <a:blip r:embed="rId4">
            <a:alphaModFix/>
          </a:blip>
          <a:stretch>
            <a:fillRect/>
          </a:stretch>
        </p:blipFill>
        <p:spPr>
          <a:xfrm>
            <a:off x="6170963" y="1136413"/>
            <a:ext cx="3686175" cy="1038225"/>
          </a:xfrm>
          <a:prstGeom prst="rect">
            <a:avLst/>
          </a:prstGeom>
          <a:noFill/>
          <a:ln>
            <a:noFill/>
          </a:ln>
        </p:spPr>
      </p:pic>
      <p:pic>
        <p:nvPicPr>
          <p:cNvPr id="128" name="Google Shape;128;p25"/>
          <p:cNvPicPr preferRelativeResize="0"/>
          <p:nvPr/>
        </p:nvPicPr>
        <p:blipFill>
          <a:blip r:embed="rId5">
            <a:alphaModFix/>
          </a:blip>
          <a:stretch>
            <a:fillRect/>
          </a:stretch>
        </p:blipFill>
        <p:spPr>
          <a:xfrm>
            <a:off x="3433913" y="3694188"/>
            <a:ext cx="5610225" cy="1323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152400" y="152400"/>
            <a:ext cx="3728403" cy="4838700"/>
          </a:xfrm>
          <a:prstGeom prst="rect">
            <a:avLst/>
          </a:prstGeom>
          <a:noFill/>
          <a:ln>
            <a:noFill/>
          </a:ln>
        </p:spPr>
      </p:pic>
      <p:pic>
        <p:nvPicPr>
          <p:cNvPr id="134" name="Google Shape;134;p26"/>
          <p:cNvPicPr preferRelativeResize="0"/>
          <p:nvPr/>
        </p:nvPicPr>
        <p:blipFill>
          <a:blip r:embed="rId4">
            <a:alphaModFix/>
          </a:blip>
          <a:stretch>
            <a:fillRect/>
          </a:stretch>
        </p:blipFill>
        <p:spPr>
          <a:xfrm>
            <a:off x="4033203" y="152400"/>
            <a:ext cx="4958396" cy="36677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7"/>
          <p:cNvPicPr preferRelativeResize="0"/>
          <p:nvPr/>
        </p:nvPicPr>
        <p:blipFill>
          <a:blip r:embed="rId3">
            <a:alphaModFix/>
          </a:blip>
          <a:stretch>
            <a:fillRect/>
          </a:stretch>
        </p:blipFill>
        <p:spPr>
          <a:xfrm>
            <a:off x="152400" y="152400"/>
            <a:ext cx="6057900" cy="264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Presentation Title: Understanding Feature Importance Calculations in Decision Trees</a:t>
            </a:r>
            <a:endParaRPr b="1" sz="500">
              <a:solidFill>
                <a:schemeClr val="dk1"/>
              </a:solidFill>
            </a:endParaRPr>
          </a:p>
          <a:p>
            <a:pPr indent="0" lvl="0" marL="0" rtl="0" algn="l">
              <a:lnSpc>
                <a:spcPct val="95000"/>
              </a:lnSpc>
              <a:spcBef>
                <a:spcPts val="400"/>
              </a:spcBef>
              <a:spcAft>
                <a:spcPts val="0"/>
              </a:spcAft>
              <a:buClr>
                <a:schemeClr val="dk1"/>
              </a:buClr>
              <a:buSzPts val="275"/>
              <a:buFont typeface="Arial"/>
              <a:buNone/>
            </a:pPr>
            <a:r>
              <a:t/>
            </a:r>
            <a:endParaRPr b="1"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1: Title Slide</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Understanding Feature Importance in Decision Trees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Subtitle</a:t>
            </a:r>
            <a:r>
              <a:rPr lang="en" sz="500">
                <a:solidFill>
                  <a:schemeClr val="dk1"/>
                </a:solidFill>
              </a:rPr>
              <a:t>: A Detailed Look at Fuel Pump Failure Detection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Background image of an aircraft with a fuel pump overlay.</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2: Introduction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Brief introduction to decision trees.</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Importance of feature importance in predictive modeling.</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Simple graphic showing a decision tree structure.</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3: Dataset Overview</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Fuel Pump Failure Detection Dataset</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Features: Fuel Pressure, Fuel Flow Rate, Pump Status, Fuel Temperature, Vibration Level.</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Target Variable: Pump Status (Operational/Failed).</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Table showing the dataset.</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4: Gini Impurity Explained</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Understanding Gini Impurity</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Definition of Gini Impurity.</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Why it's used for evaluating splits in decision trees.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Formula for Gini Impurity: Gini=1−∑(pi2)Gini = 1 - \sum (p_i^2)Gini=1−∑(pi2​)</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5: Initial Impurity Calculation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Initial Gini Impurity Calculation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Calculation based on initial dataset:</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Suppose we have:</a:t>
            </a:r>
            <a:endParaRPr sz="500">
              <a:solidFill>
                <a:schemeClr val="dk1"/>
              </a:solidFill>
            </a:endParaRPr>
          </a:p>
          <a:p>
            <a:pPr indent="-260350" lvl="3" marL="1828800" rtl="0" algn="l">
              <a:lnSpc>
                <a:spcPct val="95000"/>
              </a:lnSpc>
              <a:spcBef>
                <a:spcPts val="0"/>
              </a:spcBef>
              <a:spcAft>
                <a:spcPts val="0"/>
              </a:spcAft>
              <a:buClr>
                <a:schemeClr val="dk1"/>
              </a:buClr>
              <a:buSzPts val="500"/>
              <a:buChar char="■"/>
            </a:pPr>
            <a:r>
              <a:rPr lang="en" sz="500">
                <a:solidFill>
                  <a:schemeClr val="dk1"/>
                </a:solidFill>
              </a:rPr>
              <a:t>Operational: 6 instances</a:t>
            </a:r>
            <a:endParaRPr sz="500">
              <a:solidFill>
                <a:schemeClr val="dk1"/>
              </a:solidFill>
            </a:endParaRPr>
          </a:p>
          <a:p>
            <a:pPr indent="-260350" lvl="3" marL="1828800" rtl="0" algn="l">
              <a:lnSpc>
                <a:spcPct val="95000"/>
              </a:lnSpc>
              <a:spcBef>
                <a:spcPts val="0"/>
              </a:spcBef>
              <a:spcAft>
                <a:spcPts val="0"/>
              </a:spcAft>
              <a:buClr>
                <a:schemeClr val="dk1"/>
              </a:buClr>
              <a:buSzPts val="500"/>
              <a:buChar char="■"/>
            </a:pPr>
            <a:r>
              <a:rPr lang="en" sz="500">
                <a:solidFill>
                  <a:schemeClr val="dk1"/>
                </a:solidFill>
              </a:rPr>
              <a:t>Failed: 4 instances</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Probability (p) for Operational = 0.6, Failed = 0.4.</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Gini=1−(0.62+0.42)=1−(0.36+0.16)=0.48Gini = 1 - (0.6^2 + 0.4^2) = 1 - (0.36 + 0.16) = 0.48Gini=1−(0.62+0.42)=1−(0.36+0.16)=0.48</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6: Impurity After Split</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Gini Impurity After Split</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Explain the concept of evaluating a split.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Example split resulting in two groups:</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Group 1: Operational (3), Failed (1)</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Group 2: Operational (3), Failed (3)</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Display group compositions.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Calculations</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Group 1: Gini1=1−((34)2+(14)2)=1−(0.5625)=0.4375Gini_1 = 1 - \left( \left(\frac{3}{4}\right)^2 + \left(\frac{1}{4}\right)^2 \right) = 1 - (0.5625) = 0.4375Gini1​=1−((43​)2+(41​)2)=1−(0.5625)=0.4375</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Group 2: Gini2=1−((36)2+(36)2)=1−(0.25+0.25)=0.5Gini_2 = 1 - \left( \left(\frac{3}{6}\right)^2 + \left(\frac{3}{6}\right)^2 \right) = 1 - (0.25 + 0.25) = 0.5Gini2​=1−((63​)2+(63​)2)=1−(0.25+0.25)=0.5</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7: Impurity Reduction Calculation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Calculating Impurity Reduction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Define impurity reduction: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lang="en" sz="500">
                <a:solidFill>
                  <a:schemeClr val="dk1"/>
                </a:solidFill>
              </a:rPr>
              <a:t>Impurity Reduction=Ginibefore−(Gini1×n1+Gini2×n2ntotal)\text{Impurity Reduction} = Gini_{\text{before}} - \left( \frac{Gini_1 \times n_1 + Gini_2 \times n_2}{n_{\text{total}}} \right)Impurity Reduction=Ginibefore​−(ntotal​Gini1​×n1​+Gini2​×n2​​)</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Where n1n_1n1​ and n2n_2n2​ are the sample sizes for the groups.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Simplified equation showing sample sizes.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Example Calculation</a:t>
            </a:r>
            <a:r>
              <a:rPr lang="en" sz="500">
                <a:solidFill>
                  <a:schemeClr val="dk1"/>
                </a:solidFill>
              </a:rPr>
              <a:t>: Impurity Reduction=0.48−(0.4375×4+0.5×610)=0.48−0.475=0.005\text{Impurity Reduction} = 0.48 - \left( \frac{0.4375 \times 4 + 0.5 \times 6}{10} \right) = 0.48 - 0.475 = 0.005Impurity Reduction=0.48−(100.4375×4+0.5×6​)=0.48−0.475=0.005</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8: Normalization of Feature Importance</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Normalizing Feature Importance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Explain the normalization process: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lang="en" sz="500">
                <a:solidFill>
                  <a:schemeClr val="dk1"/>
                </a:solidFill>
              </a:rPr>
              <a:t>Normalized Importance=Impurity Reductionntotal\text{Normalized Importance} = \frac{\text{Impurity Reduction}}{n_{\text{total}}}Normalized Importance=ntotal​Impurity Reduction​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Formula displayed with a sample size example.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Example Calculation</a:t>
            </a:r>
            <a:r>
              <a:rPr lang="en" sz="500">
                <a:solidFill>
                  <a:schemeClr val="dk1"/>
                </a:solidFill>
              </a:rPr>
              <a:t>: Normalized Importance=0.00510=0.0005\text{Normalized Importance} = \frac{0.005}{10} = 0.0005Normalized Importance=100.005​=0.0005</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9: Feature Importance Summary</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Summary of Feature Importance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Recap of how each feature contributes to the decision-making process.</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Visual representation of importance scores for each feature.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Bar chart showing normalized importance scores of different features.</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10: Conclusion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Key Takeaways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Importance of feature importance in decision trees.</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The role of Gini impurity and normalization in decision-making.</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Summary graphic or icon-based representation of key points.</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11: Q&amp;A</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Questions &amp; Discussion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Invite questions from the audience.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Presentation Title: Understanding Feature Importance Calculations in Decision Trees</a:t>
            </a:r>
            <a:endParaRPr b="1" sz="500">
              <a:solidFill>
                <a:schemeClr val="dk1"/>
              </a:solidFill>
            </a:endParaRPr>
          </a:p>
          <a:p>
            <a:pPr indent="0" lvl="0" marL="0" rtl="0" algn="l">
              <a:lnSpc>
                <a:spcPct val="95000"/>
              </a:lnSpc>
              <a:spcBef>
                <a:spcPts val="400"/>
              </a:spcBef>
              <a:spcAft>
                <a:spcPts val="0"/>
              </a:spcAft>
              <a:buSzPts val="275"/>
              <a:buNone/>
            </a:pPr>
            <a:r>
              <a:t/>
            </a:r>
            <a:endParaRPr b="1"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1: Title Slide</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Understanding Feature Importance in Decision Trees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Subtitle</a:t>
            </a:r>
            <a:r>
              <a:rPr lang="en" sz="500">
                <a:solidFill>
                  <a:schemeClr val="dk1"/>
                </a:solidFill>
              </a:rPr>
              <a:t>: A Detailed Look at Fuel Pump Failure Detection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Background image of an aircraft with a fuel pump overlay.</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2: Introduction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Brief introduction to decision trees.</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Importance of feature importance in predictive modeling.</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Simple graphic showing a decision tree structure.</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3: Dataset Overview</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Fuel Pump Failure Detection Dataset</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Features: Fuel Pressure, Fuel Flow Rate, Pump Status, Fuel Temperature, Vibration Level.</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Target Variable: Pump Status (Operational/Failed).</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Table showing the dataset.</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4: Gini Impurity Explained</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Understanding Gini Impurity</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Definition of Gini Impurity.</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Why it's used for evaluating splits in decision trees.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Formula for Gini Impurity: Gini=1−∑(pi2)Gini = 1 - \sum (p_i^2)Gini=1−∑(pi2​)</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5: Initial Impurity Calculation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Initial Gini Impurity Calculation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Calculation based on initial dataset:</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Suppose we have:</a:t>
            </a:r>
            <a:endParaRPr sz="500">
              <a:solidFill>
                <a:schemeClr val="dk1"/>
              </a:solidFill>
            </a:endParaRPr>
          </a:p>
          <a:p>
            <a:pPr indent="-260350" lvl="3" marL="1828800" rtl="0" algn="l">
              <a:lnSpc>
                <a:spcPct val="95000"/>
              </a:lnSpc>
              <a:spcBef>
                <a:spcPts val="0"/>
              </a:spcBef>
              <a:spcAft>
                <a:spcPts val="0"/>
              </a:spcAft>
              <a:buClr>
                <a:schemeClr val="dk1"/>
              </a:buClr>
              <a:buSzPts val="500"/>
              <a:buChar char="■"/>
            </a:pPr>
            <a:r>
              <a:rPr lang="en" sz="500">
                <a:solidFill>
                  <a:schemeClr val="dk1"/>
                </a:solidFill>
              </a:rPr>
              <a:t>Operational: 6 instances</a:t>
            </a:r>
            <a:endParaRPr sz="500">
              <a:solidFill>
                <a:schemeClr val="dk1"/>
              </a:solidFill>
            </a:endParaRPr>
          </a:p>
          <a:p>
            <a:pPr indent="-260350" lvl="3" marL="1828800" rtl="0" algn="l">
              <a:lnSpc>
                <a:spcPct val="95000"/>
              </a:lnSpc>
              <a:spcBef>
                <a:spcPts val="0"/>
              </a:spcBef>
              <a:spcAft>
                <a:spcPts val="0"/>
              </a:spcAft>
              <a:buClr>
                <a:schemeClr val="dk1"/>
              </a:buClr>
              <a:buSzPts val="500"/>
              <a:buChar char="■"/>
            </a:pPr>
            <a:r>
              <a:rPr lang="en" sz="500">
                <a:solidFill>
                  <a:schemeClr val="dk1"/>
                </a:solidFill>
              </a:rPr>
              <a:t>Failed: 4 instances</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Probability (p) for Operational = 0.6, Failed = 0.4.</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Gini=1−(0.62+0.42)=1−(0.36+0.16)=0.48Gini = 1 - (0.6^2 + 0.4^2) = 1 - (0.36 + 0.16) = 0.48Gini=1−(0.62+0.42)=1−(0.36+0.16)=0.48</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6: Impurity After Split</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Gini Impurity After Split</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Explain the concept of evaluating a split.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Example split resulting in two groups:</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Group 1: Operational (3), Failed (1)</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Group 2: Operational (3), Failed (3)</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Display group compositions.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Calculations</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Group 1: Gini1=1−((34)2+(14)2)=1−(0.5625)=0.4375Gini_1 = 1 - \left( \left(\frac{3}{4}\right)^2 + \left(\frac{1}{4}\right)^2 \right) = 1 - (0.5625) = 0.4375Gini1​=1−((43​)2+(41​)2)=1−(0.5625)=0.4375</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Group 2: Gini2=1−((36)2+(36)2)=1−(0.25+0.25)=0.5Gini_2 = 1 - \left( \left(\frac{3}{6}\right)^2 + \left(\frac{3}{6}\right)^2 \right) = 1 - (0.25 + 0.25) = 0.5Gini2​=1−((63​)2+(63​)2)=1−(0.25+0.25)=0.5</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7: Impurity Reduction Calculation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Calculating Impurity Reduction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Define impurity reduction: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lang="en" sz="500">
                <a:solidFill>
                  <a:schemeClr val="dk1"/>
                </a:solidFill>
              </a:rPr>
              <a:t>Impurity Reduction=Ginibefore−(Gini1×n1+Gini2×n2ntotal)\text{Impurity Reduction} = Gini_{\text{before}} - \left( \frac{Gini_1 \times n_1 + Gini_2 \times n_2}{n_{\text{total}}} \right)Impurity Reduction=Ginibefore​−(ntotal​Gini1​×n1​+Gini2​×n2​​)</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Where n1n_1n1​ and n2n_2n2​ are the sample sizes for the groups.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Simplified equation showing sample sizes.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Example Calculation</a:t>
            </a:r>
            <a:r>
              <a:rPr lang="en" sz="500">
                <a:solidFill>
                  <a:schemeClr val="dk1"/>
                </a:solidFill>
              </a:rPr>
              <a:t>: Impurity Reduction=0.48−(0.4375×4+0.5×610)=0.48−0.475=0.005\text{Impurity Reduction} = 0.48 - \left( \frac{0.4375 \times 4 + 0.5 \times 6}{10} \right) = 0.48 - 0.475 = 0.005Impurity Reduction=0.48−(100.4375×4+0.5×6​)=0.48−0.475=0.005</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8: Normalization of Feature Importance</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Normalizing Feature Importance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Explain the normalization process: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lang="en" sz="500">
                <a:solidFill>
                  <a:schemeClr val="dk1"/>
                </a:solidFill>
              </a:rPr>
              <a:t>Normalized Importance=Impurity Reductionntotal\text{Normalized Importance} = \frac{\text{Impurity Reduction}}{n_{\text{total}}}Normalized Importance=ntotal​Impurity Reduction​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Formula displayed with a sample size example.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Example Calculation</a:t>
            </a:r>
            <a:r>
              <a:rPr lang="en" sz="500">
                <a:solidFill>
                  <a:schemeClr val="dk1"/>
                </a:solidFill>
              </a:rPr>
              <a:t>: Normalized Importance=0.00510=0.0005\text{Normalized Importance} = \frac{0.005}{10} = 0.0005Normalized Importance=100.005​=0.0005</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9: Feature Importance Summary</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Summary of Feature Importance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Recap of how each feature contributes to the decision-making process.</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Visual representation of importance scores for each feature.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Bar chart showing normalized importance scores of different features.</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10: Conclusion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Key Takeaways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Importance of feature importance in decision trees.</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The role of Gini impurity and normalization in decision-making.</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Summary graphic or icon-based representation of key points.</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11: Q&amp;A</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Questions &amp; Discussion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Invite questions from the audience.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t/>
            </a:r>
            <a:endParaRPr sz="500">
              <a:solidFill>
                <a:schemeClr val="dk1"/>
              </a:solidFill>
            </a:endParaRPr>
          </a:p>
          <a:p>
            <a:pPr indent="0" lvl="0" marL="0" rtl="0" algn="l">
              <a:lnSpc>
                <a:spcPct val="95000"/>
              </a:lnSpc>
              <a:spcBef>
                <a:spcPts val="1200"/>
              </a:spcBef>
              <a:spcAft>
                <a:spcPts val="1200"/>
              </a:spcAft>
              <a:buSzPts val="275"/>
              <a:buNone/>
            </a:pPr>
            <a:r>
              <a:t/>
            </a:r>
            <a:endParaRPr sz="5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08025" y="213725"/>
            <a:ext cx="6764100" cy="488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000">
                <a:solidFill>
                  <a:schemeClr val="dk1"/>
                </a:solidFill>
              </a:rPr>
              <a:t>Scenario: Simplified Fuel Pump Failure Detection</a:t>
            </a:r>
            <a:endParaRPr b="1" sz="1000">
              <a:solidFill>
                <a:schemeClr val="dk1"/>
              </a:solidFill>
            </a:endParaRPr>
          </a:p>
          <a:p>
            <a:pPr indent="0" lvl="0" marL="0" rtl="0" algn="l">
              <a:spcBef>
                <a:spcPts val="400"/>
              </a:spcBef>
              <a:spcAft>
                <a:spcPts val="0"/>
              </a:spcAft>
              <a:buClr>
                <a:schemeClr val="dk1"/>
              </a:buClr>
              <a:buSzPts val="1100"/>
              <a:buFont typeface="Arial"/>
              <a:buNone/>
            </a:pPr>
            <a:r>
              <a:rPr b="1" lang="en" sz="800">
                <a:solidFill>
                  <a:schemeClr val="dk1"/>
                </a:solidFill>
              </a:rPr>
              <a:t>Fuel Pressure (psi)</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This value is typically obtained directly from a pressure sensor installed in the fuel system. The sensor measures the pressure of the fuel as it is delivered to the engines.</a:t>
            </a:r>
            <a:endParaRPr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800">
                <a:solidFill>
                  <a:schemeClr val="dk1"/>
                </a:solidFill>
              </a:rPr>
              <a:t>Fuel Flow Rate (liters/hour)</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The flow rate is measured by a flow meter that quantifies the amount of fuel passing through it over a specific time period. This measurement is essential for ensuring that the engines receive the correct amount of fuel.</a:t>
            </a:r>
            <a:endParaRPr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800">
                <a:solidFill>
                  <a:schemeClr val="dk1"/>
                </a:solidFill>
              </a:rPr>
              <a:t>Pump Status (Operational/Failed)</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Categorical Output (Target Variable)</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This value is the result of monitoring the performance of the fuel pump. It can be determined by analyzing inputs from various sensors (like pressure, flow rate, etc.) or through direct monitoring systems that can indicate if the pump is functioning or not.</a:t>
            </a:r>
            <a:endParaRPr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800">
                <a:solidFill>
                  <a:schemeClr val="dk1"/>
                </a:solidFill>
              </a:rPr>
              <a:t>Fuel Temperature (°C)</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This value is measured using a temperature sensor installed in the fuel line or tank. It provides real-time data on the temperature of the fuel, which is important for maintaining fuel quality and performance.</a:t>
            </a:r>
            <a:endParaRPr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800">
                <a:solidFill>
                  <a:schemeClr val="dk1"/>
                </a:solidFill>
              </a:rPr>
              <a:t>Vibration Level (g)</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The vibration level is measured using an accelerometer placed on or near the fuel pump. It captures the vibrations of the pump during operation, which can indicate mechanical issues if the vibrations exceed certain thresholds.</a:t>
            </a:r>
            <a:endParaRPr sz="800">
              <a:solidFill>
                <a:schemeClr val="dk1"/>
              </a:solidFill>
            </a:endParaRPr>
          </a:p>
          <a:p>
            <a:pPr indent="0" lvl="0" marL="0" rtl="0" algn="l">
              <a:spcBef>
                <a:spcPts val="1200"/>
              </a:spcBef>
              <a:spcAft>
                <a:spcPts val="0"/>
              </a:spcAft>
              <a:buNone/>
            </a:pPr>
            <a:r>
              <a:t/>
            </a:r>
            <a:endParaRPr b="1" sz="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108025" y="213725"/>
            <a:ext cx="6764100" cy="282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Explanation of Features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Fuel Pressure (psi)</a:t>
            </a:r>
            <a:r>
              <a:rPr lang="en" sz="1100">
                <a:solidFill>
                  <a:schemeClr val="dk1"/>
                </a:solidFill>
              </a:rPr>
              <a:t>: A critical indicator; values below a certain threshold (e.g., 30 psi) may indicate pump issues.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Fuel Flow Rate (liters/hour)</a:t>
            </a:r>
            <a:r>
              <a:rPr lang="en" sz="1100">
                <a:solidFill>
                  <a:schemeClr val="dk1"/>
                </a:solidFill>
              </a:rPr>
              <a:t>: Helps assess whether the fuel pump is supplying sufficient fuel; drops below expected levels can signify problems.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Pump Status</a:t>
            </a:r>
            <a:r>
              <a:rPr lang="en" sz="1100">
                <a:solidFill>
                  <a:schemeClr val="dk1"/>
                </a:solidFill>
              </a:rPr>
              <a:t>: The output label of the model, indicating whether the fuel pump is operational or has failed.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Fuel Temperature (°C)</a:t>
            </a:r>
            <a:r>
              <a:rPr lang="en" sz="1100">
                <a:solidFill>
                  <a:schemeClr val="dk1"/>
                </a:solidFill>
              </a:rPr>
              <a:t>: High temperatures might suggest issues such as overheating or cavitation in the pump.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Vibration Level (g)</a:t>
            </a:r>
            <a:r>
              <a:rPr lang="en" sz="1100">
                <a:solidFill>
                  <a:schemeClr val="dk1"/>
                </a:solidFill>
              </a:rPr>
              <a:t>: Increased vibration levels can indicate mechanical wear or potential failure of the pump.</a:t>
            </a:r>
            <a:endParaRPr sz="1100">
              <a:solidFill>
                <a:schemeClr val="dk1"/>
              </a:solidFill>
            </a:endParaRPr>
          </a:p>
          <a:p>
            <a:pPr indent="0" lvl="0" marL="0" rtl="0" algn="l">
              <a:spcBef>
                <a:spcPts val="1200"/>
              </a:spcBef>
              <a:spcAft>
                <a:spcPts val="0"/>
              </a:spcAft>
              <a:buNone/>
            </a:pPr>
            <a:r>
              <a:t/>
            </a:r>
            <a:endParaRPr b="1"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108025" y="213725"/>
            <a:ext cx="6764100" cy="488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000">
                <a:solidFill>
                  <a:schemeClr val="dk1"/>
                </a:solidFill>
              </a:rPr>
              <a:t>Scenario: Simplified Fuel Pump Failure Detection</a:t>
            </a:r>
            <a:endParaRPr b="1" sz="1000">
              <a:solidFill>
                <a:schemeClr val="dk1"/>
              </a:solidFill>
            </a:endParaRPr>
          </a:p>
          <a:p>
            <a:pPr indent="0" lvl="0" marL="0" rtl="0" algn="l">
              <a:spcBef>
                <a:spcPts val="400"/>
              </a:spcBef>
              <a:spcAft>
                <a:spcPts val="0"/>
              </a:spcAft>
              <a:buNone/>
            </a:pPr>
            <a:r>
              <a:rPr b="1" lang="en" sz="800">
                <a:solidFill>
                  <a:schemeClr val="dk1"/>
                </a:solidFill>
              </a:rPr>
              <a:t>Fuel Pressure (psi)</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This value is typically obtained directly from a pressure sensor installed in the fuel system. The sensor measures the pressure of the fuel as it is delivered to the engines.</a:t>
            </a:r>
            <a:endParaRPr sz="800">
              <a:solidFill>
                <a:schemeClr val="dk1"/>
              </a:solidFill>
            </a:endParaRPr>
          </a:p>
          <a:p>
            <a:pPr indent="0" lvl="0" marL="0" rtl="0" algn="l">
              <a:lnSpc>
                <a:spcPct val="115000"/>
              </a:lnSpc>
              <a:spcBef>
                <a:spcPts val="1200"/>
              </a:spcBef>
              <a:spcAft>
                <a:spcPts val="0"/>
              </a:spcAft>
              <a:buNone/>
            </a:pPr>
            <a:r>
              <a:rPr b="1" lang="en" sz="800">
                <a:solidFill>
                  <a:schemeClr val="dk1"/>
                </a:solidFill>
              </a:rPr>
              <a:t>Fuel Flow Rate (liters/hour)</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The flow rate is measured by a flow meter that quantifies the amount of fuel passing through it over a specific time period. This measurement is essential for ensuring that the engines receive the correct amount of fuel.</a:t>
            </a:r>
            <a:endParaRPr sz="800">
              <a:solidFill>
                <a:schemeClr val="dk1"/>
              </a:solidFill>
            </a:endParaRPr>
          </a:p>
          <a:p>
            <a:pPr indent="0" lvl="0" marL="0" rtl="0" algn="l">
              <a:lnSpc>
                <a:spcPct val="115000"/>
              </a:lnSpc>
              <a:spcBef>
                <a:spcPts val="1200"/>
              </a:spcBef>
              <a:spcAft>
                <a:spcPts val="0"/>
              </a:spcAft>
              <a:buNone/>
            </a:pPr>
            <a:r>
              <a:rPr b="1" lang="en" sz="800">
                <a:solidFill>
                  <a:schemeClr val="dk1"/>
                </a:solidFill>
              </a:rPr>
              <a:t>Pump Status (Operational/Failed)</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Categorical Output (Target Variable)</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This value is the result of monitoring the performance of the fuel pump. It can be determined by analyzing inputs from various sensors (like pressure, flow rate, etc.) or through direct monitoring systems that can indicate if the pump is functioning or not.</a:t>
            </a:r>
            <a:endParaRPr sz="800">
              <a:solidFill>
                <a:schemeClr val="dk1"/>
              </a:solidFill>
            </a:endParaRPr>
          </a:p>
          <a:p>
            <a:pPr indent="0" lvl="0" marL="0" rtl="0" algn="l">
              <a:lnSpc>
                <a:spcPct val="115000"/>
              </a:lnSpc>
              <a:spcBef>
                <a:spcPts val="1200"/>
              </a:spcBef>
              <a:spcAft>
                <a:spcPts val="0"/>
              </a:spcAft>
              <a:buNone/>
            </a:pPr>
            <a:r>
              <a:rPr b="1" lang="en" sz="800">
                <a:solidFill>
                  <a:schemeClr val="dk1"/>
                </a:solidFill>
              </a:rPr>
              <a:t>Fuel Temperature (°C)</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This value is measured using a temperature sensor installed in the fuel line or tank. It provides real-time data on the temperature of the fuel, which is important for maintaining fuel quality and performance.</a:t>
            </a:r>
            <a:endParaRPr sz="800">
              <a:solidFill>
                <a:schemeClr val="dk1"/>
              </a:solidFill>
            </a:endParaRPr>
          </a:p>
          <a:p>
            <a:pPr indent="0" lvl="0" marL="0" rtl="0" algn="l">
              <a:lnSpc>
                <a:spcPct val="115000"/>
              </a:lnSpc>
              <a:spcBef>
                <a:spcPts val="1200"/>
              </a:spcBef>
              <a:spcAft>
                <a:spcPts val="0"/>
              </a:spcAft>
              <a:buNone/>
            </a:pPr>
            <a:r>
              <a:rPr b="1" lang="en" sz="800">
                <a:solidFill>
                  <a:schemeClr val="dk1"/>
                </a:solidFill>
              </a:rPr>
              <a:t>Vibration Level (g)</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The vibration level is measured using an accelerometer placed on or near the fuel pump. It captures the vibrations of the pump during operation, which can indicate mechanical issues if the vibrations exceed certain thresholds.</a:t>
            </a:r>
            <a:endParaRPr sz="800">
              <a:solidFill>
                <a:schemeClr val="dk1"/>
              </a:solidFill>
            </a:endParaRPr>
          </a:p>
          <a:p>
            <a:pPr indent="0" lvl="0" marL="0" rtl="0" algn="l">
              <a:spcBef>
                <a:spcPts val="1200"/>
              </a:spcBef>
              <a:spcAft>
                <a:spcPts val="0"/>
              </a:spcAft>
              <a:buNone/>
            </a:pPr>
            <a:r>
              <a:t/>
            </a:r>
            <a:endParaRPr b="1" sz="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nvSpPr>
        <p:spPr>
          <a:xfrm>
            <a:off x="108025" y="213725"/>
            <a:ext cx="6764100" cy="463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In this dataset: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Raw Measurements</a:t>
            </a:r>
            <a:r>
              <a:rPr lang="en" sz="1100">
                <a:solidFill>
                  <a:schemeClr val="dk1"/>
                </a:solidFill>
              </a:rPr>
              <a:t>: Fuel Pressure, Fuel Flow Rate, Fuel Temperature, and Vibration Level are all direct outputs from specific sensors. They reflect the current state of the aircraft's fuel system at a given moment.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Target Variable</a:t>
            </a:r>
            <a:r>
              <a:rPr lang="en" sz="1100">
                <a:solidFill>
                  <a:schemeClr val="dk1"/>
                </a:solidFill>
              </a:rPr>
              <a:t>: Pump Status is derived from monitoring these raw measurements along with any thresholds set for normal operations. If any of the raw measurements indicate abnormal behavior (e.g., low pressure or flow rate), the system can conclude that the pump has failed.</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Context in Real-Time Monitoring</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In a real-time monitoring system for an aircraft: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Sensors Continuously Collect Data</a:t>
            </a:r>
            <a:r>
              <a:rPr lang="en" sz="1100">
                <a:solidFill>
                  <a:schemeClr val="dk1"/>
                </a:solidFill>
              </a:rPr>
              <a:t>: The sensors would constantly gather data on fuel pressure, flow rate, temperature, and vibrations.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Data Processing</a:t>
            </a:r>
            <a:r>
              <a:rPr lang="en" sz="1100">
                <a:solidFill>
                  <a:schemeClr val="dk1"/>
                </a:solidFill>
              </a:rPr>
              <a:t>: The collected raw data would be fed into a decision-tree model or monitoring system to analyze whether the fuel pump is operating within safe parameters.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Alert Generation</a:t>
            </a:r>
            <a:r>
              <a:rPr lang="en" sz="1100">
                <a:solidFill>
                  <a:schemeClr val="dk1"/>
                </a:solidFill>
              </a:rPr>
              <a:t>: If the model detects that any of the raw measurements are out of range, it can flag the pump status as "Failed," prompting maintenance or checks to be performed.</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By using these raw measurements as inputs, the model can make informed predictions about the operational status of the fuel pump, enhancing safety and operational reliability in aviation.</a:t>
            </a:r>
            <a:endParaRPr sz="1100">
              <a:solidFill>
                <a:schemeClr val="dk1"/>
              </a:solidFill>
            </a:endParaRPr>
          </a:p>
          <a:p>
            <a:pPr indent="0" lvl="0" marL="0" rtl="0" algn="l">
              <a:spcBef>
                <a:spcPts val="1200"/>
              </a:spcBef>
              <a:spcAft>
                <a:spcPts val="0"/>
              </a:spcAft>
              <a:buNone/>
            </a:pPr>
            <a:r>
              <a:t/>
            </a:r>
            <a:endParaRPr b="1"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nvSpPr>
        <p:spPr>
          <a:xfrm>
            <a:off x="108025" y="213725"/>
            <a:ext cx="676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000">
              <a:solidFill>
                <a:schemeClr val="dk1"/>
              </a:solidFill>
            </a:endParaRPr>
          </a:p>
        </p:txBody>
      </p:sp>
      <p:pic>
        <p:nvPicPr>
          <p:cNvPr id="81" name="Google Shape;81;p18"/>
          <p:cNvPicPr preferRelativeResize="0"/>
          <p:nvPr/>
        </p:nvPicPr>
        <p:blipFill>
          <a:blip r:embed="rId3">
            <a:alphaModFix/>
          </a:blip>
          <a:stretch>
            <a:fillRect/>
          </a:stretch>
        </p:blipFill>
        <p:spPr>
          <a:xfrm>
            <a:off x="2301400" y="716575"/>
            <a:ext cx="5848350" cy="280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Step 1: Calculate Gini Impurity for the Parent Node</a:t>
            </a:r>
            <a:endParaRPr b="1" sz="13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Count the Classes</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Yes (Maintenance Required)</a:t>
            </a:r>
            <a:r>
              <a:rPr lang="en" sz="1100">
                <a:solidFill>
                  <a:schemeClr val="dk1"/>
                </a:solidFill>
              </a:rPr>
              <a:t>: 3</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No (Maintenance Required)</a:t>
            </a:r>
            <a:r>
              <a:rPr lang="en" sz="1100">
                <a:solidFill>
                  <a:schemeClr val="dk1"/>
                </a:solidFill>
              </a:rPr>
              <a:t>: 5</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Total Samples</a:t>
            </a:r>
            <a:r>
              <a:rPr lang="en" sz="1100">
                <a:solidFill>
                  <a:schemeClr val="dk1"/>
                </a:solidFill>
              </a:rPr>
              <a:t>: 8</a:t>
            </a:r>
            <a:endParaRPr sz="1100">
              <a:solidFill>
                <a:schemeClr val="dk1"/>
              </a:solidFill>
            </a:endParaRPr>
          </a:p>
          <a:p>
            <a:pPr indent="0" lvl="0" marL="0" rtl="0" algn="l">
              <a:spcBef>
                <a:spcPts val="1200"/>
              </a:spcBef>
              <a:spcAft>
                <a:spcPts val="1200"/>
              </a:spcAft>
              <a:buNone/>
            </a:pPr>
            <a:r>
              <a:t/>
            </a:r>
            <a:endParaRPr b="1" sz="1100">
              <a:solidFill>
                <a:schemeClr val="dk1"/>
              </a:solidFill>
            </a:endParaRPr>
          </a:p>
        </p:txBody>
      </p:sp>
      <p:pic>
        <p:nvPicPr>
          <p:cNvPr id="87" name="Google Shape;87;p19"/>
          <p:cNvPicPr preferRelativeResize="0"/>
          <p:nvPr/>
        </p:nvPicPr>
        <p:blipFill>
          <a:blip r:embed="rId3">
            <a:alphaModFix/>
          </a:blip>
          <a:stretch>
            <a:fillRect/>
          </a:stretch>
        </p:blipFill>
        <p:spPr>
          <a:xfrm>
            <a:off x="195663" y="2759638"/>
            <a:ext cx="4924425" cy="233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nvSpPr>
        <p:spPr>
          <a:xfrm>
            <a:off x="342900" y="263050"/>
            <a:ext cx="6764100" cy="39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Step 2: Create Decision Tree Splits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Now we will evaluate potential splits based on the features.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Splitting on Engine Temperature</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Assuming we split at 85°C85°C85°C:</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Left Node</a:t>
            </a:r>
            <a:r>
              <a:rPr lang="en" sz="1100">
                <a:solidFill>
                  <a:schemeClr val="dk1"/>
                </a:solidFill>
              </a:rPr>
              <a:t> (Engine Temperature ≤ 85°C):</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Samples: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(80, 50, 0.5, 40)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(70, 60, 0.4, 45)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(85, 55, 0.5, 38)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(60, 70, 0.3, 50)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(75, 65, 0.4, 42) →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Total: 5 No, 0 Yes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Gini Impurity</a:t>
            </a:r>
            <a:r>
              <a:rPr lang="en" sz="1100">
                <a:solidFill>
                  <a:schemeClr val="dk1"/>
                </a:solidFill>
              </a:rPr>
              <a:t>: Gini(left)=1−((05)2+(55)2)=0Gini(left) = 1 - \left( \left(\frac{0}{5}\right)^2 + \left(\frac{5}{5}\right)^2 \right) = 0</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pic>
        <p:nvPicPr>
          <p:cNvPr id="93" name="Google Shape;93;p20"/>
          <p:cNvPicPr preferRelativeResize="0"/>
          <p:nvPr/>
        </p:nvPicPr>
        <p:blipFill>
          <a:blip r:embed="rId3">
            <a:alphaModFix/>
          </a:blip>
          <a:stretch>
            <a:fillRect/>
          </a:stretch>
        </p:blipFill>
        <p:spPr>
          <a:xfrm>
            <a:off x="1902125" y="3950150"/>
            <a:ext cx="2425360" cy="58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nvSpPr>
        <p:spPr>
          <a:xfrm>
            <a:off x="342900" y="263050"/>
            <a:ext cx="6764100" cy="205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Right Node</a:t>
            </a:r>
            <a:r>
              <a:rPr lang="en" sz="1100">
                <a:solidFill>
                  <a:schemeClr val="dk1"/>
                </a:solidFill>
              </a:rPr>
              <a:t> (Engine Temperature &gt; 85°C):</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Samples: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(90, 40, 0.6, 35) → Yes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(95, 30, 0.8, 30) → Yes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(88, 20, 0.9, 25) → Yes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Total: 3 Yes, 0 No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sz="1100">
              <a:solidFill>
                <a:schemeClr val="dk1"/>
              </a:solidFill>
            </a:endParaRPr>
          </a:p>
          <a:p>
            <a:pPr indent="0" lvl="0" marL="0" rtl="0" algn="l">
              <a:spcBef>
                <a:spcPts val="1200"/>
              </a:spcBef>
              <a:spcAft>
                <a:spcPts val="0"/>
              </a:spcAft>
              <a:buNone/>
            </a:pPr>
            <a:r>
              <a:t/>
            </a:r>
            <a:endParaRPr b="1" sz="1300">
              <a:solidFill>
                <a:schemeClr val="dk1"/>
              </a:solidFill>
            </a:endParaRPr>
          </a:p>
        </p:txBody>
      </p:sp>
      <p:pic>
        <p:nvPicPr>
          <p:cNvPr id="99" name="Google Shape;99;p21"/>
          <p:cNvPicPr preferRelativeResize="0"/>
          <p:nvPr/>
        </p:nvPicPr>
        <p:blipFill>
          <a:blip r:embed="rId3">
            <a:alphaModFix/>
          </a:blip>
          <a:stretch>
            <a:fillRect/>
          </a:stretch>
        </p:blipFill>
        <p:spPr>
          <a:xfrm>
            <a:off x="1174075" y="1813425"/>
            <a:ext cx="5334000" cy="240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