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1765d915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1765d915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1765d915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1765d915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1765d915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1765d915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1765d915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1765d915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1765d915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1765d915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1765d915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1765d915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1765d915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1765d915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1765d915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1765d915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1765d915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1765d915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1765d915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1765d915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1765d915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1765d915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1765d915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1765d915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1765d915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1765d915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1765d915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1765d915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1765d915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1765d915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1765d915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1765d915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nvSpPr>
        <p:spPr>
          <a:xfrm>
            <a:off x="342900" y="263050"/>
            <a:ext cx="6764100" cy="318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Step 3: Splitting on Fuel Level</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Now, let's consider a split on Fuel Level at 30%30\%30%:</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Left Node</a:t>
            </a:r>
            <a:r>
              <a:rPr lang="en" sz="1100">
                <a:solidFill>
                  <a:schemeClr val="dk1"/>
                </a:solidFill>
              </a:rPr>
              <a:t> (Fuel Level &gt; 30%):</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Samples: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(80, 50, 0.5, 40)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(90, 40, 0.6, 35) → Yes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(70, 60, 0.4, 45)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(85, 55, 0.5, 38)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(60, 70, 0.3, 50)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(75, 65, 0.4, 42) → No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Total: 1 Yes, 5 No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Gini Impurit</a:t>
            </a:r>
            <a:endParaRPr b="1" sz="1100">
              <a:solidFill>
                <a:schemeClr val="dk1"/>
              </a:solidFill>
            </a:endParaRPr>
          </a:p>
          <a:p>
            <a:pPr indent="0" lvl="0" marL="0" rtl="0" algn="l">
              <a:spcBef>
                <a:spcPts val="1200"/>
              </a:spcBef>
              <a:spcAft>
                <a:spcPts val="0"/>
              </a:spcAft>
              <a:buNone/>
            </a:pPr>
            <a:r>
              <a:t/>
            </a:r>
            <a:endParaRPr b="1" sz="1100">
              <a:solidFill>
                <a:schemeClr val="dk1"/>
              </a:solidFill>
            </a:endParaRPr>
          </a:p>
        </p:txBody>
      </p:sp>
      <p:pic>
        <p:nvPicPr>
          <p:cNvPr id="105" name="Google Shape;105;p22"/>
          <p:cNvPicPr preferRelativeResize="0"/>
          <p:nvPr/>
        </p:nvPicPr>
        <p:blipFill>
          <a:blip r:embed="rId3">
            <a:alphaModFix/>
          </a:blip>
          <a:stretch>
            <a:fillRect/>
          </a:stretch>
        </p:blipFill>
        <p:spPr>
          <a:xfrm>
            <a:off x="2571500" y="2669800"/>
            <a:ext cx="5610225" cy="781050"/>
          </a:xfrm>
          <a:prstGeom prst="rect">
            <a:avLst/>
          </a:prstGeom>
          <a:noFill/>
          <a:ln>
            <a:noFill/>
          </a:ln>
        </p:spPr>
      </p:pic>
      <p:pic>
        <p:nvPicPr>
          <p:cNvPr id="106" name="Google Shape;106;p22"/>
          <p:cNvPicPr preferRelativeResize="0"/>
          <p:nvPr/>
        </p:nvPicPr>
        <p:blipFill>
          <a:blip r:embed="rId4">
            <a:alphaModFix/>
          </a:blip>
          <a:stretch>
            <a:fillRect/>
          </a:stretch>
        </p:blipFill>
        <p:spPr>
          <a:xfrm>
            <a:off x="460325" y="3398475"/>
            <a:ext cx="5610224" cy="174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3"/>
          <p:cNvPicPr preferRelativeResize="0"/>
          <p:nvPr/>
        </p:nvPicPr>
        <p:blipFill>
          <a:blip r:embed="rId3">
            <a:alphaModFix/>
          </a:blip>
          <a:stretch>
            <a:fillRect/>
          </a:stretch>
        </p:blipFill>
        <p:spPr>
          <a:xfrm>
            <a:off x="152400" y="152400"/>
            <a:ext cx="5800725" cy="188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nvSpPr>
        <p:spPr>
          <a:xfrm>
            <a:off x="883075" y="474425"/>
            <a:ext cx="676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17" name="Google Shape;117;p24"/>
          <p:cNvSpPr txBox="1"/>
          <p:nvPr/>
        </p:nvSpPr>
        <p:spPr>
          <a:xfrm>
            <a:off x="213725" y="204325"/>
            <a:ext cx="6764100" cy="457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Step 4: Splitting on Vibration Level</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Next, let's split on Vibration Level at 0.5g0.5g0.5g:</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Left Node</a:t>
            </a:r>
            <a:r>
              <a:rPr lang="en" sz="1100">
                <a:solidFill>
                  <a:schemeClr val="dk1"/>
                </a:solidFill>
              </a:rPr>
              <a:t> (Vibration Level ≤ 0.5g):</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Samples: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(80, 50, 0.5, 40)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(70, 60, 0.4, 45)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(60, 70, 0.3, 50)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(75, 65, 0.4, 42) → No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Total: 4 No, 0 Yes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Right Node</a:t>
            </a:r>
            <a:r>
              <a:rPr lang="en" sz="1100">
                <a:solidFill>
                  <a:schemeClr val="dk1"/>
                </a:solidFill>
              </a:rPr>
              <a:t> (Vibration Level &gt; 0.5g):</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Samples: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(90, 40, 0.6, 35) → Yes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(95, 30, 0.8, 30) → Yes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(88, 20, 0.9, 25) → Yes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Total: 3 Yes, 0 No</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pic>
        <p:nvPicPr>
          <p:cNvPr id="118" name="Google Shape;118;p24"/>
          <p:cNvPicPr preferRelativeResize="0"/>
          <p:nvPr/>
        </p:nvPicPr>
        <p:blipFill>
          <a:blip r:embed="rId3">
            <a:alphaModFix/>
          </a:blip>
          <a:stretch>
            <a:fillRect/>
          </a:stretch>
        </p:blipFill>
        <p:spPr>
          <a:xfrm>
            <a:off x="4297725" y="2846875"/>
            <a:ext cx="3648075" cy="771525"/>
          </a:xfrm>
          <a:prstGeom prst="rect">
            <a:avLst/>
          </a:prstGeom>
          <a:noFill/>
          <a:ln>
            <a:noFill/>
          </a:ln>
        </p:spPr>
      </p:pic>
      <p:pic>
        <p:nvPicPr>
          <p:cNvPr id="119" name="Google Shape;119;p24"/>
          <p:cNvPicPr preferRelativeResize="0"/>
          <p:nvPr/>
        </p:nvPicPr>
        <p:blipFill>
          <a:blip r:embed="rId4">
            <a:alphaModFix/>
          </a:blip>
          <a:stretch>
            <a:fillRect/>
          </a:stretch>
        </p:blipFill>
        <p:spPr>
          <a:xfrm>
            <a:off x="4354863" y="3715150"/>
            <a:ext cx="3533775" cy="742950"/>
          </a:xfrm>
          <a:prstGeom prst="rect">
            <a:avLst/>
          </a:prstGeom>
          <a:noFill/>
          <a:ln>
            <a:noFill/>
          </a:ln>
        </p:spPr>
      </p:pic>
      <p:pic>
        <p:nvPicPr>
          <p:cNvPr id="120" name="Google Shape;120;p24"/>
          <p:cNvPicPr preferRelativeResize="0"/>
          <p:nvPr/>
        </p:nvPicPr>
        <p:blipFill>
          <a:blip r:embed="rId5">
            <a:alphaModFix/>
          </a:blip>
          <a:stretch>
            <a:fillRect/>
          </a:stretch>
        </p:blipFill>
        <p:spPr>
          <a:xfrm>
            <a:off x="0" y="3915180"/>
            <a:ext cx="4220976" cy="1169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nvSpPr>
        <p:spPr>
          <a:xfrm>
            <a:off x="225475" y="192600"/>
            <a:ext cx="6764100" cy="477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Step 5: Splitting on Oil Pressure</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Finally, let's consider a split on Oil Pressure at 35psi35 psi35psi:</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Left Node</a:t>
            </a:r>
            <a:r>
              <a:rPr lang="en" sz="1100">
                <a:solidFill>
                  <a:schemeClr val="dk1"/>
                </a:solidFill>
              </a:rPr>
              <a:t> (Oil Pressure ≤ 35 psi):</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Samples: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(90, 40, 0.6, 35) → Yes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(95, 30, 0.8, 30) → Yes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(88, 20, 0.9, 25) → Yes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Total: 3 Yes, 0 No </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Right Node</a:t>
            </a:r>
            <a:r>
              <a:rPr lang="en" sz="1100">
                <a:solidFill>
                  <a:schemeClr val="dk1"/>
                </a:solidFill>
              </a:rPr>
              <a:t> (Oil Pressure &gt; 35 psi):</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Samples: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(80, 50, 0.5, 40) → No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(70, 60, 0.4, 45) → No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(85, 55, 0.5, 38) → No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(60, 70, 0.3, 50) → No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(75, 65, 0.4, 42) → No</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Total: 5 No, 0 Yes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pic>
        <p:nvPicPr>
          <p:cNvPr id="126" name="Google Shape;126;p25"/>
          <p:cNvPicPr preferRelativeResize="0"/>
          <p:nvPr/>
        </p:nvPicPr>
        <p:blipFill>
          <a:blip r:embed="rId3">
            <a:alphaModFix/>
          </a:blip>
          <a:stretch>
            <a:fillRect/>
          </a:stretch>
        </p:blipFill>
        <p:spPr>
          <a:xfrm>
            <a:off x="5759938" y="354688"/>
            <a:ext cx="3495675" cy="676275"/>
          </a:xfrm>
          <a:prstGeom prst="rect">
            <a:avLst/>
          </a:prstGeom>
          <a:noFill/>
          <a:ln>
            <a:noFill/>
          </a:ln>
        </p:spPr>
      </p:pic>
      <p:pic>
        <p:nvPicPr>
          <p:cNvPr id="127" name="Google Shape;127;p25"/>
          <p:cNvPicPr preferRelativeResize="0"/>
          <p:nvPr/>
        </p:nvPicPr>
        <p:blipFill>
          <a:blip r:embed="rId4">
            <a:alphaModFix/>
          </a:blip>
          <a:stretch>
            <a:fillRect/>
          </a:stretch>
        </p:blipFill>
        <p:spPr>
          <a:xfrm>
            <a:off x="6170963" y="1136413"/>
            <a:ext cx="3686175" cy="1038225"/>
          </a:xfrm>
          <a:prstGeom prst="rect">
            <a:avLst/>
          </a:prstGeom>
          <a:noFill/>
          <a:ln>
            <a:noFill/>
          </a:ln>
        </p:spPr>
      </p:pic>
      <p:pic>
        <p:nvPicPr>
          <p:cNvPr id="128" name="Google Shape;128;p25"/>
          <p:cNvPicPr preferRelativeResize="0"/>
          <p:nvPr/>
        </p:nvPicPr>
        <p:blipFill>
          <a:blip r:embed="rId5">
            <a:alphaModFix/>
          </a:blip>
          <a:stretch>
            <a:fillRect/>
          </a:stretch>
        </p:blipFill>
        <p:spPr>
          <a:xfrm>
            <a:off x="3433913" y="3694188"/>
            <a:ext cx="5610225" cy="1323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6"/>
          <p:cNvPicPr preferRelativeResize="0"/>
          <p:nvPr/>
        </p:nvPicPr>
        <p:blipFill>
          <a:blip r:embed="rId3">
            <a:alphaModFix/>
          </a:blip>
          <a:stretch>
            <a:fillRect/>
          </a:stretch>
        </p:blipFill>
        <p:spPr>
          <a:xfrm>
            <a:off x="152400" y="152400"/>
            <a:ext cx="3728403" cy="4838700"/>
          </a:xfrm>
          <a:prstGeom prst="rect">
            <a:avLst/>
          </a:prstGeom>
          <a:noFill/>
          <a:ln>
            <a:noFill/>
          </a:ln>
        </p:spPr>
      </p:pic>
      <p:pic>
        <p:nvPicPr>
          <p:cNvPr id="134" name="Google Shape;134;p26"/>
          <p:cNvPicPr preferRelativeResize="0"/>
          <p:nvPr/>
        </p:nvPicPr>
        <p:blipFill>
          <a:blip r:embed="rId4">
            <a:alphaModFix/>
          </a:blip>
          <a:stretch>
            <a:fillRect/>
          </a:stretch>
        </p:blipFill>
        <p:spPr>
          <a:xfrm>
            <a:off x="4033203" y="152400"/>
            <a:ext cx="4958396" cy="36677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7"/>
          <p:cNvPicPr preferRelativeResize="0"/>
          <p:nvPr/>
        </p:nvPicPr>
        <p:blipFill>
          <a:blip r:embed="rId3">
            <a:alphaModFix/>
          </a:blip>
          <a:stretch>
            <a:fillRect/>
          </a:stretch>
        </p:blipFill>
        <p:spPr>
          <a:xfrm>
            <a:off x="152400" y="152400"/>
            <a:ext cx="6057900" cy="264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Presentation Title: Understanding Feature Importance Calculations in Decision Trees</a:t>
            </a:r>
            <a:endParaRPr b="1" sz="500">
              <a:solidFill>
                <a:schemeClr val="dk1"/>
              </a:solidFill>
            </a:endParaRPr>
          </a:p>
          <a:p>
            <a:pPr indent="0" lvl="0" marL="0" rtl="0" algn="l">
              <a:lnSpc>
                <a:spcPct val="95000"/>
              </a:lnSpc>
              <a:spcBef>
                <a:spcPts val="400"/>
              </a:spcBef>
              <a:spcAft>
                <a:spcPts val="0"/>
              </a:spcAft>
              <a:buClr>
                <a:schemeClr val="dk1"/>
              </a:buClr>
              <a:buSzPts val="275"/>
              <a:buFont typeface="Arial"/>
              <a:buNone/>
            </a:pPr>
            <a:r>
              <a:t/>
            </a:r>
            <a:endParaRPr b="1"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1: Title Slide</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Understanding Feature Importance in Decision Trees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Subtitle</a:t>
            </a:r>
            <a:r>
              <a:rPr lang="en" sz="500">
                <a:solidFill>
                  <a:schemeClr val="dk1"/>
                </a:solidFill>
              </a:rPr>
              <a:t>: A Detailed Look at Fuel Pump Failure Detection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Background image of an aircraft with a fuel pump overlay.</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2: Introduction</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Brief introduction to decision trees.</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Importance of feature importance in predictive modeling.</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Simple graphic showing a decision tree structure.</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3: Dataset Overview</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Fuel Pump Failure Detection Dataset</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Features: Fuel Pressure, Fuel Flow Rate, Pump Status, Fuel Temperature, Vibration Level.</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Target Variable: Pump Status (Operational/Failed).</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Table showing the dataset.</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4: Gini Impurity Explained</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Understanding Gini Impurity</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Definition of Gini Impurity.</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Why it's used for evaluating splits in decision trees.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Formula for Gini Impurity: Gini=1−∑(pi2)Gini = 1 - \sum (p_i^2)Gini=1−∑(pi2​)</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5: Initial Impurity Calculation</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Initial Gini Impurity Calculation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Calculation based on initial dataset:</a:t>
            </a:r>
            <a:endParaRPr sz="500">
              <a:solidFill>
                <a:schemeClr val="dk1"/>
              </a:solidFill>
            </a:endParaRPr>
          </a:p>
          <a:p>
            <a:pPr indent="-260350" lvl="2" marL="1371600" rtl="0" algn="l">
              <a:lnSpc>
                <a:spcPct val="95000"/>
              </a:lnSpc>
              <a:spcBef>
                <a:spcPts val="0"/>
              </a:spcBef>
              <a:spcAft>
                <a:spcPts val="0"/>
              </a:spcAft>
              <a:buClr>
                <a:schemeClr val="dk1"/>
              </a:buClr>
              <a:buSzPts val="500"/>
              <a:buChar char="■"/>
            </a:pPr>
            <a:r>
              <a:rPr lang="en" sz="500">
                <a:solidFill>
                  <a:schemeClr val="dk1"/>
                </a:solidFill>
              </a:rPr>
              <a:t>Suppose we have:</a:t>
            </a:r>
            <a:endParaRPr sz="500">
              <a:solidFill>
                <a:schemeClr val="dk1"/>
              </a:solidFill>
            </a:endParaRPr>
          </a:p>
          <a:p>
            <a:pPr indent="-260350" lvl="3" marL="1828800" rtl="0" algn="l">
              <a:lnSpc>
                <a:spcPct val="95000"/>
              </a:lnSpc>
              <a:spcBef>
                <a:spcPts val="0"/>
              </a:spcBef>
              <a:spcAft>
                <a:spcPts val="0"/>
              </a:spcAft>
              <a:buClr>
                <a:schemeClr val="dk1"/>
              </a:buClr>
              <a:buSzPts val="500"/>
              <a:buChar char="■"/>
            </a:pPr>
            <a:r>
              <a:rPr lang="en" sz="500">
                <a:solidFill>
                  <a:schemeClr val="dk1"/>
                </a:solidFill>
              </a:rPr>
              <a:t>Operational: 6 instances</a:t>
            </a:r>
            <a:endParaRPr sz="500">
              <a:solidFill>
                <a:schemeClr val="dk1"/>
              </a:solidFill>
            </a:endParaRPr>
          </a:p>
          <a:p>
            <a:pPr indent="-260350" lvl="3" marL="1828800" rtl="0" algn="l">
              <a:lnSpc>
                <a:spcPct val="95000"/>
              </a:lnSpc>
              <a:spcBef>
                <a:spcPts val="0"/>
              </a:spcBef>
              <a:spcAft>
                <a:spcPts val="0"/>
              </a:spcAft>
              <a:buClr>
                <a:schemeClr val="dk1"/>
              </a:buClr>
              <a:buSzPts val="500"/>
              <a:buChar char="■"/>
            </a:pPr>
            <a:r>
              <a:rPr lang="en" sz="500">
                <a:solidFill>
                  <a:schemeClr val="dk1"/>
                </a:solidFill>
              </a:rPr>
              <a:t>Failed: 4 instances</a:t>
            </a:r>
            <a:endParaRPr sz="500">
              <a:solidFill>
                <a:schemeClr val="dk1"/>
              </a:solidFill>
            </a:endParaRPr>
          </a:p>
          <a:p>
            <a:pPr indent="-260350" lvl="2" marL="1371600" rtl="0" algn="l">
              <a:lnSpc>
                <a:spcPct val="95000"/>
              </a:lnSpc>
              <a:spcBef>
                <a:spcPts val="0"/>
              </a:spcBef>
              <a:spcAft>
                <a:spcPts val="0"/>
              </a:spcAft>
              <a:buClr>
                <a:schemeClr val="dk1"/>
              </a:buClr>
              <a:buSzPts val="500"/>
              <a:buChar char="■"/>
            </a:pPr>
            <a:r>
              <a:rPr lang="en" sz="500">
                <a:solidFill>
                  <a:schemeClr val="dk1"/>
                </a:solidFill>
              </a:rPr>
              <a:t>Probability (p) for Operational = 0.6, Failed = 0.4.</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Gini=1−(0.62+0.42)=1−(0.36+0.16)=0.48Gini = 1 - (0.6^2 + 0.4^2) = 1 - (0.36 + 0.16) = 0.48Gini=1−(0.62+0.42)=1−(0.36+0.16)=0.48</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6: Impurity After Split</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Gini Impurity After Split</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Explain the concept of evaluating a split.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Example split resulting in two groups:</a:t>
            </a:r>
            <a:endParaRPr sz="500">
              <a:solidFill>
                <a:schemeClr val="dk1"/>
              </a:solidFill>
            </a:endParaRPr>
          </a:p>
          <a:p>
            <a:pPr indent="-260350" lvl="2" marL="1371600" rtl="0" algn="l">
              <a:lnSpc>
                <a:spcPct val="95000"/>
              </a:lnSpc>
              <a:spcBef>
                <a:spcPts val="0"/>
              </a:spcBef>
              <a:spcAft>
                <a:spcPts val="0"/>
              </a:spcAft>
              <a:buClr>
                <a:schemeClr val="dk1"/>
              </a:buClr>
              <a:buSzPts val="500"/>
              <a:buChar char="■"/>
            </a:pPr>
            <a:r>
              <a:rPr lang="en" sz="500">
                <a:solidFill>
                  <a:schemeClr val="dk1"/>
                </a:solidFill>
              </a:rPr>
              <a:t>Group 1: Operational (3), Failed (1)</a:t>
            </a:r>
            <a:endParaRPr sz="500">
              <a:solidFill>
                <a:schemeClr val="dk1"/>
              </a:solidFill>
            </a:endParaRPr>
          </a:p>
          <a:p>
            <a:pPr indent="-260350" lvl="2" marL="1371600" rtl="0" algn="l">
              <a:lnSpc>
                <a:spcPct val="95000"/>
              </a:lnSpc>
              <a:spcBef>
                <a:spcPts val="0"/>
              </a:spcBef>
              <a:spcAft>
                <a:spcPts val="0"/>
              </a:spcAft>
              <a:buClr>
                <a:schemeClr val="dk1"/>
              </a:buClr>
              <a:buSzPts val="500"/>
              <a:buChar char="■"/>
            </a:pPr>
            <a:r>
              <a:rPr lang="en" sz="500">
                <a:solidFill>
                  <a:schemeClr val="dk1"/>
                </a:solidFill>
              </a:rPr>
              <a:t>Group 2: Operational (3), Failed (3)</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Display group compositions.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Calculations</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Group 1: Gini1=1−((34)2+(14)2)=1−(0.5625)=0.4375Gini_1 = 1 - \left( \left(\frac{3}{4}\right)^2 + \left(\frac{1}{4}\right)^2 \right) = 1 - (0.5625) = 0.4375Gini1​=1−((43​)2+(41​)2)=1−(0.5625)=0.4375</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Group 2: Gini2=1−((36)2+(36)2)=1−(0.25+0.25)=0.5Gini_2 = 1 - \left( \left(\frac{3}{6}\right)^2 + \left(\frac{3}{6}\right)^2 \right) = 1 - (0.25 + 0.25) = 0.5Gini2​=1−((63​)2+(63​)2)=1−(0.25+0.25)=0.5</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7: Impurity Reduction Calculation</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Calculating Impurity Reduction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Define impurity reduction: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lang="en" sz="500">
                <a:solidFill>
                  <a:schemeClr val="dk1"/>
                </a:solidFill>
              </a:rPr>
              <a:t>Impurity Reduction=Ginibefore−(Gini1×n1+Gini2×n2ntotal)\text{Impurity Reduction} = Gini_{\text{before}} - \left( \frac{Gini_1 \times n_1 + Gini_2 \times n_2}{n_{\text{total}}} \right)Impurity Reduction=Ginibefore​−(ntotal​Gini1​×n1​+Gini2​×n2​​)</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Where n1n_1n1​ and n2n_2n2​ are the sample sizes for the groups.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Simplified equation showing sample sizes.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Example Calculation</a:t>
            </a:r>
            <a:r>
              <a:rPr lang="en" sz="500">
                <a:solidFill>
                  <a:schemeClr val="dk1"/>
                </a:solidFill>
              </a:rPr>
              <a:t>: Impurity Reduction=0.48−(0.4375×4+0.5×610)=0.48−0.475=0.005\text{Impurity Reduction} = 0.48 - \left( \frac{0.4375 \times 4 + 0.5 \times 6}{10} \right) = 0.48 - 0.475 = 0.005Impurity Reduction=0.48−(100.4375×4+0.5×6​)=0.48−0.475=0.005</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8: Normalization of Feature Importance</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Normalizing Feature Importance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Explain the normalization process: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lang="en" sz="500">
                <a:solidFill>
                  <a:schemeClr val="dk1"/>
                </a:solidFill>
              </a:rPr>
              <a:t>Normalized Importance=Impurity Reductionntotal\text{Normalized Importance} = \frac{\text{Impurity Reduction}}{n_{\text{total}}}Normalized Importance=ntotal​Impurity Reduction​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Formula displayed with a sample size example.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Example Calculation</a:t>
            </a:r>
            <a:r>
              <a:rPr lang="en" sz="500">
                <a:solidFill>
                  <a:schemeClr val="dk1"/>
                </a:solidFill>
              </a:rPr>
              <a:t>: Normalized Importance=0.00510=0.0005\text{Normalized Importance} = \frac{0.005}{10} = 0.0005Normalized Importance=100.005​=0.0005</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9: Feature Importance Summary</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Summary of Feature Importance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Recap of how each feature contributes to the decision-making process.</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Visual representation of importance scores for each feature.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Bar chart showing normalized importance scores of different features.</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10: Conclusion</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Key Takeaways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Importance of feature importance in decision trees.</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The role of Gini impurity and normalization in decision-making.</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Summary graphic or icon-based representation of key points.</a:t>
            </a:r>
            <a:endParaRPr sz="50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500">
              <a:solidFill>
                <a:schemeClr val="dk1"/>
              </a:solidFill>
            </a:endParaRPr>
          </a:p>
          <a:p>
            <a:pPr indent="0" lvl="0" marL="0" rtl="0" algn="l">
              <a:lnSpc>
                <a:spcPct val="95000"/>
              </a:lnSpc>
              <a:spcBef>
                <a:spcPts val="1400"/>
              </a:spcBef>
              <a:spcAft>
                <a:spcPts val="0"/>
              </a:spcAft>
              <a:buClr>
                <a:schemeClr val="dk1"/>
              </a:buClr>
              <a:buSzPts val="275"/>
              <a:buFont typeface="Arial"/>
              <a:buNone/>
            </a:pPr>
            <a:r>
              <a:rPr b="1" lang="en" sz="500">
                <a:solidFill>
                  <a:schemeClr val="dk1"/>
                </a:solidFill>
              </a:rPr>
              <a:t>Slide 11: Q&amp;A</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Questions &amp; Discussion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Invite questions from the audience.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Presentation Title: Understanding Feature Importance Calculations in Decision Trees</a:t>
            </a:r>
            <a:endParaRPr b="1" sz="500">
              <a:solidFill>
                <a:schemeClr val="dk1"/>
              </a:solidFill>
            </a:endParaRPr>
          </a:p>
          <a:p>
            <a:pPr indent="0" lvl="0" marL="0" rtl="0" algn="l">
              <a:lnSpc>
                <a:spcPct val="95000"/>
              </a:lnSpc>
              <a:spcBef>
                <a:spcPts val="400"/>
              </a:spcBef>
              <a:spcAft>
                <a:spcPts val="0"/>
              </a:spcAft>
              <a:buSzPts val="275"/>
              <a:buNone/>
            </a:pPr>
            <a:r>
              <a:t/>
            </a:r>
            <a:endParaRPr b="1"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1: Title Slide</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Understanding Feature Importance in Decision Trees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Subtitle</a:t>
            </a:r>
            <a:r>
              <a:rPr lang="en" sz="500">
                <a:solidFill>
                  <a:schemeClr val="dk1"/>
                </a:solidFill>
              </a:rPr>
              <a:t>: A Detailed Look at Fuel Pump Failure Detection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Background image of an aircraft with a fuel pump overlay.</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2: Introduction</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Brief introduction to decision trees.</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Importance of feature importance in predictive modeling.</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Simple graphic showing a decision tree structure.</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3: Dataset Overview</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Fuel Pump Failure Detection Dataset</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Features: Fuel Pressure, Fuel Flow Rate, Pump Status, Fuel Temperature, Vibration Level.</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Target Variable: Pump Status (Operational/Failed).</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Table showing the dataset.</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4: Gini Impurity Explained</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Understanding Gini Impurity</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Definition of Gini Impurity.</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Why it's used for evaluating splits in decision trees.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Formula for Gini Impurity: Gini=1−∑(pi2)Gini = 1 - \sum (p_i^2)Gini=1−∑(pi2​)</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5: Initial Impurity Calculation</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Initial Gini Impurity Calculation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Calculation based on initial dataset:</a:t>
            </a:r>
            <a:endParaRPr sz="500">
              <a:solidFill>
                <a:schemeClr val="dk1"/>
              </a:solidFill>
            </a:endParaRPr>
          </a:p>
          <a:p>
            <a:pPr indent="-260350" lvl="2" marL="1371600" rtl="0" algn="l">
              <a:lnSpc>
                <a:spcPct val="95000"/>
              </a:lnSpc>
              <a:spcBef>
                <a:spcPts val="0"/>
              </a:spcBef>
              <a:spcAft>
                <a:spcPts val="0"/>
              </a:spcAft>
              <a:buClr>
                <a:schemeClr val="dk1"/>
              </a:buClr>
              <a:buSzPts val="500"/>
              <a:buChar char="■"/>
            </a:pPr>
            <a:r>
              <a:rPr lang="en" sz="500">
                <a:solidFill>
                  <a:schemeClr val="dk1"/>
                </a:solidFill>
              </a:rPr>
              <a:t>Suppose we have:</a:t>
            </a:r>
            <a:endParaRPr sz="500">
              <a:solidFill>
                <a:schemeClr val="dk1"/>
              </a:solidFill>
            </a:endParaRPr>
          </a:p>
          <a:p>
            <a:pPr indent="-260350" lvl="3" marL="1828800" rtl="0" algn="l">
              <a:lnSpc>
                <a:spcPct val="95000"/>
              </a:lnSpc>
              <a:spcBef>
                <a:spcPts val="0"/>
              </a:spcBef>
              <a:spcAft>
                <a:spcPts val="0"/>
              </a:spcAft>
              <a:buClr>
                <a:schemeClr val="dk1"/>
              </a:buClr>
              <a:buSzPts val="500"/>
              <a:buChar char="■"/>
            </a:pPr>
            <a:r>
              <a:rPr lang="en" sz="500">
                <a:solidFill>
                  <a:schemeClr val="dk1"/>
                </a:solidFill>
              </a:rPr>
              <a:t>Operational: 6 instances</a:t>
            </a:r>
            <a:endParaRPr sz="500">
              <a:solidFill>
                <a:schemeClr val="dk1"/>
              </a:solidFill>
            </a:endParaRPr>
          </a:p>
          <a:p>
            <a:pPr indent="-260350" lvl="3" marL="1828800" rtl="0" algn="l">
              <a:lnSpc>
                <a:spcPct val="95000"/>
              </a:lnSpc>
              <a:spcBef>
                <a:spcPts val="0"/>
              </a:spcBef>
              <a:spcAft>
                <a:spcPts val="0"/>
              </a:spcAft>
              <a:buClr>
                <a:schemeClr val="dk1"/>
              </a:buClr>
              <a:buSzPts val="500"/>
              <a:buChar char="■"/>
            </a:pPr>
            <a:r>
              <a:rPr lang="en" sz="500">
                <a:solidFill>
                  <a:schemeClr val="dk1"/>
                </a:solidFill>
              </a:rPr>
              <a:t>Failed: 4 instances</a:t>
            </a:r>
            <a:endParaRPr sz="500">
              <a:solidFill>
                <a:schemeClr val="dk1"/>
              </a:solidFill>
            </a:endParaRPr>
          </a:p>
          <a:p>
            <a:pPr indent="-260350" lvl="2" marL="1371600" rtl="0" algn="l">
              <a:lnSpc>
                <a:spcPct val="95000"/>
              </a:lnSpc>
              <a:spcBef>
                <a:spcPts val="0"/>
              </a:spcBef>
              <a:spcAft>
                <a:spcPts val="0"/>
              </a:spcAft>
              <a:buClr>
                <a:schemeClr val="dk1"/>
              </a:buClr>
              <a:buSzPts val="500"/>
              <a:buChar char="■"/>
            </a:pPr>
            <a:r>
              <a:rPr lang="en" sz="500">
                <a:solidFill>
                  <a:schemeClr val="dk1"/>
                </a:solidFill>
              </a:rPr>
              <a:t>Probability (p) for Operational = 0.6, Failed = 0.4.</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Gini=1−(0.62+0.42)=1−(0.36+0.16)=0.48Gini = 1 - (0.6^2 + 0.4^2) = 1 - (0.36 + 0.16) = 0.48Gini=1−(0.62+0.42)=1−(0.36+0.16)=0.48</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6: Impurity After Split</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Gini Impurity After Split</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Explain the concept of evaluating a split.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Example split resulting in two groups:</a:t>
            </a:r>
            <a:endParaRPr sz="500">
              <a:solidFill>
                <a:schemeClr val="dk1"/>
              </a:solidFill>
            </a:endParaRPr>
          </a:p>
          <a:p>
            <a:pPr indent="-260350" lvl="2" marL="1371600" rtl="0" algn="l">
              <a:lnSpc>
                <a:spcPct val="95000"/>
              </a:lnSpc>
              <a:spcBef>
                <a:spcPts val="0"/>
              </a:spcBef>
              <a:spcAft>
                <a:spcPts val="0"/>
              </a:spcAft>
              <a:buClr>
                <a:schemeClr val="dk1"/>
              </a:buClr>
              <a:buSzPts val="500"/>
              <a:buChar char="■"/>
            </a:pPr>
            <a:r>
              <a:rPr lang="en" sz="500">
                <a:solidFill>
                  <a:schemeClr val="dk1"/>
                </a:solidFill>
              </a:rPr>
              <a:t>Group 1: Operational (3), Failed (1)</a:t>
            </a:r>
            <a:endParaRPr sz="500">
              <a:solidFill>
                <a:schemeClr val="dk1"/>
              </a:solidFill>
            </a:endParaRPr>
          </a:p>
          <a:p>
            <a:pPr indent="-260350" lvl="2" marL="1371600" rtl="0" algn="l">
              <a:lnSpc>
                <a:spcPct val="95000"/>
              </a:lnSpc>
              <a:spcBef>
                <a:spcPts val="0"/>
              </a:spcBef>
              <a:spcAft>
                <a:spcPts val="0"/>
              </a:spcAft>
              <a:buClr>
                <a:schemeClr val="dk1"/>
              </a:buClr>
              <a:buSzPts val="500"/>
              <a:buChar char="■"/>
            </a:pPr>
            <a:r>
              <a:rPr lang="en" sz="500">
                <a:solidFill>
                  <a:schemeClr val="dk1"/>
                </a:solidFill>
              </a:rPr>
              <a:t>Group 2: Operational (3), Failed (3)</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Display group compositions.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Calculations</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Group 1: Gini1=1−((34)2+(14)2)=1−(0.5625)=0.4375Gini_1 = 1 - \left( \left(\frac{3}{4}\right)^2 + \left(\frac{1}{4}\right)^2 \right) = 1 - (0.5625) = 0.4375Gini1​=1−((43​)2+(41​)2)=1−(0.5625)=0.4375</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Group 2: Gini2=1−((36)2+(36)2)=1−(0.25+0.25)=0.5Gini_2 = 1 - \left( \left(\frac{3}{6}\right)^2 + \left(\frac{3}{6}\right)^2 \right) = 1 - (0.25 + 0.25) = 0.5Gini2​=1−((63​)2+(63​)2)=1−(0.25+0.25)=0.5</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7: Impurity Reduction Calculation</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Calculating Impurity Reduction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Define impurity reduction: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lang="en" sz="500">
                <a:solidFill>
                  <a:schemeClr val="dk1"/>
                </a:solidFill>
              </a:rPr>
              <a:t>Impurity Reduction=Ginibefore−(Gini1×n1+Gini2×n2ntotal)\text{Impurity Reduction} = Gini_{\text{before}} - \left( \frac{Gini_1 \times n_1 + Gini_2 \times n_2}{n_{\text{total}}} \right)Impurity Reduction=Ginibefore​−(ntotal​Gini1​×n1​+Gini2​×n2​​)</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Where n1n_1n1​ and n2n_2n2​ are the sample sizes for the groups.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Simplified equation showing sample sizes.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Example Calculation</a:t>
            </a:r>
            <a:r>
              <a:rPr lang="en" sz="500">
                <a:solidFill>
                  <a:schemeClr val="dk1"/>
                </a:solidFill>
              </a:rPr>
              <a:t>: Impurity Reduction=0.48−(0.4375×4+0.5×610)=0.48−0.475=0.005\text{Impurity Reduction} = 0.48 - \left( \frac{0.4375 \times 4 + 0.5 \times 6}{10} \right) = 0.48 - 0.475 = 0.005Impurity Reduction=0.48−(100.4375×4+0.5×6​)=0.48−0.475=0.005</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8: Normalization of Feature Importance</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Normalizing Feature Importance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Explain the normalization process: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lang="en" sz="500">
                <a:solidFill>
                  <a:schemeClr val="dk1"/>
                </a:solidFill>
              </a:rPr>
              <a:t>Normalized Importance=Impurity Reductionntotal\text{Normalized Importance} = \frac{\text{Impurity Reduction}}{n_{\text{total}}}Normalized Importance=ntotal​Impurity Reduction​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Formula displayed with a sample size example.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Example Calculation</a:t>
            </a:r>
            <a:r>
              <a:rPr lang="en" sz="500">
                <a:solidFill>
                  <a:schemeClr val="dk1"/>
                </a:solidFill>
              </a:rPr>
              <a:t>: Normalized Importance=0.00510=0.0005\text{Normalized Importance} = \frac{0.005}{10} = 0.0005Normalized Importance=100.005​=0.0005</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9: Feature Importance Summary</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Summary of Feature Importance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Recap of how each feature contributes to the decision-making process.</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Visual representation of importance scores for each feature.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Bar chart showing normalized importance scores of different features.</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10: Conclusion</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Key Takeaways</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Importance of feature importance in decision trees.</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The role of Gini impurity and normalization in decision-making.</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Visual</a:t>
            </a:r>
            <a:r>
              <a:rPr lang="en" sz="500">
                <a:solidFill>
                  <a:schemeClr val="dk1"/>
                </a:solidFill>
              </a:rPr>
              <a:t>: Summary graphic or icon-based representation of key points.</a:t>
            </a:r>
            <a:endParaRPr sz="500">
              <a:solidFill>
                <a:schemeClr val="dk1"/>
              </a:solidFill>
            </a:endParaRPr>
          </a:p>
          <a:p>
            <a:pPr indent="0" lvl="0" marL="0" rtl="0" algn="l">
              <a:lnSpc>
                <a:spcPct val="95000"/>
              </a:lnSpc>
              <a:spcBef>
                <a:spcPts val="1200"/>
              </a:spcBef>
              <a:spcAft>
                <a:spcPts val="0"/>
              </a:spcAft>
              <a:buSzPts val="275"/>
              <a:buNone/>
            </a:pPr>
            <a:r>
              <a:t/>
            </a:r>
            <a:endParaRPr sz="500">
              <a:solidFill>
                <a:schemeClr val="dk1"/>
              </a:solidFill>
            </a:endParaRPr>
          </a:p>
          <a:p>
            <a:pPr indent="0" lvl="0" marL="0" rtl="0" algn="l">
              <a:lnSpc>
                <a:spcPct val="95000"/>
              </a:lnSpc>
              <a:spcBef>
                <a:spcPts val="1400"/>
              </a:spcBef>
              <a:spcAft>
                <a:spcPts val="0"/>
              </a:spcAft>
              <a:buSzPts val="275"/>
              <a:buNone/>
            </a:pPr>
            <a:r>
              <a:rPr b="1" lang="en" sz="500">
                <a:solidFill>
                  <a:schemeClr val="dk1"/>
                </a:solidFill>
              </a:rPr>
              <a:t>Slide 11: Q&amp;A</a:t>
            </a:r>
            <a:endParaRPr b="1" sz="500">
              <a:solidFill>
                <a:schemeClr val="dk1"/>
              </a:solidFill>
            </a:endParaRPr>
          </a:p>
          <a:p>
            <a:pPr indent="-260350" lvl="0" marL="457200" rtl="0" algn="l">
              <a:lnSpc>
                <a:spcPct val="95000"/>
              </a:lnSpc>
              <a:spcBef>
                <a:spcPts val="1200"/>
              </a:spcBef>
              <a:spcAft>
                <a:spcPts val="0"/>
              </a:spcAft>
              <a:buClr>
                <a:schemeClr val="dk1"/>
              </a:buClr>
              <a:buSzPts val="500"/>
              <a:buChar char="●"/>
            </a:pPr>
            <a:r>
              <a:rPr b="1" lang="en" sz="500">
                <a:solidFill>
                  <a:schemeClr val="dk1"/>
                </a:solidFill>
              </a:rPr>
              <a:t>Title</a:t>
            </a:r>
            <a:r>
              <a:rPr lang="en" sz="500">
                <a:solidFill>
                  <a:schemeClr val="dk1"/>
                </a:solidFill>
              </a:rPr>
              <a:t>: Questions &amp; Discussion</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rPr b="1" lang="en" sz="500">
                <a:solidFill>
                  <a:schemeClr val="dk1"/>
                </a:solidFill>
              </a:rPr>
              <a:t>Content</a:t>
            </a:r>
            <a:r>
              <a:rPr lang="en" sz="500">
                <a:solidFill>
                  <a:schemeClr val="dk1"/>
                </a:solidFill>
              </a:rPr>
              <a:t>:</a:t>
            </a:r>
            <a:endParaRPr sz="500">
              <a:solidFill>
                <a:schemeClr val="dk1"/>
              </a:solidFill>
            </a:endParaRPr>
          </a:p>
          <a:p>
            <a:pPr indent="-260350" lvl="1" marL="914400" rtl="0" algn="l">
              <a:lnSpc>
                <a:spcPct val="95000"/>
              </a:lnSpc>
              <a:spcBef>
                <a:spcPts val="0"/>
              </a:spcBef>
              <a:spcAft>
                <a:spcPts val="0"/>
              </a:spcAft>
              <a:buClr>
                <a:schemeClr val="dk1"/>
              </a:buClr>
              <a:buSzPts val="500"/>
              <a:buChar char="○"/>
            </a:pPr>
            <a:r>
              <a:rPr lang="en" sz="500">
                <a:solidFill>
                  <a:schemeClr val="dk1"/>
                </a:solidFill>
              </a:rPr>
              <a:t>Invite questions from the audience.</a:t>
            </a:r>
            <a:endParaRPr sz="500">
              <a:solidFill>
                <a:schemeClr val="dk1"/>
              </a:solidFill>
            </a:endParaRPr>
          </a:p>
          <a:p>
            <a:pPr indent="-260350" lvl="0" marL="457200" rtl="0" algn="l">
              <a:lnSpc>
                <a:spcPct val="95000"/>
              </a:lnSpc>
              <a:spcBef>
                <a:spcPts val="0"/>
              </a:spcBef>
              <a:spcAft>
                <a:spcPts val="0"/>
              </a:spcAft>
              <a:buClr>
                <a:schemeClr val="dk1"/>
              </a:buClr>
              <a:buSzPts val="500"/>
              <a:buChar char="●"/>
            </a:pPr>
            <a:r>
              <a:t/>
            </a:r>
            <a:endParaRPr sz="500">
              <a:solidFill>
                <a:schemeClr val="dk1"/>
              </a:solidFill>
            </a:endParaRPr>
          </a:p>
          <a:p>
            <a:pPr indent="0" lvl="0" marL="0" rtl="0" algn="l">
              <a:lnSpc>
                <a:spcPct val="95000"/>
              </a:lnSpc>
              <a:spcBef>
                <a:spcPts val="1200"/>
              </a:spcBef>
              <a:spcAft>
                <a:spcPts val="1200"/>
              </a:spcAft>
              <a:buSzPts val="275"/>
              <a:buNone/>
            </a:pPr>
            <a:r>
              <a:t/>
            </a:r>
            <a:endParaRPr sz="5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ct val="100000"/>
              <a:buFont typeface="Arial"/>
              <a:buNone/>
            </a:pPr>
            <a:r>
              <a:rPr lang="en" sz="1100">
                <a:solidFill>
                  <a:schemeClr val="dk1"/>
                </a:solidFill>
              </a:rPr>
              <a:t>Yes, the example of </a:t>
            </a:r>
            <a:r>
              <a:rPr b="1" lang="en" sz="1100">
                <a:solidFill>
                  <a:schemeClr val="dk1"/>
                </a:solidFill>
              </a:rPr>
              <a:t>Fuel Pump Failure Detection</a:t>
            </a:r>
            <a:r>
              <a:rPr lang="en" sz="1100">
                <a:solidFill>
                  <a:schemeClr val="dk1"/>
                </a:solidFill>
              </a:rPr>
              <a:t> can definitely be adapted for a </a:t>
            </a:r>
            <a:r>
              <a:rPr b="1" lang="en" sz="1100">
                <a:solidFill>
                  <a:schemeClr val="dk1"/>
                </a:solidFill>
              </a:rPr>
              <a:t>Random Forest</a:t>
            </a:r>
            <a:r>
              <a:rPr lang="en" sz="1100">
                <a:solidFill>
                  <a:schemeClr val="dk1"/>
                </a:solidFill>
              </a:rPr>
              <a:t> model. In fact, using a Random Forest often enhances predictive performance compared to a single decision tree due to its ability to handle overfitting and its robustness against noise in the data. Here's how the example can be used in the context of a Random Forest:</a:t>
            </a:r>
            <a:endParaRPr sz="1100">
              <a:solidFill>
                <a:schemeClr val="dk1"/>
              </a:solidFill>
            </a:endParaRPr>
          </a:p>
          <a:p>
            <a:pPr indent="0" lvl="0" marL="0" rtl="0" algn="l">
              <a:spcBef>
                <a:spcPts val="1400"/>
              </a:spcBef>
              <a:spcAft>
                <a:spcPts val="0"/>
              </a:spcAft>
              <a:buClr>
                <a:schemeClr val="dk1"/>
              </a:buClr>
              <a:buSzPct val="84615"/>
              <a:buFont typeface="Arial"/>
              <a:buNone/>
            </a:pPr>
            <a:r>
              <a:rPr b="1" lang="en" sz="1300">
                <a:solidFill>
                  <a:schemeClr val="dk1"/>
                </a:solidFill>
              </a:rPr>
              <a:t>Adaptation of the Fuel Pump Failure Detection Example for Random Forest</a:t>
            </a:r>
            <a:endParaRPr b="1" sz="13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Key Concepts of Random Forest:</a:t>
            </a:r>
            <a:endParaRPr b="1" sz="1100">
              <a:solidFill>
                <a:schemeClr val="dk1"/>
              </a:solidFill>
            </a:endParaRPr>
          </a:p>
          <a:p>
            <a:pPr indent="-246062" lvl="0" marL="457200" rtl="0" algn="l">
              <a:spcBef>
                <a:spcPts val="1200"/>
              </a:spcBef>
              <a:spcAft>
                <a:spcPts val="0"/>
              </a:spcAft>
              <a:buClr>
                <a:schemeClr val="dk1"/>
              </a:buClr>
              <a:buSzPct val="100000"/>
              <a:buChar char="●"/>
            </a:pPr>
            <a:r>
              <a:rPr b="1" lang="en" sz="1100">
                <a:solidFill>
                  <a:schemeClr val="dk1"/>
                </a:solidFill>
              </a:rPr>
              <a:t>Ensemble Method</a:t>
            </a:r>
            <a:r>
              <a:rPr lang="en" sz="1100">
                <a:solidFill>
                  <a:schemeClr val="dk1"/>
                </a:solidFill>
              </a:rPr>
              <a:t>: A Random Forest is an ensemble of multiple decision trees. Each tree is trained on a random subset of the data with a random subset of features, allowing the model to generalize better.</a:t>
            </a:r>
            <a:endParaRPr sz="1100">
              <a:solidFill>
                <a:schemeClr val="dk1"/>
              </a:solidFill>
            </a:endParaRPr>
          </a:p>
          <a:p>
            <a:pPr indent="-246062" lvl="0" marL="457200" rtl="0" algn="l">
              <a:spcBef>
                <a:spcPts val="0"/>
              </a:spcBef>
              <a:spcAft>
                <a:spcPts val="0"/>
              </a:spcAft>
              <a:buClr>
                <a:schemeClr val="dk1"/>
              </a:buClr>
              <a:buSzPct val="100000"/>
              <a:buChar char="●"/>
            </a:pPr>
            <a:r>
              <a:rPr b="1" lang="en" sz="1100">
                <a:solidFill>
                  <a:schemeClr val="dk1"/>
                </a:solidFill>
              </a:rPr>
              <a:t>Bagging</a:t>
            </a:r>
            <a:r>
              <a:rPr lang="en" sz="1100">
                <a:solidFill>
                  <a:schemeClr val="dk1"/>
                </a:solidFill>
              </a:rPr>
              <a:t>: Random Forest uses a technique called bootstrap aggregating (or bagging), where multiple subsets of the training dataset are created by sampling with replacement.</a:t>
            </a:r>
            <a:endParaRPr sz="1100">
              <a:solidFill>
                <a:schemeClr val="dk1"/>
              </a:solidFill>
            </a:endParaRPr>
          </a:p>
          <a:p>
            <a:pPr indent="-246062" lvl="0" marL="457200" rtl="0" algn="l">
              <a:spcBef>
                <a:spcPts val="0"/>
              </a:spcBef>
              <a:spcAft>
                <a:spcPts val="0"/>
              </a:spcAft>
              <a:buClr>
                <a:schemeClr val="dk1"/>
              </a:buClr>
              <a:buSzPct val="100000"/>
              <a:buChar char="●"/>
            </a:pPr>
            <a:r>
              <a:rPr b="1" lang="en" sz="1100">
                <a:solidFill>
                  <a:schemeClr val="dk1"/>
                </a:solidFill>
              </a:rPr>
              <a:t>Feature Randomness</a:t>
            </a:r>
            <a:r>
              <a:rPr lang="en" sz="1100">
                <a:solidFill>
                  <a:schemeClr val="dk1"/>
                </a:solidFill>
              </a:rPr>
              <a:t>: During the construction of each tree, only a random subset of features is considered for splitting, which helps in reducing correlation among trees.</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Example Steps Using the Same Dataset</a:t>
            </a:r>
            <a:endParaRPr b="1" sz="1100">
              <a:solidFill>
                <a:schemeClr val="dk1"/>
              </a:solidFill>
            </a:endParaRPr>
          </a:p>
          <a:p>
            <a:pPr indent="-246062" lvl="0" marL="457200" rtl="0" algn="l">
              <a:spcBef>
                <a:spcPts val="1200"/>
              </a:spcBef>
              <a:spcAft>
                <a:spcPts val="0"/>
              </a:spcAft>
              <a:buClr>
                <a:schemeClr val="dk1"/>
              </a:buClr>
              <a:buSzPct val="100000"/>
              <a:buAutoNum type="arabicPeriod"/>
            </a:pPr>
            <a:r>
              <a:rPr b="1" lang="en" sz="1100">
                <a:solidFill>
                  <a:schemeClr val="dk1"/>
                </a:solidFill>
              </a:rPr>
              <a:t>Dataset</a:t>
            </a:r>
            <a:r>
              <a:rPr lang="en" sz="1100">
                <a:solidFill>
                  <a:schemeClr val="dk1"/>
                </a:solidFill>
              </a:rPr>
              <a:t>: Use the same dataset of fuel pump failures with the features:</a:t>
            </a:r>
            <a:endParaRPr sz="1100">
              <a:solidFill>
                <a:schemeClr val="dk1"/>
              </a:solidFill>
            </a:endParaRPr>
          </a:p>
          <a:p>
            <a:pPr indent="-246062" lvl="1" marL="914400" rtl="0" algn="l">
              <a:spcBef>
                <a:spcPts val="0"/>
              </a:spcBef>
              <a:spcAft>
                <a:spcPts val="0"/>
              </a:spcAft>
              <a:buClr>
                <a:schemeClr val="dk1"/>
              </a:buClr>
              <a:buSzPct val="100000"/>
              <a:buChar char="○"/>
            </a:pPr>
            <a:r>
              <a:rPr b="1" lang="en" sz="1100">
                <a:solidFill>
                  <a:schemeClr val="dk1"/>
                </a:solidFill>
              </a:rPr>
              <a:t>Fuel Pressure (psi)</a:t>
            </a:r>
            <a:endParaRPr b="1" sz="1100">
              <a:solidFill>
                <a:schemeClr val="dk1"/>
              </a:solidFill>
            </a:endParaRPr>
          </a:p>
          <a:p>
            <a:pPr indent="-246062" lvl="1" marL="914400" rtl="0" algn="l">
              <a:spcBef>
                <a:spcPts val="0"/>
              </a:spcBef>
              <a:spcAft>
                <a:spcPts val="0"/>
              </a:spcAft>
              <a:buClr>
                <a:schemeClr val="dk1"/>
              </a:buClr>
              <a:buSzPct val="100000"/>
              <a:buChar char="○"/>
            </a:pPr>
            <a:r>
              <a:rPr b="1" lang="en" sz="1100">
                <a:solidFill>
                  <a:schemeClr val="dk1"/>
                </a:solidFill>
              </a:rPr>
              <a:t>Fuel Flow Rate (liters/hour)</a:t>
            </a:r>
            <a:endParaRPr b="1" sz="1100">
              <a:solidFill>
                <a:schemeClr val="dk1"/>
              </a:solidFill>
            </a:endParaRPr>
          </a:p>
          <a:p>
            <a:pPr indent="-246062" lvl="1" marL="914400" rtl="0" algn="l">
              <a:spcBef>
                <a:spcPts val="0"/>
              </a:spcBef>
              <a:spcAft>
                <a:spcPts val="0"/>
              </a:spcAft>
              <a:buClr>
                <a:schemeClr val="dk1"/>
              </a:buClr>
              <a:buSzPct val="100000"/>
              <a:buChar char="○"/>
            </a:pPr>
            <a:r>
              <a:rPr b="1" lang="en" sz="1100">
                <a:solidFill>
                  <a:schemeClr val="dk1"/>
                </a:solidFill>
              </a:rPr>
              <a:t>Pump Status (Operational/Failed)</a:t>
            </a:r>
            <a:r>
              <a:rPr lang="en" sz="1100">
                <a:solidFill>
                  <a:schemeClr val="dk1"/>
                </a:solidFill>
              </a:rPr>
              <a:t> (Target Variable)</a:t>
            </a:r>
            <a:endParaRPr sz="1100">
              <a:solidFill>
                <a:schemeClr val="dk1"/>
              </a:solidFill>
            </a:endParaRPr>
          </a:p>
          <a:p>
            <a:pPr indent="-246062" lvl="1" marL="914400" rtl="0" algn="l">
              <a:spcBef>
                <a:spcPts val="0"/>
              </a:spcBef>
              <a:spcAft>
                <a:spcPts val="0"/>
              </a:spcAft>
              <a:buClr>
                <a:schemeClr val="dk1"/>
              </a:buClr>
              <a:buSzPct val="100000"/>
              <a:buChar char="○"/>
            </a:pPr>
            <a:r>
              <a:rPr b="1" lang="en" sz="1100">
                <a:solidFill>
                  <a:schemeClr val="dk1"/>
                </a:solidFill>
              </a:rPr>
              <a:t>Fuel Temperature (°C)</a:t>
            </a:r>
            <a:endParaRPr b="1" sz="1100">
              <a:solidFill>
                <a:schemeClr val="dk1"/>
              </a:solidFill>
            </a:endParaRPr>
          </a:p>
          <a:p>
            <a:pPr indent="-246062" lvl="1" marL="914400" rtl="0" algn="l">
              <a:spcBef>
                <a:spcPts val="0"/>
              </a:spcBef>
              <a:spcAft>
                <a:spcPts val="0"/>
              </a:spcAft>
              <a:buClr>
                <a:schemeClr val="dk1"/>
              </a:buClr>
              <a:buSzPct val="100000"/>
              <a:buChar char="○"/>
            </a:pPr>
            <a:r>
              <a:rPr b="1" lang="en" sz="1100">
                <a:solidFill>
                  <a:schemeClr val="dk1"/>
                </a:solidFill>
              </a:rPr>
              <a:t>Vibration Level (g)</a:t>
            </a:r>
            <a:endParaRPr b="1" sz="1100">
              <a:solidFill>
                <a:schemeClr val="dk1"/>
              </a:solidFill>
            </a:endParaRPr>
          </a:p>
          <a:p>
            <a:pPr indent="-246062" lvl="0" marL="457200" rtl="0" algn="l">
              <a:spcBef>
                <a:spcPts val="0"/>
              </a:spcBef>
              <a:spcAft>
                <a:spcPts val="0"/>
              </a:spcAft>
              <a:buClr>
                <a:schemeClr val="dk1"/>
              </a:buClr>
              <a:buSzPct val="100000"/>
              <a:buAutoNum type="arabicPeriod"/>
            </a:pPr>
            <a:r>
              <a:rPr b="1" lang="en" sz="1100">
                <a:solidFill>
                  <a:schemeClr val="dk1"/>
                </a:solidFill>
              </a:rPr>
              <a:t>Data Preparation</a:t>
            </a:r>
            <a:r>
              <a:rPr lang="en" sz="1100">
                <a:solidFill>
                  <a:schemeClr val="dk1"/>
                </a:solidFill>
              </a:rPr>
              <a:t>: Similar data preparation steps as before, including handling missing values, converting categorical variables to numerical (if applicable), and scaling features if needed.</a:t>
            </a:r>
            <a:endParaRPr sz="1100">
              <a:solidFill>
                <a:schemeClr val="dk1"/>
              </a:solidFill>
            </a:endParaRPr>
          </a:p>
          <a:p>
            <a:pPr indent="-246062" lvl="0" marL="457200" rtl="0" algn="l">
              <a:spcBef>
                <a:spcPts val="0"/>
              </a:spcBef>
              <a:spcAft>
                <a:spcPts val="0"/>
              </a:spcAft>
              <a:buClr>
                <a:schemeClr val="dk1"/>
              </a:buClr>
              <a:buSzPct val="100000"/>
              <a:buAutoNum type="arabicPeriod"/>
            </a:pPr>
            <a:r>
              <a:rPr b="1" lang="en" sz="1100">
                <a:solidFill>
                  <a:schemeClr val="dk1"/>
                </a:solidFill>
              </a:rPr>
              <a:t>Building the Random Forest Model</a:t>
            </a:r>
            <a:r>
              <a:rPr lang="en" sz="1100">
                <a:solidFill>
                  <a:schemeClr val="dk1"/>
                </a:solidFill>
              </a:rPr>
              <a:t>:</a:t>
            </a:r>
            <a:endParaRPr sz="1100">
              <a:solidFill>
                <a:schemeClr val="dk1"/>
              </a:solidFill>
            </a:endParaRPr>
          </a:p>
          <a:p>
            <a:pPr indent="-246062" lvl="1" marL="914400" rtl="0" algn="l">
              <a:spcBef>
                <a:spcPts val="0"/>
              </a:spcBef>
              <a:spcAft>
                <a:spcPts val="0"/>
              </a:spcAft>
              <a:buClr>
                <a:schemeClr val="dk1"/>
              </a:buClr>
              <a:buSzPct val="100000"/>
              <a:buChar char="○"/>
            </a:pPr>
            <a:r>
              <a:rPr b="1" lang="en" sz="1100">
                <a:solidFill>
                  <a:schemeClr val="dk1"/>
                </a:solidFill>
              </a:rPr>
              <a:t>Model Initialization</a:t>
            </a:r>
            <a:r>
              <a:rPr lang="en" sz="1100">
                <a:solidFill>
                  <a:schemeClr val="dk1"/>
                </a:solidFill>
              </a:rPr>
              <a:t>: Initialize the Random Forest classifier.</a:t>
            </a:r>
            <a:endParaRPr sz="1100">
              <a:solidFill>
                <a:schemeClr val="dk1"/>
              </a:solidFill>
            </a:endParaRPr>
          </a:p>
          <a:p>
            <a:pPr indent="-246062" lvl="1" marL="914400" rtl="0" algn="l">
              <a:spcBef>
                <a:spcPts val="0"/>
              </a:spcBef>
              <a:spcAft>
                <a:spcPts val="0"/>
              </a:spcAft>
              <a:buClr>
                <a:schemeClr val="dk1"/>
              </a:buClr>
              <a:buSzPct val="100000"/>
              <a:buChar char="○"/>
            </a:pPr>
            <a:r>
              <a:rPr b="1" lang="en" sz="1100">
                <a:solidFill>
                  <a:schemeClr val="dk1"/>
                </a:solidFill>
              </a:rPr>
              <a:t>Training</a:t>
            </a:r>
            <a:r>
              <a:rPr lang="en" sz="1100">
                <a:solidFill>
                  <a:schemeClr val="dk1"/>
                </a:solidFill>
              </a:rPr>
              <a:t>: Train the model on the dataset using a certain number of trees (e.g., 100 trees).</a:t>
            </a:r>
            <a:endParaRPr sz="1100">
              <a:solidFill>
                <a:schemeClr val="dk1"/>
              </a:solidFill>
            </a:endParaRPr>
          </a:p>
          <a:p>
            <a:pPr indent="-246062" lvl="1" marL="914400" rtl="0" algn="l">
              <a:spcBef>
                <a:spcPts val="0"/>
              </a:spcBef>
              <a:spcAft>
                <a:spcPts val="0"/>
              </a:spcAft>
              <a:buClr>
                <a:schemeClr val="dk1"/>
              </a:buClr>
              <a:buSzPct val="100000"/>
              <a:buChar char="○"/>
            </a:pPr>
            <a:r>
              <a:rPr b="1" lang="en" sz="1100">
                <a:solidFill>
                  <a:schemeClr val="dk1"/>
                </a:solidFill>
              </a:rPr>
              <a:t>Hyperparameter Tuning</a:t>
            </a:r>
            <a:r>
              <a:rPr lang="en" sz="1100">
                <a:solidFill>
                  <a:schemeClr val="dk1"/>
                </a:solidFill>
              </a:rPr>
              <a:t>: Adjust parameters such as the number of trees, maximum depth, and minimum samples per leaf to optimize performance.</a:t>
            </a:r>
            <a:endParaRPr sz="1100">
              <a:solidFill>
                <a:schemeClr val="dk1"/>
              </a:solidFill>
            </a:endParaRPr>
          </a:p>
          <a:p>
            <a:pPr indent="-246062" lvl="0" marL="457200" rtl="0" algn="l">
              <a:spcBef>
                <a:spcPts val="0"/>
              </a:spcBef>
              <a:spcAft>
                <a:spcPts val="0"/>
              </a:spcAft>
              <a:buClr>
                <a:schemeClr val="dk1"/>
              </a:buClr>
              <a:buSzPct val="100000"/>
              <a:buAutoNum type="arabicPeriod"/>
            </a:pPr>
            <a:r>
              <a:rPr b="1" lang="en" sz="1100">
                <a:solidFill>
                  <a:schemeClr val="dk1"/>
                </a:solidFill>
              </a:rPr>
              <a:t>Feature Importance Calculation</a:t>
            </a:r>
            <a:r>
              <a:rPr lang="en" sz="1100">
                <a:solidFill>
                  <a:schemeClr val="dk1"/>
                </a:solidFill>
              </a:rPr>
              <a:t>:</a:t>
            </a:r>
            <a:endParaRPr sz="1100">
              <a:solidFill>
                <a:schemeClr val="dk1"/>
              </a:solidFill>
            </a:endParaRPr>
          </a:p>
          <a:p>
            <a:pPr indent="-246062" lvl="1" marL="914400" rtl="0" algn="l">
              <a:spcBef>
                <a:spcPts val="0"/>
              </a:spcBef>
              <a:spcAft>
                <a:spcPts val="0"/>
              </a:spcAft>
              <a:buClr>
                <a:schemeClr val="dk1"/>
              </a:buClr>
              <a:buSzPct val="100000"/>
              <a:buChar char="○"/>
            </a:pPr>
            <a:r>
              <a:rPr lang="en" sz="1100">
                <a:solidFill>
                  <a:schemeClr val="dk1"/>
                </a:solidFill>
              </a:rPr>
              <a:t>After training the Random Forest, you can calculate feature importance using various methods:</a:t>
            </a:r>
            <a:endParaRPr sz="1100">
              <a:solidFill>
                <a:schemeClr val="dk1"/>
              </a:solidFill>
            </a:endParaRPr>
          </a:p>
          <a:p>
            <a:pPr indent="-246062" lvl="2" marL="1371600" rtl="0" algn="l">
              <a:spcBef>
                <a:spcPts val="0"/>
              </a:spcBef>
              <a:spcAft>
                <a:spcPts val="0"/>
              </a:spcAft>
              <a:buClr>
                <a:schemeClr val="dk1"/>
              </a:buClr>
              <a:buSzPct val="100000"/>
              <a:buChar char="■"/>
            </a:pPr>
            <a:r>
              <a:rPr b="1" lang="en" sz="1100">
                <a:solidFill>
                  <a:schemeClr val="dk1"/>
                </a:solidFill>
              </a:rPr>
              <a:t>Mean Decrease Impurity (Gini Importance)</a:t>
            </a:r>
            <a:r>
              <a:rPr lang="en" sz="1100">
                <a:solidFill>
                  <a:schemeClr val="dk1"/>
                </a:solidFill>
              </a:rPr>
              <a:t>: Similar to the Gini impurity calculations used in decision trees, but aggregated across all trees.</a:t>
            </a:r>
            <a:endParaRPr sz="1100">
              <a:solidFill>
                <a:schemeClr val="dk1"/>
              </a:solidFill>
            </a:endParaRPr>
          </a:p>
          <a:p>
            <a:pPr indent="-246062" lvl="2" marL="1371600" rtl="0" algn="l">
              <a:spcBef>
                <a:spcPts val="0"/>
              </a:spcBef>
              <a:spcAft>
                <a:spcPts val="0"/>
              </a:spcAft>
              <a:buClr>
                <a:schemeClr val="dk1"/>
              </a:buClr>
              <a:buSzPct val="100000"/>
              <a:buChar char="■"/>
            </a:pPr>
            <a:r>
              <a:rPr b="1" lang="en" sz="1100">
                <a:solidFill>
                  <a:schemeClr val="dk1"/>
                </a:solidFill>
              </a:rPr>
              <a:t>Mean Decrease Accuracy</a:t>
            </a:r>
            <a:r>
              <a:rPr lang="en" sz="1100">
                <a:solidFill>
                  <a:schemeClr val="dk1"/>
                </a:solidFill>
              </a:rPr>
              <a:t>: Measures how much the accuracy decreases when a specific feature is permuted (shuffled).</a:t>
            </a:r>
            <a:endParaRPr sz="1100">
              <a:solidFill>
                <a:schemeClr val="dk1"/>
              </a:solidFill>
            </a:endParaRPr>
          </a:p>
          <a:p>
            <a:pPr indent="-246062" lvl="0" marL="457200" rtl="0" algn="l">
              <a:spcBef>
                <a:spcPts val="0"/>
              </a:spcBef>
              <a:spcAft>
                <a:spcPts val="0"/>
              </a:spcAft>
              <a:buClr>
                <a:schemeClr val="dk1"/>
              </a:buClr>
              <a:buSzPct val="100000"/>
              <a:buAutoNum type="arabicPeriod"/>
            </a:pPr>
            <a:r>
              <a:rPr lang="en" sz="1100">
                <a:solidFill>
                  <a:schemeClr val="dk1"/>
                </a:solidFill>
              </a:rPr>
              <a:t>For example, after training a Random Forest, you might find:</a:t>
            </a:r>
            <a:endParaRPr sz="1100">
              <a:solidFill>
                <a:schemeClr val="dk1"/>
              </a:solidFill>
            </a:endParaRPr>
          </a:p>
          <a:p>
            <a:pPr indent="-246062" lvl="1" marL="914400" rtl="0" algn="l">
              <a:spcBef>
                <a:spcPts val="0"/>
              </a:spcBef>
              <a:spcAft>
                <a:spcPts val="0"/>
              </a:spcAft>
              <a:buClr>
                <a:schemeClr val="dk1"/>
              </a:buClr>
              <a:buSzPct val="100000"/>
              <a:buChar char="○"/>
            </a:pPr>
            <a:r>
              <a:rPr lang="en" sz="1100">
                <a:solidFill>
                  <a:schemeClr val="dk1"/>
                </a:solidFill>
              </a:rPr>
              <a:t>Fuel Pressure: Importance = 0.35</a:t>
            </a:r>
            <a:endParaRPr sz="1100">
              <a:solidFill>
                <a:schemeClr val="dk1"/>
              </a:solidFill>
            </a:endParaRPr>
          </a:p>
          <a:p>
            <a:pPr indent="-246062" lvl="1" marL="914400" rtl="0" algn="l">
              <a:spcBef>
                <a:spcPts val="0"/>
              </a:spcBef>
              <a:spcAft>
                <a:spcPts val="0"/>
              </a:spcAft>
              <a:buClr>
                <a:schemeClr val="dk1"/>
              </a:buClr>
              <a:buSzPct val="100000"/>
              <a:buChar char="○"/>
            </a:pPr>
            <a:r>
              <a:rPr lang="en" sz="1100">
                <a:solidFill>
                  <a:schemeClr val="dk1"/>
                </a:solidFill>
              </a:rPr>
              <a:t>Fuel Flow Rate: Importance = 0.30</a:t>
            </a:r>
            <a:endParaRPr sz="1100">
              <a:solidFill>
                <a:schemeClr val="dk1"/>
              </a:solidFill>
            </a:endParaRPr>
          </a:p>
          <a:p>
            <a:pPr indent="-246062" lvl="1" marL="914400" rtl="0" algn="l">
              <a:spcBef>
                <a:spcPts val="0"/>
              </a:spcBef>
              <a:spcAft>
                <a:spcPts val="0"/>
              </a:spcAft>
              <a:buClr>
                <a:schemeClr val="dk1"/>
              </a:buClr>
              <a:buSzPct val="100000"/>
              <a:buChar char="○"/>
            </a:pPr>
            <a:r>
              <a:rPr lang="en" sz="1100">
                <a:solidFill>
                  <a:schemeClr val="dk1"/>
                </a:solidFill>
              </a:rPr>
              <a:t>Fuel Temperature: Importance = 0.20</a:t>
            </a:r>
            <a:endParaRPr sz="1100">
              <a:solidFill>
                <a:schemeClr val="dk1"/>
              </a:solidFill>
            </a:endParaRPr>
          </a:p>
          <a:p>
            <a:pPr indent="-246062" lvl="1" marL="914400" rtl="0" algn="l">
              <a:spcBef>
                <a:spcPts val="0"/>
              </a:spcBef>
              <a:spcAft>
                <a:spcPts val="0"/>
              </a:spcAft>
              <a:buClr>
                <a:schemeClr val="dk1"/>
              </a:buClr>
              <a:buSzPct val="100000"/>
              <a:buChar char="○"/>
            </a:pPr>
            <a:r>
              <a:rPr lang="en" sz="1100">
                <a:solidFill>
                  <a:schemeClr val="dk1"/>
                </a:solidFill>
              </a:rPr>
              <a:t>Vibration Level: Importance = 0.15</a:t>
            </a:r>
            <a:endParaRPr sz="1100">
              <a:solidFill>
                <a:schemeClr val="dk1"/>
              </a:solidFill>
            </a:endParaRPr>
          </a:p>
          <a:p>
            <a:pPr indent="-246062" lvl="0" marL="457200" rtl="0" algn="l">
              <a:spcBef>
                <a:spcPts val="0"/>
              </a:spcBef>
              <a:spcAft>
                <a:spcPts val="0"/>
              </a:spcAft>
              <a:buClr>
                <a:schemeClr val="dk1"/>
              </a:buClr>
              <a:buSzPct val="100000"/>
              <a:buAutoNum type="arabicPeriod"/>
            </a:pPr>
            <a:r>
              <a:rPr b="1" lang="en" sz="1100">
                <a:solidFill>
                  <a:schemeClr val="dk1"/>
                </a:solidFill>
              </a:rPr>
              <a:t>Model Evaluation</a:t>
            </a:r>
            <a:r>
              <a:rPr lang="en" sz="1100">
                <a:solidFill>
                  <a:schemeClr val="dk1"/>
                </a:solidFill>
              </a:rPr>
              <a:t>:</a:t>
            </a:r>
            <a:endParaRPr sz="1100">
              <a:solidFill>
                <a:schemeClr val="dk1"/>
              </a:solidFill>
            </a:endParaRPr>
          </a:p>
          <a:p>
            <a:pPr indent="-246062" lvl="1" marL="914400" rtl="0" algn="l">
              <a:spcBef>
                <a:spcPts val="0"/>
              </a:spcBef>
              <a:spcAft>
                <a:spcPts val="0"/>
              </a:spcAft>
              <a:buClr>
                <a:schemeClr val="dk1"/>
              </a:buClr>
              <a:buSzPct val="100000"/>
              <a:buChar char="○"/>
            </a:pPr>
            <a:r>
              <a:rPr lang="en" sz="1100">
                <a:solidFill>
                  <a:schemeClr val="dk1"/>
                </a:solidFill>
              </a:rPr>
              <a:t>Evaluate the Random Forest model using metrics such as accuracy, precision, recall, and F1 score.</a:t>
            </a:r>
            <a:endParaRPr sz="1100">
              <a:solidFill>
                <a:schemeClr val="dk1"/>
              </a:solidFill>
            </a:endParaRPr>
          </a:p>
          <a:p>
            <a:pPr indent="-246062" lvl="1" marL="914400" rtl="0" algn="l">
              <a:spcBef>
                <a:spcPts val="0"/>
              </a:spcBef>
              <a:spcAft>
                <a:spcPts val="0"/>
              </a:spcAft>
              <a:buClr>
                <a:schemeClr val="dk1"/>
              </a:buClr>
              <a:buSzPct val="100000"/>
              <a:buChar char="○"/>
            </a:pPr>
            <a:r>
              <a:rPr lang="en" sz="1100">
                <a:solidFill>
                  <a:schemeClr val="dk1"/>
                </a:solidFill>
              </a:rPr>
              <a:t>Use cross-validation to ensure that the model's performance is stable across different subsets of data.</a:t>
            </a:r>
            <a:endParaRPr sz="1100">
              <a:solidFill>
                <a:schemeClr val="dk1"/>
              </a:solidFill>
            </a:endParaRPr>
          </a:p>
          <a:p>
            <a:pPr indent="-246062" lvl="0" marL="457200" rtl="0" algn="l">
              <a:spcBef>
                <a:spcPts val="0"/>
              </a:spcBef>
              <a:spcAft>
                <a:spcPts val="0"/>
              </a:spcAft>
              <a:buClr>
                <a:schemeClr val="dk1"/>
              </a:buClr>
              <a:buSzPct val="100000"/>
              <a:buAutoNum type="arabicPeriod"/>
            </a:pPr>
            <a:r>
              <a:rPr b="1" lang="en" sz="1100">
                <a:solidFill>
                  <a:schemeClr val="dk1"/>
                </a:solidFill>
              </a:rPr>
              <a:t>Prediction</a:t>
            </a:r>
            <a:r>
              <a:rPr lang="en" sz="1100">
                <a:solidFill>
                  <a:schemeClr val="dk1"/>
                </a:solidFill>
              </a:rPr>
              <a:t>:</a:t>
            </a:r>
            <a:endParaRPr sz="1100">
              <a:solidFill>
                <a:schemeClr val="dk1"/>
              </a:solidFill>
            </a:endParaRPr>
          </a:p>
          <a:p>
            <a:pPr indent="-246062" lvl="1" marL="914400" rtl="0" algn="l">
              <a:spcBef>
                <a:spcPts val="0"/>
              </a:spcBef>
              <a:spcAft>
                <a:spcPts val="0"/>
              </a:spcAft>
              <a:buClr>
                <a:schemeClr val="dk1"/>
              </a:buClr>
              <a:buSzPct val="100000"/>
              <a:buChar char="○"/>
            </a:pPr>
            <a:r>
              <a:rPr lang="en" sz="1100">
                <a:solidFill>
                  <a:schemeClr val="dk1"/>
                </a:solidFill>
              </a:rPr>
              <a:t>Make predictions on new data using the trained Random Forest model, assessing the likelihood of fuel pump failure based on the input features.</a:t>
            </a:r>
            <a:endParaRPr sz="1100">
              <a:solidFill>
                <a:schemeClr val="dk1"/>
              </a:solidFill>
            </a:endParaRPr>
          </a:p>
          <a:p>
            <a:pPr indent="-246062" lvl="0" marL="457200" rtl="0" algn="l">
              <a:spcBef>
                <a:spcPts val="0"/>
              </a:spcBef>
              <a:spcAft>
                <a:spcPts val="0"/>
              </a:spcAft>
              <a:buClr>
                <a:schemeClr val="dk1"/>
              </a:buClr>
              <a:buSzPct val="100000"/>
              <a:buAutoNum type="arabicPeriod"/>
            </a:pPr>
            <a:r>
              <a:rPr b="1" lang="en" sz="1100">
                <a:solidFill>
                  <a:schemeClr val="dk1"/>
                </a:solidFill>
              </a:rPr>
              <a:t>Visualization</a:t>
            </a:r>
            <a:r>
              <a:rPr lang="en" sz="1100">
                <a:solidFill>
                  <a:schemeClr val="dk1"/>
                </a:solidFill>
              </a:rPr>
              <a:t>:</a:t>
            </a:r>
            <a:endParaRPr sz="1100">
              <a:solidFill>
                <a:schemeClr val="dk1"/>
              </a:solidFill>
            </a:endParaRPr>
          </a:p>
          <a:p>
            <a:pPr indent="-246062" lvl="1" marL="914400" rtl="0" algn="l">
              <a:spcBef>
                <a:spcPts val="0"/>
              </a:spcBef>
              <a:spcAft>
                <a:spcPts val="0"/>
              </a:spcAft>
              <a:buClr>
                <a:schemeClr val="dk1"/>
              </a:buClr>
              <a:buSzPct val="100000"/>
              <a:buChar char="○"/>
            </a:pPr>
            <a:r>
              <a:rPr lang="en" sz="1100">
                <a:solidFill>
                  <a:schemeClr val="dk1"/>
                </a:solidFill>
              </a:rPr>
              <a:t>Visualize feature importance using bar charts or other graphical representations, highlighting which features contribute most to the predictions.</a:t>
            </a:r>
            <a:endParaRPr sz="1100">
              <a:solidFill>
                <a:schemeClr val="dk1"/>
              </a:solidFill>
            </a:endParaRPr>
          </a:p>
          <a:p>
            <a:pPr indent="0" lvl="0" marL="0" rtl="0" algn="l">
              <a:spcBef>
                <a:spcPts val="1400"/>
              </a:spcBef>
              <a:spcAft>
                <a:spcPts val="0"/>
              </a:spcAft>
              <a:buClr>
                <a:schemeClr val="dk1"/>
              </a:buClr>
              <a:buSzPct val="84615"/>
              <a:buFont typeface="Arial"/>
              <a:buNone/>
            </a:pPr>
            <a:r>
              <a:rPr b="1" lang="en" sz="1300">
                <a:solidFill>
                  <a:schemeClr val="dk1"/>
                </a:solidFill>
              </a:rPr>
              <a:t>Key Differences from Decision Tree</a:t>
            </a:r>
            <a:endParaRPr b="1" sz="1300">
              <a:solidFill>
                <a:schemeClr val="dk1"/>
              </a:solidFill>
            </a:endParaRPr>
          </a:p>
          <a:p>
            <a:pPr indent="-246062" lvl="0" marL="457200" rtl="0" algn="l">
              <a:spcBef>
                <a:spcPts val="1200"/>
              </a:spcBef>
              <a:spcAft>
                <a:spcPts val="0"/>
              </a:spcAft>
              <a:buClr>
                <a:schemeClr val="dk1"/>
              </a:buClr>
              <a:buSzPct val="100000"/>
              <a:buChar char="●"/>
            </a:pPr>
            <a:r>
              <a:rPr b="1" lang="en" sz="1100">
                <a:solidFill>
                  <a:schemeClr val="dk1"/>
                </a:solidFill>
              </a:rPr>
              <a:t>Model Complexity</a:t>
            </a:r>
            <a:r>
              <a:rPr lang="en" sz="1100">
                <a:solidFill>
                  <a:schemeClr val="dk1"/>
                </a:solidFill>
              </a:rPr>
              <a:t>: Random Forest handles more complexity due to multiple trees, reducing overfitting.</a:t>
            </a:r>
            <a:endParaRPr sz="1100">
              <a:solidFill>
                <a:schemeClr val="dk1"/>
              </a:solidFill>
            </a:endParaRPr>
          </a:p>
          <a:p>
            <a:pPr indent="-246062" lvl="0" marL="457200" rtl="0" algn="l">
              <a:spcBef>
                <a:spcPts val="0"/>
              </a:spcBef>
              <a:spcAft>
                <a:spcPts val="0"/>
              </a:spcAft>
              <a:buClr>
                <a:schemeClr val="dk1"/>
              </a:buClr>
              <a:buSzPct val="100000"/>
              <a:buChar char="●"/>
            </a:pPr>
            <a:r>
              <a:rPr b="1" lang="en" sz="1100">
                <a:solidFill>
                  <a:schemeClr val="dk1"/>
                </a:solidFill>
              </a:rPr>
              <a:t>Performance</a:t>
            </a:r>
            <a:r>
              <a:rPr lang="en" sz="1100">
                <a:solidFill>
                  <a:schemeClr val="dk1"/>
                </a:solidFill>
              </a:rPr>
              <a:t>: Generally, Random Forest will yield higher accuracy and better generalization on unseen data than a single decision tree.</a:t>
            </a:r>
            <a:endParaRPr sz="1100">
              <a:solidFill>
                <a:schemeClr val="dk1"/>
              </a:solidFill>
            </a:endParaRPr>
          </a:p>
          <a:p>
            <a:pPr indent="0" lvl="0" marL="0" rtl="0" algn="l">
              <a:spcBef>
                <a:spcPts val="1400"/>
              </a:spcBef>
              <a:spcAft>
                <a:spcPts val="0"/>
              </a:spcAft>
              <a:buClr>
                <a:schemeClr val="dk1"/>
              </a:buClr>
              <a:buSzPct val="84615"/>
              <a:buFont typeface="Arial"/>
              <a:buNone/>
            </a:pPr>
            <a:r>
              <a:rPr b="1" lang="en" sz="1300">
                <a:solidFill>
                  <a:schemeClr val="dk1"/>
                </a:solidFill>
              </a:rPr>
              <a:t>Conclusion</a:t>
            </a:r>
            <a:endParaRPr b="1" sz="13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By utilizing the Fuel Pump Failure Detection example within a Random Forest context, you demonstrate how ensemble methods improve predictive modeling. The feature importance calculations will also follow similar principles, but they will be aggregated across multiple decision trees rather than calculated for a single tree.</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If you would like to see specific calculations or a step-by-step implementation using code, feel free to ask!</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08025" y="213725"/>
            <a:ext cx="6764100" cy="488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000">
                <a:solidFill>
                  <a:schemeClr val="dk1"/>
                </a:solidFill>
              </a:rPr>
              <a:t>Scenario: Simplified Fuel Pump Failure Detection</a:t>
            </a:r>
            <a:endParaRPr b="1" sz="1000">
              <a:solidFill>
                <a:schemeClr val="dk1"/>
              </a:solidFill>
            </a:endParaRPr>
          </a:p>
          <a:p>
            <a:pPr indent="0" lvl="0" marL="0" rtl="0" algn="l">
              <a:spcBef>
                <a:spcPts val="400"/>
              </a:spcBef>
              <a:spcAft>
                <a:spcPts val="0"/>
              </a:spcAft>
              <a:buClr>
                <a:schemeClr val="dk1"/>
              </a:buClr>
              <a:buSzPts val="1100"/>
              <a:buFont typeface="Arial"/>
              <a:buNone/>
            </a:pPr>
            <a:r>
              <a:rPr b="1" lang="en" sz="800">
                <a:solidFill>
                  <a:schemeClr val="dk1"/>
                </a:solidFill>
              </a:rPr>
              <a:t>Fuel Pressure (psi)</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Raw Measurement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This value is typically obtained directly from a pressure sensor installed in the fuel system. The sensor measures the pressure of the fuel as it is delivered to the engines.</a:t>
            </a:r>
            <a:endParaRPr sz="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800">
                <a:solidFill>
                  <a:schemeClr val="dk1"/>
                </a:solidFill>
              </a:rPr>
              <a:t>Fuel Flow Rate (liters/hour)</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Raw Measurement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The flow rate is measured by a flow meter that quantifies the amount of fuel passing through it over a specific time period. This measurement is essential for ensuring that the engines receive the correct amount of fuel.</a:t>
            </a:r>
            <a:endParaRPr sz="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800">
                <a:solidFill>
                  <a:schemeClr val="dk1"/>
                </a:solidFill>
              </a:rPr>
              <a:t>Pump Status (Operational/Failed)</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Categorical Output (Target Variable)</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This value is the result of monitoring the performance of the fuel pump. It can be determined by analyzing inputs from various sensors (like pressure, flow rate, etc.) or through direct monitoring systems that can indicate if the pump is functioning or not.</a:t>
            </a:r>
            <a:endParaRPr sz="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800">
                <a:solidFill>
                  <a:schemeClr val="dk1"/>
                </a:solidFill>
              </a:rPr>
              <a:t>Fuel Temperature (°C)</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Raw Measurement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This value is measured using a temperature sensor installed in the fuel line or tank. It provides real-time data on the temperature of the fuel, which is important for maintaining fuel quality and performance.</a:t>
            </a:r>
            <a:endParaRPr sz="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800">
                <a:solidFill>
                  <a:schemeClr val="dk1"/>
                </a:solidFill>
              </a:rPr>
              <a:t>Vibration Level (g)</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Raw Measurement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The vibration level is measured using an accelerometer placed on or near the fuel pump. It captures the vibrations of the pump during operation, which can indicate mechanical issues if the vibrations exceed certain thresholds.</a:t>
            </a:r>
            <a:endParaRPr sz="800">
              <a:solidFill>
                <a:schemeClr val="dk1"/>
              </a:solidFill>
            </a:endParaRPr>
          </a:p>
          <a:p>
            <a:pPr indent="0" lvl="0" marL="0" rtl="0" algn="l">
              <a:spcBef>
                <a:spcPts val="1200"/>
              </a:spcBef>
              <a:spcAft>
                <a:spcPts val="0"/>
              </a:spcAft>
              <a:buNone/>
            </a:pPr>
            <a:r>
              <a:t/>
            </a:r>
            <a:endParaRPr b="1" sz="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108025" y="213725"/>
            <a:ext cx="6764100" cy="282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Explanation of Features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Fuel Pressure (psi)</a:t>
            </a:r>
            <a:r>
              <a:rPr lang="en" sz="1100">
                <a:solidFill>
                  <a:schemeClr val="dk1"/>
                </a:solidFill>
              </a:rPr>
              <a:t>: A critical indicator; values below a certain threshold (e.g., 30 psi) may indicate pump issues.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Fuel Flow Rate (liters/hour)</a:t>
            </a:r>
            <a:r>
              <a:rPr lang="en" sz="1100">
                <a:solidFill>
                  <a:schemeClr val="dk1"/>
                </a:solidFill>
              </a:rPr>
              <a:t>: Helps assess whether the fuel pump is supplying sufficient fuel; drops below expected levels can signify problems.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Pump Status</a:t>
            </a:r>
            <a:r>
              <a:rPr lang="en" sz="1100">
                <a:solidFill>
                  <a:schemeClr val="dk1"/>
                </a:solidFill>
              </a:rPr>
              <a:t>: The output label of the model, indicating whether the fuel pump is operational or has failed.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Fuel Temperature (°C)</a:t>
            </a:r>
            <a:r>
              <a:rPr lang="en" sz="1100">
                <a:solidFill>
                  <a:schemeClr val="dk1"/>
                </a:solidFill>
              </a:rPr>
              <a:t>: High temperatures might suggest issues such as overheating or cavitation in the pump.</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Vibration Level (g)</a:t>
            </a:r>
            <a:r>
              <a:rPr lang="en" sz="1100">
                <a:solidFill>
                  <a:schemeClr val="dk1"/>
                </a:solidFill>
              </a:rPr>
              <a:t>: Increased vibration levels can indicate mechanical wear or potential failure of the pump.</a:t>
            </a:r>
            <a:endParaRPr sz="1100">
              <a:solidFill>
                <a:schemeClr val="dk1"/>
              </a:solidFill>
            </a:endParaRPr>
          </a:p>
          <a:p>
            <a:pPr indent="0" lvl="0" marL="0" rtl="0" algn="l">
              <a:spcBef>
                <a:spcPts val="1200"/>
              </a:spcBef>
              <a:spcAft>
                <a:spcPts val="0"/>
              </a:spcAft>
              <a:buNone/>
            </a:pPr>
            <a:r>
              <a:t/>
            </a:r>
            <a:endParaRPr b="1"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108025" y="213725"/>
            <a:ext cx="6764100" cy="488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000">
                <a:solidFill>
                  <a:schemeClr val="dk1"/>
                </a:solidFill>
              </a:rPr>
              <a:t>Scenario: Simplified Fuel Pump Failure Detection</a:t>
            </a:r>
            <a:endParaRPr b="1" sz="1000">
              <a:solidFill>
                <a:schemeClr val="dk1"/>
              </a:solidFill>
            </a:endParaRPr>
          </a:p>
          <a:p>
            <a:pPr indent="0" lvl="0" marL="0" rtl="0" algn="l">
              <a:spcBef>
                <a:spcPts val="400"/>
              </a:spcBef>
              <a:spcAft>
                <a:spcPts val="0"/>
              </a:spcAft>
              <a:buNone/>
            </a:pPr>
            <a:r>
              <a:rPr b="1" lang="en" sz="800">
                <a:solidFill>
                  <a:schemeClr val="dk1"/>
                </a:solidFill>
              </a:rPr>
              <a:t>Fuel Pressure (psi)</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Raw Measurement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This value is typically obtained directly from a pressure sensor installed in the fuel system. The sensor measures the pressure of the fuel as it is delivered to the engines.</a:t>
            </a:r>
            <a:endParaRPr sz="800">
              <a:solidFill>
                <a:schemeClr val="dk1"/>
              </a:solidFill>
            </a:endParaRPr>
          </a:p>
          <a:p>
            <a:pPr indent="0" lvl="0" marL="0" rtl="0" algn="l">
              <a:lnSpc>
                <a:spcPct val="115000"/>
              </a:lnSpc>
              <a:spcBef>
                <a:spcPts val="1200"/>
              </a:spcBef>
              <a:spcAft>
                <a:spcPts val="0"/>
              </a:spcAft>
              <a:buNone/>
            </a:pPr>
            <a:r>
              <a:rPr b="1" lang="en" sz="800">
                <a:solidFill>
                  <a:schemeClr val="dk1"/>
                </a:solidFill>
              </a:rPr>
              <a:t>Fuel Flow Rate (liters/hour)</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Raw Measurement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The flow rate is measured by a flow meter that quantifies the amount of fuel passing through it over a specific time period. This measurement is essential for ensuring that the engines receive the correct amount of fuel.</a:t>
            </a:r>
            <a:endParaRPr sz="800">
              <a:solidFill>
                <a:schemeClr val="dk1"/>
              </a:solidFill>
            </a:endParaRPr>
          </a:p>
          <a:p>
            <a:pPr indent="0" lvl="0" marL="0" rtl="0" algn="l">
              <a:lnSpc>
                <a:spcPct val="115000"/>
              </a:lnSpc>
              <a:spcBef>
                <a:spcPts val="1200"/>
              </a:spcBef>
              <a:spcAft>
                <a:spcPts val="0"/>
              </a:spcAft>
              <a:buNone/>
            </a:pPr>
            <a:r>
              <a:rPr b="1" lang="en" sz="800">
                <a:solidFill>
                  <a:schemeClr val="dk1"/>
                </a:solidFill>
              </a:rPr>
              <a:t>Pump Status (Operational/Failed)</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Categorical Output (Target Variable)</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This value is the result of monitoring the performance of the fuel pump. It can be determined by analyzing inputs from various sensors (like pressure, flow rate, etc.) or through direct monitoring systems that can indicate if the pump is functioning or not.</a:t>
            </a:r>
            <a:endParaRPr sz="800">
              <a:solidFill>
                <a:schemeClr val="dk1"/>
              </a:solidFill>
            </a:endParaRPr>
          </a:p>
          <a:p>
            <a:pPr indent="0" lvl="0" marL="0" rtl="0" algn="l">
              <a:lnSpc>
                <a:spcPct val="115000"/>
              </a:lnSpc>
              <a:spcBef>
                <a:spcPts val="1200"/>
              </a:spcBef>
              <a:spcAft>
                <a:spcPts val="0"/>
              </a:spcAft>
              <a:buNone/>
            </a:pPr>
            <a:r>
              <a:rPr b="1" lang="en" sz="800">
                <a:solidFill>
                  <a:schemeClr val="dk1"/>
                </a:solidFill>
              </a:rPr>
              <a:t>Fuel Temperature (°C)</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Raw Measurement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This value is measured using a temperature sensor installed in the fuel line or tank. It provides real-time data on the temperature of the fuel, which is important for maintaining fuel quality and performance.</a:t>
            </a:r>
            <a:endParaRPr sz="800">
              <a:solidFill>
                <a:schemeClr val="dk1"/>
              </a:solidFill>
            </a:endParaRPr>
          </a:p>
          <a:p>
            <a:pPr indent="0" lvl="0" marL="0" rtl="0" algn="l">
              <a:lnSpc>
                <a:spcPct val="115000"/>
              </a:lnSpc>
              <a:spcBef>
                <a:spcPts val="1200"/>
              </a:spcBef>
              <a:spcAft>
                <a:spcPts val="0"/>
              </a:spcAft>
              <a:buNone/>
            </a:pPr>
            <a:r>
              <a:rPr b="1" lang="en" sz="800">
                <a:solidFill>
                  <a:schemeClr val="dk1"/>
                </a:solidFill>
              </a:rPr>
              <a:t>Vibration Level (g)</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Type</a:t>
            </a:r>
            <a:r>
              <a:rPr lang="en" sz="800">
                <a:solidFill>
                  <a:schemeClr val="dk1"/>
                </a:solidFill>
              </a:rPr>
              <a:t>: Raw Measurement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Explanation</a:t>
            </a:r>
            <a:r>
              <a:rPr lang="en" sz="800">
                <a:solidFill>
                  <a:schemeClr val="dk1"/>
                </a:solidFill>
              </a:rPr>
              <a:t>: The vibration level is measured using an accelerometer placed on or near the fuel pump. It captures the vibrations of the pump during operation, which can indicate mechanical issues if the vibrations exceed certain thresholds.</a:t>
            </a:r>
            <a:endParaRPr sz="800">
              <a:solidFill>
                <a:schemeClr val="dk1"/>
              </a:solidFill>
            </a:endParaRPr>
          </a:p>
          <a:p>
            <a:pPr indent="0" lvl="0" marL="0" rtl="0" algn="l">
              <a:spcBef>
                <a:spcPts val="1200"/>
              </a:spcBef>
              <a:spcAft>
                <a:spcPts val="0"/>
              </a:spcAft>
              <a:buNone/>
            </a:pPr>
            <a:r>
              <a:t/>
            </a:r>
            <a:endParaRPr b="1" sz="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nvSpPr>
        <p:spPr>
          <a:xfrm>
            <a:off x="108025" y="213725"/>
            <a:ext cx="6764100" cy="463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In this dataset: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Raw Measurements</a:t>
            </a:r>
            <a:r>
              <a:rPr lang="en" sz="1100">
                <a:solidFill>
                  <a:schemeClr val="dk1"/>
                </a:solidFill>
              </a:rPr>
              <a:t>: Fuel Pressure, Fuel Flow Rate, Fuel Temperature, and Vibration Level are all direct outputs from specific sensors. They reflect the current state of the aircraft's fuel system at a given moment.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Target Variable</a:t>
            </a:r>
            <a:r>
              <a:rPr lang="en" sz="1100">
                <a:solidFill>
                  <a:schemeClr val="dk1"/>
                </a:solidFill>
              </a:rPr>
              <a:t>: Pump Status is derived from monitoring these raw measurements along with any thresholds set for normal operations. If any of the raw measurements indicate abnormal behavior (e.g., low pressure or flow rate), the system can conclude that the pump has failed.</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Context in Real-Time Monitoring</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In a real-time monitoring system for an aircraft: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Sensors Continuously Collect Data</a:t>
            </a:r>
            <a:r>
              <a:rPr lang="en" sz="1100">
                <a:solidFill>
                  <a:schemeClr val="dk1"/>
                </a:solidFill>
              </a:rPr>
              <a:t>: The sensors would constantly gather data on fuel pressure, flow rate, temperature, and vibrations.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Data Processing</a:t>
            </a:r>
            <a:r>
              <a:rPr lang="en" sz="1100">
                <a:solidFill>
                  <a:schemeClr val="dk1"/>
                </a:solidFill>
              </a:rPr>
              <a:t>: The collected raw data would be fed into a decision-tree model or monitoring system to analyze whether the fuel pump is operating within safe parameters.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Alert Generation</a:t>
            </a:r>
            <a:r>
              <a:rPr lang="en" sz="1100">
                <a:solidFill>
                  <a:schemeClr val="dk1"/>
                </a:solidFill>
              </a:rPr>
              <a:t>: If the model detects that any of the raw measurements are out of range, it can flag the pump status as "Failed," prompting maintenance or checks to be performed.</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By using these raw measurements as inputs, the model can make informed predictions about the operational status of the fuel pump, enhancing safety and operational reliability in aviation.</a:t>
            </a:r>
            <a:endParaRPr sz="1100">
              <a:solidFill>
                <a:schemeClr val="dk1"/>
              </a:solidFill>
            </a:endParaRPr>
          </a:p>
          <a:p>
            <a:pPr indent="0" lvl="0" marL="0" rtl="0" algn="l">
              <a:spcBef>
                <a:spcPts val="1200"/>
              </a:spcBef>
              <a:spcAft>
                <a:spcPts val="0"/>
              </a:spcAft>
              <a:buNone/>
            </a:pPr>
            <a:r>
              <a:t/>
            </a:r>
            <a:endParaRPr b="1"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nvSpPr>
        <p:spPr>
          <a:xfrm>
            <a:off x="108025" y="213725"/>
            <a:ext cx="676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000">
              <a:solidFill>
                <a:schemeClr val="dk1"/>
              </a:solidFill>
            </a:endParaRPr>
          </a:p>
        </p:txBody>
      </p:sp>
      <p:pic>
        <p:nvPicPr>
          <p:cNvPr id="81" name="Google Shape;81;p18"/>
          <p:cNvPicPr preferRelativeResize="0"/>
          <p:nvPr/>
        </p:nvPicPr>
        <p:blipFill>
          <a:blip r:embed="rId3">
            <a:alphaModFix/>
          </a:blip>
          <a:stretch>
            <a:fillRect/>
          </a:stretch>
        </p:blipFill>
        <p:spPr>
          <a:xfrm>
            <a:off x="2301400" y="716575"/>
            <a:ext cx="5848350" cy="280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Step 1: Calculate Gini Impurity for the Parent Node</a:t>
            </a:r>
            <a:endParaRPr b="1" sz="13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Count the Classes</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Yes (Maintenance Required)</a:t>
            </a:r>
            <a:r>
              <a:rPr lang="en" sz="1100">
                <a:solidFill>
                  <a:schemeClr val="dk1"/>
                </a:solidFill>
              </a:rPr>
              <a:t>: 3</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No (Maintenance Required)</a:t>
            </a:r>
            <a:r>
              <a:rPr lang="en" sz="1100">
                <a:solidFill>
                  <a:schemeClr val="dk1"/>
                </a:solidFill>
              </a:rPr>
              <a:t>: 5</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Total Samples</a:t>
            </a:r>
            <a:r>
              <a:rPr lang="en" sz="1100">
                <a:solidFill>
                  <a:schemeClr val="dk1"/>
                </a:solidFill>
              </a:rPr>
              <a:t>: 8</a:t>
            </a:r>
            <a:endParaRPr sz="1100">
              <a:solidFill>
                <a:schemeClr val="dk1"/>
              </a:solidFill>
            </a:endParaRPr>
          </a:p>
          <a:p>
            <a:pPr indent="0" lvl="0" marL="0" rtl="0" algn="l">
              <a:spcBef>
                <a:spcPts val="1200"/>
              </a:spcBef>
              <a:spcAft>
                <a:spcPts val="1200"/>
              </a:spcAft>
              <a:buNone/>
            </a:pPr>
            <a:r>
              <a:t/>
            </a:r>
            <a:endParaRPr b="1" sz="1100">
              <a:solidFill>
                <a:schemeClr val="dk1"/>
              </a:solidFill>
            </a:endParaRPr>
          </a:p>
        </p:txBody>
      </p:sp>
      <p:pic>
        <p:nvPicPr>
          <p:cNvPr id="87" name="Google Shape;87;p19"/>
          <p:cNvPicPr preferRelativeResize="0"/>
          <p:nvPr/>
        </p:nvPicPr>
        <p:blipFill>
          <a:blip r:embed="rId3">
            <a:alphaModFix/>
          </a:blip>
          <a:stretch>
            <a:fillRect/>
          </a:stretch>
        </p:blipFill>
        <p:spPr>
          <a:xfrm>
            <a:off x="195663" y="2759638"/>
            <a:ext cx="4924425" cy="233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nvSpPr>
        <p:spPr>
          <a:xfrm>
            <a:off x="342900" y="263050"/>
            <a:ext cx="6764100" cy="39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Step 2: Create Decision Tree Splits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Now we will evaluate potential splits based on the features.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Splitting on Engine Temperature</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Assuming we split at 85°C85°C85°C:</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Left Node</a:t>
            </a:r>
            <a:r>
              <a:rPr lang="en" sz="1100">
                <a:solidFill>
                  <a:schemeClr val="dk1"/>
                </a:solidFill>
              </a:rPr>
              <a:t> (Engine Temperature ≤ 85°C):</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Samples: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(80, 50, 0.5, 40)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(70, 60, 0.4, 45)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(85, 55, 0.5, 38)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(60, 70, 0.3, 50) → No</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(75, 65, 0.4, 42) → No</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Total: 5 No, 0 Yes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Gini Impurity</a:t>
            </a:r>
            <a:r>
              <a:rPr lang="en" sz="1100">
                <a:solidFill>
                  <a:schemeClr val="dk1"/>
                </a:solidFill>
              </a:rPr>
              <a:t>: Gini(left)=1−((05)2+(55)2)=0Gini(left) = 1 - \left( \left(\frac{0}{5}\right)^2 + \left(\frac{5}{5}\right)^2 \right) = 0</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pic>
        <p:nvPicPr>
          <p:cNvPr id="93" name="Google Shape;93;p20"/>
          <p:cNvPicPr preferRelativeResize="0"/>
          <p:nvPr/>
        </p:nvPicPr>
        <p:blipFill>
          <a:blip r:embed="rId3">
            <a:alphaModFix/>
          </a:blip>
          <a:stretch>
            <a:fillRect/>
          </a:stretch>
        </p:blipFill>
        <p:spPr>
          <a:xfrm>
            <a:off x="1902125" y="3950150"/>
            <a:ext cx="2425360" cy="58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nvSpPr>
        <p:spPr>
          <a:xfrm>
            <a:off x="342900" y="263050"/>
            <a:ext cx="6764100" cy="205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Right Node</a:t>
            </a:r>
            <a:r>
              <a:rPr lang="en" sz="1100">
                <a:solidFill>
                  <a:schemeClr val="dk1"/>
                </a:solidFill>
              </a:rPr>
              <a:t> (Engine Temperature &gt; 85°C):</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Samples: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(90, 40, 0.6, 35) → Yes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(95, 30, 0.8, 30) → Yes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(88, 20, 0.9, 25) → Yes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Total: 3 Yes, 0 No</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sz="1100">
              <a:solidFill>
                <a:schemeClr val="dk1"/>
              </a:solidFill>
            </a:endParaRPr>
          </a:p>
          <a:p>
            <a:pPr indent="0" lvl="0" marL="0" rtl="0" algn="l">
              <a:spcBef>
                <a:spcPts val="1200"/>
              </a:spcBef>
              <a:spcAft>
                <a:spcPts val="0"/>
              </a:spcAft>
              <a:buNone/>
            </a:pPr>
            <a:r>
              <a:t/>
            </a:r>
            <a:endParaRPr b="1" sz="1300">
              <a:solidFill>
                <a:schemeClr val="dk1"/>
              </a:solidFill>
            </a:endParaRPr>
          </a:p>
        </p:txBody>
      </p:sp>
      <p:pic>
        <p:nvPicPr>
          <p:cNvPr id="99" name="Google Shape;99;p21"/>
          <p:cNvPicPr preferRelativeResize="0"/>
          <p:nvPr/>
        </p:nvPicPr>
        <p:blipFill>
          <a:blip r:embed="rId3">
            <a:alphaModFix/>
          </a:blip>
          <a:stretch>
            <a:fillRect/>
          </a:stretch>
        </p:blipFill>
        <p:spPr>
          <a:xfrm>
            <a:off x="1174075" y="1813425"/>
            <a:ext cx="5334000" cy="240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