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92" r:id="rId8"/>
    <p:sldId id="276" r:id="rId9"/>
    <p:sldId id="293" r:id="rId10"/>
    <p:sldId id="263" r:id="rId11"/>
    <p:sldId id="295" r:id="rId12"/>
    <p:sldId id="264" r:id="rId13"/>
    <p:sldId id="296" r:id="rId14"/>
    <p:sldId id="294" r:id="rId15"/>
    <p:sldId id="265" r:id="rId16"/>
    <p:sldId id="277" r:id="rId17"/>
  </p:sldIdLst>
  <p:sldSz cx="12192000" cy="6858000"/>
  <p:notesSz cx="6858000" cy="9144000"/>
  <p:embeddedFontLst>
    <p:embeddedFont>
      <p:font typeface="Open Sans" panose="020B0604020202020204" charset="0"/>
      <p:regular r:id="rId20"/>
      <p:bold r:id="rId21"/>
    </p:embeddedFont>
    <p:embeddedFont>
      <p:font typeface="Open Sans ExtraBold" panose="020B0604020202020204" charset="0"/>
      <p:bold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C"/>
    <a:srgbClr val="F39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8" d="100"/>
          <a:sy n="78"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t>2023/10/19</a:t>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t>‹#›</a:t>
            </a:fld>
            <a:endParaRPr lang="zh-CN" altLang="en-US">
              <a:latin typeface="Open Sans" panose="020B0606030504020204" charset="0"/>
              <a:ea typeface="Open Sans" panose="020B0606030504020204" charset="0"/>
              <a:cs typeface="Open Sans" panose="020B060603050402020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124AA194-D278-4174-9C72-8C297FFA5A5D}"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EAC3A31B-B740-46F0-AF72-451999D295D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90BF7B-E3FA-4705-8F8B-86B25308F57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29725-D3BF-4A7B-8835-80EB49903AF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0BF7B-E3FA-4705-8F8B-86B25308F577}" type="datetimeFigureOut">
              <a:rPr lang="zh-CN" altLang="en-US" smtClean="0"/>
              <a:t>2023/10/19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929725-D3BF-4A7B-8835-80EB49903AF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8C90BF7B-E3FA-4705-8F8B-86B25308F577}" type="datetimeFigureOut">
              <a:rPr lang="zh-CN" altLang="en-US" smtClean="0"/>
              <a:t>2023/10/19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1A929725-D3BF-4A7B-8835-80EB49903AF5}" type="slidenum">
              <a:rPr lang="zh-CN" altLang="en-US" smtClean="0"/>
              <a:t>‹#›</a:t>
            </a:fld>
            <a:endParaRPr lang="zh-CN" altLang="en-US"/>
          </a:p>
        </p:txBody>
      </p:sp>
      <p:grpSp>
        <p:nvGrpSpPr>
          <p:cNvPr id="7" name="组合 6"/>
          <p:cNvGrpSpPr/>
          <p:nvPr userDrawn="1"/>
        </p:nvGrpSpPr>
        <p:grpSpPr>
          <a:xfrm>
            <a:off x="50800" y="-1"/>
            <a:ext cx="12141200" cy="6858001"/>
            <a:chOff x="50800" y="-1"/>
            <a:chExt cx="12141200" cy="6858001"/>
          </a:xfrm>
        </p:grpSpPr>
        <p:grpSp>
          <p:nvGrpSpPr>
            <p:cNvPr id="8" name="组合 7"/>
            <p:cNvGrpSpPr/>
            <p:nvPr/>
          </p:nvGrpSpPr>
          <p:grpSpPr>
            <a:xfrm>
              <a:off x="50800" y="-1"/>
              <a:ext cx="12141200" cy="6858001"/>
              <a:chOff x="50800" y="-1"/>
              <a:chExt cx="12141200" cy="6858001"/>
            </a:xfrm>
          </p:grpSpPr>
          <p:grpSp>
            <p:nvGrpSpPr>
              <p:cNvPr id="12" name="组合 11"/>
              <p:cNvGrpSpPr/>
              <p:nvPr/>
            </p:nvGrpSpPr>
            <p:grpSpPr>
              <a:xfrm>
                <a:off x="6630236" y="-1"/>
                <a:ext cx="5561764" cy="6858001"/>
                <a:chOff x="5746998" y="-1"/>
                <a:chExt cx="5561764" cy="6858001"/>
              </a:xfrm>
            </p:grpSpPr>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5" name="图片 14"/>
                <p:cNvPicPr>
                  <a:picLocks noChangeAspect="1"/>
                </p:cNvPicPr>
                <p:nvPr/>
              </p:nvPicPr>
              <p:blipFill rotWithShape="1">
                <a:blip r:embed="rId5"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sp>
            <p:nvSpPr>
              <p:cNvPr id="13" name="矩形 12"/>
              <p:cNvSpPr/>
              <p:nvPr/>
            </p:nvSpPr>
            <p:spPr>
              <a:xfrm>
                <a:off x="50800" y="29138"/>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Open Sans" panose="020B0606030504020204" charset="0"/>
                  <a:ea typeface="Open Sans" panose="020B0606030504020204" charset="0"/>
                  <a:cs typeface="Open Sans" panose="020B0606030504020204" charset="0"/>
                </a:endParaRPr>
              </a:p>
            </p:txBody>
          </p:sp>
        </p:grpSp>
        <p:grpSp>
          <p:nvGrpSpPr>
            <p:cNvPr id="9" name="组合 8"/>
            <p:cNvGrpSpPr/>
            <p:nvPr/>
          </p:nvGrpSpPr>
          <p:grpSpPr>
            <a:xfrm>
              <a:off x="216889" y="242030"/>
              <a:ext cx="608505" cy="405670"/>
              <a:chOff x="2368968" y="1029430"/>
              <a:chExt cx="971550" cy="647700"/>
            </a:xfrm>
          </p:grpSpPr>
          <p:sp>
            <p:nvSpPr>
              <p:cNvPr id="10" name="椭圆 9"/>
              <p:cNvSpPr/>
              <p:nvPr/>
            </p:nvSpPr>
            <p:spPr>
              <a:xfrm>
                <a:off x="2368968" y="1029430"/>
                <a:ext cx="647700" cy="647700"/>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Open Sans" panose="020B0606030504020204" charset="0"/>
                  <a:ea typeface="Open Sans" panose="020B0606030504020204" charset="0"/>
                  <a:cs typeface="Open Sans" panose="020B0606030504020204" charset="0"/>
                </a:endParaRPr>
              </a:p>
            </p:txBody>
          </p:sp>
          <p:sp>
            <p:nvSpPr>
              <p:cNvPr id="11" name="椭圆 10"/>
              <p:cNvSpPr/>
              <p:nvPr/>
            </p:nvSpPr>
            <p:spPr>
              <a:xfrm>
                <a:off x="2692818" y="1029430"/>
                <a:ext cx="647700" cy="647700"/>
              </a:xfrm>
              <a:prstGeom prst="ellipse">
                <a:avLst/>
              </a:prstGeom>
              <a:solidFill>
                <a:srgbClr val="4B4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Open Sans" panose="020B0606030504020204" charset="0"/>
                  <a:ea typeface="Open Sans" panose="020B0606030504020204" charset="0"/>
                  <a:cs typeface="Open Sans" panose="020B0606030504020204" charset="0"/>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charset="0"/>
          <a:ea typeface="Open Sans" panose="020B0606030504020204" charset="0"/>
          <a:cs typeface="Open Sans" panose="020B06060305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charset="0"/>
          <a:ea typeface="Open Sans" panose="020B0606030504020204" charset="0"/>
          <a:cs typeface="Open Sans" panose="020B06060305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charset="0"/>
          <a:ea typeface="Open Sans" panose="020B0606030504020204" charset="0"/>
          <a:cs typeface="Open Sans" panose="020B06060305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6630236" y="-1"/>
            <a:ext cx="5561764" cy="6858001"/>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sp>
        <p:nvSpPr>
          <p:cNvPr id="15" name="矩形 14"/>
          <p:cNvSpPr/>
          <p:nvPr/>
        </p:nvSpPr>
        <p:spPr>
          <a:xfrm>
            <a:off x="601980" y="1084580"/>
            <a:ext cx="6110605" cy="1694815"/>
          </a:xfrm>
          <a:prstGeom prst="rect">
            <a:avLst/>
          </a:prstGeom>
        </p:spPr>
        <p:txBody>
          <a:bodyPr wrap="square">
            <a:noAutofit/>
          </a:bodyPr>
          <a:lstStyle/>
          <a:p>
            <a:r>
              <a:rPr lang="en-US" altLang="zh-CN" sz="2800" cap="all" dirty="0">
                <a:solidFill>
                  <a:srgbClr val="F3901E"/>
                </a:solidFill>
                <a:uFillTx/>
                <a:latin typeface="Open Sans ExtraBold" panose="020B0906030804020204" charset="0"/>
                <a:ea typeface="Open Sans SemiBold" panose="020B0706030804020204" charset="0"/>
                <a:cs typeface="Open Sans ExtraBold" panose="020B0906030804020204" charset="0"/>
                <a:sym typeface="Arial" panose="020B0604020202020204" pitchFamily="34" charset="0"/>
              </a:rPr>
              <a:t>data warehousing with IBM cloud warehouse</a:t>
            </a:r>
          </a:p>
        </p:txBody>
      </p:sp>
      <p:sp>
        <p:nvSpPr>
          <p:cNvPr id="25" name="矩形: 圆角 24"/>
          <p:cNvSpPr/>
          <p:nvPr/>
        </p:nvSpPr>
        <p:spPr>
          <a:xfrm>
            <a:off x="515620" y="3870325"/>
            <a:ext cx="6611620" cy="934720"/>
          </a:xfrm>
          <a:prstGeom prst="roundRect">
            <a:avLst>
              <a:gd name="adj" fmla="val 50000"/>
            </a:avLst>
          </a:prstGeom>
          <a:solidFill>
            <a:srgbClr val="F3901E"/>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514350">
              <a:defRPr/>
            </a:pPr>
            <a:r>
              <a:rPr lang="en-US" altLang="zh-CN" sz="2400" dirty="0">
                <a:solidFill>
                  <a:schemeClr val="bg1"/>
                </a:solidFill>
                <a:latin typeface="Open Sans" panose="020B0606030504020204" charset="0"/>
                <a:ea typeface="Open Sans" panose="020B0606030504020204" charset="0"/>
                <a:cs typeface="+mn-ea"/>
                <a:sym typeface="Arial" panose="020B0604020202020204" pitchFamily="34" charset="0"/>
              </a:rPr>
              <a:t>Subtitle: </a:t>
            </a:r>
            <a:r>
              <a:rPr lang="en-US" altLang="zh-CN" sz="2000" dirty="0">
                <a:solidFill>
                  <a:schemeClr val="bg1"/>
                </a:solidFill>
                <a:latin typeface="Open Sans" panose="020B0606030504020204" charset="0"/>
                <a:ea typeface="Open Sans" panose="020B0606030504020204" charset="0"/>
                <a:cs typeface="+mn-ea"/>
                <a:sym typeface="Arial" panose="020B0604020202020204" pitchFamily="34" charset="0"/>
              </a:rPr>
              <a:t>Optimizing Data Management for Enhanced Decision-Making</a:t>
            </a:r>
            <a:endParaRPr kumimoji="0" lang="en-US" altLang="zh-CN" sz="2000" b="0" i="0" u="none" strike="noStrike" kern="1200" cap="none" spc="0" normalizeH="0" baseline="0" noProof="0" dirty="0">
              <a:ln>
                <a:noFill/>
              </a:ln>
              <a:solidFill>
                <a:schemeClr val="bg1"/>
              </a:solidFill>
              <a:effectLst/>
              <a:uLnTx/>
              <a:uFillTx/>
              <a:latin typeface="Open Sans" panose="020B0606030504020204" charset="0"/>
              <a:ea typeface="Open Sans" panose="020B0606030504020204" charset="0"/>
              <a:cs typeface="+mn-ea"/>
              <a:sym typeface="Arial" panose="020B0604020202020204" pitchFamily="34" charset="0"/>
            </a:endParaRPr>
          </a:p>
        </p:txBody>
      </p:sp>
      <p:sp>
        <p:nvSpPr>
          <p:cNvPr id="26" name="矩形 25"/>
          <p:cNvSpPr/>
          <p:nvPr/>
        </p:nvSpPr>
        <p:spPr>
          <a:xfrm>
            <a:off x="601980" y="2287905"/>
            <a:ext cx="6525260" cy="769441"/>
          </a:xfrm>
          <a:prstGeom prst="rect">
            <a:avLst/>
          </a:prstGeom>
        </p:spPr>
        <p:txBody>
          <a:bodyPr wrap="square">
            <a:spAutoFit/>
          </a:bodyPr>
          <a:lstStyle/>
          <a:p>
            <a:pPr algn="dist"/>
            <a:r>
              <a:rPr lang="en-US" altLang="zh-CN" sz="2400" b="1" dirty="0">
                <a:latin typeface="Open Sans" panose="020B0606030504020204" charset="0"/>
                <a:ea typeface="Open Sans" panose="020B0606030504020204" charset="0"/>
                <a:cs typeface="Open Sans" panose="020B0606030504020204" charset="0"/>
                <a:sym typeface="Arial" panose="020B0604020202020204" pitchFamily="34" charset="0"/>
              </a:rPr>
              <a:t>Title: </a:t>
            </a:r>
            <a:r>
              <a:rPr lang="en-US" altLang="zh-CN" sz="2000" b="1" dirty="0">
                <a:latin typeface="Open Sans" panose="020B0606030504020204" charset="0"/>
                <a:ea typeface="Open Sans" panose="020B0606030504020204" charset="0"/>
                <a:cs typeface="Open Sans" panose="020B0606030504020204" charset="0"/>
                <a:sym typeface="Arial" panose="020B0604020202020204" pitchFamily="34" charset="0"/>
              </a:rPr>
              <a:t>Designing a </a:t>
            </a:r>
            <a:r>
              <a:rPr lang="en-US" altLang="zh-CN" sz="2000" b="1">
                <a:latin typeface="Open Sans" panose="020B0606030504020204" charset="0"/>
                <a:ea typeface="Open Sans" panose="020B0606030504020204" charset="0"/>
                <a:cs typeface="Open Sans" panose="020B0606030504020204" charset="0"/>
                <a:sym typeface="Arial" panose="020B0604020202020204" pitchFamily="34" charset="0"/>
              </a:rPr>
              <a:t>Data Warehouse </a:t>
            </a:r>
            <a:r>
              <a:rPr lang="en-US" altLang="zh-CN" sz="2000" b="1" dirty="0">
                <a:latin typeface="Open Sans" panose="020B0606030504020204" charset="0"/>
                <a:ea typeface="Open Sans" panose="020B0606030504020204" charset="0"/>
                <a:cs typeface="Open Sans" panose="020B0606030504020204" charset="0"/>
                <a:sym typeface="Arial" panose="020B0604020202020204" pitchFamily="34" charset="0"/>
              </a:rPr>
              <a:t>Schema and</a:t>
            </a:r>
          </a:p>
          <a:p>
            <a:r>
              <a:rPr lang="en-IN" altLang="zh-CN" sz="2000" b="1" dirty="0">
                <a:latin typeface="Open Sans" panose="020B0606030504020204" charset="0"/>
                <a:ea typeface="Open Sans" panose="020B0606030504020204" charset="0"/>
                <a:cs typeface="Open Sans" panose="020B0606030504020204" charset="0"/>
                <a:sym typeface="Arial" panose="020B0604020202020204" pitchFamily="34" charset="0"/>
              </a:rPr>
              <a:t>Integration</a:t>
            </a:r>
            <a:endParaRPr lang="zh-CN" altLang="en-US" sz="2000" b="1" dirty="0">
              <a:latin typeface="Open Sans" panose="020B0606030504020204" charset="0"/>
              <a:ea typeface="Open Sans" panose="020B0606030504020204" charset="0"/>
              <a:cs typeface="Open Sans" panose="020B0606030504020204" charset="0"/>
              <a:sym typeface="Arial" panose="020B0604020202020204" pitchFamily="34" charset="0"/>
            </a:endParaRPr>
          </a:p>
        </p:txBody>
      </p:sp>
      <p:sp>
        <p:nvSpPr>
          <p:cNvPr id="3" name="Text Box 2"/>
          <p:cNvSpPr txBox="1"/>
          <p:nvPr/>
        </p:nvSpPr>
        <p:spPr>
          <a:xfrm>
            <a:off x="1980565" y="291782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568575" y="616585"/>
            <a:ext cx="8265160" cy="460375"/>
          </a:xfrm>
          <a:prstGeom prst="rect">
            <a:avLst/>
          </a:prstGeom>
        </p:spPr>
        <p:txBody>
          <a:bodyPr wrap="square">
            <a:spAutoFit/>
          </a:bodyPr>
          <a:lstStyle/>
          <a:p>
            <a:pPr lvl="0"/>
            <a:r>
              <a:rPr lang="en-IN" altLang="zh-CN" sz="2400" b="1" dirty="0">
                <a:latin typeface="Open Sans" panose="020B0606030504020204" charset="0"/>
                <a:ea typeface="Open Sans" panose="020B0606030504020204" charset="0"/>
                <a:cs typeface="+mn-ea"/>
                <a:sym typeface="Arial" panose="020B0604020202020204" pitchFamily="34" charset="0"/>
              </a:rPr>
              <a:t> SQL Code for Staging Tables</a:t>
            </a:r>
            <a:endParaRPr lang="zh-CN" altLang="en-US" sz="2400" b="1" dirty="0">
              <a:latin typeface="Open Sans" panose="020B0606030504020204" charset="0"/>
              <a:ea typeface="Open Sans" panose="020B0606030504020204" charset="0"/>
              <a:cs typeface="+mn-ea"/>
              <a:sym typeface="Arial" panose="020B0604020202020204" pitchFamily="34" charset="0"/>
            </a:endParaRPr>
          </a:p>
        </p:txBody>
      </p:sp>
      <p:sp>
        <p:nvSpPr>
          <p:cNvPr id="2" name="Text Box 1"/>
          <p:cNvSpPr txBox="1"/>
          <p:nvPr/>
        </p:nvSpPr>
        <p:spPr>
          <a:xfrm>
            <a:off x="277693" y="2028566"/>
            <a:ext cx="3878320" cy="3150235"/>
          </a:xfrm>
          <a:prstGeom prst="rect">
            <a:avLst/>
          </a:prstGeom>
          <a:noFill/>
        </p:spPr>
        <p:txBody>
          <a:bodyPr wrap="square" rtlCol="0" anchor="t">
            <a:noAutofit/>
          </a:bodyPr>
          <a:lstStyle/>
          <a:p>
            <a:r>
              <a:rPr lang="en-US" sz="1600" dirty="0"/>
              <a:t>CREATE TABLE </a:t>
            </a:r>
            <a:r>
              <a:rPr lang="en-US" sz="1600" dirty="0" err="1"/>
              <a:t>staging_sales</a:t>
            </a:r>
            <a:r>
              <a:rPr lang="en-US" sz="1600" dirty="0"/>
              <a:t> (</a:t>
            </a:r>
          </a:p>
          <a:p>
            <a:r>
              <a:rPr lang="en-US" sz="1600" dirty="0"/>
              <a:t>    </a:t>
            </a:r>
            <a:r>
              <a:rPr lang="en-US" sz="1600" dirty="0" err="1"/>
              <a:t>sales_id</a:t>
            </a:r>
            <a:r>
              <a:rPr lang="en-US" sz="1600" dirty="0"/>
              <a:t> INT,</a:t>
            </a:r>
          </a:p>
          <a:p>
            <a:r>
              <a:rPr lang="en-US" sz="1600" dirty="0"/>
              <a:t>    </a:t>
            </a:r>
            <a:r>
              <a:rPr lang="en-US" sz="1600" dirty="0" err="1"/>
              <a:t>date_id</a:t>
            </a:r>
            <a:r>
              <a:rPr lang="en-US" sz="1600" dirty="0"/>
              <a:t> INT,</a:t>
            </a:r>
          </a:p>
          <a:p>
            <a:r>
              <a:rPr lang="en-US" sz="1600" dirty="0"/>
              <a:t>    </a:t>
            </a:r>
            <a:r>
              <a:rPr lang="en-US" sz="1600" dirty="0" err="1"/>
              <a:t>product_id</a:t>
            </a:r>
            <a:r>
              <a:rPr lang="en-US" sz="1600" dirty="0"/>
              <a:t> INT,</a:t>
            </a:r>
          </a:p>
          <a:p>
            <a:r>
              <a:rPr lang="en-US" sz="1600" dirty="0"/>
              <a:t>    </a:t>
            </a:r>
            <a:r>
              <a:rPr lang="en-US" sz="1600" dirty="0" err="1"/>
              <a:t>customer_id</a:t>
            </a:r>
            <a:r>
              <a:rPr lang="en-US" sz="1600" dirty="0"/>
              <a:t> INT,</a:t>
            </a:r>
          </a:p>
          <a:p>
            <a:r>
              <a:rPr lang="en-US" sz="1600" dirty="0"/>
              <a:t>    </a:t>
            </a:r>
            <a:r>
              <a:rPr lang="en-US" sz="1600" dirty="0" err="1"/>
              <a:t>quantity_sold</a:t>
            </a:r>
            <a:r>
              <a:rPr lang="en-US" sz="1600" dirty="0"/>
              <a:t> INT,</a:t>
            </a:r>
          </a:p>
          <a:p>
            <a:r>
              <a:rPr lang="en-US" sz="1600" dirty="0"/>
              <a:t>    </a:t>
            </a:r>
            <a:r>
              <a:rPr lang="en-US" sz="1600" dirty="0" err="1"/>
              <a:t>total_amount</a:t>
            </a:r>
            <a:r>
              <a:rPr lang="en-US" sz="1600" dirty="0"/>
              <a:t> DECIMAL(10, 2),</a:t>
            </a:r>
          </a:p>
          <a:p>
            <a:r>
              <a:rPr lang="en-US" sz="1600" dirty="0"/>
              <a:t>    -- Additional columns as needed</a:t>
            </a:r>
          </a:p>
          <a:p>
            <a:r>
              <a:rPr lang="en-US" sz="1600" dirty="0"/>
              <a:t>);</a:t>
            </a:r>
          </a:p>
        </p:txBody>
      </p:sp>
      <p:sp>
        <p:nvSpPr>
          <p:cNvPr id="57" name="椭圆 32"/>
          <p:cNvSpPr/>
          <p:nvPr/>
        </p:nvSpPr>
        <p:spPr>
          <a:xfrm>
            <a:off x="1383943" y="38735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9</a:t>
            </a:r>
          </a:p>
        </p:txBody>
      </p:sp>
      <p:sp>
        <p:nvSpPr>
          <p:cNvPr id="3" name="Rectangle 2">
            <a:extLst>
              <a:ext uri="{FF2B5EF4-FFF2-40B4-BE49-F238E27FC236}">
                <a16:creationId xmlns:a16="http://schemas.microsoft.com/office/drawing/2014/main" id="{A2DF76BB-9472-4D44-BCB1-94DE48ACD525}"/>
              </a:ext>
            </a:extLst>
          </p:cNvPr>
          <p:cNvSpPr/>
          <p:nvPr/>
        </p:nvSpPr>
        <p:spPr>
          <a:xfrm>
            <a:off x="277692" y="1344255"/>
            <a:ext cx="2927932" cy="584775"/>
          </a:xfrm>
          <a:prstGeom prst="rect">
            <a:avLst/>
          </a:prstGeom>
        </p:spPr>
        <p:txBody>
          <a:bodyPr wrap="square">
            <a:spAutoFit/>
          </a:bodyPr>
          <a:lstStyle/>
          <a:p>
            <a:r>
              <a:rPr lang="en-IN" sz="1600" dirty="0"/>
              <a:t>1.Creating staging table for sales data:</a:t>
            </a:r>
          </a:p>
        </p:txBody>
      </p:sp>
      <p:sp>
        <p:nvSpPr>
          <p:cNvPr id="4" name="Rectangle 3">
            <a:extLst>
              <a:ext uri="{FF2B5EF4-FFF2-40B4-BE49-F238E27FC236}">
                <a16:creationId xmlns:a16="http://schemas.microsoft.com/office/drawing/2014/main" id="{1DB38FC9-787B-4917-B58E-BD150310A320}"/>
              </a:ext>
            </a:extLst>
          </p:cNvPr>
          <p:cNvSpPr/>
          <p:nvPr/>
        </p:nvSpPr>
        <p:spPr>
          <a:xfrm>
            <a:off x="4156012" y="1332365"/>
            <a:ext cx="3591676" cy="584775"/>
          </a:xfrm>
          <a:prstGeom prst="rect">
            <a:avLst/>
          </a:prstGeom>
        </p:spPr>
        <p:txBody>
          <a:bodyPr wrap="square">
            <a:spAutoFit/>
          </a:bodyPr>
          <a:lstStyle/>
          <a:p>
            <a:r>
              <a:rPr lang="en-US" sz="1600" dirty="0"/>
              <a:t> 2.Creating staging table for customer data:</a:t>
            </a:r>
            <a:endParaRPr lang="en-IN" sz="1600" dirty="0"/>
          </a:p>
        </p:txBody>
      </p:sp>
      <p:sp>
        <p:nvSpPr>
          <p:cNvPr id="5" name="Rectangle 4">
            <a:extLst>
              <a:ext uri="{FF2B5EF4-FFF2-40B4-BE49-F238E27FC236}">
                <a16:creationId xmlns:a16="http://schemas.microsoft.com/office/drawing/2014/main" id="{D2B04BEF-0902-4CCE-A325-1A0BAA8E1FE9}"/>
              </a:ext>
            </a:extLst>
          </p:cNvPr>
          <p:cNvSpPr/>
          <p:nvPr/>
        </p:nvSpPr>
        <p:spPr>
          <a:xfrm>
            <a:off x="4209535" y="2054599"/>
            <a:ext cx="3772930" cy="1569660"/>
          </a:xfrm>
          <a:prstGeom prst="rect">
            <a:avLst/>
          </a:prstGeom>
        </p:spPr>
        <p:txBody>
          <a:bodyPr wrap="square">
            <a:spAutoFit/>
          </a:bodyPr>
          <a:lstStyle/>
          <a:p>
            <a:r>
              <a:rPr lang="en-US" sz="1600" dirty="0"/>
              <a:t>CREATE TABLE </a:t>
            </a:r>
            <a:r>
              <a:rPr lang="en-US" sz="1600" dirty="0" err="1"/>
              <a:t>staging_products</a:t>
            </a:r>
            <a:r>
              <a:rPr lang="en-US" sz="1600" dirty="0"/>
              <a:t> (</a:t>
            </a:r>
          </a:p>
          <a:p>
            <a:r>
              <a:rPr lang="en-US" sz="1600" dirty="0"/>
              <a:t>    </a:t>
            </a:r>
            <a:r>
              <a:rPr lang="en-US" sz="1600" dirty="0" err="1"/>
              <a:t>product_id</a:t>
            </a:r>
            <a:r>
              <a:rPr lang="en-US" sz="1600" dirty="0"/>
              <a:t> INT,</a:t>
            </a:r>
          </a:p>
          <a:p>
            <a:r>
              <a:rPr lang="en-US" sz="1600" dirty="0"/>
              <a:t>    </a:t>
            </a:r>
            <a:r>
              <a:rPr lang="en-US" sz="1600" dirty="0" err="1"/>
              <a:t>product_name</a:t>
            </a:r>
            <a:r>
              <a:rPr lang="en-US" sz="1600" dirty="0"/>
              <a:t> VARCHAR(255),</a:t>
            </a:r>
          </a:p>
          <a:p>
            <a:r>
              <a:rPr lang="en-US" sz="1600" dirty="0"/>
              <a:t>    category VARCHAR(100),</a:t>
            </a:r>
          </a:p>
          <a:p>
            <a:r>
              <a:rPr lang="en-US" sz="1600" dirty="0"/>
              <a:t>    -- Additional columns as needed</a:t>
            </a:r>
          </a:p>
          <a:p>
            <a:r>
              <a:rPr lang="en-US" sz="1600" dirty="0"/>
              <a:t>);</a:t>
            </a:r>
            <a:endParaRPr lang="en-IN" sz="1600" dirty="0"/>
          </a:p>
        </p:txBody>
      </p:sp>
      <p:sp>
        <p:nvSpPr>
          <p:cNvPr id="6" name="Rectangle 5">
            <a:extLst>
              <a:ext uri="{FF2B5EF4-FFF2-40B4-BE49-F238E27FC236}">
                <a16:creationId xmlns:a16="http://schemas.microsoft.com/office/drawing/2014/main" id="{033649B3-B8BE-48CF-9AF5-7E2CD2C18C1B}"/>
              </a:ext>
            </a:extLst>
          </p:cNvPr>
          <p:cNvSpPr/>
          <p:nvPr/>
        </p:nvSpPr>
        <p:spPr>
          <a:xfrm>
            <a:off x="8090337" y="1256500"/>
            <a:ext cx="3685652" cy="584775"/>
          </a:xfrm>
          <a:prstGeom prst="rect">
            <a:avLst/>
          </a:prstGeom>
        </p:spPr>
        <p:txBody>
          <a:bodyPr wrap="square">
            <a:spAutoFit/>
          </a:bodyPr>
          <a:lstStyle/>
          <a:p>
            <a:r>
              <a:rPr lang="en-IN" sz="1600" dirty="0"/>
              <a:t>3.Creating staging table for customer data:</a:t>
            </a:r>
          </a:p>
        </p:txBody>
      </p:sp>
      <p:sp>
        <p:nvSpPr>
          <p:cNvPr id="7" name="Rectangle 6">
            <a:extLst>
              <a:ext uri="{FF2B5EF4-FFF2-40B4-BE49-F238E27FC236}">
                <a16:creationId xmlns:a16="http://schemas.microsoft.com/office/drawing/2014/main" id="{8FB02B09-70CC-4D82-940E-862A500C0DB4}"/>
              </a:ext>
            </a:extLst>
          </p:cNvPr>
          <p:cNvSpPr/>
          <p:nvPr/>
        </p:nvSpPr>
        <p:spPr>
          <a:xfrm>
            <a:off x="7982465" y="2054599"/>
            <a:ext cx="4075280" cy="1569660"/>
          </a:xfrm>
          <a:prstGeom prst="rect">
            <a:avLst/>
          </a:prstGeom>
        </p:spPr>
        <p:txBody>
          <a:bodyPr wrap="square">
            <a:spAutoFit/>
          </a:bodyPr>
          <a:lstStyle/>
          <a:p>
            <a:r>
              <a:rPr lang="en-IN" sz="1600" dirty="0"/>
              <a:t>CREATE TABLE </a:t>
            </a:r>
            <a:r>
              <a:rPr lang="en-IN" sz="1600" dirty="0" err="1"/>
              <a:t>staging_customers</a:t>
            </a:r>
            <a:r>
              <a:rPr lang="en-IN" sz="1600" dirty="0"/>
              <a:t> (</a:t>
            </a:r>
          </a:p>
          <a:p>
            <a:r>
              <a:rPr lang="en-IN" sz="1600" dirty="0"/>
              <a:t>    </a:t>
            </a:r>
            <a:r>
              <a:rPr lang="en-IN" sz="1600" dirty="0" err="1"/>
              <a:t>customer_id</a:t>
            </a:r>
            <a:r>
              <a:rPr lang="en-IN" sz="1600" dirty="0"/>
              <a:t> INT,</a:t>
            </a:r>
          </a:p>
          <a:p>
            <a:r>
              <a:rPr lang="en-IN" sz="1600" dirty="0"/>
              <a:t>    </a:t>
            </a:r>
            <a:r>
              <a:rPr lang="en-IN" sz="1600" dirty="0" err="1"/>
              <a:t>customer_name</a:t>
            </a:r>
            <a:r>
              <a:rPr lang="en-IN" sz="1600" dirty="0"/>
              <a:t> VARCHAR(255),</a:t>
            </a:r>
          </a:p>
          <a:p>
            <a:r>
              <a:rPr lang="en-IN" sz="1600" dirty="0"/>
              <a:t>    address VARCHAR(255),</a:t>
            </a:r>
          </a:p>
          <a:p>
            <a:r>
              <a:rPr lang="en-IN" sz="1600" dirty="0"/>
              <a:t>    -- Additional columns as needed</a:t>
            </a:r>
          </a:p>
          <a:p>
            <a:r>
              <a:rPr lang="en-IN" sz="1600" dirty="0"/>
              <a:t>);</a:t>
            </a:r>
          </a:p>
        </p:txBody>
      </p:sp>
      <p:pic>
        <p:nvPicPr>
          <p:cNvPr id="19" name="图片 7">
            <a:extLst>
              <a:ext uri="{FF2B5EF4-FFF2-40B4-BE49-F238E27FC236}">
                <a16:creationId xmlns:a16="http://schemas.microsoft.com/office/drawing/2014/main" id="{6617E7EE-20EB-4157-BEFF-86689C9962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rot="5400000">
            <a:off x="9018398" y="3684398"/>
            <a:ext cx="2745430" cy="3601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6CD2-5324-4BFE-91A5-51B1C64D1CB7}"/>
              </a:ext>
            </a:extLst>
          </p:cNvPr>
          <p:cNvSpPr>
            <a:spLocks noGrp="1"/>
          </p:cNvSpPr>
          <p:nvPr>
            <p:ph type="title"/>
          </p:nvPr>
        </p:nvSpPr>
        <p:spPr>
          <a:xfrm>
            <a:off x="2246870" y="253914"/>
            <a:ext cx="6625281" cy="1204183"/>
          </a:xfrm>
        </p:spPr>
        <p:txBody>
          <a:bodyPr>
            <a:normAutofit/>
          </a:bodyPr>
          <a:lstStyle/>
          <a:p>
            <a:r>
              <a:rPr lang="en-IN" sz="2400" b="1" dirty="0"/>
              <a:t> Integrating Data from Databases</a:t>
            </a:r>
          </a:p>
        </p:txBody>
      </p:sp>
      <p:sp>
        <p:nvSpPr>
          <p:cNvPr id="4" name="Rectangle 1">
            <a:extLst>
              <a:ext uri="{FF2B5EF4-FFF2-40B4-BE49-F238E27FC236}">
                <a16:creationId xmlns:a16="http://schemas.microsoft.com/office/drawing/2014/main" id="{2552C393-C43E-4867-8B00-F5ACA170893E}"/>
              </a:ext>
            </a:extLst>
          </p:cNvPr>
          <p:cNvSpPr>
            <a:spLocks noGrp="1" noChangeArrowheads="1"/>
          </p:cNvSpPr>
          <p:nvPr>
            <p:ph type="body" idx="1"/>
          </p:nvPr>
        </p:nvSpPr>
        <p:spPr bwMode="auto">
          <a:xfrm>
            <a:off x="838200" y="1800692"/>
            <a:ext cx="9973962" cy="44012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Söhne"/>
              </a:rPr>
              <a:t>Integrating data from databases into a data warehouse involves several essential steps to ensure the seamless flow of data from the source database to the target data warehouse. First, establish a connection to the external database using appropriate credentials and configurations.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latin typeface="Söhne"/>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Söhne"/>
              </a:rPr>
              <a:t>Next, identify the relevant data within the database and use SQL queries to extract the required data. Then, create staging tables within the data warehouse to temporarily hold the extracted data. Transform the data as needed to align with the data warehouse schema, ensuring data consistency and compatibility.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latin typeface="Söhne"/>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Söhne"/>
              </a:rPr>
              <a:t>Finally, use SQL </a:t>
            </a:r>
            <a:r>
              <a:rPr kumimoji="0" lang="en-US" altLang="en-US" sz="2000" b="1" i="0" u="none" strike="noStrike" cap="none" normalizeH="0" baseline="0" dirty="0">
                <a:ln>
                  <a:noFill/>
                </a:ln>
                <a:effectLst/>
                <a:latin typeface="Söhne Mono"/>
              </a:rPr>
              <a:t>INSERT</a:t>
            </a:r>
            <a:r>
              <a:rPr kumimoji="0" lang="en-US" altLang="en-US" sz="2000" b="0" i="0" u="none" strike="noStrike" cap="none" normalizeH="0" baseline="0" dirty="0">
                <a:ln>
                  <a:noFill/>
                </a:ln>
                <a:effectLst/>
                <a:latin typeface="Söhne"/>
              </a:rPr>
              <a:t> or </a:t>
            </a:r>
            <a:r>
              <a:rPr kumimoji="0" lang="en-US" altLang="en-US" sz="2000" b="1" i="0" u="none" strike="noStrike" cap="none" normalizeH="0" baseline="0" dirty="0">
                <a:ln>
                  <a:noFill/>
                </a:ln>
                <a:effectLst/>
                <a:latin typeface="Söhne Mono"/>
              </a:rPr>
              <a:t>SELECT</a:t>
            </a:r>
            <a:r>
              <a:rPr kumimoji="0" lang="en-US" altLang="en-US" sz="2000" b="0" i="0" u="none" strike="noStrike" cap="none" normalizeH="0" baseline="0" dirty="0">
                <a:ln>
                  <a:noFill/>
                </a:ln>
                <a:effectLst/>
                <a:latin typeface="Söhne"/>
              </a:rPr>
              <a:t> statements to load the transformed data from the staging tables into the appropriate tables within the data warehouse. Regularly monitor the data integration process to address any potential issues or inconsistencies, ensuring that the data in the data warehouse remains accurate, reliable, and up-to-date.</a:t>
            </a:r>
            <a:r>
              <a:rPr kumimoji="0" lang="en-US" altLang="en-US" sz="2000" b="0" i="0" u="none" strike="noStrike" cap="none" normalizeH="0" baseline="0" dirty="0">
                <a:ln>
                  <a:noFill/>
                </a:ln>
                <a:effectLst/>
              </a:rPr>
              <a:t> </a:t>
            </a:r>
          </a:p>
        </p:txBody>
      </p:sp>
      <p:sp>
        <p:nvSpPr>
          <p:cNvPr id="5" name="椭圆 32">
            <a:extLst>
              <a:ext uri="{FF2B5EF4-FFF2-40B4-BE49-F238E27FC236}">
                <a16:creationId xmlns:a16="http://schemas.microsoft.com/office/drawing/2014/main" id="{6B625BC5-5E0D-4332-A9CB-BA4F70B41081}"/>
              </a:ext>
            </a:extLst>
          </p:cNvPr>
          <p:cNvSpPr/>
          <p:nvPr/>
        </p:nvSpPr>
        <p:spPr>
          <a:xfrm>
            <a:off x="1383943" y="38735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10</a:t>
            </a:r>
          </a:p>
        </p:txBody>
      </p:sp>
    </p:spTree>
    <p:extLst>
      <p:ext uri="{BB962C8B-B14F-4D97-AF65-F5344CB8AC3E}">
        <p14:creationId xmlns:p14="http://schemas.microsoft.com/office/powerpoint/2010/main" val="297114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18105" y="277495"/>
            <a:ext cx="8825230" cy="460375"/>
          </a:xfrm>
          <a:prstGeom prst="rect">
            <a:avLst/>
          </a:prstGeom>
          <a:noFill/>
        </p:spPr>
        <p:txBody>
          <a:bodyPr wrap="square" rtlCol="0" anchor="t">
            <a:spAutoFit/>
          </a:bodyPr>
          <a:lstStyle/>
          <a:p>
            <a:r>
              <a:rPr lang="en-US" sz="2400" b="1" dirty="0"/>
              <a:t>Data Storage and Management in IBM Cloud Warehouse</a:t>
            </a:r>
          </a:p>
        </p:txBody>
      </p:sp>
      <p:sp>
        <p:nvSpPr>
          <p:cNvPr id="57" name="椭圆 32"/>
          <p:cNvSpPr/>
          <p:nvPr/>
        </p:nvSpPr>
        <p:spPr>
          <a:xfrm>
            <a:off x="1385213" y="482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11</a:t>
            </a:r>
          </a:p>
        </p:txBody>
      </p:sp>
      <p:sp>
        <p:nvSpPr>
          <p:cNvPr id="21" name="Text Box 20"/>
          <p:cNvSpPr txBox="1"/>
          <p:nvPr/>
        </p:nvSpPr>
        <p:spPr>
          <a:xfrm>
            <a:off x="607060" y="1108075"/>
            <a:ext cx="10836275" cy="4839335"/>
          </a:xfrm>
          <a:prstGeom prst="rect">
            <a:avLst/>
          </a:prstGeom>
          <a:noFill/>
        </p:spPr>
        <p:txBody>
          <a:bodyPr wrap="square" rtlCol="0" anchor="t">
            <a:noAutofit/>
          </a:bodyPr>
          <a:lstStyle/>
          <a:p>
            <a:pPr marL="285750" indent="-285750">
              <a:buFont typeface="Wingdings" panose="05000000000000000000" charset="0"/>
              <a:buChar char="Ø"/>
            </a:pPr>
            <a:r>
              <a:rPr lang="en-US"/>
              <a:t>Data storage and management within IBM Cloud Warehouse encompasses a comprehensive approach to storing and organizing data in a cloud-based environment. The platform provides a scalable and secure storage infrastructure, allowing businesses to efficiently manage large volumes of structured and unstructured data. Through its robust storage capabilities, IBM Cloud Warehouse enables users to store data in various formats, ensuring flexibility for different types of data sources and applications.</a:t>
            </a:r>
          </a:p>
        </p:txBody>
      </p:sp>
      <p:sp>
        <p:nvSpPr>
          <p:cNvPr id="22" name="Text Box 21"/>
          <p:cNvSpPr txBox="1"/>
          <p:nvPr/>
        </p:nvSpPr>
        <p:spPr>
          <a:xfrm>
            <a:off x="607060" y="2914650"/>
            <a:ext cx="10836275" cy="1847850"/>
          </a:xfrm>
          <a:prstGeom prst="rect">
            <a:avLst/>
          </a:prstGeom>
          <a:noFill/>
        </p:spPr>
        <p:txBody>
          <a:bodyPr wrap="square" rtlCol="0" anchor="t">
            <a:noAutofit/>
          </a:bodyPr>
          <a:lstStyle/>
          <a:p>
            <a:pPr marL="285750" indent="-285750">
              <a:buFont typeface="Wingdings" panose="05000000000000000000" charset="0"/>
              <a:buChar char="Ø"/>
            </a:pPr>
            <a:r>
              <a:rPr lang="en-US"/>
              <a:t>Moreover, IBM Cloud Warehouse offers advanced management tools to facilitate the effective organization and retrieval of data. This includes features such as data partitioning, which allows for the division of data into smaller, more manageable segments, improving query performance and overall system efficiency. Additionally, data compression techniques are employed to optimize storage space and reduce storage costs, without compromising data integrity or accessibility.</a:t>
            </a:r>
          </a:p>
          <a:p>
            <a:endParaRPr lang="en-US"/>
          </a:p>
          <a:p>
            <a:endParaRPr lang="en-US"/>
          </a:p>
          <a:p>
            <a:endParaRPr lang="en-US"/>
          </a:p>
          <a:p>
            <a:endParaRPr lang="en-US"/>
          </a:p>
          <a:p>
            <a:endParaRPr lang="en-US"/>
          </a:p>
        </p:txBody>
      </p:sp>
      <p:sp>
        <p:nvSpPr>
          <p:cNvPr id="23" name="Text Box 22"/>
          <p:cNvSpPr txBox="1"/>
          <p:nvPr/>
        </p:nvSpPr>
        <p:spPr>
          <a:xfrm>
            <a:off x="607695" y="4502150"/>
            <a:ext cx="10962005" cy="1198880"/>
          </a:xfrm>
          <a:prstGeom prst="rect">
            <a:avLst/>
          </a:prstGeom>
          <a:noFill/>
        </p:spPr>
        <p:txBody>
          <a:bodyPr wrap="square" rtlCol="0" anchor="t">
            <a:spAutoFit/>
          </a:bodyPr>
          <a:lstStyle/>
          <a:p>
            <a:pPr marL="285750" indent="-285750">
              <a:buFont typeface="Wingdings" panose="05000000000000000000" charset="0"/>
              <a:buChar char="Ø"/>
            </a:pPr>
            <a:r>
              <a:rPr lang="en-US"/>
              <a:t>By effectively managing data storage and implementing robust data management practices, IBM Cloud Warehouse empowers businesses to leverage their data resources efficiently, enabling them to make informed decisions and derive valuable insights for enhanced business performance and growth.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595C-F1DE-4AA5-A1D3-B2AD8268C3C0}"/>
              </a:ext>
            </a:extLst>
          </p:cNvPr>
          <p:cNvSpPr>
            <a:spLocks noGrp="1"/>
          </p:cNvSpPr>
          <p:nvPr>
            <p:ph type="title"/>
          </p:nvPr>
        </p:nvSpPr>
        <p:spPr>
          <a:xfrm>
            <a:off x="2283940" y="230015"/>
            <a:ext cx="10515600" cy="902043"/>
          </a:xfrm>
        </p:spPr>
        <p:txBody>
          <a:bodyPr>
            <a:normAutofit/>
          </a:bodyPr>
          <a:lstStyle/>
          <a:p>
            <a:r>
              <a:rPr lang="en-US" sz="2400" b="1" dirty="0"/>
              <a:t>Mapping Data to Data Warehouse Schema</a:t>
            </a:r>
            <a:endParaRPr lang="en-IN" sz="2400" b="1" dirty="0"/>
          </a:p>
        </p:txBody>
      </p:sp>
      <p:sp>
        <p:nvSpPr>
          <p:cNvPr id="3" name="Text Placeholder 2">
            <a:extLst>
              <a:ext uri="{FF2B5EF4-FFF2-40B4-BE49-F238E27FC236}">
                <a16:creationId xmlns:a16="http://schemas.microsoft.com/office/drawing/2014/main" id="{C7568D7D-61A0-4B3D-8911-FFB67B062A9A}"/>
              </a:ext>
            </a:extLst>
          </p:cNvPr>
          <p:cNvSpPr>
            <a:spLocks noGrp="1"/>
          </p:cNvSpPr>
          <p:nvPr>
            <p:ph type="body" idx="1"/>
          </p:nvPr>
        </p:nvSpPr>
        <p:spPr/>
        <p:txBody>
          <a:bodyPr>
            <a:normAutofit/>
          </a:bodyPr>
          <a:lstStyle/>
          <a:p>
            <a:pPr>
              <a:buFont typeface="Wingdings" panose="05000000000000000000" pitchFamily="2" charset="2"/>
              <a:buChar char="Ø"/>
            </a:pPr>
            <a:r>
              <a:rPr lang="en-US" sz="2000" dirty="0"/>
              <a:t>Mapping data to a data warehouse schema involves the process of aligning the structure and content of the source data with the corresponding tables and fields in the data warehouse. This process ensures that the data from various sources, such as CSV files or databases, can be accurately integrated into the appropriate tables within the data warehouse.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 It requires identifying corresponding data elements in the source data and the data warehouse schema, ensuring that the data types, formats, and relationships match between the source and target. Effective mapping is crucial for maintaining data consistency and integrity, enabling smooth data integration and facilitating comprehensive and reliable analysis within the data warehouse environment.</a:t>
            </a:r>
            <a:endParaRPr lang="en-IN" sz="2000" dirty="0"/>
          </a:p>
        </p:txBody>
      </p:sp>
      <p:sp>
        <p:nvSpPr>
          <p:cNvPr id="4" name="椭圆 32">
            <a:extLst>
              <a:ext uri="{FF2B5EF4-FFF2-40B4-BE49-F238E27FC236}">
                <a16:creationId xmlns:a16="http://schemas.microsoft.com/office/drawing/2014/main" id="{BF75ECBD-8C06-44C4-A07A-1BF3E9857965}"/>
              </a:ext>
            </a:extLst>
          </p:cNvPr>
          <p:cNvSpPr/>
          <p:nvPr/>
        </p:nvSpPr>
        <p:spPr>
          <a:xfrm>
            <a:off x="1274002" y="230015"/>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12</a:t>
            </a:r>
          </a:p>
        </p:txBody>
      </p:sp>
    </p:spTree>
    <p:extLst>
      <p:ext uri="{BB962C8B-B14F-4D97-AF65-F5344CB8AC3E}">
        <p14:creationId xmlns:p14="http://schemas.microsoft.com/office/powerpoint/2010/main" val="157329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32"/>
          <p:cNvSpPr/>
          <p:nvPr/>
        </p:nvSpPr>
        <p:spPr>
          <a:xfrm>
            <a:off x="1201698" y="66294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13</a:t>
            </a:r>
          </a:p>
        </p:txBody>
      </p:sp>
      <p:sp>
        <p:nvSpPr>
          <p:cNvPr id="6" name="Text Box 5"/>
          <p:cNvSpPr txBox="1"/>
          <p:nvPr/>
        </p:nvSpPr>
        <p:spPr>
          <a:xfrm>
            <a:off x="2602230" y="892175"/>
            <a:ext cx="7722235" cy="830997"/>
          </a:xfrm>
          <a:prstGeom prst="rect">
            <a:avLst/>
          </a:prstGeom>
          <a:noFill/>
        </p:spPr>
        <p:txBody>
          <a:bodyPr wrap="square" rtlCol="0" anchor="t">
            <a:spAutoFit/>
          </a:bodyPr>
          <a:lstStyle/>
          <a:p>
            <a:r>
              <a:rPr lang="en-US" sz="2400" b="1" dirty="0"/>
              <a:t>Data Quality and Cleansing</a:t>
            </a:r>
          </a:p>
          <a:p>
            <a:endParaRPr lang="en-US" sz="2400" b="1" dirty="0"/>
          </a:p>
        </p:txBody>
      </p:sp>
      <p:sp>
        <p:nvSpPr>
          <p:cNvPr id="7" name="Text Box 6"/>
          <p:cNvSpPr txBox="1"/>
          <p:nvPr/>
        </p:nvSpPr>
        <p:spPr>
          <a:xfrm>
            <a:off x="1650365" y="1924050"/>
            <a:ext cx="6096000" cy="398780"/>
          </a:xfrm>
          <a:prstGeom prst="rect">
            <a:avLst/>
          </a:prstGeom>
          <a:noFill/>
        </p:spPr>
        <p:txBody>
          <a:bodyPr wrap="square" rtlCol="0" anchor="t">
            <a:spAutoFit/>
          </a:bodyPr>
          <a:lstStyle/>
          <a:p>
            <a:r>
              <a:rPr lang="en-US" sz="2000" b="1" dirty="0">
                <a:sym typeface="+mn-ea"/>
              </a:rPr>
              <a:t>Data Quality :</a:t>
            </a:r>
          </a:p>
        </p:txBody>
      </p:sp>
      <p:sp>
        <p:nvSpPr>
          <p:cNvPr id="8" name="Text Box 7"/>
          <p:cNvSpPr txBox="1"/>
          <p:nvPr/>
        </p:nvSpPr>
        <p:spPr>
          <a:xfrm>
            <a:off x="1649730" y="2413635"/>
            <a:ext cx="9566275" cy="1200329"/>
          </a:xfrm>
          <a:prstGeom prst="rect">
            <a:avLst/>
          </a:prstGeom>
          <a:noFill/>
        </p:spPr>
        <p:txBody>
          <a:bodyPr wrap="square" rtlCol="0" anchor="t">
            <a:spAutoFit/>
          </a:bodyPr>
          <a:lstStyle/>
          <a:p>
            <a:r>
              <a:rPr lang="en-US" dirty="0"/>
              <a:t> Refers to the accuracy, completeness, and consistency of data. Ensuring high data quality involves maintaining data integrity, eliminating duplicates, and resolving inconsistencies within the dataset. It aims to guarantee that the data is reliable and suitable for analysis and decision-making processes.</a:t>
            </a:r>
          </a:p>
        </p:txBody>
      </p:sp>
      <p:sp>
        <p:nvSpPr>
          <p:cNvPr id="9" name="Text Box 8"/>
          <p:cNvSpPr txBox="1"/>
          <p:nvPr/>
        </p:nvSpPr>
        <p:spPr>
          <a:xfrm>
            <a:off x="1541780" y="3890010"/>
            <a:ext cx="6096000" cy="460375"/>
          </a:xfrm>
          <a:prstGeom prst="rect">
            <a:avLst/>
          </a:prstGeom>
          <a:noFill/>
        </p:spPr>
        <p:txBody>
          <a:bodyPr wrap="square" rtlCol="0" anchor="t">
            <a:spAutoFit/>
          </a:bodyPr>
          <a:lstStyle/>
          <a:p>
            <a:r>
              <a:rPr lang="en-US" sz="2400" b="1" dirty="0">
                <a:sym typeface="+mn-ea"/>
              </a:rPr>
              <a:t> Data cleansing</a:t>
            </a:r>
            <a:r>
              <a:rPr lang="en-US" sz="2000" b="1" dirty="0">
                <a:sym typeface="+mn-ea"/>
              </a:rPr>
              <a:t> :</a:t>
            </a:r>
          </a:p>
        </p:txBody>
      </p:sp>
      <p:sp>
        <p:nvSpPr>
          <p:cNvPr id="10" name="Text Box 9"/>
          <p:cNvSpPr txBox="1"/>
          <p:nvPr/>
        </p:nvSpPr>
        <p:spPr>
          <a:xfrm>
            <a:off x="1650365" y="4673600"/>
            <a:ext cx="8676005" cy="1477328"/>
          </a:xfrm>
          <a:prstGeom prst="rect">
            <a:avLst/>
          </a:prstGeom>
          <a:noFill/>
        </p:spPr>
        <p:txBody>
          <a:bodyPr wrap="square" rtlCol="0" anchor="t">
            <a:spAutoFit/>
          </a:bodyPr>
          <a:lstStyle/>
          <a:p>
            <a:r>
              <a:rPr lang="en-US" dirty="0"/>
              <a:t>Involves the process of identifying and rectifying errors or inconsistencies within a dataset. It includes activities such as handling missing data, correcting inaccuracies, standardizing data formats, and removing duplicates. Data cleansing aims to enhance data quality and ensure that the dataset is uniform and consistent for effective analysis and reporting.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322830" y="418683"/>
            <a:ext cx="10875010" cy="830997"/>
          </a:xfrm>
          <a:prstGeom prst="rect">
            <a:avLst/>
          </a:prstGeom>
        </p:spPr>
        <p:txBody>
          <a:bodyPr wrap="square">
            <a:spAutoFit/>
          </a:bodyPr>
          <a:lstStyle/>
          <a:p>
            <a:r>
              <a:rPr lang="en-US" sz="2400" b="1" dirty="0"/>
              <a:t>Data Warehouse Maintenance and Optimization</a:t>
            </a:r>
          </a:p>
          <a:p>
            <a:pPr lvl="0"/>
            <a:endParaRPr lang="en-US" altLang="zh-CN" sz="2400" b="1" dirty="0">
              <a:latin typeface="Open Sans" panose="020B0606030504020204" charset="0"/>
              <a:ea typeface="Open Sans" panose="020B0606030504020204" charset="0"/>
              <a:cs typeface="+mn-ea"/>
              <a:sym typeface="Arial" panose="020B0604020202020204" pitchFamily="34" charset="0"/>
            </a:endParaRPr>
          </a:p>
        </p:txBody>
      </p:sp>
      <p:sp>
        <p:nvSpPr>
          <p:cNvPr id="57" name="椭圆 32"/>
          <p:cNvSpPr/>
          <p:nvPr/>
        </p:nvSpPr>
        <p:spPr>
          <a:xfrm>
            <a:off x="1201063" y="15621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14</a:t>
            </a:r>
          </a:p>
        </p:txBody>
      </p:sp>
      <p:sp>
        <p:nvSpPr>
          <p:cNvPr id="2" name="Text Box 1"/>
          <p:cNvSpPr txBox="1"/>
          <p:nvPr/>
        </p:nvSpPr>
        <p:spPr>
          <a:xfrm>
            <a:off x="608295" y="1679418"/>
            <a:ext cx="11204763" cy="2308324"/>
          </a:xfrm>
          <a:prstGeom prst="rect">
            <a:avLst/>
          </a:prstGeom>
          <a:noFill/>
        </p:spPr>
        <p:txBody>
          <a:bodyPr wrap="square" rtlCol="0" anchor="t">
            <a:spAutoFit/>
          </a:bodyPr>
          <a:lstStyle/>
          <a:p>
            <a:r>
              <a:rPr lang="en-US" dirty="0"/>
              <a:t>Data Warehouse Maintenance involves the regular upkeep and management of the data warehouse system to ensure its continued functionality and performance. This includes tasks such as routine data backups to prevent data loss, implementing stringent security protocols to safeguard sensitive information, conducting hardware and software upgrades to stay current with technological advancements, continuous performance monitoring to identify and resolve any system bottlenecks, and enforcing data quality measures to guarantee the accuracy and reliability of the stored data. By proactively addressing these maintenance aspects, organizations can ensure the integrity of their data warehouse, enabling efficient data management and reliable decision-making processes.</a:t>
            </a:r>
          </a:p>
        </p:txBody>
      </p:sp>
      <p:sp>
        <p:nvSpPr>
          <p:cNvPr id="3" name="Text Box 2"/>
          <p:cNvSpPr txBox="1"/>
          <p:nvPr/>
        </p:nvSpPr>
        <p:spPr>
          <a:xfrm>
            <a:off x="591185" y="1249680"/>
            <a:ext cx="6096000" cy="398780"/>
          </a:xfrm>
          <a:prstGeom prst="rect">
            <a:avLst/>
          </a:prstGeom>
          <a:noFill/>
        </p:spPr>
        <p:txBody>
          <a:bodyPr wrap="square" rtlCol="0" anchor="t">
            <a:spAutoFit/>
          </a:bodyPr>
          <a:lstStyle/>
          <a:p>
            <a:r>
              <a:rPr lang="en-US" altLang="zh-CN" sz="2000" b="1" dirty="0">
                <a:latin typeface="Open Sans" panose="020B0606030504020204" charset="0"/>
                <a:ea typeface="Open Sans" panose="020B0606030504020204" charset="0"/>
                <a:cs typeface="+mn-ea"/>
                <a:sym typeface="Arial" panose="020B0604020202020204" pitchFamily="34" charset="0"/>
              </a:rPr>
              <a:t>Maintenance:</a:t>
            </a:r>
          </a:p>
        </p:txBody>
      </p:sp>
      <p:sp>
        <p:nvSpPr>
          <p:cNvPr id="4" name="Text Box 3"/>
          <p:cNvSpPr txBox="1"/>
          <p:nvPr/>
        </p:nvSpPr>
        <p:spPr>
          <a:xfrm>
            <a:off x="591185" y="4439285"/>
            <a:ext cx="10502900" cy="1924685"/>
          </a:xfrm>
          <a:prstGeom prst="rect">
            <a:avLst/>
          </a:prstGeom>
          <a:noFill/>
        </p:spPr>
        <p:txBody>
          <a:bodyPr wrap="square" rtlCol="0" anchor="t">
            <a:noAutofit/>
          </a:bodyPr>
          <a:lstStyle/>
          <a:p>
            <a:r>
              <a:rPr lang="en-US"/>
              <a:t>Performance optimization in IBM Cloud Warehouse focuses on enhancing the efficiency and responsiveness of the data warehouse system. This includes optimizing query performance through indexing, partitioning, and data caching techniques, as well as fine-tuning system configurations to accommodate varying workloads. Additionally, performance optimization involves monitoring system resources, identifying potential bottlenecks, and implementing measures to enhance system scalability and responsiveness, ensuring smooth and efficient data processing and analysis.</a:t>
            </a:r>
          </a:p>
        </p:txBody>
      </p:sp>
      <p:sp>
        <p:nvSpPr>
          <p:cNvPr id="11" name="Text Box 10"/>
          <p:cNvSpPr txBox="1"/>
          <p:nvPr/>
        </p:nvSpPr>
        <p:spPr>
          <a:xfrm>
            <a:off x="591185" y="3987742"/>
            <a:ext cx="6096000" cy="398780"/>
          </a:xfrm>
          <a:prstGeom prst="rect">
            <a:avLst/>
          </a:prstGeom>
          <a:noFill/>
        </p:spPr>
        <p:txBody>
          <a:bodyPr wrap="square" rtlCol="0" anchor="t">
            <a:spAutoFit/>
          </a:bodyPr>
          <a:lstStyle/>
          <a:p>
            <a:r>
              <a:rPr lang="en-US" altLang="zh-CN" sz="2000" b="1" dirty="0">
                <a:latin typeface="Open Sans" panose="020B0606030504020204" charset="0"/>
                <a:ea typeface="Open Sans" panose="020B0606030504020204" charset="0"/>
                <a:cs typeface="+mn-ea"/>
                <a:sym typeface="Arial" panose="020B0604020202020204" pitchFamily="34" charset="0"/>
              </a:rPr>
              <a:t>Optimization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1" name="矩形 30"/>
          <p:cNvSpPr/>
          <p:nvPr/>
        </p:nvSpPr>
        <p:spPr>
          <a:xfrm>
            <a:off x="-107414" y="1282213"/>
            <a:ext cx="8980369" cy="521970"/>
          </a:xfrm>
          <a:prstGeom prst="rect">
            <a:avLst/>
          </a:prstGeom>
        </p:spPr>
        <p:txBody>
          <a:bodyPr wrap="square">
            <a:spAutoFit/>
          </a:bodyPr>
          <a:lstStyle/>
          <a:p>
            <a:pPr algn="ctr"/>
            <a:r>
              <a:rPr lang="en-US" altLang="zh-CN" sz="2800" b="1" dirty="0">
                <a:latin typeface="Open Sans" panose="020B0606030504020204" charset="0"/>
                <a:ea typeface="Open Sans" panose="020B0606030504020204" charset="0"/>
                <a:cs typeface="+mn-ea"/>
                <a:sym typeface="Arial" panose="020B0604020202020204" pitchFamily="34" charset="0"/>
              </a:rPr>
              <a:t>conclusion</a:t>
            </a:r>
          </a:p>
        </p:txBody>
      </p:sp>
      <p:sp>
        <p:nvSpPr>
          <p:cNvPr id="33" name="椭圆 32"/>
          <p:cNvSpPr/>
          <p:nvPr/>
        </p:nvSpPr>
        <p:spPr>
          <a:xfrm>
            <a:off x="2002433" y="1083946"/>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15</a:t>
            </a:r>
          </a:p>
        </p:txBody>
      </p:sp>
      <p:sp>
        <p:nvSpPr>
          <p:cNvPr id="4" name="Text Box 3"/>
          <p:cNvSpPr txBox="1"/>
          <p:nvPr/>
        </p:nvSpPr>
        <p:spPr>
          <a:xfrm>
            <a:off x="2921635" y="1998345"/>
            <a:ext cx="7385050" cy="3139321"/>
          </a:xfrm>
          <a:prstGeom prst="rect">
            <a:avLst/>
          </a:prstGeom>
          <a:noFill/>
        </p:spPr>
        <p:txBody>
          <a:bodyPr wrap="square" rtlCol="0" anchor="t">
            <a:spAutoFit/>
          </a:bodyPr>
          <a:lstStyle/>
          <a:p>
            <a:r>
              <a:rPr lang="en-US" dirty="0"/>
              <a:t>In conclusion, a well-designed data warehouse serves as a cornerstone for effective data management and informed decision-making within organizations. Through meticulous schema design, efficient data integration from diverse sources like CSV files and databases, and robust data mapping strategies, businesses can harness the power of their data to gain valuable insights and drive strategic initiatives. The integration process, coupled with careful data preprocessing, transformation, and validation, ensures the accuracy and reliability of the integrated data. By emphasizing the importance of data quality and consistency, businesses can optimize their data warehouse performance and scalability.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 y="-1"/>
            <a:ext cx="5749607" cy="5448301"/>
            <a:chOff x="3315118" y="-1"/>
            <a:chExt cx="7237268"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1462"/>
            <a:stretch>
              <a:fillRect/>
            </a:stretch>
          </p:blipFill>
          <p:spPr>
            <a:xfrm>
              <a:off x="3649414" y="0"/>
              <a:ext cx="6902972"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3315118" y="-1"/>
              <a:ext cx="2589134" cy="4985657"/>
            </a:xfrm>
            <a:prstGeom prst="rect">
              <a:avLst/>
            </a:prstGeom>
          </p:spPr>
        </p:pic>
      </p:grpSp>
      <p:grpSp>
        <p:nvGrpSpPr>
          <p:cNvPr id="31" name="组合 30"/>
          <p:cNvGrpSpPr/>
          <p:nvPr/>
        </p:nvGrpSpPr>
        <p:grpSpPr>
          <a:xfrm>
            <a:off x="501841" y="1127379"/>
            <a:ext cx="2933065" cy="1322704"/>
            <a:chOff x="1641347" y="1323128"/>
            <a:chExt cx="1989175" cy="897045"/>
          </a:xfrm>
        </p:grpSpPr>
        <p:sp>
          <p:nvSpPr>
            <p:cNvPr id="32" name="椭圆 31"/>
            <p:cNvSpPr/>
            <p:nvPr/>
          </p:nvSpPr>
          <p:spPr>
            <a:xfrm>
              <a:off x="2123668" y="1323128"/>
              <a:ext cx="512352" cy="512352"/>
            </a:xfrm>
            <a:prstGeom prst="ellipse">
              <a:avLst/>
            </a:prstGeom>
            <a:solidFill>
              <a:srgbClr val="4B4B4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Open Sans" panose="020B0606030504020204" charset="0"/>
                  <a:ea typeface="Open Sans" panose="020B0606030504020204" charset="0"/>
                  <a:cs typeface="+mn-ea"/>
                  <a:sym typeface="Arial" panose="020B0604020202020204" pitchFamily="34" charset="0"/>
                </a:rPr>
                <a:t>1</a:t>
              </a:r>
            </a:p>
          </p:txBody>
        </p:sp>
        <p:sp>
          <p:nvSpPr>
            <p:cNvPr id="33" name="椭圆 32"/>
            <p:cNvSpPr/>
            <p:nvPr/>
          </p:nvSpPr>
          <p:spPr>
            <a:xfrm>
              <a:off x="2532363" y="1323128"/>
              <a:ext cx="543481" cy="512474"/>
            </a:xfrm>
            <a:prstGeom prst="ellipse">
              <a:avLst/>
            </a:prstGeom>
            <a:solidFill>
              <a:srgbClr val="4B4B4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Open Sans" panose="020B0606030504020204" charset="0"/>
                  <a:ea typeface="Open Sans" panose="020B0606030504020204" charset="0"/>
                  <a:cs typeface="+mn-ea"/>
                  <a:sym typeface="Arial" panose="020B0604020202020204" pitchFamily="34" charset="0"/>
                </a:rPr>
                <a:t>5</a:t>
              </a:r>
            </a:p>
          </p:txBody>
        </p:sp>
        <p:sp>
          <p:nvSpPr>
            <p:cNvPr id="34" name="矩形 33"/>
            <p:cNvSpPr/>
            <p:nvPr/>
          </p:nvSpPr>
          <p:spPr>
            <a:xfrm>
              <a:off x="1641347" y="1740859"/>
              <a:ext cx="1989175" cy="479314"/>
            </a:xfrm>
            <a:prstGeom prst="rect">
              <a:avLst/>
            </a:prstGeom>
          </p:spPr>
          <p:txBody>
            <a:bodyPr vert="horz" wrap="square">
              <a:spAutoFit/>
            </a:bodyPr>
            <a:lstStyle/>
            <a:p>
              <a:r>
                <a:rPr lang="zh-CN" altLang="en-US" sz="4000" b="1" dirty="0">
                  <a:solidFill>
                    <a:schemeClr val="bg1"/>
                  </a:solidFill>
                  <a:latin typeface="Open Sans" panose="020B0606030504020204" charset="0"/>
                  <a:ea typeface="Open Sans" panose="020B0606030504020204" charset="0"/>
                  <a:cs typeface="+mn-ea"/>
                  <a:sym typeface="Arial" panose="020B0604020202020204" pitchFamily="34" charset="0"/>
                </a:rPr>
                <a:t>CONTENTS</a:t>
              </a:r>
            </a:p>
          </p:txBody>
        </p:sp>
      </p:grpSp>
      <p:sp>
        <p:nvSpPr>
          <p:cNvPr id="3" name="Text Box 2"/>
          <p:cNvSpPr txBox="1"/>
          <p:nvPr/>
        </p:nvSpPr>
        <p:spPr>
          <a:xfrm>
            <a:off x="6007100" y="407035"/>
            <a:ext cx="6096000" cy="460375"/>
          </a:xfrm>
          <a:prstGeom prst="rect">
            <a:avLst/>
          </a:prstGeom>
          <a:noFill/>
        </p:spPr>
        <p:txBody>
          <a:bodyPr wrap="square" rtlCol="0" anchor="t">
            <a:spAutoFit/>
          </a:bodyPr>
          <a:lstStyle/>
          <a:p>
            <a:pPr algn="ctr"/>
            <a:r>
              <a:rPr lang="en-US" sz="2400" b="1" dirty="0"/>
              <a:t> Introduction:</a:t>
            </a:r>
          </a:p>
        </p:txBody>
      </p:sp>
      <p:sp>
        <p:nvSpPr>
          <p:cNvPr id="4" name="Text Box 3"/>
          <p:cNvSpPr txBox="1"/>
          <p:nvPr/>
        </p:nvSpPr>
        <p:spPr>
          <a:xfrm>
            <a:off x="5749290" y="1127125"/>
            <a:ext cx="6096000" cy="1754326"/>
          </a:xfrm>
          <a:prstGeom prst="rect">
            <a:avLst/>
          </a:prstGeom>
          <a:noFill/>
        </p:spPr>
        <p:txBody>
          <a:bodyPr wrap="square" rtlCol="0" anchor="t">
            <a:spAutoFit/>
          </a:bodyPr>
          <a:lstStyle/>
          <a:p>
            <a:pPr marL="285750" indent="-285750">
              <a:buFont typeface="Wingdings" panose="05000000000000000000" charset="0"/>
              <a:buChar char="Ø"/>
            </a:pPr>
            <a:r>
              <a:rPr lang="en-US" dirty="0"/>
              <a:t> A data warehouse is a crucial component of modern data management, enabling organizations to consolidate and analyze vast amounts of disparate data for informed decision-making. It serves as a centralized repository, facilitating complex queries and data analysis.</a:t>
            </a:r>
          </a:p>
        </p:txBody>
      </p:sp>
      <p:sp>
        <p:nvSpPr>
          <p:cNvPr id="5" name="Text Box 4"/>
          <p:cNvSpPr txBox="1"/>
          <p:nvPr/>
        </p:nvSpPr>
        <p:spPr>
          <a:xfrm>
            <a:off x="4321810" y="3592830"/>
            <a:ext cx="7523480" cy="1477328"/>
          </a:xfrm>
          <a:prstGeom prst="rect">
            <a:avLst/>
          </a:prstGeom>
          <a:noFill/>
        </p:spPr>
        <p:txBody>
          <a:bodyPr wrap="square" rtlCol="0" anchor="t">
            <a:spAutoFit/>
          </a:bodyPr>
          <a:lstStyle/>
          <a:p>
            <a:pPr marL="285750" indent="-285750">
              <a:buFont typeface="Wingdings" panose="05000000000000000000" charset="0"/>
              <a:buChar char="Ø"/>
            </a:pPr>
            <a:r>
              <a:rPr lang="en-US" dirty="0"/>
              <a:t>By structuring data in a logical schema, such as star or snowflake schema, it enhances query performance and simplifies data retrieval. The data warehouse integrates data from various sources, including CSV files and databases, utilizing ETL (Extract, Transform, Load) processes.</a:t>
            </a:r>
          </a:p>
        </p:txBody>
      </p:sp>
      <p:sp>
        <p:nvSpPr>
          <p:cNvPr id="6" name="Text Box 5"/>
          <p:cNvSpPr txBox="1"/>
          <p:nvPr/>
        </p:nvSpPr>
        <p:spPr>
          <a:xfrm>
            <a:off x="654685" y="5448300"/>
            <a:ext cx="11343640" cy="923330"/>
          </a:xfrm>
          <a:prstGeom prst="rect">
            <a:avLst/>
          </a:prstGeom>
          <a:noFill/>
        </p:spPr>
        <p:txBody>
          <a:bodyPr wrap="square" rtlCol="0" anchor="t">
            <a:spAutoFit/>
          </a:bodyPr>
          <a:lstStyle/>
          <a:p>
            <a:pPr marL="285750" indent="-285750">
              <a:buFont typeface="Wingdings" panose="05000000000000000000" charset="0"/>
              <a:buChar char="Ø"/>
            </a:pPr>
            <a:r>
              <a:rPr lang="en-US" dirty="0"/>
              <a:t> Through effective data integration and maintenance, it supports businesses in gaining valuable insights, identifying trends, and making strategic decisions to improve operational efficiency and competitiveness.</a:t>
            </a:r>
          </a:p>
        </p:txBody>
      </p:sp>
      <p:sp>
        <p:nvSpPr>
          <p:cNvPr id="16" name="Oval 15"/>
          <p:cNvSpPr/>
          <p:nvPr/>
        </p:nvSpPr>
        <p:spPr>
          <a:xfrm>
            <a:off x="5300980" y="311150"/>
            <a:ext cx="798830" cy="8159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1" name="矩形 30"/>
          <p:cNvSpPr/>
          <p:nvPr/>
        </p:nvSpPr>
        <p:spPr>
          <a:xfrm>
            <a:off x="112931" y="444648"/>
            <a:ext cx="8980369" cy="460375"/>
          </a:xfrm>
          <a:prstGeom prst="rect">
            <a:avLst/>
          </a:prstGeom>
        </p:spPr>
        <p:txBody>
          <a:bodyPr wrap="square">
            <a:spAutoFit/>
          </a:bodyPr>
          <a:lstStyle/>
          <a:p>
            <a:pPr algn="ctr"/>
            <a:r>
              <a:rPr lang="en-IN" altLang="zh-CN" sz="2400" b="1" dirty="0">
                <a:latin typeface="Open Sans" panose="020B0606030504020204" charset="0"/>
                <a:ea typeface="Open Sans" panose="020B0606030504020204" charset="0"/>
                <a:cs typeface="+mn-ea"/>
                <a:sym typeface="Arial" panose="020B0604020202020204" pitchFamily="34" charset="0"/>
              </a:rPr>
              <a:t>Schema Design</a:t>
            </a:r>
            <a:endParaRPr lang="zh-CN" altLang="en-US" sz="2400" b="1" dirty="0">
              <a:latin typeface="Open Sans" panose="020B0606030504020204" charset="0"/>
              <a:ea typeface="Open Sans" panose="020B0606030504020204" charset="0"/>
              <a:cs typeface="+mn-ea"/>
              <a:sym typeface="Arial" panose="020B0604020202020204" pitchFamily="34" charset="0"/>
            </a:endParaRPr>
          </a:p>
        </p:txBody>
      </p:sp>
      <p:sp>
        <p:nvSpPr>
          <p:cNvPr id="33" name="椭圆 32"/>
          <p:cNvSpPr/>
          <p:nvPr/>
        </p:nvSpPr>
        <p:spPr>
          <a:xfrm>
            <a:off x="385088" y="2006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2</a:t>
            </a:r>
          </a:p>
        </p:txBody>
      </p:sp>
      <p:sp>
        <p:nvSpPr>
          <p:cNvPr id="3" name="Text Box 2"/>
          <p:cNvSpPr txBox="1"/>
          <p:nvPr/>
        </p:nvSpPr>
        <p:spPr>
          <a:xfrm>
            <a:off x="1753235" y="1127760"/>
            <a:ext cx="7693025" cy="1905635"/>
          </a:xfrm>
          <a:prstGeom prst="rect">
            <a:avLst/>
          </a:prstGeom>
          <a:noFill/>
        </p:spPr>
        <p:txBody>
          <a:bodyPr wrap="square" rtlCol="0" anchor="t">
            <a:noAutofit/>
          </a:bodyPr>
          <a:lstStyle/>
          <a:p>
            <a:pPr marL="285750" indent="-285750">
              <a:buFont typeface="Wingdings" panose="05000000000000000000" pitchFamily="2" charset="2"/>
              <a:buChar char="Ø"/>
            </a:pPr>
            <a:r>
              <a:rPr lang="en-US" dirty="0"/>
              <a:t>In the context of a data warehouse, schema design pertains to the strategic organization and structuring of data for efficient storage and retrieval. It involves the establishment of a logical blueprint that outlines the relationships and dependencies between different data elements. </a:t>
            </a:r>
          </a:p>
        </p:txBody>
      </p:sp>
      <p:sp>
        <p:nvSpPr>
          <p:cNvPr id="4" name="Text Box 3"/>
          <p:cNvSpPr txBox="1"/>
          <p:nvPr/>
        </p:nvSpPr>
        <p:spPr>
          <a:xfrm>
            <a:off x="2403475" y="3033395"/>
            <a:ext cx="7385050" cy="2242940"/>
          </a:xfrm>
          <a:prstGeom prst="rect">
            <a:avLst/>
          </a:prstGeom>
          <a:noFill/>
        </p:spPr>
        <p:txBody>
          <a:bodyPr wrap="square" rtlCol="0" anchor="t">
            <a:noAutofit/>
          </a:bodyPr>
          <a:lstStyle/>
          <a:p>
            <a:pPr marL="285750" indent="-285750">
              <a:buFont typeface="Wingdings" panose="05000000000000000000" charset="0"/>
              <a:buChar char="Ø"/>
            </a:pPr>
            <a:r>
              <a:rPr lang="en-US" dirty="0"/>
              <a:t>The star schema, characterized by a centralized fact table connected to multiple dimension tables, and the snowflake schema, which extends the star schema by normalizing dimension tables, are commonly employed in data warehousing. Effective schema design optimizes query performance, simplifies data analysis, and facilitates the execution of complex analytical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3078480" y="434975"/>
            <a:ext cx="6035040" cy="481965"/>
          </a:xfrm>
          <a:prstGeom prst="rect">
            <a:avLst/>
          </a:prstGeom>
        </p:spPr>
        <p:txBody>
          <a:bodyPr wrap="square">
            <a:noAutofit/>
          </a:bodyPr>
          <a:lstStyle/>
          <a:p>
            <a:pPr lvl="0" algn="ctr"/>
            <a:endParaRPr lang="zh-CN" altLang="en-US" sz="2400" b="1" dirty="0">
              <a:latin typeface="Open Sans" panose="020B0606030504020204" charset="0"/>
              <a:ea typeface="Open Sans" panose="020B0606030504020204" charset="0"/>
              <a:cs typeface="+mn-ea"/>
              <a:sym typeface="Arial" panose="020B0604020202020204" pitchFamily="34" charset="0"/>
            </a:endParaRPr>
          </a:p>
        </p:txBody>
      </p:sp>
      <p:sp>
        <p:nvSpPr>
          <p:cNvPr id="33" name="椭圆 32"/>
          <p:cNvSpPr/>
          <p:nvPr/>
        </p:nvSpPr>
        <p:spPr>
          <a:xfrm>
            <a:off x="2309138" y="2006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3</a:t>
            </a:r>
          </a:p>
        </p:txBody>
      </p:sp>
      <p:sp>
        <p:nvSpPr>
          <p:cNvPr id="2" name="Rectangle 1">
            <a:extLst>
              <a:ext uri="{FF2B5EF4-FFF2-40B4-BE49-F238E27FC236}">
                <a16:creationId xmlns:a16="http://schemas.microsoft.com/office/drawing/2014/main" id="{D67E0577-8320-42AC-8AA5-DEF2EAEE777D}"/>
              </a:ext>
            </a:extLst>
          </p:cNvPr>
          <p:cNvSpPr/>
          <p:nvPr/>
        </p:nvSpPr>
        <p:spPr>
          <a:xfrm>
            <a:off x="4246400" y="475457"/>
            <a:ext cx="3890809" cy="461665"/>
          </a:xfrm>
          <a:prstGeom prst="rect">
            <a:avLst/>
          </a:prstGeom>
        </p:spPr>
        <p:txBody>
          <a:bodyPr wrap="none">
            <a:spAutoFit/>
          </a:bodyPr>
          <a:lstStyle/>
          <a:p>
            <a:r>
              <a:rPr lang="en-IN" sz="2400" b="1" dirty="0"/>
              <a:t>Sales Fact Table Schema</a:t>
            </a:r>
          </a:p>
        </p:txBody>
      </p:sp>
      <p:sp>
        <p:nvSpPr>
          <p:cNvPr id="4" name="Rectangle 3">
            <a:extLst>
              <a:ext uri="{FF2B5EF4-FFF2-40B4-BE49-F238E27FC236}">
                <a16:creationId xmlns:a16="http://schemas.microsoft.com/office/drawing/2014/main" id="{DCF60DA4-178E-43B6-9A0E-651F312EF10F}"/>
              </a:ext>
            </a:extLst>
          </p:cNvPr>
          <p:cNvSpPr/>
          <p:nvPr/>
        </p:nvSpPr>
        <p:spPr>
          <a:xfrm>
            <a:off x="778476" y="1302027"/>
            <a:ext cx="11269362" cy="5355312"/>
          </a:xfrm>
          <a:prstGeom prst="rect">
            <a:avLst/>
          </a:prstGeom>
        </p:spPr>
        <p:txBody>
          <a:bodyPr wrap="square">
            <a:spAutoFit/>
          </a:bodyPr>
          <a:lstStyle/>
          <a:p>
            <a:pPr marL="285750" indent="-285750">
              <a:buFont typeface="Wingdings" panose="05000000000000000000" pitchFamily="2" charset="2"/>
              <a:buChar char="Ø"/>
            </a:pPr>
            <a:r>
              <a:rPr lang="en-IN" b="1" dirty="0"/>
              <a:t>Primary Key: </a:t>
            </a:r>
            <a:r>
              <a:rPr lang="en-IN" dirty="0"/>
              <a:t>A unique identifier for each record in the sales table, enabling efficient data retrieval and management.</a:t>
            </a:r>
          </a:p>
          <a:p>
            <a:pPr marL="285750" indent="-285750">
              <a:buFont typeface="Wingdings" panose="05000000000000000000" pitchFamily="2" charset="2"/>
              <a:buChar char="Ø"/>
            </a:pPr>
            <a:r>
              <a:rPr lang="en-IN" b="1" dirty="0"/>
              <a:t>Foreign Keys</a:t>
            </a:r>
            <a:r>
              <a:rPr lang="en-IN" dirty="0"/>
              <a:t>: References to related dimension tables (e.g., date, product, customer) that establish connections between the fact table and dimensions.</a:t>
            </a:r>
          </a:p>
          <a:p>
            <a:pPr marL="285750" indent="-285750">
              <a:buFont typeface="Wingdings" panose="05000000000000000000" pitchFamily="2" charset="2"/>
              <a:buChar char="Ø"/>
            </a:pPr>
            <a:r>
              <a:rPr lang="en-IN" b="1" dirty="0" err="1"/>
              <a:t>Date_id</a:t>
            </a:r>
            <a:r>
              <a:rPr lang="en-IN" b="1" dirty="0"/>
              <a:t>: </a:t>
            </a:r>
            <a:r>
              <a:rPr lang="en-IN" dirty="0"/>
              <a:t>A foreign key linking to the Date Dimension Table, providing time-based insights into sales trends and patterns.</a:t>
            </a:r>
          </a:p>
          <a:p>
            <a:pPr marL="285750" indent="-285750">
              <a:buFont typeface="Wingdings" panose="05000000000000000000" pitchFamily="2" charset="2"/>
              <a:buChar char="Ø"/>
            </a:pPr>
            <a:r>
              <a:rPr lang="en-IN" b="1" dirty="0" err="1"/>
              <a:t>Product_id</a:t>
            </a:r>
            <a:r>
              <a:rPr lang="en-IN" b="1" dirty="0"/>
              <a:t>: </a:t>
            </a:r>
            <a:r>
              <a:rPr lang="en-IN" dirty="0"/>
              <a:t>A foreign key connecting to the Product Dimension Table, facilitating analysis of sales by product categories and attributes.</a:t>
            </a:r>
          </a:p>
          <a:p>
            <a:pPr marL="285750" indent="-285750">
              <a:buFont typeface="Wingdings" panose="05000000000000000000" pitchFamily="2" charset="2"/>
              <a:buChar char="Ø"/>
            </a:pPr>
            <a:r>
              <a:rPr lang="en-IN" b="1" dirty="0" err="1"/>
              <a:t>Customer_id</a:t>
            </a:r>
            <a:r>
              <a:rPr lang="en-IN" b="1" dirty="0"/>
              <a:t>: </a:t>
            </a:r>
            <a:r>
              <a:rPr lang="en-IN" dirty="0"/>
              <a:t>A foreign key linking to the Customer Dimension Table, allowing for the examination of customer-specific purchasing </a:t>
            </a:r>
            <a:r>
              <a:rPr lang="en-IN" dirty="0" err="1"/>
              <a:t>behavior</a:t>
            </a:r>
            <a:r>
              <a:rPr lang="en-IN" dirty="0"/>
              <a:t>.</a:t>
            </a:r>
          </a:p>
          <a:p>
            <a:pPr marL="285750" indent="-285750">
              <a:buFont typeface="Wingdings" panose="05000000000000000000" pitchFamily="2" charset="2"/>
              <a:buChar char="Ø"/>
            </a:pPr>
            <a:r>
              <a:rPr lang="en-IN" b="1" dirty="0" err="1"/>
              <a:t>Quantity_sold</a:t>
            </a:r>
            <a:r>
              <a:rPr lang="en-IN" b="1" dirty="0"/>
              <a:t>: </a:t>
            </a:r>
            <a:r>
              <a:rPr lang="en-IN" dirty="0"/>
              <a:t>The numerical value representing the quantity of products sold, serving as a key metric for sales analysis.</a:t>
            </a:r>
          </a:p>
          <a:p>
            <a:pPr marL="285750" indent="-285750">
              <a:buFont typeface="Wingdings" panose="05000000000000000000" pitchFamily="2" charset="2"/>
              <a:buChar char="Ø"/>
            </a:pPr>
            <a:r>
              <a:rPr lang="en-IN" b="1" dirty="0" err="1"/>
              <a:t>Total_amount</a:t>
            </a:r>
            <a:r>
              <a:rPr lang="en-IN" b="1" dirty="0"/>
              <a:t>: </a:t>
            </a:r>
            <a:r>
              <a:rPr lang="en-IN" dirty="0"/>
              <a:t>The aggregated monetary value generated from the sales transaction, crucial for revenue analysis and financial reporting.</a:t>
            </a:r>
          </a:p>
          <a:p>
            <a:pPr marL="285750" indent="-285750">
              <a:buFont typeface="Wingdings" panose="05000000000000000000" pitchFamily="2" charset="2"/>
              <a:buChar char="Ø"/>
            </a:pPr>
            <a:r>
              <a:rPr lang="en-IN" b="1" dirty="0"/>
              <a:t>Additional Metrics: </a:t>
            </a:r>
            <a:r>
              <a:rPr lang="en-IN" dirty="0"/>
              <a:t>Supplementary fields such as discounts, profit margins, or taxes that provide comprehensive insights into sales performance.</a:t>
            </a:r>
          </a:p>
          <a:p>
            <a:pPr marL="285750" indent="-285750">
              <a:buFont typeface="Wingdings" panose="05000000000000000000" pitchFamily="2" charset="2"/>
              <a:buChar char="Ø"/>
            </a:pPr>
            <a:r>
              <a:rPr lang="en-IN" b="1" dirty="0"/>
              <a:t>Indices: </a:t>
            </a:r>
            <a:r>
              <a:rPr lang="en-IN" dirty="0"/>
              <a:t>Indexing key columns for efficient data retrieval and query optimization.</a:t>
            </a:r>
          </a:p>
          <a:p>
            <a:pPr marL="285750" indent="-285750">
              <a:buFont typeface="Wingdings" panose="05000000000000000000" pitchFamily="2" charset="2"/>
              <a:buChar char="Ø"/>
            </a:pPr>
            <a:r>
              <a:rPr lang="en-IN" dirty="0"/>
              <a:t>Constraints: Implementation of constraints to maintain data integrity, ensuring accuracy and consistency within the sales fact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479040" y="375285"/>
            <a:ext cx="8485505" cy="460375"/>
          </a:xfrm>
          <a:prstGeom prst="rect">
            <a:avLst/>
          </a:prstGeom>
        </p:spPr>
        <p:txBody>
          <a:bodyPr wrap="square">
            <a:spAutoFit/>
          </a:bodyPr>
          <a:lstStyle/>
          <a:p>
            <a:pPr lvl="0"/>
            <a:r>
              <a:rPr lang="en-IN" altLang="zh-CN" sz="2400" b="1" dirty="0">
                <a:latin typeface="Open Sans" panose="020B0606030504020204" charset="0"/>
                <a:ea typeface="Open Sans" panose="020B0606030504020204" charset="0"/>
                <a:cs typeface="+mn-ea"/>
                <a:sym typeface="Arial" panose="020B0604020202020204" pitchFamily="34" charset="0"/>
              </a:rPr>
              <a:t>Date Dimension Table Schema</a:t>
            </a:r>
            <a:endParaRPr lang="zh-CN" altLang="en-US" sz="2400" b="1" dirty="0">
              <a:latin typeface="Open Sans" panose="020B0606030504020204" charset="0"/>
              <a:ea typeface="Open Sans" panose="020B0606030504020204" charset="0"/>
              <a:cs typeface="+mn-ea"/>
              <a:sym typeface="Arial" panose="020B0604020202020204" pitchFamily="34" charset="0"/>
            </a:endParaRPr>
          </a:p>
        </p:txBody>
      </p:sp>
      <p:sp>
        <p:nvSpPr>
          <p:cNvPr id="33" name="椭圆 32"/>
          <p:cNvSpPr/>
          <p:nvPr/>
        </p:nvSpPr>
        <p:spPr>
          <a:xfrm>
            <a:off x="1244243" y="146009"/>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4</a:t>
            </a:r>
          </a:p>
        </p:txBody>
      </p:sp>
      <p:sp>
        <p:nvSpPr>
          <p:cNvPr id="5" name="Text Box 4"/>
          <p:cNvSpPr txBox="1"/>
          <p:nvPr/>
        </p:nvSpPr>
        <p:spPr>
          <a:xfrm>
            <a:off x="1244243" y="1102006"/>
            <a:ext cx="9841865" cy="5609985"/>
          </a:xfrm>
          <a:prstGeom prst="rect">
            <a:avLst/>
          </a:prstGeom>
          <a:noFill/>
        </p:spPr>
        <p:txBody>
          <a:bodyPr wrap="square" rtlCol="0" anchor="t">
            <a:noAutofit/>
          </a:bodyPr>
          <a:lstStyle/>
          <a:p>
            <a:pPr marL="285750" indent="-285750">
              <a:buFont typeface="Wingdings" panose="05000000000000000000" pitchFamily="2" charset="2"/>
              <a:buChar char="Ø"/>
            </a:pPr>
            <a:r>
              <a:rPr lang="en-US" b="1" dirty="0"/>
              <a:t>Primary Key: </a:t>
            </a:r>
            <a:r>
              <a:rPr lang="en-US" dirty="0"/>
              <a:t>A unique identifier for each record in the date table, allowing for efficient data retrieval and management.</a:t>
            </a:r>
          </a:p>
          <a:p>
            <a:pPr marL="285750" indent="-285750">
              <a:buFont typeface="Wingdings" panose="05000000000000000000" pitchFamily="2" charset="2"/>
              <a:buChar char="Ø"/>
            </a:pPr>
            <a:r>
              <a:rPr lang="en-US" b="1" dirty="0"/>
              <a:t>Date: </a:t>
            </a:r>
            <a:r>
              <a:rPr lang="en-US" dirty="0"/>
              <a:t>A field storing the specific date, facilitating time-based analysis and chronological data organization.</a:t>
            </a:r>
          </a:p>
          <a:p>
            <a:pPr marL="285750" indent="-285750">
              <a:buFont typeface="Wingdings" panose="05000000000000000000" pitchFamily="2" charset="2"/>
              <a:buChar char="Ø"/>
            </a:pPr>
            <a:r>
              <a:rPr lang="en-US" b="1" dirty="0"/>
              <a:t>Day: </a:t>
            </a:r>
            <a:r>
              <a:rPr lang="en-US" dirty="0"/>
              <a:t>A field representing the day of the week, aiding in the examination of sales trends and patterns based on weekdays.</a:t>
            </a:r>
          </a:p>
          <a:p>
            <a:pPr marL="285750" indent="-285750">
              <a:buFont typeface="Wingdings" panose="05000000000000000000" pitchFamily="2" charset="2"/>
              <a:buChar char="Ø"/>
            </a:pPr>
            <a:r>
              <a:rPr lang="en-US" b="1" dirty="0"/>
              <a:t>Month: </a:t>
            </a:r>
            <a:r>
              <a:rPr lang="en-US" dirty="0"/>
              <a:t>A field indicating the month, enabling the evaluation of monthly sales performance and seasonal variations.</a:t>
            </a:r>
          </a:p>
          <a:p>
            <a:pPr marL="285750" indent="-285750">
              <a:buFont typeface="Wingdings" panose="05000000000000000000" pitchFamily="2" charset="2"/>
              <a:buChar char="Ø"/>
            </a:pPr>
            <a:r>
              <a:rPr lang="en-US" b="1" dirty="0"/>
              <a:t>Year: </a:t>
            </a:r>
            <a:r>
              <a:rPr lang="en-US" dirty="0"/>
              <a:t>A field representing the year, essential for the assessment of annual sales trends and long-term performance analysis.</a:t>
            </a:r>
          </a:p>
          <a:p>
            <a:pPr marL="285750" indent="-285750">
              <a:buFont typeface="Wingdings" panose="05000000000000000000" pitchFamily="2" charset="2"/>
              <a:buChar char="Ø"/>
            </a:pPr>
            <a:r>
              <a:rPr lang="en-US" b="1" dirty="0"/>
              <a:t>Quarter: </a:t>
            </a:r>
            <a:r>
              <a:rPr lang="en-US" dirty="0"/>
              <a:t>A field categorizing dates into quarters, allowing for the analysis of sales performance in distinct three-month periods.</a:t>
            </a:r>
          </a:p>
          <a:p>
            <a:pPr marL="285750" indent="-285750">
              <a:buFont typeface="Wingdings" panose="05000000000000000000" pitchFamily="2" charset="2"/>
              <a:buChar char="Ø"/>
            </a:pPr>
            <a:r>
              <a:rPr lang="en-US" b="1" dirty="0"/>
              <a:t>Holiday Indicator: </a:t>
            </a:r>
            <a:r>
              <a:rPr lang="en-US" dirty="0"/>
              <a:t>A binary field indicating whether a particular date is a holiday, aiding in the analysis of sales trends during holiday seasons.</a:t>
            </a:r>
          </a:p>
          <a:p>
            <a:pPr marL="285750" indent="-285750">
              <a:buFont typeface="Wingdings" panose="05000000000000000000" pitchFamily="2" charset="2"/>
              <a:buChar char="Ø"/>
            </a:pPr>
            <a:r>
              <a:rPr lang="en-US" b="1" dirty="0"/>
              <a:t>Season Indicator: </a:t>
            </a:r>
            <a:r>
              <a:rPr lang="en-US" dirty="0"/>
              <a:t>A field categorizing dates into seasons (e.g., winter, spring, summer, fall), supporting seasonal sales analysis and planning.</a:t>
            </a:r>
          </a:p>
          <a:p>
            <a:pPr marL="285750" indent="-285750">
              <a:buFont typeface="Wingdings" panose="05000000000000000000" pitchFamily="2" charset="2"/>
              <a:buChar char="Ø"/>
            </a:pPr>
            <a:r>
              <a:rPr lang="en-US" b="1" dirty="0"/>
              <a:t>Additional Time-Related Metrics: </a:t>
            </a:r>
            <a:r>
              <a:rPr lang="en-US" dirty="0"/>
              <a:t>Supplementary fields such as week number, fiscal year, or any other relevant time-related information that enhances the analysis of sales trends.</a:t>
            </a:r>
          </a:p>
          <a:p>
            <a:pPr marL="285750" indent="-285750">
              <a:buFont typeface="Wingdings" panose="05000000000000000000" pitchFamily="2" charset="2"/>
              <a:buChar char="Ø"/>
            </a:pPr>
            <a:r>
              <a:rPr lang="en-US" b="1" dirty="0"/>
              <a:t>Constraints and Indexing: </a:t>
            </a:r>
            <a:r>
              <a:rPr lang="en-US" dirty="0"/>
              <a:t>Implementation of constraints and indexing to maintain data integrity and optimize data retrieval and analysis within the date dimension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327275" y="523240"/>
            <a:ext cx="8150860" cy="460375"/>
          </a:xfrm>
          <a:prstGeom prst="rect">
            <a:avLst/>
          </a:prstGeom>
        </p:spPr>
        <p:txBody>
          <a:bodyPr wrap="square">
            <a:spAutoFit/>
          </a:bodyPr>
          <a:lstStyle/>
          <a:p>
            <a:pPr lvl="0"/>
            <a:r>
              <a:rPr lang="en-IN" altLang="zh-CN" sz="2400" b="1" dirty="0">
                <a:latin typeface="Open Sans" panose="020B0606030504020204" charset="0"/>
                <a:ea typeface="Open Sans" panose="020B0606030504020204" charset="0"/>
                <a:cs typeface="+mn-ea"/>
                <a:sym typeface="Arial" panose="020B0604020202020204" pitchFamily="34" charset="0"/>
              </a:rPr>
              <a:t> Product Dimension Table Schema</a:t>
            </a:r>
            <a:endParaRPr lang="zh-CN" altLang="en-US" sz="2400" b="1" dirty="0">
              <a:latin typeface="Open Sans" panose="020B0606030504020204" charset="0"/>
              <a:ea typeface="Open Sans" panose="020B0606030504020204" charset="0"/>
              <a:cs typeface="+mn-ea"/>
              <a:sym typeface="Arial" panose="020B0604020202020204" pitchFamily="34" charset="0"/>
            </a:endParaRPr>
          </a:p>
        </p:txBody>
      </p:sp>
      <p:grpSp>
        <p:nvGrpSpPr>
          <p:cNvPr id="36" name="组合 35"/>
          <p:cNvGrpSpPr/>
          <p:nvPr/>
        </p:nvGrpSpPr>
        <p:grpSpPr>
          <a:xfrm>
            <a:off x="183885" y="1562170"/>
            <a:ext cx="4029590" cy="4030629"/>
            <a:chOff x="591478" y="1761201"/>
            <a:chExt cx="4762530" cy="4763758"/>
          </a:xfrm>
        </p:grpSpPr>
        <p:sp>
          <p:nvSpPr>
            <p:cNvPr id="37" name="Shape;4566;p519"/>
            <p:cNvSpPr/>
            <p:nvPr/>
          </p:nvSpPr>
          <p:spPr>
            <a:xfrm>
              <a:off x="2972743" y="2389079"/>
              <a:ext cx="2381265" cy="2382494"/>
            </a:xfrm>
            <a:custGeom>
              <a:avLst/>
              <a:gdLst/>
              <a:ahLst/>
              <a:cxnLst/>
              <a:rect l="l" t="t" r="r" b="b"/>
              <a:pathLst>
                <a:path w="819" h="819" extrusionOk="0">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8" name="Shape;4567;p519"/>
            <p:cNvSpPr/>
            <p:nvPr/>
          </p:nvSpPr>
          <p:spPr>
            <a:xfrm>
              <a:off x="2344866" y="4142465"/>
              <a:ext cx="2381265" cy="2382494"/>
            </a:xfrm>
            <a:custGeom>
              <a:avLst/>
              <a:gdLst/>
              <a:ahLst/>
              <a:cxnLst/>
              <a:rect l="l" t="t" r="r" b="b"/>
              <a:pathLst>
                <a:path w="819" h="819" extrusionOk="0">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9" name="Shape;4568;p519"/>
            <p:cNvSpPr/>
            <p:nvPr/>
          </p:nvSpPr>
          <p:spPr>
            <a:xfrm>
              <a:off x="1219356" y="1761201"/>
              <a:ext cx="2381265" cy="2381264"/>
            </a:xfrm>
            <a:custGeom>
              <a:avLst/>
              <a:gdLst/>
              <a:ahLst/>
              <a:cxnLst/>
              <a:rect l="l" t="t" r="r" b="b"/>
              <a:pathLst>
                <a:path w="819" h="819" extrusionOk="0">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0" name="Shape;4569;p519"/>
            <p:cNvSpPr/>
            <p:nvPr/>
          </p:nvSpPr>
          <p:spPr>
            <a:xfrm>
              <a:off x="591478" y="3514589"/>
              <a:ext cx="2381265" cy="2381264"/>
            </a:xfrm>
            <a:custGeom>
              <a:avLst/>
              <a:gdLst/>
              <a:ahLst/>
              <a:cxnLst/>
              <a:rect l="l" t="t" r="r" b="b"/>
              <a:pathLst>
                <a:path w="819" h="819" extrusionOk="0">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1" name="Shape;4570;p519"/>
            <p:cNvSpPr/>
            <p:nvPr/>
          </p:nvSpPr>
          <p:spPr>
            <a:xfrm>
              <a:off x="1625334" y="4637905"/>
              <a:ext cx="405594" cy="456671"/>
            </a:xfrm>
            <a:custGeom>
              <a:avLst/>
              <a:gdLst/>
              <a:ahLst/>
              <a:cxnLst/>
              <a:rect l="l" t="t"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2" name="Shape;4571;p519"/>
            <p:cNvSpPr/>
            <p:nvPr/>
          </p:nvSpPr>
          <p:spPr>
            <a:xfrm>
              <a:off x="2097157" y="2885481"/>
              <a:ext cx="495418" cy="456691"/>
            </a:xfrm>
            <a:custGeom>
              <a:avLst/>
              <a:gdLst/>
              <a:ahLst/>
              <a:cxnLst/>
              <a:rect l="l" t="t"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3" name="Shape;4572;p519"/>
            <p:cNvSpPr/>
            <p:nvPr/>
          </p:nvSpPr>
          <p:spPr>
            <a:xfrm>
              <a:off x="3915512" y="3310780"/>
              <a:ext cx="495725" cy="456671"/>
            </a:xfrm>
            <a:custGeom>
              <a:avLst/>
              <a:gdLst/>
              <a:ahLst/>
              <a:cxnLst/>
              <a:rect l="l" t="t"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4" name="Shape;4573;p519"/>
            <p:cNvSpPr/>
            <p:nvPr/>
          </p:nvSpPr>
          <p:spPr>
            <a:xfrm>
              <a:off x="3316357" y="4878707"/>
              <a:ext cx="533079" cy="513039"/>
            </a:xfrm>
            <a:custGeom>
              <a:avLst/>
              <a:gdLst/>
              <a:ahLst/>
              <a:cxnLst/>
              <a:rect l="l" t="t" r="r" b="b"/>
              <a:pathLst>
                <a:path w="263" h="256" extrusionOk="0">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3C3C3"/>
                </a:solidFill>
                <a:latin typeface="Open Sans" panose="020B0606030504020204" charset="0"/>
                <a:ea typeface="Open Sans" panose="020B0606030504020204" charset="0"/>
                <a:cs typeface="+mn-ea"/>
                <a:sym typeface="Arial" panose="020B0604020202020204" pitchFamily="34" charset="0"/>
              </a:endParaRPr>
            </a:p>
          </p:txBody>
        </p:sp>
      </p:grpSp>
      <p:sp>
        <p:nvSpPr>
          <p:cNvPr id="2" name="椭圆 32"/>
          <p:cNvSpPr/>
          <p:nvPr/>
        </p:nvSpPr>
        <p:spPr>
          <a:xfrm>
            <a:off x="1199158" y="294006"/>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5</a:t>
            </a:r>
          </a:p>
        </p:txBody>
      </p:sp>
      <p:sp>
        <p:nvSpPr>
          <p:cNvPr id="3" name="Rectangle 2">
            <a:extLst>
              <a:ext uri="{FF2B5EF4-FFF2-40B4-BE49-F238E27FC236}">
                <a16:creationId xmlns:a16="http://schemas.microsoft.com/office/drawing/2014/main" id="{FC9B5C7C-624F-4E36-9346-1172F6DFC87D}"/>
              </a:ext>
            </a:extLst>
          </p:cNvPr>
          <p:cNvSpPr/>
          <p:nvPr/>
        </p:nvSpPr>
        <p:spPr>
          <a:xfrm>
            <a:off x="4213475" y="1451953"/>
            <a:ext cx="7488373" cy="3970318"/>
          </a:xfrm>
          <a:prstGeom prst="rect">
            <a:avLst/>
          </a:prstGeom>
        </p:spPr>
        <p:txBody>
          <a:bodyPr wrap="square">
            <a:spAutoFit/>
          </a:bodyPr>
          <a:lstStyle/>
          <a:p>
            <a:pPr marL="285750" indent="-285750">
              <a:buFont typeface="Wingdings" panose="05000000000000000000" pitchFamily="2" charset="2"/>
              <a:buChar char="Ø"/>
            </a:pPr>
            <a:r>
              <a:rPr lang="en-IN" b="1" dirty="0" err="1"/>
              <a:t>Product_id</a:t>
            </a:r>
            <a:r>
              <a:rPr lang="en-IN" dirty="0"/>
              <a:t>: A unique identifier for each product, serving as the primary key for efficient data management and retrieval.</a:t>
            </a:r>
          </a:p>
          <a:p>
            <a:pPr marL="285750" indent="-285750">
              <a:buFont typeface="Wingdings" panose="05000000000000000000" pitchFamily="2" charset="2"/>
              <a:buChar char="Ø"/>
            </a:pPr>
            <a:r>
              <a:rPr lang="en-IN" b="1" dirty="0" err="1"/>
              <a:t>Product_name</a:t>
            </a:r>
            <a:r>
              <a:rPr lang="en-IN" b="1" dirty="0"/>
              <a:t>: </a:t>
            </a:r>
            <a:r>
              <a:rPr lang="en-IN" dirty="0"/>
              <a:t>A field storing the name or description of the product, enabling easy identification and comprehension of product details.</a:t>
            </a:r>
          </a:p>
          <a:p>
            <a:pPr marL="285750" indent="-285750">
              <a:buFont typeface="Wingdings" panose="05000000000000000000" pitchFamily="2" charset="2"/>
              <a:buChar char="Ø"/>
            </a:pPr>
            <a:r>
              <a:rPr lang="en-IN" b="1" dirty="0"/>
              <a:t>Category: </a:t>
            </a:r>
            <a:r>
              <a:rPr lang="en-IN" dirty="0"/>
              <a:t>A field categorizing products into distinct groups or types, facilitating product segmentation and analysis based on product categories.</a:t>
            </a:r>
          </a:p>
          <a:p>
            <a:pPr marL="285750" indent="-285750">
              <a:buFont typeface="Wingdings" panose="05000000000000000000" pitchFamily="2" charset="2"/>
              <a:buChar char="Ø"/>
            </a:pPr>
            <a:r>
              <a:rPr lang="en-IN" b="1" dirty="0"/>
              <a:t>Brand</a:t>
            </a:r>
            <a:r>
              <a:rPr lang="en-IN" dirty="0"/>
              <a:t>: A field indicating the brand associated with each product, aiding in brand-specific analysis and performance evaluation.</a:t>
            </a:r>
          </a:p>
          <a:p>
            <a:pPr marL="285750" indent="-285750">
              <a:buFont typeface="Wingdings" panose="05000000000000000000" pitchFamily="2" charset="2"/>
              <a:buChar char="Ø"/>
            </a:pPr>
            <a:r>
              <a:rPr lang="en-IN" b="1" dirty="0"/>
              <a:t>Additional Attributes: </a:t>
            </a:r>
            <a:r>
              <a:rPr lang="en-IN" dirty="0"/>
              <a:t>Supplementary fields such as product description, price, and any other relevant product-related information that contributes to a comprehensive understanding and analysis of product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021547" y="1293005"/>
            <a:ext cx="6088380" cy="4771304"/>
          </a:xfrm>
          <a:prstGeom prst="rect">
            <a:avLst/>
          </a:prstGeom>
          <a:noFill/>
        </p:spPr>
        <p:txBody>
          <a:bodyPr wrap="square" rtlCol="0" anchor="t">
            <a:noAutofit/>
          </a:bodyPr>
          <a:lstStyle/>
          <a:p>
            <a:pPr marL="285750" indent="-285750">
              <a:buFont typeface="Wingdings" panose="05000000000000000000" pitchFamily="2" charset="2"/>
              <a:buChar char="Ø"/>
            </a:pPr>
            <a:r>
              <a:rPr lang="en-US" b="1" dirty="0" err="1"/>
              <a:t>Customer_id</a:t>
            </a:r>
            <a:r>
              <a:rPr lang="en-US" b="1" dirty="0"/>
              <a:t>: </a:t>
            </a:r>
            <a:r>
              <a:rPr lang="en-US" dirty="0"/>
              <a:t>A unique identifier for each customer, serving as the primary key for efficient data retrieval and management.</a:t>
            </a:r>
          </a:p>
          <a:p>
            <a:pPr marL="285750" indent="-285750">
              <a:buFont typeface="Wingdings" panose="05000000000000000000" pitchFamily="2" charset="2"/>
              <a:buChar char="Ø"/>
            </a:pPr>
            <a:r>
              <a:rPr lang="en-US" b="1" dirty="0" err="1"/>
              <a:t>Customer_name</a:t>
            </a:r>
            <a:r>
              <a:rPr lang="en-US" b="1" dirty="0"/>
              <a:t>: </a:t>
            </a:r>
            <a:r>
              <a:rPr lang="en-US" dirty="0"/>
              <a:t>A field storing the name of the customer, facilitating easy identification and personalized customer analysis.</a:t>
            </a:r>
          </a:p>
          <a:p>
            <a:pPr marL="285750" indent="-285750">
              <a:buFont typeface="Wingdings" panose="05000000000000000000" pitchFamily="2" charset="2"/>
              <a:buChar char="Ø"/>
            </a:pPr>
            <a:r>
              <a:rPr lang="en-US" b="1" dirty="0"/>
              <a:t>Address: </a:t>
            </a:r>
            <a:r>
              <a:rPr lang="en-US" dirty="0"/>
              <a:t>A field containing the customer's address information, supporting geographical analysis and customer segmentation based on location.</a:t>
            </a:r>
          </a:p>
          <a:p>
            <a:pPr marL="285750" indent="-285750">
              <a:buFont typeface="Wingdings" panose="05000000000000000000" pitchFamily="2" charset="2"/>
              <a:buChar char="Ø"/>
            </a:pPr>
            <a:r>
              <a:rPr lang="en-US" b="1" dirty="0"/>
              <a:t>Contact Information: </a:t>
            </a:r>
            <a:r>
              <a:rPr lang="en-US" dirty="0"/>
              <a:t>Fields such as email address and phone number, providing means for communication and customer engagement.</a:t>
            </a:r>
          </a:p>
          <a:p>
            <a:pPr marL="285750" indent="-285750">
              <a:buFont typeface="Wingdings" panose="05000000000000000000" pitchFamily="2" charset="2"/>
              <a:buChar char="Ø"/>
            </a:pPr>
            <a:r>
              <a:rPr lang="en-US" b="1" dirty="0"/>
              <a:t>Additional Attributes: </a:t>
            </a:r>
            <a:r>
              <a:rPr lang="en-US" dirty="0"/>
              <a:t>Supplementary fields such as customer type, purchase history, or any other relevant customer-related information that contributes to a comprehensive understanding and analysis of customer data.</a:t>
            </a:r>
          </a:p>
        </p:txBody>
      </p:sp>
      <p:grpSp>
        <p:nvGrpSpPr>
          <p:cNvPr id="36" name="组合 35"/>
          <p:cNvGrpSpPr/>
          <p:nvPr/>
        </p:nvGrpSpPr>
        <p:grpSpPr>
          <a:xfrm>
            <a:off x="7400660" y="1244670"/>
            <a:ext cx="4029590" cy="4030629"/>
            <a:chOff x="591478" y="1761201"/>
            <a:chExt cx="4762530" cy="4763758"/>
          </a:xfrm>
        </p:grpSpPr>
        <p:sp>
          <p:nvSpPr>
            <p:cNvPr id="37" name="Shape;4566;p519"/>
            <p:cNvSpPr/>
            <p:nvPr/>
          </p:nvSpPr>
          <p:spPr>
            <a:xfrm>
              <a:off x="2972743" y="2389079"/>
              <a:ext cx="2381265" cy="2382494"/>
            </a:xfrm>
            <a:custGeom>
              <a:avLst/>
              <a:gdLst/>
              <a:ahLst/>
              <a:cxnLst/>
              <a:rect l="l" t="t" r="r" b="b"/>
              <a:pathLst>
                <a:path w="819" h="819" extrusionOk="0">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8" name="Shape;4567;p519"/>
            <p:cNvSpPr/>
            <p:nvPr/>
          </p:nvSpPr>
          <p:spPr>
            <a:xfrm>
              <a:off x="2344866" y="4142465"/>
              <a:ext cx="2381265" cy="2382494"/>
            </a:xfrm>
            <a:custGeom>
              <a:avLst/>
              <a:gdLst/>
              <a:ahLst/>
              <a:cxnLst/>
              <a:rect l="l" t="t" r="r" b="b"/>
              <a:pathLst>
                <a:path w="819" h="819" extrusionOk="0">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9" name="Shape;4568;p519"/>
            <p:cNvSpPr/>
            <p:nvPr/>
          </p:nvSpPr>
          <p:spPr>
            <a:xfrm>
              <a:off x="1219356" y="1761201"/>
              <a:ext cx="2381265" cy="2381264"/>
            </a:xfrm>
            <a:custGeom>
              <a:avLst/>
              <a:gdLst/>
              <a:ahLst/>
              <a:cxnLst/>
              <a:rect l="l" t="t" r="r" b="b"/>
              <a:pathLst>
                <a:path w="819" h="819" extrusionOk="0">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0" name="Shape;4569;p519"/>
            <p:cNvSpPr/>
            <p:nvPr/>
          </p:nvSpPr>
          <p:spPr>
            <a:xfrm>
              <a:off x="591478" y="3514589"/>
              <a:ext cx="2381265" cy="2381264"/>
            </a:xfrm>
            <a:custGeom>
              <a:avLst/>
              <a:gdLst/>
              <a:ahLst/>
              <a:cxnLst/>
              <a:rect l="l" t="t" r="r" b="b"/>
              <a:pathLst>
                <a:path w="819" h="819" extrusionOk="0">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1" name="Shape;4570;p519"/>
            <p:cNvSpPr/>
            <p:nvPr/>
          </p:nvSpPr>
          <p:spPr>
            <a:xfrm>
              <a:off x="1625334" y="4637905"/>
              <a:ext cx="405594" cy="456671"/>
            </a:xfrm>
            <a:custGeom>
              <a:avLst/>
              <a:gdLst/>
              <a:ahLst/>
              <a:cxnLst/>
              <a:rect l="l" t="t"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2" name="Shape;4571;p519"/>
            <p:cNvSpPr/>
            <p:nvPr/>
          </p:nvSpPr>
          <p:spPr>
            <a:xfrm>
              <a:off x="2097157" y="2885481"/>
              <a:ext cx="495418" cy="456691"/>
            </a:xfrm>
            <a:custGeom>
              <a:avLst/>
              <a:gdLst/>
              <a:ahLst/>
              <a:cxnLst/>
              <a:rect l="l" t="t"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3" name="Shape;4572;p519"/>
            <p:cNvSpPr/>
            <p:nvPr/>
          </p:nvSpPr>
          <p:spPr>
            <a:xfrm>
              <a:off x="3915512" y="3310780"/>
              <a:ext cx="495725" cy="456671"/>
            </a:xfrm>
            <a:custGeom>
              <a:avLst/>
              <a:gdLst/>
              <a:ahLst/>
              <a:cxnLst/>
              <a:rect l="l" t="t"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4" name="Shape;4573;p519"/>
            <p:cNvSpPr/>
            <p:nvPr/>
          </p:nvSpPr>
          <p:spPr>
            <a:xfrm>
              <a:off x="3316357" y="4878707"/>
              <a:ext cx="533079" cy="513039"/>
            </a:xfrm>
            <a:custGeom>
              <a:avLst/>
              <a:gdLst/>
              <a:ahLst/>
              <a:cxnLst/>
              <a:rect l="l" t="t" r="r" b="b"/>
              <a:pathLst>
                <a:path w="263" h="256" extrusionOk="0">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3C3C3"/>
                </a:solidFill>
                <a:latin typeface="Open Sans" panose="020B0606030504020204" charset="0"/>
                <a:ea typeface="Open Sans" panose="020B0606030504020204" charset="0"/>
                <a:cs typeface="+mn-ea"/>
                <a:sym typeface="Arial" panose="020B0604020202020204" pitchFamily="34" charset="0"/>
              </a:endParaRPr>
            </a:p>
          </p:txBody>
        </p:sp>
      </p:grpSp>
      <p:sp>
        <p:nvSpPr>
          <p:cNvPr id="2" name="Rectangle 1">
            <a:extLst>
              <a:ext uri="{FF2B5EF4-FFF2-40B4-BE49-F238E27FC236}">
                <a16:creationId xmlns:a16="http://schemas.microsoft.com/office/drawing/2014/main" id="{8F011CAB-62D3-4537-A5A7-323D90940E0A}"/>
              </a:ext>
            </a:extLst>
          </p:cNvPr>
          <p:cNvSpPr/>
          <p:nvPr/>
        </p:nvSpPr>
        <p:spPr>
          <a:xfrm>
            <a:off x="2159697" y="402280"/>
            <a:ext cx="5606022" cy="461665"/>
          </a:xfrm>
          <a:prstGeom prst="rect">
            <a:avLst/>
          </a:prstGeom>
        </p:spPr>
        <p:txBody>
          <a:bodyPr wrap="none">
            <a:spAutoFit/>
          </a:bodyPr>
          <a:lstStyle/>
          <a:p>
            <a:r>
              <a:rPr lang="en-IN" sz="2400" b="1" dirty="0"/>
              <a:t>Customer Dimension Table Schema</a:t>
            </a:r>
          </a:p>
        </p:txBody>
      </p:sp>
      <p:sp>
        <p:nvSpPr>
          <p:cNvPr id="13" name="椭圆 32">
            <a:extLst>
              <a:ext uri="{FF2B5EF4-FFF2-40B4-BE49-F238E27FC236}">
                <a16:creationId xmlns:a16="http://schemas.microsoft.com/office/drawing/2014/main" id="{C7EABB0A-88FF-49FF-958F-4DACB13E6F71}"/>
              </a:ext>
            </a:extLst>
          </p:cNvPr>
          <p:cNvSpPr/>
          <p:nvPr/>
        </p:nvSpPr>
        <p:spPr>
          <a:xfrm>
            <a:off x="1123816" y="173649"/>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3" name="椭圆 32"/>
          <p:cNvSpPr/>
          <p:nvPr/>
        </p:nvSpPr>
        <p:spPr>
          <a:xfrm>
            <a:off x="1383308" y="32893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7</a:t>
            </a:r>
          </a:p>
        </p:txBody>
      </p:sp>
      <p:sp>
        <p:nvSpPr>
          <p:cNvPr id="3" name="Text Box 2"/>
          <p:cNvSpPr txBox="1"/>
          <p:nvPr/>
        </p:nvSpPr>
        <p:spPr>
          <a:xfrm>
            <a:off x="2454275" y="558165"/>
            <a:ext cx="6816725" cy="460375"/>
          </a:xfrm>
          <a:prstGeom prst="rect">
            <a:avLst/>
          </a:prstGeom>
          <a:noFill/>
        </p:spPr>
        <p:txBody>
          <a:bodyPr wrap="square" rtlCol="0" anchor="t">
            <a:spAutoFit/>
          </a:bodyPr>
          <a:lstStyle/>
          <a:p>
            <a:r>
              <a:rPr lang="en-US" sz="2400" b="1" dirty="0"/>
              <a:t>Data Sources Identification</a:t>
            </a:r>
          </a:p>
        </p:txBody>
      </p:sp>
      <p:sp>
        <p:nvSpPr>
          <p:cNvPr id="4" name="Text Box 3"/>
          <p:cNvSpPr txBox="1"/>
          <p:nvPr/>
        </p:nvSpPr>
        <p:spPr>
          <a:xfrm>
            <a:off x="3048000" y="1504315"/>
            <a:ext cx="6494780" cy="5155977"/>
          </a:xfrm>
          <a:prstGeom prst="rect">
            <a:avLst/>
          </a:prstGeom>
          <a:noFill/>
        </p:spPr>
        <p:txBody>
          <a:bodyPr wrap="square" rtlCol="0" anchor="t">
            <a:noAutofit/>
          </a:bodyPr>
          <a:lstStyle/>
          <a:p>
            <a:pPr marL="285750" indent="-285750">
              <a:buFont typeface="Wingdings" panose="05000000000000000000" pitchFamily="2" charset="2"/>
              <a:buChar char="Ø"/>
            </a:pPr>
            <a:r>
              <a:rPr lang="en-US" b="1" dirty="0"/>
              <a:t>CSV Files: </a:t>
            </a:r>
            <a:r>
              <a:rPr lang="en-US" dirty="0"/>
              <a:t>Structured data files stored in CSV format, commonly used for exporting and importing data between systems. These files often contain information such as sales transactions, customer details, and product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Databases: </a:t>
            </a:r>
            <a:r>
              <a:rPr lang="en-US" dirty="0"/>
              <a:t>Various types of databases, including relational databases (like MySQL, PostgreSQL, and SQL Server) and NoSQL databases (such as MongoDB and Cassandra), which serve as repositories for structured and unstructured data. These databases might contain customer information, product catalogs, and transactional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APIs (Application Programming Interfaces): </a:t>
            </a:r>
            <a:r>
              <a:rPr lang="en-US" dirty="0"/>
              <a:t>Interfaces that enable the interaction between different software applications, providing access to data from external sources such as web services, social media platforms, and third-party applications.</a:t>
            </a:r>
          </a:p>
          <a:p>
            <a:pPr marL="285750" indent="-285750">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r="25380"/>
          <a:stretch>
            <a:fillRect/>
          </a:stretch>
        </p:blipFill>
        <p:spPr>
          <a:xfrm flipH="1" flipV="1">
            <a:off x="0" y="3429000"/>
            <a:ext cx="2745430" cy="3601774"/>
          </a:xfrm>
          <a:prstGeom prst="rect">
            <a:avLst/>
          </a:prstGeom>
        </p:spPr>
      </p:pic>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27301"/>
          <a:stretch>
            <a:fillRect/>
          </a:stretch>
        </p:blipFill>
        <p:spPr>
          <a:xfrm flipH="1" flipV="1">
            <a:off x="1561205" y="4239567"/>
            <a:ext cx="1359795" cy="2618433"/>
          </a:xfrm>
          <a:prstGeom prst="rect">
            <a:avLst/>
          </a:prstGeom>
        </p:spPr>
      </p:pic>
      <p:sp>
        <p:nvSpPr>
          <p:cNvPr id="4" name="Text Box 3"/>
          <p:cNvSpPr txBox="1"/>
          <p:nvPr/>
        </p:nvSpPr>
        <p:spPr>
          <a:xfrm>
            <a:off x="3035643" y="405851"/>
            <a:ext cx="7999095" cy="461665"/>
          </a:xfrm>
          <a:prstGeom prst="rect">
            <a:avLst/>
          </a:prstGeom>
          <a:noFill/>
        </p:spPr>
        <p:txBody>
          <a:bodyPr wrap="square" rtlCol="0" anchor="t">
            <a:spAutoFit/>
          </a:bodyPr>
          <a:lstStyle/>
          <a:p>
            <a:r>
              <a:rPr lang="en-US" sz="2400" b="1" dirty="0"/>
              <a:t>Integrating Data from CSV Files</a:t>
            </a:r>
          </a:p>
        </p:txBody>
      </p:sp>
      <p:sp>
        <p:nvSpPr>
          <p:cNvPr id="8" name="椭圆 32">
            <a:extLst>
              <a:ext uri="{FF2B5EF4-FFF2-40B4-BE49-F238E27FC236}">
                <a16:creationId xmlns:a16="http://schemas.microsoft.com/office/drawing/2014/main" id="{4B50C462-6562-48FE-AE50-001113BF91CB}"/>
              </a:ext>
            </a:extLst>
          </p:cNvPr>
          <p:cNvSpPr/>
          <p:nvPr/>
        </p:nvSpPr>
        <p:spPr>
          <a:xfrm>
            <a:off x="1383308" y="32893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8</a:t>
            </a:r>
          </a:p>
        </p:txBody>
      </p:sp>
      <p:sp>
        <p:nvSpPr>
          <p:cNvPr id="3" name="Rectangle 2">
            <a:extLst>
              <a:ext uri="{FF2B5EF4-FFF2-40B4-BE49-F238E27FC236}">
                <a16:creationId xmlns:a16="http://schemas.microsoft.com/office/drawing/2014/main" id="{9D654CFD-FBC8-4720-98A6-23D2B67A937E}"/>
              </a:ext>
            </a:extLst>
          </p:cNvPr>
          <p:cNvSpPr/>
          <p:nvPr/>
        </p:nvSpPr>
        <p:spPr>
          <a:xfrm>
            <a:off x="3047999" y="1305342"/>
            <a:ext cx="7999095" cy="4524315"/>
          </a:xfrm>
          <a:prstGeom prst="rect">
            <a:avLst/>
          </a:prstGeom>
        </p:spPr>
        <p:txBody>
          <a:bodyPr wrap="square">
            <a:spAutoFit/>
          </a:bodyPr>
          <a:lstStyle/>
          <a:p>
            <a:pPr marL="285750" indent="-285750">
              <a:buFont typeface="Wingdings" panose="05000000000000000000" pitchFamily="2" charset="2"/>
              <a:buChar char="Ø"/>
            </a:pPr>
            <a:r>
              <a:rPr lang="en-IN" dirty="0"/>
              <a:t>Integrating data from CSV files into a data warehouse involves the process of </a:t>
            </a:r>
            <a:r>
              <a:rPr lang="en-IN" dirty="0" err="1"/>
              <a:t>preprocessing</a:t>
            </a:r>
            <a:r>
              <a:rPr lang="en-IN" dirty="0"/>
              <a:t>, loading, and mapping the data to the appropriate tables within the data warehouse.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Firstly, the CSV data is validated and cleaned to ensure accuracy and consistency. Subsequently, a staging table is created in the data warehouse to hold the CSV data temporarily.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data is then loaded into the staging table using specific SQL commands, followed by necessary transformations and formatting adjustments to align the data with the data warehouse schema.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Finally, the data is mapped to the corresponding tables within the data warehouse using SQL INSERT statements, ensuring that constraints are applied to maintain data integrity throughout the integration process.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7f09ffa-f9c0-4bda-b565-b377fb452f3e"/>
  <p:tag name="COMMONDATA" val="eyJoZGlkIjoiMmNmYmEwOWQ4Y2Q0M2IxMGZkNjI4ZjhkZDQyNzg1OTYifQ=="/>
</p:tagLst>
</file>

<file path=ppt/theme/theme1.xml><?xml version="1.0" encoding="utf-8"?>
<a:theme xmlns:a="http://schemas.openxmlformats.org/drawingml/2006/main" name="Office 主题​​">
  <a:themeElements>
    <a:clrScheme name="自定义 348">
      <a:dk1>
        <a:sysClr val="windowText" lastClr="000000"/>
      </a:dk1>
      <a:lt1>
        <a:sysClr val="window" lastClr="FFFFFF"/>
      </a:lt1>
      <a:dk2>
        <a:srgbClr val="44546A"/>
      </a:dk2>
      <a:lt2>
        <a:srgbClr val="E7E6E6"/>
      </a:lt2>
      <a:accent1>
        <a:srgbClr val="F38F1E"/>
      </a:accent1>
      <a:accent2>
        <a:srgbClr val="262626"/>
      </a:accent2>
      <a:accent3>
        <a:srgbClr val="3F3F3F"/>
      </a:accent3>
      <a:accent4>
        <a:srgbClr val="F38F1E"/>
      </a:accent4>
      <a:accent5>
        <a:srgbClr val="262626"/>
      </a:accent5>
      <a:accent6>
        <a:srgbClr val="3F3F3F"/>
      </a:accent6>
      <a:hlink>
        <a:srgbClr val="0563C1"/>
      </a:hlink>
      <a:folHlink>
        <a:srgbClr val="954F72"/>
      </a:folHlink>
    </a:clrScheme>
    <a:fontScheme name="tfwlsy0h">
      <a:majorFont>
        <a:latin typeface="Open Sans"/>
        <a:ea typeface="Open Sans"/>
        <a:cs typeface=""/>
      </a:majorFont>
      <a:minorFont>
        <a:latin typeface="Open Sans"/>
        <a:ea typeface="Open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游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2309</Words>
  <Application>Microsoft Office PowerPoint</Application>
  <PresentationFormat>Widescreen</PresentationFormat>
  <Paragraphs>142</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Wingdings</vt:lpstr>
      <vt:lpstr>Söhne</vt:lpstr>
      <vt:lpstr>Arial</vt:lpstr>
      <vt:lpstr>Open Sans</vt:lpstr>
      <vt:lpstr>Open Sans SemiBold</vt:lpstr>
      <vt:lpstr>Söhne Mono</vt:lpstr>
      <vt:lpstr>Open Sans ExtraBold</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Integrating Data from Databases</vt:lpstr>
      <vt:lpstr>PowerPoint Presentation</vt:lpstr>
      <vt:lpstr>Mapping Data to Data Warehouse Schema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96</cp:revision>
  <dcterms:created xsi:type="dcterms:W3CDTF">2020-12-12T12:50:00Z</dcterms:created>
  <dcterms:modified xsi:type="dcterms:W3CDTF">2023-10-19T09:58:08Z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1033-12.2.0.13266</vt:lpwstr>
  </property>
  <property fmtid="{D5CDD505-2E9C-101B-9397-08002B2CF9AE}" pid="3" name="ICV">
    <vt:lpwstr>E9E9358DBDDE4F3EB2C99225A64E72B1_11</vt:lpwstr>
  </property>
</Properties>
</file>