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5" r:id="rId1"/>
  </p:sldMasterIdLst>
  <p:sldIdLst>
    <p:sldId id="280" r:id="rId2"/>
    <p:sldId id="281" r:id="rId3"/>
    <p:sldId id="256" r:id="rId4"/>
    <p:sldId id="283" r:id="rId5"/>
    <p:sldId id="257" r:id="rId6"/>
    <p:sldId id="258" r:id="rId7"/>
    <p:sldId id="260" r:id="rId8"/>
    <p:sldId id="261" r:id="rId9"/>
    <p:sldId id="259" r:id="rId10"/>
    <p:sldId id="264"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2344-8B3F-4A20-965E-2D740206EF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CC4008-0222-4BD0-87B6-1E339D0ACC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8B059B-0253-4092-8FBE-BA5CAC8AC5A6}"/>
              </a:ext>
            </a:extLst>
          </p:cNvPr>
          <p:cNvSpPr>
            <a:spLocks noGrp="1"/>
          </p:cNvSpPr>
          <p:nvPr>
            <p:ph type="dt" sz="half" idx="10"/>
          </p:nvPr>
        </p:nvSpPr>
        <p:spPr/>
        <p:txBody>
          <a:bodyPr/>
          <a:lstStyle/>
          <a:p>
            <a:fld id="{B61BEF0D-F0BB-DE4B-95CE-6DB70DBA9567}" type="datetimeFigureOut">
              <a:rPr lang="en-US" smtClean="0"/>
              <a:pPr/>
              <a:t>6/16/2021</a:t>
            </a:fld>
            <a:endParaRPr lang="en-US" dirty="0"/>
          </a:p>
        </p:txBody>
      </p:sp>
      <p:sp>
        <p:nvSpPr>
          <p:cNvPr id="5" name="Footer Placeholder 4">
            <a:extLst>
              <a:ext uri="{FF2B5EF4-FFF2-40B4-BE49-F238E27FC236}">
                <a16:creationId xmlns:a16="http://schemas.microsoft.com/office/drawing/2014/main" id="{3750440F-03A7-4FB4-BF53-668EE418E0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D3776C-11CF-4353-8B4E-B4A1D983547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503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E850-3D2B-452C-9901-E47CF9A396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4C8A56-A31A-4831-A9BE-3F2D0E7500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FF3CAC-A1F4-4F53-9E14-5DD9791D642B}"/>
              </a:ext>
            </a:extLst>
          </p:cNvPr>
          <p:cNvSpPr>
            <a:spLocks noGrp="1"/>
          </p:cNvSpPr>
          <p:nvPr>
            <p:ph type="dt" sz="half" idx="10"/>
          </p:nvPr>
        </p:nvSpPr>
        <p:spPr/>
        <p:txBody>
          <a:bodyPr/>
          <a:lstStyle/>
          <a:p>
            <a:fld id="{B61BEF0D-F0BB-DE4B-95CE-6DB70DBA9567}" type="datetimeFigureOut">
              <a:rPr lang="en-US" smtClean="0"/>
              <a:pPr/>
              <a:t>6/16/2021</a:t>
            </a:fld>
            <a:endParaRPr lang="en-US" dirty="0"/>
          </a:p>
        </p:txBody>
      </p:sp>
      <p:sp>
        <p:nvSpPr>
          <p:cNvPr id="5" name="Footer Placeholder 4">
            <a:extLst>
              <a:ext uri="{FF2B5EF4-FFF2-40B4-BE49-F238E27FC236}">
                <a16:creationId xmlns:a16="http://schemas.microsoft.com/office/drawing/2014/main" id="{0CD22AAC-E064-428F-B5D6-D4935F0D6E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8B4342-5E84-4B48-B5BB-805CDFF56EA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825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19BD2-7626-4EA0-81F1-FD517E79B4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AAF363-A0D3-4340-81DC-56B98FC934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556404-740E-4A10-8029-95EFBC091866}"/>
              </a:ext>
            </a:extLst>
          </p:cNvPr>
          <p:cNvSpPr>
            <a:spLocks noGrp="1"/>
          </p:cNvSpPr>
          <p:nvPr>
            <p:ph type="dt" sz="half" idx="10"/>
          </p:nvPr>
        </p:nvSpPr>
        <p:spPr/>
        <p:txBody>
          <a:bodyPr/>
          <a:lstStyle/>
          <a:p>
            <a:fld id="{B61BEF0D-F0BB-DE4B-95CE-6DB70DBA9567}" type="datetimeFigureOut">
              <a:rPr lang="en-US" smtClean="0"/>
              <a:pPr/>
              <a:t>6/16/2021</a:t>
            </a:fld>
            <a:endParaRPr lang="en-US" dirty="0"/>
          </a:p>
        </p:txBody>
      </p:sp>
      <p:sp>
        <p:nvSpPr>
          <p:cNvPr id="5" name="Footer Placeholder 4">
            <a:extLst>
              <a:ext uri="{FF2B5EF4-FFF2-40B4-BE49-F238E27FC236}">
                <a16:creationId xmlns:a16="http://schemas.microsoft.com/office/drawing/2014/main" id="{73181B48-8A36-4B01-B79B-D9C0145C90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1E4B75-FC0A-4806-BF36-C2842117485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211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8AE9-C1D1-41D3-9F01-2552109AC5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69C74D-20A6-419E-A1DD-BDACCBA3E0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DE4DAF-816D-4493-AC60-828A2E5CEF6F}"/>
              </a:ext>
            </a:extLst>
          </p:cNvPr>
          <p:cNvSpPr>
            <a:spLocks noGrp="1"/>
          </p:cNvSpPr>
          <p:nvPr>
            <p:ph type="dt" sz="half" idx="10"/>
          </p:nvPr>
        </p:nvSpPr>
        <p:spPr/>
        <p:txBody>
          <a:bodyPr/>
          <a:lstStyle/>
          <a:p>
            <a:fld id="{B61BEF0D-F0BB-DE4B-95CE-6DB70DBA9567}" type="datetimeFigureOut">
              <a:rPr lang="en-US" smtClean="0"/>
              <a:pPr/>
              <a:t>6/16/2021</a:t>
            </a:fld>
            <a:endParaRPr lang="en-US" dirty="0"/>
          </a:p>
        </p:txBody>
      </p:sp>
      <p:sp>
        <p:nvSpPr>
          <p:cNvPr id="5" name="Footer Placeholder 4">
            <a:extLst>
              <a:ext uri="{FF2B5EF4-FFF2-40B4-BE49-F238E27FC236}">
                <a16:creationId xmlns:a16="http://schemas.microsoft.com/office/drawing/2014/main" id="{5F07E269-6B4D-46FB-B811-20C515B7C2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A85157-E3CC-4122-8CCB-E92BEB07695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2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89C2-C257-4739-BA43-75B4A42997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CF146F-E824-4308-BCAF-465DD2045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92EEB3-127A-4115-889F-424FA7DFED95}"/>
              </a:ext>
            </a:extLst>
          </p:cNvPr>
          <p:cNvSpPr>
            <a:spLocks noGrp="1"/>
          </p:cNvSpPr>
          <p:nvPr>
            <p:ph type="dt" sz="half" idx="10"/>
          </p:nvPr>
        </p:nvSpPr>
        <p:spPr/>
        <p:txBody>
          <a:bodyPr/>
          <a:lstStyle/>
          <a:p>
            <a:fld id="{B61BEF0D-F0BB-DE4B-95CE-6DB70DBA9567}" type="datetimeFigureOut">
              <a:rPr lang="en-US" smtClean="0"/>
              <a:pPr/>
              <a:t>6/16/2021</a:t>
            </a:fld>
            <a:endParaRPr lang="en-US" dirty="0"/>
          </a:p>
        </p:txBody>
      </p:sp>
      <p:sp>
        <p:nvSpPr>
          <p:cNvPr id="5" name="Footer Placeholder 4">
            <a:extLst>
              <a:ext uri="{FF2B5EF4-FFF2-40B4-BE49-F238E27FC236}">
                <a16:creationId xmlns:a16="http://schemas.microsoft.com/office/drawing/2014/main" id="{DD4B9C3F-7F3E-4C9C-BC04-DDC6D3154D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3B0A6B-D7AC-4533-A6CD-D1E75C20806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93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C1B28-694C-42FD-9663-F3B043DB06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7B9554-C88E-400E-8A6F-C8D9779518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24CF72-694B-455C-9D7D-6CA8E3FCAF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91F6DC-FFCD-46B7-9776-7C1A95E5B5C8}"/>
              </a:ext>
            </a:extLst>
          </p:cNvPr>
          <p:cNvSpPr>
            <a:spLocks noGrp="1"/>
          </p:cNvSpPr>
          <p:nvPr>
            <p:ph type="dt" sz="half" idx="10"/>
          </p:nvPr>
        </p:nvSpPr>
        <p:spPr/>
        <p:txBody>
          <a:bodyPr/>
          <a:lstStyle/>
          <a:p>
            <a:fld id="{B61BEF0D-F0BB-DE4B-95CE-6DB70DBA9567}" type="datetimeFigureOut">
              <a:rPr lang="en-US" smtClean="0"/>
              <a:pPr/>
              <a:t>6/16/2021</a:t>
            </a:fld>
            <a:endParaRPr lang="en-US" dirty="0"/>
          </a:p>
        </p:txBody>
      </p:sp>
      <p:sp>
        <p:nvSpPr>
          <p:cNvPr id="6" name="Footer Placeholder 5">
            <a:extLst>
              <a:ext uri="{FF2B5EF4-FFF2-40B4-BE49-F238E27FC236}">
                <a16:creationId xmlns:a16="http://schemas.microsoft.com/office/drawing/2014/main" id="{CB64CBEC-6A51-4606-90E5-A07293E1706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238BD8-D143-44B9-92B4-7E070D97142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068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3ACF-C8D5-450C-9565-930E5811B0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CA8EFB-9051-48E2-A2A8-76C8E89BC9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AEA5B6-AE91-48F6-9824-EDCC7D3509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68AC08-81DD-4E5B-83D5-FBF9251E14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9165C-22AB-48A6-A6C2-7E90CE407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59E463-B530-4321-A92B-F958A4CC7180}"/>
              </a:ext>
            </a:extLst>
          </p:cNvPr>
          <p:cNvSpPr>
            <a:spLocks noGrp="1"/>
          </p:cNvSpPr>
          <p:nvPr>
            <p:ph type="dt" sz="half" idx="10"/>
          </p:nvPr>
        </p:nvSpPr>
        <p:spPr/>
        <p:txBody>
          <a:bodyPr/>
          <a:lstStyle/>
          <a:p>
            <a:fld id="{B61BEF0D-F0BB-DE4B-95CE-6DB70DBA9567}" type="datetimeFigureOut">
              <a:rPr lang="en-US" smtClean="0"/>
              <a:pPr/>
              <a:t>6/16/2021</a:t>
            </a:fld>
            <a:endParaRPr lang="en-US" dirty="0"/>
          </a:p>
        </p:txBody>
      </p:sp>
      <p:sp>
        <p:nvSpPr>
          <p:cNvPr id="8" name="Footer Placeholder 7">
            <a:extLst>
              <a:ext uri="{FF2B5EF4-FFF2-40B4-BE49-F238E27FC236}">
                <a16:creationId xmlns:a16="http://schemas.microsoft.com/office/drawing/2014/main" id="{F0513364-5876-4DBC-B662-C5946C00211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17FBE3E-4BB0-4CB2-9646-EC973C65DF5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242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474B-DDFF-47E4-B25B-DC6BF1B9A8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407983-06EA-46FE-A254-2AFC3856056F}"/>
              </a:ext>
            </a:extLst>
          </p:cNvPr>
          <p:cNvSpPr>
            <a:spLocks noGrp="1"/>
          </p:cNvSpPr>
          <p:nvPr>
            <p:ph type="dt" sz="half" idx="10"/>
          </p:nvPr>
        </p:nvSpPr>
        <p:spPr/>
        <p:txBody>
          <a:bodyPr/>
          <a:lstStyle/>
          <a:p>
            <a:fld id="{B61BEF0D-F0BB-DE4B-95CE-6DB70DBA9567}" type="datetimeFigureOut">
              <a:rPr lang="en-US" smtClean="0"/>
              <a:pPr/>
              <a:t>6/16/2021</a:t>
            </a:fld>
            <a:endParaRPr lang="en-US" dirty="0"/>
          </a:p>
        </p:txBody>
      </p:sp>
      <p:sp>
        <p:nvSpPr>
          <p:cNvPr id="4" name="Footer Placeholder 3">
            <a:extLst>
              <a:ext uri="{FF2B5EF4-FFF2-40B4-BE49-F238E27FC236}">
                <a16:creationId xmlns:a16="http://schemas.microsoft.com/office/drawing/2014/main" id="{92DBE7A3-2624-436A-9C71-9EB958803F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A4A570D-B3D6-4144-B9FC-1EB470EBF92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477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74F00-90D9-4027-8745-ADC4AA1F71A2}"/>
              </a:ext>
            </a:extLst>
          </p:cNvPr>
          <p:cNvSpPr>
            <a:spLocks noGrp="1"/>
          </p:cNvSpPr>
          <p:nvPr>
            <p:ph type="dt" sz="half" idx="10"/>
          </p:nvPr>
        </p:nvSpPr>
        <p:spPr/>
        <p:txBody>
          <a:bodyPr/>
          <a:lstStyle/>
          <a:p>
            <a:fld id="{B61BEF0D-F0BB-DE4B-95CE-6DB70DBA9567}" type="datetimeFigureOut">
              <a:rPr lang="en-US" smtClean="0"/>
              <a:pPr/>
              <a:t>6/16/2021</a:t>
            </a:fld>
            <a:endParaRPr lang="en-US" dirty="0"/>
          </a:p>
        </p:txBody>
      </p:sp>
      <p:sp>
        <p:nvSpPr>
          <p:cNvPr id="3" name="Footer Placeholder 2">
            <a:extLst>
              <a:ext uri="{FF2B5EF4-FFF2-40B4-BE49-F238E27FC236}">
                <a16:creationId xmlns:a16="http://schemas.microsoft.com/office/drawing/2014/main" id="{75339EAC-4884-400E-887A-43BD6ED479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E66D6AF-809E-465E-8C74-93C08EEE852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477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0EF6-DC00-41BF-82FC-E9E7C526B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E2C38F-A9A3-4690-884C-1B581AEE21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77F1FE-FA47-4C69-979C-4B82CFD31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EB85A-412B-4AB6-BFDE-BB71869B5E93}"/>
              </a:ext>
            </a:extLst>
          </p:cNvPr>
          <p:cNvSpPr>
            <a:spLocks noGrp="1"/>
          </p:cNvSpPr>
          <p:nvPr>
            <p:ph type="dt" sz="half" idx="10"/>
          </p:nvPr>
        </p:nvSpPr>
        <p:spPr/>
        <p:txBody>
          <a:bodyPr/>
          <a:lstStyle/>
          <a:p>
            <a:fld id="{B61BEF0D-F0BB-DE4B-95CE-6DB70DBA9567}" type="datetimeFigureOut">
              <a:rPr lang="en-US" smtClean="0"/>
              <a:pPr/>
              <a:t>6/16/2021</a:t>
            </a:fld>
            <a:endParaRPr lang="en-US" dirty="0"/>
          </a:p>
        </p:txBody>
      </p:sp>
      <p:sp>
        <p:nvSpPr>
          <p:cNvPr id="6" name="Footer Placeholder 5">
            <a:extLst>
              <a:ext uri="{FF2B5EF4-FFF2-40B4-BE49-F238E27FC236}">
                <a16:creationId xmlns:a16="http://schemas.microsoft.com/office/drawing/2014/main" id="{55F2BD44-1776-4168-906A-A9A429E5071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289A07-361B-4AEB-8F3F-95A7AD8B883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18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CCCB-096B-4395-9578-5B48CE179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E62B74-46E8-46BF-8B12-EFFBD9D5EA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86568B-A5A9-472D-9C84-67A5F1D5F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BBE637-A898-4F72-AF58-ED07DECD473B}"/>
              </a:ext>
            </a:extLst>
          </p:cNvPr>
          <p:cNvSpPr>
            <a:spLocks noGrp="1"/>
          </p:cNvSpPr>
          <p:nvPr>
            <p:ph type="dt" sz="half" idx="10"/>
          </p:nvPr>
        </p:nvSpPr>
        <p:spPr/>
        <p:txBody>
          <a:bodyPr/>
          <a:lstStyle/>
          <a:p>
            <a:fld id="{B61BEF0D-F0BB-DE4B-95CE-6DB70DBA9567}" type="datetimeFigureOut">
              <a:rPr lang="en-US" smtClean="0"/>
              <a:pPr/>
              <a:t>6/16/2021</a:t>
            </a:fld>
            <a:endParaRPr lang="en-US" dirty="0"/>
          </a:p>
        </p:txBody>
      </p:sp>
      <p:sp>
        <p:nvSpPr>
          <p:cNvPr id="6" name="Footer Placeholder 5">
            <a:extLst>
              <a:ext uri="{FF2B5EF4-FFF2-40B4-BE49-F238E27FC236}">
                <a16:creationId xmlns:a16="http://schemas.microsoft.com/office/drawing/2014/main" id="{ADDE706A-19E9-4BCE-8825-128FBA19C6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46FF43-28EC-4CA2-B5BA-7D85A90DA73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44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devopedia.org/exploratory-data-analysi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extLst>
              <a:ext uri="{837473B0-CC2E-450A-ABE3-18F120FF3D39}">
                <a1611:picAttrSrcUrl xmlns:a1611="http://schemas.microsoft.com/office/drawing/2016/11/main" r:id="rId14"/>
              </a:ext>
            </a:extLst>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4F811-C928-4E5B-88CA-7D63FBE465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EE7594-7DBA-494F-A71C-45E36CB62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B7186-C9F0-48C4-BBEA-EE5345AEC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6/16/2021</a:t>
            </a:fld>
            <a:endParaRPr lang="en-US" dirty="0"/>
          </a:p>
        </p:txBody>
      </p:sp>
      <p:sp>
        <p:nvSpPr>
          <p:cNvPr id="5" name="Footer Placeholder 4">
            <a:extLst>
              <a:ext uri="{FF2B5EF4-FFF2-40B4-BE49-F238E27FC236}">
                <a16:creationId xmlns:a16="http://schemas.microsoft.com/office/drawing/2014/main" id="{0760C602-D033-49E8-931D-D9E09AF907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1CD18A-42B6-4230-80C1-8E8B38EE6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662510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1CD0-2138-4351-8987-43E42EE2CA75}"/>
              </a:ext>
            </a:extLst>
          </p:cNvPr>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CA8C21D-C002-49D2-8691-09E9E9F5030A}"/>
              </a:ext>
            </a:extLst>
          </p:cNvPr>
          <p:cNvSpPr>
            <a:spLocks noGrp="1"/>
          </p:cNvSpPr>
          <p:nvPr>
            <p:ph idx="1"/>
          </p:nvPr>
        </p:nvSpPr>
        <p:spPr>
          <a:xfrm>
            <a:off x="838200" y="605012"/>
            <a:ext cx="10933590" cy="5955586"/>
          </a:xfrm>
        </p:spPr>
        <p:txBody>
          <a:bodyPr>
            <a:normAutofit fontScale="85000" lnSpcReduction="20000"/>
          </a:bodyPr>
          <a:lstStyle/>
          <a:p>
            <a:pPr marL="0" indent="0" algn="ctr" rtl="0">
              <a:spcBef>
                <a:spcPts val="0"/>
              </a:spcBef>
              <a:spcAft>
                <a:spcPts val="0"/>
              </a:spcAft>
              <a:buNone/>
            </a:pPr>
            <a:r>
              <a:rPr lang="en-IN" sz="4800" b="1" dirty="0"/>
              <a:t>The Art Of Data Visualization</a:t>
            </a:r>
          </a:p>
          <a:p>
            <a:pPr marL="0" indent="0" algn="ctr" rtl="0">
              <a:spcBef>
                <a:spcPts val="0"/>
              </a:spcBef>
              <a:spcAft>
                <a:spcPts val="0"/>
              </a:spcAft>
              <a:buNone/>
            </a:pPr>
            <a:br>
              <a:rPr lang="en-IN" b="0" dirty="0">
                <a:effectLst/>
              </a:rPr>
            </a:br>
            <a:r>
              <a:rPr lang="en-IN" sz="2800" b="1" i="0" u="none" strike="noStrike" dirty="0">
                <a:solidFill>
                  <a:srgbClr val="000000"/>
                </a:solidFill>
                <a:effectLst/>
                <a:latin typeface="Arial" panose="020B0604020202020204" pitchFamily="34" charset="0"/>
              </a:rPr>
              <a:t>A SEMINAR REPORT </a:t>
            </a:r>
            <a:endParaRPr lang="en-IN" b="0" dirty="0">
              <a:effectLst/>
            </a:endParaRPr>
          </a:p>
          <a:p>
            <a:pPr marL="0" indent="0" algn="ctr" rtl="0">
              <a:spcBef>
                <a:spcPts val="0"/>
              </a:spcBef>
              <a:spcAft>
                <a:spcPts val="0"/>
              </a:spcAft>
              <a:buNone/>
            </a:pPr>
            <a:br>
              <a:rPr lang="en-IN" b="0" dirty="0">
                <a:effectLst/>
              </a:rPr>
            </a:br>
            <a:r>
              <a:rPr lang="en-IN" sz="2800" b="1" i="1" u="none" strike="noStrike" dirty="0">
                <a:solidFill>
                  <a:srgbClr val="000000"/>
                </a:solidFill>
                <a:effectLst/>
                <a:latin typeface="Arial" panose="020B0604020202020204" pitchFamily="34" charset="0"/>
              </a:rPr>
              <a:t>Submitted by </a:t>
            </a:r>
            <a:endParaRPr lang="en-IN" b="0" dirty="0">
              <a:effectLst/>
            </a:endParaRPr>
          </a:p>
          <a:p>
            <a:pPr marL="0" indent="0" algn="ctr" rtl="0">
              <a:spcBef>
                <a:spcPts val="0"/>
              </a:spcBef>
              <a:spcAft>
                <a:spcPts val="0"/>
              </a:spcAft>
              <a:buNone/>
            </a:pPr>
            <a:br>
              <a:rPr lang="en-IN" b="0" dirty="0">
                <a:effectLst/>
              </a:rPr>
            </a:br>
            <a:r>
              <a:rPr lang="en-IN" sz="2800" b="1" dirty="0">
                <a:solidFill>
                  <a:srgbClr val="000000"/>
                </a:solidFill>
                <a:latin typeface="Arial" panose="020B0604020202020204" pitchFamily="34" charset="0"/>
              </a:rPr>
              <a:t>Manoj H. Yadav</a:t>
            </a:r>
          </a:p>
          <a:p>
            <a:pPr marL="0" indent="0" algn="ctr" rtl="0">
              <a:spcBef>
                <a:spcPts val="0"/>
              </a:spcBef>
              <a:spcAft>
                <a:spcPts val="0"/>
              </a:spcAft>
              <a:buNone/>
            </a:pPr>
            <a:endParaRPr lang="en-IN" b="1" dirty="0">
              <a:solidFill>
                <a:srgbClr val="000000"/>
              </a:solidFill>
              <a:effectLst/>
              <a:latin typeface="Arial" panose="020B0604020202020204" pitchFamily="34" charset="0"/>
            </a:endParaRPr>
          </a:p>
          <a:p>
            <a:pPr marL="0" indent="0" algn="ctr" rtl="0">
              <a:spcBef>
                <a:spcPts val="0"/>
              </a:spcBef>
              <a:spcAft>
                <a:spcPts val="0"/>
              </a:spcAft>
              <a:buNone/>
            </a:pPr>
            <a:r>
              <a:rPr lang="en-IN" b="1" dirty="0">
                <a:solidFill>
                  <a:srgbClr val="000000"/>
                </a:solidFill>
                <a:effectLst/>
                <a:latin typeface="Arial" panose="020B0604020202020204" pitchFamily="34" charset="0"/>
              </a:rPr>
              <a:t>Roll No. 43 </a:t>
            </a:r>
            <a:endParaRPr lang="en-IN" b="0" dirty="0">
              <a:effectLst/>
            </a:endParaRPr>
          </a:p>
          <a:p>
            <a:pPr marL="0" indent="0" algn="ctr" rtl="0">
              <a:spcBef>
                <a:spcPts val="0"/>
              </a:spcBef>
              <a:spcAft>
                <a:spcPts val="0"/>
              </a:spcAft>
              <a:buNone/>
            </a:pPr>
            <a:br>
              <a:rPr lang="en-IN" b="0" dirty="0">
                <a:effectLst/>
              </a:rPr>
            </a:br>
            <a:r>
              <a:rPr lang="en-IN" sz="2800" b="0" i="1" u="none" strike="noStrike" dirty="0">
                <a:solidFill>
                  <a:srgbClr val="000000"/>
                </a:solidFill>
                <a:effectLst/>
                <a:latin typeface="Arial" panose="020B0604020202020204" pitchFamily="34" charset="0"/>
              </a:rPr>
              <a:t> in partial fulfillment for the award of the degree</a:t>
            </a:r>
            <a:endParaRPr lang="en-IN" b="0" dirty="0">
              <a:effectLst/>
            </a:endParaRPr>
          </a:p>
          <a:p>
            <a:pPr marL="0" indent="0" algn="ctr" rtl="0">
              <a:spcBef>
                <a:spcPts val="0"/>
              </a:spcBef>
              <a:spcAft>
                <a:spcPts val="0"/>
              </a:spcAft>
              <a:buNone/>
            </a:pPr>
            <a:r>
              <a:rPr lang="en-IN" sz="2800" b="0" i="1" u="none" strike="noStrike" dirty="0">
                <a:solidFill>
                  <a:srgbClr val="000000"/>
                </a:solidFill>
                <a:effectLst/>
                <a:latin typeface="Arial" panose="020B0604020202020204" pitchFamily="34" charset="0"/>
              </a:rPr>
              <a:t> of </a:t>
            </a:r>
            <a:endParaRPr lang="en-IN" b="0" dirty="0">
              <a:effectLst/>
            </a:endParaRPr>
          </a:p>
          <a:p>
            <a:pPr marL="0" indent="0" algn="ctr" rtl="0">
              <a:spcBef>
                <a:spcPts val="0"/>
              </a:spcBef>
              <a:spcAft>
                <a:spcPts val="0"/>
              </a:spcAft>
              <a:buNone/>
            </a:pPr>
            <a:br>
              <a:rPr lang="en-IN" b="0" dirty="0">
                <a:effectLst/>
              </a:rPr>
            </a:br>
            <a:r>
              <a:rPr lang="en-IN" sz="2800" b="1" i="0" u="none" strike="noStrike" dirty="0">
                <a:solidFill>
                  <a:srgbClr val="000000"/>
                </a:solidFill>
                <a:effectLst/>
                <a:latin typeface="Arial" panose="020B0604020202020204" pitchFamily="34" charset="0"/>
              </a:rPr>
              <a:t>M.Sc. Data Science and Artificial intelligence </a:t>
            </a:r>
            <a:endParaRPr lang="en-IN" b="0" dirty="0">
              <a:effectLst/>
            </a:endParaRPr>
          </a:p>
          <a:p>
            <a:pPr marL="0" indent="0" algn="ctr" rtl="0">
              <a:spcBef>
                <a:spcPts val="0"/>
              </a:spcBef>
              <a:spcAft>
                <a:spcPts val="0"/>
              </a:spcAft>
              <a:buNone/>
            </a:pPr>
            <a:br>
              <a:rPr lang="en-IN" b="0" dirty="0">
                <a:effectLst/>
              </a:rPr>
            </a:br>
            <a:r>
              <a:rPr lang="en-IN" sz="2800" b="1" i="0" u="none" strike="noStrike" dirty="0">
                <a:solidFill>
                  <a:srgbClr val="000000"/>
                </a:solidFill>
                <a:effectLst/>
                <a:latin typeface="Arial" panose="020B0604020202020204" pitchFamily="34" charset="0"/>
              </a:rPr>
              <a:t> RAMNIRANJAN JHUNJHUNWALA COLLEGE OF ART’S, SCIENCE &amp; COMMERCE (AUTONOMOUS), GHATKOPAR (W)</a:t>
            </a:r>
            <a:endParaRPr lang="en-IN" b="0" dirty="0">
              <a:effectLst/>
            </a:endParaRPr>
          </a:p>
          <a:p>
            <a:pPr marL="0" indent="0" algn="ctr" rtl="0">
              <a:spcBef>
                <a:spcPts val="0"/>
              </a:spcBef>
              <a:spcAft>
                <a:spcPts val="0"/>
              </a:spcAft>
              <a:buNone/>
            </a:pPr>
            <a:r>
              <a:rPr lang="en-IN" sz="2800" b="0" i="0" u="none" strike="noStrike" dirty="0">
                <a:solidFill>
                  <a:srgbClr val="000000"/>
                </a:solidFill>
                <a:effectLst/>
                <a:latin typeface="Arial" panose="020B0604020202020204" pitchFamily="34" charset="0"/>
              </a:rPr>
              <a:t> </a:t>
            </a:r>
            <a:endParaRPr lang="en-IN" b="0" dirty="0">
              <a:effectLst/>
            </a:endParaRPr>
          </a:p>
          <a:p>
            <a:pPr marL="0" indent="0" algn="ctr" rtl="0">
              <a:spcBef>
                <a:spcPts val="0"/>
              </a:spcBef>
              <a:spcAft>
                <a:spcPts val="0"/>
              </a:spcAft>
              <a:buNone/>
            </a:pPr>
            <a:r>
              <a:rPr lang="en-IN" b="1" dirty="0">
                <a:solidFill>
                  <a:srgbClr val="000000"/>
                </a:solidFill>
                <a:latin typeface="Arial" panose="020B0604020202020204" pitchFamily="34" charset="0"/>
              </a:rPr>
              <a:t>JUNE</a:t>
            </a:r>
            <a:r>
              <a:rPr lang="en-IN" sz="2800" b="1" i="0" u="none" strike="noStrike" dirty="0">
                <a:solidFill>
                  <a:srgbClr val="000000"/>
                </a:solidFill>
                <a:effectLst/>
                <a:latin typeface="Arial" panose="020B0604020202020204" pitchFamily="34" charset="0"/>
              </a:rPr>
              <a:t> 2021</a:t>
            </a:r>
            <a:endParaRPr lang="en-IN" b="0" dirty="0">
              <a:effectLst/>
            </a:endParaRPr>
          </a:p>
          <a:p>
            <a:pPr marL="0" indent="0">
              <a:buNone/>
            </a:pPr>
            <a:br>
              <a:rPr lang="en-IN" dirty="0"/>
            </a:br>
            <a:endParaRPr lang="en-IN" dirty="0"/>
          </a:p>
          <a:p>
            <a:pPr marL="0" indent="0">
              <a:buNone/>
            </a:pPr>
            <a:endParaRPr lang="en-IN" dirty="0"/>
          </a:p>
        </p:txBody>
      </p:sp>
    </p:spTree>
    <p:extLst>
      <p:ext uri="{BB962C8B-B14F-4D97-AF65-F5344CB8AC3E}">
        <p14:creationId xmlns:p14="http://schemas.microsoft.com/office/powerpoint/2010/main" val="172762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80AE-EA48-490A-AB1E-106ACA02E98F}"/>
              </a:ext>
            </a:extLst>
          </p:cNvPr>
          <p:cNvSpPr>
            <a:spLocks noGrp="1"/>
          </p:cNvSpPr>
          <p:nvPr>
            <p:ph type="title"/>
          </p:nvPr>
        </p:nvSpPr>
        <p:spPr>
          <a:xfrm>
            <a:off x="838200" y="365125"/>
            <a:ext cx="10515600" cy="442743"/>
          </a:xfrm>
        </p:spPr>
        <p:txBody>
          <a:bodyPr>
            <a:normAutofit fontScale="90000"/>
          </a:bodyPr>
          <a:lstStyle/>
          <a:p>
            <a:endParaRPr lang="en-IN" dirty="0"/>
          </a:p>
        </p:txBody>
      </p:sp>
      <p:pic>
        <p:nvPicPr>
          <p:cNvPr id="3074" name="Picture 2">
            <a:extLst>
              <a:ext uri="{FF2B5EF4-FFF2-40B4-BE49-F238E27FC236}">
                <a16:creationId xmlns:a16="http://schemas.microsoft.com/office/drawing/2014/main" id="{A1E8141B-7429-4F50-8F9B-9490546E15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365125"/>
            <a:ext cx="11744325" cy="625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62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D71-D77D-43BF-89A3-7E929ABA6D26}"/>
              </a:ext>
            </a:extLst>
          </p:cNvPr>
          <p:cNvSpPr>
            <a:spLocks noGrp="1"/>
          </p:cNvSpPr>
          <p:nvPr>
            <p:ph type="title"/>
          </p:nvPr>
        </p:nvSpPr>
        <p:spPr>
          <a:xfrm>
            <a:off x="838200" y="365125"/>
            <a:ext cx="10515600" cy="123147"/>
          </a:xfrm>
        </p:spPr>
        <p:txBody>
          <a:bodyPr>
            <a:normAutofit fontScale="90000"/>
          </a:bodyPr>
          <a:lstStyle/>
          <a:p>
            <a:endParaRPr lang="en-IN" dirty="0"/>
          </a:p>
        </p:txBody>
      </p:sp>
      <p:pic>
        <p:nvPicPr>
          <p:cNvPr id="2050" name="Picture 2" descr="The Art of Data Visualization: A Gift or a Skill?, Part 1">
            <a:extLst>
              <a:ext uri="{FF2B5EF4-FFF2-40B4-BE49-F238E27FC236}">
                <a16:creationId xmlns:a16="http://schemas.microsoft.com/office/drawing/2014/main" id="{3292E7A9-9A0D-40B1-ACB3-6D8F111A4A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175" y="247649"/>
            <a:ext cx="11725275" cy="637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8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521B-9EB1-4148-BD02-5F7184A4228F}"/>
              </a:ext>
            </a:extLst>
          </p:cNvPr>
          <p:cNvSpPr>
            <a:spLocks noGrp="1"/>
          </p:cNvSpPr>
          <p:nvPr>
            <p:ph type="title"/>
          </p:nvPr>
        </p:nvSpPr>
        <p:spPr>
          <a:xfrm flipV="1">
            <a:off x="838200" y="221942"/>
            <a:ext cx="10515600" cy="14318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3573F26-31DA-48E7-AEF6-E46A8AA2F1EE}"/>
              </a:ext>
            </a:extLst>
          </p:cNvPr>
          <p:cNvSpPr>
            <a:spLocks noGrp="1"/>
          </p:cNvSpPr>
          <p:nvPr>
            <p:ph idx="1"/>
          </p:nvPr>
        </p:nvSpPr>
        <p:spPr>
          <a:xfrm>
            <a:off x="435006" y="365124"/>
            <a:ext cx="11301274" cy="6270933"/>
          </a:xfrm>
        </p:spPr>
        <p:txBody>
          <a:bodyPr/>
          <a:lstStyle/>
          <a:p>
            <a:pPr marL="0" indent="0">
              <a:buNone/>
            </a:pPr>
            <a:endParaRPr lang="en-US" b="1" i="0" dirty="0">
              <a:solidFill>
                <a:srgbClr val="333333"/>
              </a:solidFill>
              <a:effectLst/>
              <a:latin typeface="Open Sans" panose="020B0606030504020204" pitchFamily="34" charset="0"/>
            </a:endParaRPr>
          </a:p>
          <a:p>
            <a:pPr marL="0" indent="0">
              <a:buNone/>
            </a:pPr>
            <a:r>
              <a:rPr lang="en-US" b="1" i="0" dirty="0">
                <a:solidFill>
                  <a:srgbClr val="333333"/>
                </a:solidFill>
                <a:effectLst/>
                <a:latin typeface="Open Sans" panose="020B0606030504020204" pitchFamily="34" charset="0"/>
              </a:rPr>
              <a:t>5 Types of  Data Visualization Categories :- </a:t>
            </a:r>
          </a:p>
          <a:p>
            <a:pPr marL="0" indent="0">
              <a:buNone/>
            </a:pPr>
            <a:endParaRPr lang="en-IN" dirty="0"/>
          </a:p>
        </p:txBody>
      </p:sp>
      <p:pic>
        <p:nvPicPr>
          <p:cNvPr id="5" name="Picture 4">
            <a:extLst>
              <a:ext uri="{FF2B5EF4-FFF2-40B4-BE49-F238E27FC236}">
                <a16:creationId xmlns:a16="http://schemas.microsoft.com/office/drawing/2014/main" id="{0F780EC3-7D52-4F10-B6E1-5621526039BF}"/>
              </a:ext>
            </a:extLst>
          </p:cNvPr>
          <p:cNvPicPr>
            <a:picLocks noChangeAspect="1"/>
          </p:cNvPicPr>
          <p:nvPr/>
        </p:nvPicPr>
        <p:blipFill>
          <a:blip r:embed="rId2"/>
          <a:stretch>
            <a:fillRect/>
          </a:stretch>
        </p:blipFill>
        <p:spPr>
          <a:xfrm>
            <a:off x="227860" y="1365269"/>
            <a:ext cx="11736280" cy="4270644"/>
          </a:xfrm>
          <a:prstGeom prst="rect">
            <a:avLst/>
          </a:prstGeom>
        </p:spPr>
      </p:pic>
    </p:spTree>
    <p:extLst>
      <p:ext uri="{BB962C8B-B14F-4D97-AF65-F5344CB8AC3E}">
        <p14:creationId xmlns:p14="http://schemas.microsoft.com/office/powerpoint/2010/main" val="3585951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3FA7C-8907-43E6-BA09-5D7A3E12A04F}"/>
              </a:ext>
            </a:extLst>
          </p:cNvPr>
          <p:cNvSpPr>
            <a:spLocks noGrp="1"/>
          </p:cNvSpPr>
          <p:nvPr>
            <p:ph type="title"/>
          </p:nvPr>
        </p:nvSpPr>
        <p:spPr>
          <a:xfrm flipV="1">
            <a:off x="838200" y="115410"/>
            <a:ext cx="10515600" cy="249715"/>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E70A163B-F112-40AA-9D83-236AE2AD9F99}"/>
              </a:ext>
            </a:extLst>
          </p:cNvPr>
          <p:cNvPicPr>
            <a:picLocks noGrp="1" noChangeAspect="1"/>
          </p:cNvPicPr>
          <p:nvPr>
            <p:ph idx="1"/>
          </p:nvPr>
        </p:nvPicPr>
        <p:blipFill>
          <a:blip r:embed="rId2"/>
          <a:stretch>
            <a:fillRect/>
          </a:stretch>
        </p:blipFill>
        <p:spPr>
          <a:xfrm>
            <a:off x="444500" y="365125"/>
            <a:ext cx="11602498" cy="3063875"/>
          </a:xfrm>
        </p:spPr>
      </p:pic>
      <p:pic>
        <p:nvPicPr>
          <p:cNvPr id="7" name="Picture 6">
            <a:extLst>
              <a:ext uri="{FF2B5EF4-FFF2-40B4-BE49-F238E27FC236}">
                <a16:creationId xmlns:a16="http://schemas.microsoft.com/office/drawing/2014/main" id="{7F89D98F-DC20-4F23-B949-EAD4C4875028}"/>
              </a:ext>
            </a:extLst>
          </p:cNvPr>
          <p:cNvPicPr>
            <a:picLocks noChangeAspect="1"/>
          </p:cNvPicPr>
          <p:nvPr/>
        </p:nvPicPr>
        <p:blipFill>
          <a:blip r:embed="rId3"/>
          <a:stretch>
            <a:fillRect/>
          </a:stretch>
        </p:blipFill>
        <p:spPr>
          <a:xfrm>
            <a:off x="444500" y="3296257"/>
            <a:ext cx="11747500" cy="2786743"/>
          </a:xfrm>
          <a:prstGeom prst="rect">
            <a:avLst/>
          </a:prstGeom>
        </p:spPr>
      </p:pic>
    </p:spTree>
    <p:extLst>
      <p:ext uri="{BB962C8B-B14F-4D97-AF65-F5344CB8AC3E}">
        <p14:creationId xmlns:p14="http://schemas.microsoft.com/office/powerpoint/2010/main" val="313352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7FF9-EA39-49DB-AFC4-56D8C7359E27}"/>
              </a:ext>
            </a:extLst>
          </p:cNvPr>
          <p:cNvSpPr>
            <a:spLocks noGrp="1"/>
          </p:cNvSpPr>
          <p:nvPr>
            <p:ph type="title"/>
          </p:nvPr>
        </p:nvSpPr>
        <p:spPr>
          <a:xfrm flipV="1">
            <a:off x="838200" y="124288"/>
            <a:ext cx="10515600" cy="240838"/>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73B59FB6-4877-4DA1-B896-7626FE68017E}"/>
              </a:ext>
            </a:extLst>
          </p:cNvPr>
          <p:cNvPicPr>
            <a:picLocks noGrp="1" noChangeAspect="1"/>
          </p:cNvPicPr>
          <p:nvPr>
            <p:ph idx="1"/>
          </p:nvPr>
        </p:nvPicPr>
        <p:blipFill>
          <a:blip r:embed="rId2"/>
          <a:stretch>
            <a:fillRect/>
          </a:stretch>
        </p:blipFill>
        <p:spPr>
          <a:xfrm>
            <a:off x="541538" y="612560"/>
            <a:ext cx="10812262" cy="3329126"/>
          </a:xfrm>
        </p:spPr>
      </p:pic>
      <p:pic>
        <p:nvPicPr>
          <p:cNvPr id="9" name="Picture 8">
            <a:extLst>
              <a:ext uri="{FF2B5EF4-FFF2-40B4-BE49-F238E27FC236}">
                <a16:creationId xmlns:a16="http://schemas.microsoft.com/office/drawing/2014/main" id="{E76FDC1F-462D-4F20-8A2C-3497F0A1DEF5}"/>
              </a:ext>
            </a:extLst>
          </p:cNvPr>
          <p:cNvPicPr>
            <a:picLocks noChangeAspect="1"/>
          </p:cNvPicPr>
          <p:nvPr/>
        </p:nvPicPr>
        <p:blipFill>
          <a:blip r:embed="rId3"/>
          <a:stretch>
            <a:fillRect/>
          </a:stretch>
        </p:blipFill>
        <p:spPr>
          <a:xfrm>
            <a:off x="443883" y="3551068"/>
            <a:ext cx="11748117" cy="3151818"/>
          </a:xfrm>
          <a:prstGeom prst="rect">
            <a:avLst/>
          </a:prstGeom>
        </p:spPr>
      </p:pic>
    </p:spTree>
    <p:extLst>
      <p:ext uri="{BB962C8B-B14F-4D97-AF65-F5344CB8AC3E}">
        <p14:creationId xmlns:p14="http://schemas.microsoft.com/office/powerpoint/2010/main" val="873548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410D-B934-47D2-83B4-3A9EDD115C7C}"/>
              </a:ext>
            </a:extLst>
          </p:cNvPr>
          <p:cNvSpPr>
            <a:spLocks noGrp="1"/>
          </p:cNvSpPr>
          <p:nvPr>
            <p:ph type="title"/>
          </p:nvPr>
        </p:nvSpPr>
        <p:spPr>
          <a:xfrm flipV="1">
            <a:off x="838200" y="204186"/>
            <a:ext cx="10515600" cy="160939"/>
          </a:xfrm>
        </p:spPr>
        <p:txBody>
          <a:bodyPr>
            <a:normAutofit fontScale="90000"/>
          </a:bodyPr>
          <a:lstStyle/>
          <a:p>
            <a:endParaRPr lang="en-IN" dirty="0"/>
          </a:p>
        </p:txBody>
      </p:sp>
      <p:pic>
        <p:nvPicPr>
          <p:cNvPr id="4098" name="Picture 2" descr="Top 10 Data Visualization Tools for Everyone - 2020 and Beyond">
            <a:extLst>
              <a:ext uri="{FF2B5EF4-FFF2-40B4-BE49-F238E27FC236}">
                <a16:creationId xmlns:a16="http://schemas.microsoft.com/office/drawing/2014/main" id="{4057070C-7E40-4893-B613-561E8DDD83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3293" y="1101204"/>
            <a:ext cx="8129852" cy="4573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769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6A81-E9F7-4F2D-A538-D21C91BDD25C}"/>
              </a:ext>
            </a:extLst>
          </p:cNvPr>
          <p:cNvSpPr>
            <a:spLocks noGrp="1"/>
          </p:cNvSpPr>
          <p:nvPr>
            <p:ph type="title"/>
          </p:nvPr>
        </p:nvSpPr>
        <p:spPr>
          <a:xfrm flipV="1">
            <a:off x="838200" y="168676"/>
            <a:ext cx="10515600" cy="19644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C4BFE90-AA67-4135-A662-3FE2C4FD8102}"/>
              </a:ext>
            </a:extLst>
          </p:cNvPr>
          <p:cNvSpPr>
            <a:spLocks noGrp="1"/>
          </p:cNvSpPr>
          <p:nvPr>
            <p:ph idx="1"/>
          </p:nvPr>
        </p:nvSpPr>
        <p:spPr>
          <a:xfrm>
            <a:off x="568171" y="621436"/>
            <a:ext cx="11168109" cy="5992427"/>
          </a:xfrm>
        </p:spPr>
        <p:txBody>
          <a:bodyPr>
            <a:normAutofit lnSpcReduction="10000"/>
          </a:bodyPr>
          <a:lstStyle/>
          <a:p>
            <a:pPr marL="0" indent="0" algn="l">
              <a:buNone/>
            </a:pPr>
            <a:r>
              <a:rPr lang="en-US" sz="2400" b="1" i="0" dirty="0">
                <a:effectLst/>
                <a:latin typeface="Times New Roman" panose="02020603050405020304" pitchFamily="18" charset="0"/>
                <a:cs typeface="Times New Roman" panose="02020603050405020304" pitchFamily="18" charset="0"/>
              </a:rPr>
              <a:t>Data Visualization tools : </a:t>
            </a:r>
          </a:p>
          <a:p>
            <a:pPr marL="0" indent="0" algn="l">
              <a:buNone/>
            </a:pPr>
            <a:r>
              <a:rPr lang="en-US" sz="1800" b="1" i="0" dirty="0">
                <a:effectLst/>
                <a:latin typeface="Times New Roman" panose="02020603050405020304" pitchFamily="18" charset="0"/>
                <a:cs typeface="Times New Roman" panose="02020603050405020304" pitchFamily="18" charset="0"/>
              </a:rPr>
              <a:t>1. Tableau</a:t>
            </a:r>
          </a:p>
          <a:p>
            <a:pPr algn="l"/>
            <a:r>
              <a:rPr lang="en-US" sz="1800" b="0" i="0" dirty="0">
                <a:effectLst/>
                <a:latin typeface="Times New Roman" panose="02020603050405020304" pitchFamily="18" charset="0"/>
                <a:cs typeface="Times New Roman" panose="02020603050405020304" pitchFamily="18" charset="0"/>
              </a:rPr>
              <a:t>One of the most widely used data visualization tools, </a:t>
            </a:r>
            <a:r>
              <a:rPr lang="en-US" sz="1800" dirty="0">
                <a:latin typeface="Times New Roman" panose="02020603050405020304" pitchFamily="18" charset="0"/>
                <a:cs typeface="Times New Roman" panose="02020603050405020304" pitchFamily="18" charset="0"/>
              </a:rPr>
              <a:t>Tableau</a:t>
            </a:r>
            <a:r>
              <a:rPr lang="en-US" sz="1800" b="0" i="0" dirty="0">
                <a:effectLst/>
                <a:latin typeface="Times New Roman" panose="02020603050405020304" pitchFamily="18" charset="0"/>
                <a:cs typeface="Times New Roman" panose="02020603050405020304" pitchFamily="18" charset="0"/>
              </a:rPr>
              <a:t>, offers interactive visualization solutions to more than 57,000 companies.</a:t>
            </a:r>
          </a:p>
          <a:p>
            <a:pPr algn="l"/>
            <a:r>
              <a:rPr lang="en-US" sz="1800" b="0" i="0" dirty="0">
                <a:effectLst/>
                <a:latin typeface="Times New Roman" panose="02020603050405020304" pitchFamily="18" charset="0"/>
                <a:cs typeface="Times New Roman" panose="02020603050405020304" pitchFamily="18" charset="0"/>
              </a:rPr>
              <a:t>Providing integration for advanced databases, including Teradata, SAP, My SQL, Amazon AWS, and Hadoop, Tableau efficiently creates visualizations and graphics from large, constantly-evolving datasets used for artificial intelligence, machine learning, and Big Data applications.</a:t>
            </a:r>
          </a:p>
          <a:p>
            <a:pPr marL="0" indent="0" algn="l">
              <a:buNone/>
            </a:pPr>
            <a:r>
              <a:rPr lang="en-US" sz="1800" b="1" i="0" dirty="0">
                <a:effectLst/>
                <a:latin typeface="Times New Roman" panose="02020603050405020304" pitchFamily="18" charset="0"/>
                <a:cs typeface="Times New Roman" panose="02020603050405020304" pitchFamily="18" charset="0"/>
              </a:rPr>
              <a:t>The Pros of Tableau:</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Excellent visualization capabilities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Easy to use</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Top class performance</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Supports connectivity with diverse data sources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Mobile Responsive</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Has an informative community   </a:t>
            </a:r>
          </a:p>
          <a:p>
            <a:pPr marL="0" indent="0" algn="l">
              <a:buNone/>
            </a:pPr>
            <a:r>
              <a:rPr lang="en-US" sz="1800" b="1" i="0" dirty="0">
                <a:effectLst/>
                <a:latin typeface="Times New Roman" panose="02020603050405020304" pitchFamily="18" charset="0"/>
                <a:cs typeface="Times New Roman" panose="02020603050405020304" pitchFamily="18" charset="0"/>
              </a:rPr>
              <a:t>The Cons of Tableau:</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pricing is a bit on the higher side</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Auto-refresh and report scheduling options are not available</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5122" name="Picture 2" descr="Tableau Logo for website - Sybyl">
            <a:extLst>
              <a:ext uri="{FF2B5EF4-FFF2-40B4-BE49-F238E27FC236}">
                <a16:creationId xmlns:a16="http://schemas.microsoft.com/office/drawing/2014/main" id="{65075ADD-9EFF-4868-8942-3E9D2EC22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1114" y="2659488"/>
            <a:ext cx="3568083" cy="331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736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F1B5-ADA5-4203-A9F8-E09EF8D45905}"/>
              </a:ext>
            </a:extLst>
          </p:cNvPr>
          <p:cNvSpPr>
            <a:spLocks noGrp="1"/>
          </p:cNvSpPr>
          <p:nvPr>
            <p:ph type="title"/>
          </p:nvPr>
        </p:nvSpPr>
        <p:spPr>
          <a:xfrm flipV="1">
            <a:off x="838200" y="204186"/>
            <a:ext cx="10515600" cy="16093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A477618-10A0-412C-8FEC-94FC1825CD14}"/>
              </a:ext>
            </a:extLst>
          </p:cNvPr>
          <p:cNvSpPr>
            <a:spLocks noGrp="1"/>
          </p:cNvSpPr>
          <p:nvPr>
            <p:ph idx="1"/>
          </p:nvPr>
        </p:nvSpPr>
        <p:spPr>
          <a:xfrm>
            <a:off x="497150" y="471656"/>
            <a:ext cx="11230252" cy="6080064"/>
          </a:xfrm>
        </p:spPr>
        <p:txBody>
          <a:bodyPr>
            <a:normAutofit/>
          </a:bodyPr>
          <a:lstStyle/>
          <a:p>
            <a:pPr marL="0" indent="0" algn="l">
              <a:buNone/>
            </a:pPr>
            <a:r>
              <a:rPr lang="en-US" sz="2000" b="1" i="0" dirty="0">
                <a:effectLst/>
                <a:latin typeface="Times New Roman" panose="02020603050405020304" pitchFamily="18" charset="0"/>
                <a:cs typeface="Times New Roman" panose="02020603050405020304" pitchFamily="18" charset="0"/>
              </a:rPr>
              <a:t>2. Dundas BI</a:t>
            </a:r>
          </a:p>
          <a:p>
            <a:pPr algn="l"/>
            <a:r>
              <a:rPr lang="en-US" sz="2000" b="0" i="0" dirty="0">
                <a:effectLst/>
                <a:latin typeface="Times New Roman" panose="02020603050405020304" pitchFamily="18" charset="0"/>
                <a:cs typeface="Times New Roman" panose="02020603050405020304" pitchFamily="18" charset="0"/>
              </a:rPr>
              <a:t>Dundas BI offers highly-customizable data visualizations with interactive scorecards, maps, gauges, and charts, optimizing the creation of ad-hoc, multi-page reports. By providing users full control over visual elements, Dundas BI simplifies the complex operation of cleansing, inspecting, transforming, and modeling big datasets. </a:t>
            </a:r>
          </a:p>
          <a:p>
            <a:pPr marL="0" indent="0" algn="l">
              <a:buNone/>
            </a:pPr>
            <a:r>
              <a:rPr lang="en-US" sz="2000" b="1" i="0" dirty="0">
                <a:effectLst/>
                <a:latin typeface="Times New Roman" panose="02020603050405020304" pitchFamily="18" charset="0"/>
                <a:cs typeface="Times New Roman" panose="02020603050405020304" pitchFamily="18" charset="0"/>
              </a:rPr>
              <a:t>The Pros of Dundas BI:</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Exceptional flexibility</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large variety of data sources and charts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Wide range of in-built features for extracting, displaying, and modifying data</a:t>
            </a:r>
          </a:p>
          <a:p>
            <a:pPr marL="0" indent="0" algn="l">
              <a:buNone/>
            </a:pPr>
            <a:r>
              <a:rPr lang="en-US" sz="2000" b="1" i="0" dirty="0">
                <a:effectLst/>
                <a:latin typeface="Times New Roman" panose="02020603050405020304" pitchFamily="18" charset="0"/>
                <a:cs typeface="Times New Roman" panose="02020603050405020304" pitchFamily="18" charset="0"/>
              </a:rPr>
              <a:t>The Cons of Dundas BI:</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No option for predictive analytics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3D charts not supported</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6146" name="Picture 2" descr="Dundas BI Reviews 2021: Details, Pricing, &amp;amp; Features | G2">
            <a:extLst>
              <a:ext uri="{FF2B5EF4-FFF2-40B4-BE49-F238E27FC236}">
                <a16:creationId xmlns:a16="http://schemas.microsoft.com/office/drawing/2014/main" id="{6185DED9-C929-4444-9C5A-D0B40F2C8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869" y="3162809"/>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488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5F9D-F3E0-4879-BAF5-2DB0FA7832E2}"/>
              </a:ext>
            </a:extLst>
          </p:cNvPr>
          <p:cNvSpPr>
            <a:spLocks noGrp="1"/>
          </p:cNvSpPr>
          <p:nvPr>
            <p:ph type="title"/>
          </p:nvPr>
        </p:nvSpPr>
        <p:spPr>
          <a:xfrm flipV="1">
            <a:off x="838200" y="221942"/>
            <a:ext cx="10515600" cy="14318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95BF32E-D7EA-46EB-9FAB-F4F49A765CDA}"/>
              </a:ext>
            </a:extLst>
          </p:cNvPr>
          <p:cNvSpPr>
            <a:spLocks noGrp="1"/>
          </p:cNvSpPr>
          <p:nvPr>
            <p:ph idx="1"/>
          </p:nvPr>
        </p:nvSpPr>
        <p:spPr>
          <a:xfrm>
            <a:off x="843378" y="365124"/>
            <a:ext cx="10510421" cy="6186595"/>
          </a:xfrm>
        </p:spPr>
        <p:txBody>
          <a:bodyPr>
            <a:normAutofit/>
          </a:bodyPr>
          <a:lstStyle/>
          <a:p>
            <a:pPr marL="0" indent="0" algn="l">
              <a:buNone/>
            </a:pPr>
            <a:endParaRPr lang="en-US" sz="2000" b="1" i="0" dirty="0">
              <a:effectLst/>
              <a:latin typeface="Times New Roman" panose="02020603050405020304" pitchFamily="18" charset="0"/>
              <a:cs typeface="Times New Roman" panose="02020603050405020304" pitchFamily="18" charset="0"/>
            </a:endParaRPr>
          </a:p>
          <a:p>
            <a:pPr marL="0" indent="0" algn="l">
              <a:buNone/>
            </a:pPr>
            <a:r>
              <a:rPr lang="en-US" sz="2000" b="1" i="0" dirty="0">
                <a:effectLst/>
                <a:latin typeface="Times New Roman" panose="02020603050405020304" pitchFamily="18" charset="0"/>
                <a:cs typeface="Times New Roman" panose="02020603050405020304" pitchFamily="18" charset="0"/>
              </a:rPr>
              <a:t>3. JupyteR</a:t>
            </a:r>
          </a:p>
          <a:p>
            <a:pPr algn="l"/>
            <a:r>
              <a:rPr lang="en-US" sz="2000" b="0" i="0" dirty="0">
                <a:effectLst/>
                <a:latin typeface="Times New Roman" panose="02020603050405020304" pitchFamily="18" charset="0"/>
                <a:cs typeface="Times New Roman" panose="02020603050405020304" pitchFamily="18" charset="0"/>
              </a:rPr>
              <a:t>A web-based application, JupyteR, is one of the top-rated data visualization tools that enable users to create and share documents containing visualizations, equations, narrative text, and live code. JupyteR is ideal for data cleansing and transformation, statistical modeling, numerical simulation, interactive computing, and </a:t>
            </a:r>
            <a:r>
              <a:rPr lang="en-US" sz="2000" dirty="0">
                <a:latin typeface="Times New Roman" panose="02020603050405020304" pitchFamily="18" charset="0"/>
                <a:cs typeface="Times New Roman" panose="02020603050405020304" pitchFamily="18" charset="0"/>
              </a:rPr>
              <a:t>machine learning</a:t>
            </a:r>
            <a:r>
              <a:rPr lang="en-US" sz="2000" b="0" i="0" dirty="0">
                <a:effectLst/>
                <a:latin typeface="Times New Roman" panose="02020603050405020304" pitchFamily="18" charset="0"/>
                <a:cs typeface="Times New Roman" panose="02020603050405020304" pitchFamily="18" charset="0"/>
              </a:rPr>
              <a:t>. </a:t>
            </a:r>
          </a:p>
          <a:p>
            <a:pPr marL="0" indent="0" algn="l">
              <a:buNone/>
            </a:pPr>
            <a:r>
              <a:rPr lang="en-US" sz="2000" b="1" i="0" dirty="0">
                <a:effectLst/>
                <a:latin typeface="Times New Roman" panose="02020603050405020304" pitchFamily="18" charset="0"/>
                <a:cs typeface="Times New Roman" panose="02020603050405020304" pitchFamily="18" charset="0"/>
              </a:rPr>
              <a:t>The Pros of JupyteR:</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Rapid prototyping</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Visually appealing results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Facilitates easy sharing of data insights</a:t>
            </a:r>
          </a:p>
          <a:p>
            <a:pPr marL="0" indent="0" algn="l">
              <a:buNone/>
            </a:pPr>
            <a:r>
              <a:rPr lang="en-US" sz="2000" b="1" i="0" dirty="0">
                <a:effectLst/>
                <a:latin typeface="Times New Roman" panose="02020603050405020304" pitchFamily="18" charset="0"/>
                <a:cs typeface="Times New Roman" panose="02020603050405020304" pitchFamily="18" charset="0"/>
              </a:rPr>
              <a:t>The Cons of JupyteR:</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Tough to collaborate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At times code reviewing becomes complicated</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234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7FC7-5D3C-4151-9705-EF7EA2CDF59D}"/>
              </a:ext>
            </a:extLst>
          </p:cNvPr>
          <p:cNvSpPr>
            <a:spLocks noGrp="1"/>
          </p:cNvSpPr>
          <p:nvPr>
            <p:ph type="title"/>
          </p:nvPr>
        </p:nvSpPr>
        <p:spPr>
          <a:xfrm flipV="1">
            <a:off x="838200" y="159798"/>
            <a:ext cx="10515600" cy="20532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BFB2AD4-DCDB-4A49-9C8E-F77A41495C9C}"/>
              </a:ext>
            </a:extLst>
          </p:cNvPr>
          <p:cNvSpPr>
            <a:spLocks noGrp="1"/>
          </p:cNvSpPr>
          <p:nvPr>
            <p:ph idx="1"/>
          </p:nvPr>
        </p:nvSpPr>
        <p:spPr>
          <a:xfrm>
            <a:off x="479393" y="532660"/>
            <a:ext cx="11212497" cy="5903651"/>
          </a:xfrm>
        </p:spPr>
        <p:txBody>
          <a:bodyPr>
            <a:normAutofit/>
          </a:bodyPr>
          <a:lstStyle/>
          <a:p>
            <a:pPr marL="0" indent="0" algn="l">
              <a:buNone/>
            </a:pPr>
            <a:r>
              <a:rPr lang="en-US" sz="2000" b="1" i="0" dirty="0">
                <a:effectLst/>
                <a:latin typeface="Times New Roman" panose="02020603050405020304" pitchFamily="18" charset="0"/>
                <a:cs typeface="Times New Roman" panose="02020603050405020304" pitchFamily="18" charset="0"/>
              </a:rPr>
              <a:t>4. Zoho Reports</a:t>
            </a:r>
          </a:p>
          <a:p>
            <a:pPr algn="l"/>
            <a:r>
              <a:rPr lang="en-US" sz="2000" b="0" i="0" dirty="0">
                <a:effectLst/>
                <a:latin typeface="Times New Roman" panose="02020603050405020304" pitchFamily="18" charset="0"/>
                <a:cs typeface="Times New Roman" panose="02020603050405020304" pitchFamily="18" charset="0"/>
              </a:rPr>
              <a:t>Zoho Reports, also known as Zoho Analytics, is a comprehensive data visualization tool that integrates Business Intelligence and online reporting services, which allow quick creation and sharing of extensive reports in minutes. The high-grade visualization tool also supports the import of Big Data from major databases and applications. </a:t>
            </a:r>
          </a:p>
          <a:p>
            <a:pPr marL="0" indent="0" algn="l">
              <a:buNone/>
            </a:pPr>
            <a:r>
              <a:rPr lang="en-US" sz="2000" b="1" i="0" dirty="0">
                <a:effectLst/>
                <a:latin typeface="Times New Roman" panose="02020603050405020304" pitchFamily="18" charset="0"/>
                <a:cs typeface="Times New Roman" panose="02020603050405020304" pitchFamily="18" charset="0"/>
              </a:rPr>
              <a:t>The Pros of Zoho Reports: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Effortless report creation and modification</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Includes useful functionalities such as email scheduling and report sharing</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Plenty of room for data</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Prompt customer support.</a:t>
            </a:r>
          </a:p>
          <a:p>
            <a:pPr marL="0" indent="0" algn="l">
              <a:buNone/>
            </a:pPr>
            <a:r>
              <a:rPr lang="en-US" sz="2000" b="1" i="0" dirty="0">
                <a:effectLst/>
                <a:latin typeface="Times New Roman" panose="02020603050405020304" pitchFamily="18" charset="0"/>
                <a:cs typeface="Times New Roman" panose="02020603050405020304" pitchFamily="18" charset="0"/>
              </a:rPr>
              <a:t>The Cons of Zoho Reports: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User training needs to be improved</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dashboard becomes confusing when there are large volumes of data</a:t>
            </a:r>
          </a:p>
          <a:p>
            <a:endParaRPr lang="en-IN" sz="2000" dirty="0">
              <a:latin typeface="Times New Roman" panose="02020603050405020304" pitchFamily="18" charset="0"/>
              <a:cs typeface="Times New Roman" panose="02020603050405020304" pitchFamily="18" charset="0"/>
            </a:endParaRPr>
          </a:p>
        </p:txBody>
      </p:sp>
      <p:pic>
        <p:nvPicPr>
          <p:cNvPr id="7170" name="Picture 2" descr="Zoho Reports Analytics">
            <a:extLst>
              <a:ext uri="{FF2B5EF4-FFF2-40B4-BE49-F238E27FC236}">
                <a16:creationId xmlns:a16="http://schemas.microsoft.com/office/drawing/2014/main" id="{04D2FB87-4EF9-4895-9C43-66532144C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4833" y="2855419"/>
            <a:ext cx="2619375"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4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F791-A7BC-4ECE-BA78-99C1ED61A123}"/>
              </a:ext>
            </a:extLst>
          </p:cNvPr>
          <p:cNvSpPr>
            <a:spLocks noGrp="1"/>
          </p:cNvSpPr>
          <p:nvPr>
            <p:ph type="title"/>
          </p:nvPr>
        </p:nvSpPr>
        <p:spPr>
          <a:xfrm>
            <a:off x="838200" y="365126"/>
            <a:ext cx="10515600" cy="14090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832EA5E-80C0-4175-9F76-F83C6F3F5400}"/>
              </a:ext>
            </a:extLst>
          </p:cNvPr>
          <p:cNvSpPr>
            <a:spLocks noGrp="1"/>
          </p:cNvSpPr>
          <p:nvPr>
            <p:ph idx="1"/>
          </p:nvPr>
        </p:nvSpPr>
        <p:spPr>
          <a:xfrm>
            <a:off x="443883" y="621436"/>
            <a:ext cx="11239131" cy="5871437"/>
          </a:xfrm>
        </p:spPr>
        <p:txBody>
          <a:bodyPr/>
          <a:lstStyle/>
          <a:p>
            <a:pPr marL="0" indent="0">
              <a:buNone/>
            </a:pPr>
            <a:endParaRPr lang="en-IN" dirty="0"/>
          </a:p>
        </p:txBody>
      </p:sp>
      <p:sp>
        <p:nvSpPr>
          <p:cNvPr id="4" name="Content Placeholder 2">
            <a:extLst>
              <a:ext uri="{FF2B5EF4-FFF2-40B4-BE49-F238E27FC236}">
                <a16:creationId xmlns:a16="http://schemas.microsoft.com/office/drawing/2014/main" id="{9DDB99E9-AEE6-4363-AE93-B6EC4EBDF8D2}"/>
              </a:ext>
            </a:extLst>
          </p:cNvPr>
          <p:cNvSpPr txBox="1">
            <a:spLocks/>
          </p:cNvSpPr>
          <p:nvPr/>
        </p:nvSpPr>
        <p:spPr>
          <a:xfrm>
            <a:off x="523783" y="532660"/>
            <a:ext cx="11123720" cy="59480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b="1">
                <a:solidFill>
                  <a:srgbClr val="000000"/>
                </a:solidFill>
                <a:latin typeface="Times New Roman" panose="02020603050405020304" pitchFamily="18" charset="0"/>
              </a:rPr>
              <a:t>                                                                       Table of contents</a:t>
            </a:r>
          </a:p>
          <a:p>
            <a:pPr marL="0" indent="0">
              <a:buFont typeface="Arial" panose="020B0604020202020204" pitchFamily="34" charset="0"/>
              <a:buNone/>
            </a:pPr>
            <a:endParaRPr lang="en-IN" dirty="0"/>
          </a:p>
        </p:txBody>
      </p:sp>
      <p:graphicFrame>
        <p:nvGraphicFramePr>
          <p:cNvPr id="5" name="Table 4">
            <a:extLst>
              <a:ext uri="{FF2B5EF4-FFF2-40B4-BE49-F238E27FC236}">
                <a16:creationId xmlns:a16="http://schemas.microsoft.com/office/drawing/2014/main" id="{EEF9483F-F915-4937-BCCD-17D22B0AEC37}"/>
              </a:ext>
            </a:extLst>
          </p:cNvPr>
          <p:cNvGraphicFramePr>
            <a:graphicFrameLocks noGrp="1"/>
          </p:cNvGraphicFramePr>
          <p:nvPr>
            <p:extLst>
              <p:ext uri="{D42A27DB-BD31-4B8C-83A1-F6EECF244321}">
                <p14:modId xmlns:p14="http://schemas.microsoft.com/office/powerpoint/2010/main" val="4256069410"/>
              </p:ext>
            </p:extLst>
          </p:nvPr>
        </p:nvGraphicFramePr>
        <p:xfrm>
          <a:off x="1411816" y="858986"/>
          <a:ext cx="9451256" cy="4972495"/>
        </p:xfrm>
        <a:graphic>
          <a:graphicData uri="http://schemas.openxmlformats.org/drawingml/2006/table">
            <a:tbl>
              <a:tblPr/>
              <a:tblGrid>
                <a:gridCol w="1575211">
                  <a:extLst>
                    <a:ext uri="{9D8B030D-6E8A-4147-A177-3AD203B41FA5}">
                      <a16:colId xmlns:a16="http://schemas.microsoft.com/office/drawing/2014/main" val="1274365353"/>
                    </a:ext>
                  </a:extLst>
                </a:gridCol>
                <a:gridCol w="590704">
                  <a:extLst>
                    <a:ext uri="{9D8B030D-6E8A-4147-A177-3AD203B41FA5}">
                      <a16:colId xmlns:a16="http://schemas.microsoft.com/office/drawing/2014/main" val="3753785823"/>
                    </a:ext>
                  </a:extLst>
                </a:gridCol>
                <a:gridCol w="5772139">
                  <a:extLst>
                    <a:ext uri="{9D8B030D-6E8A-4147-A177-3AD203B41FA5}">
                      <a16:colId xmlns:a16="http://schemas.microsoft.com/office/drawing/2014/main" val="2121708228"/>
                    </a:ext>
                  </a:extLst>
                </a:gridCol>
                <a:gridCol w="1513202">
                  <a:extLst>
                    <a:ext uri="{9D8B030D-6E8A-4147-A177-3AD203B41FA5}">
                      <a16:colId xmlns:a16="http://schemas.microsoft.com/office/drawing/2014/main" val="2789213651"/>
                    </a:ext>
                  </a:extLst>
                </a:gridCol>
              </a:tblGrid>
              <a:tr h="562507">
                <a:tc>
                  <a:txBody>
                    <a:bodyPr/>
                    <a:lstStyle/>
                    <a:p>
                      <a:pPr algn="ctr" rtl="0" fontAlgn="t">
                        <a:spcBef>
                          <a:spcPts val="0"/>
                        </a:spcBef>
                        <a:spcAft>
                          <a:spcPts val="0"/>
                        </a:spcAft>
                      </a:pPr>
                      <a:r>
                        <a:rPr lang="en-IN" sz="1400" b="1" i="0" u="none" strike="noStrike">
                          <a:solidFill>
                            <a:srgbClr val="000000"/>
                          </a:solidFill>
                          <a:effectLst/>
                          <a:latin typeface="Times New Roman" panose="02020603050405020304" pitchFamily="18" charset="0"/>
                          <a:cs typeface="Times New Roman" panose="02020603050405020304" pitchFamily="18" charset="0"/>
                        </a:rPr>
                        <a:t>Chapter No.</a:t>
                      </a:r>
                      <a:endParaRPr lang="en-IN" sz="14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rtl="0" fontAlgn="t">
                        <a:spcBef>
                          <a:spcPts val="0"/>
                        </a:spcBef>
                        <a:spcAft>
                          <a:spcPts val="0"/>
                        </a:spcAft>
                      </a:pPr>
                      <a:r>
                        <a:rPr lang="en-IN" sz="1400" b="1" i="0" u="none" strike="noStrike">
                          <a:solidFill>
                            <a:srgbClr val="000000"/>
                          </a:solidFill>
                          <a:effectLst/>
                          <a:latin typeface="Times New Roman" panose="02020603050405020304" pitchFamily="18" charset="0"/>
                          <a:cs typeface="Times New Roman" panose="02020603050405020304" pitchFamily="18" charset="0"/>
                        </a:rPr>
                        <a:t>Title</a:t>
                      </a: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tcPr>
                </a:tc>
                <a:tc>
                  <a:txBody>
                    <a:bodyPr/>
                    <a:lstStyle/>
                    <a:p>
                      <a:pPr algn="ctr" rtl="0" fontAlgn="t">
                        <a:spcBef>
                          <a:spcPts val="0"/>
                        </a:spcBef>
                        <a:spcAft>
                          <a:spcPts val="0"/>
                        </a:spcAft>
                      </a:pPr>
                      <a:r>
                        <a:rPr lang="en-IN" sz="1400" b="1" i="0" u="none" strike="noStrike">
                          <a:solidFill>
                            <a:srgbClr val="000000"/>
                          </a:solidFill>
                          <a:effectLst/>
                          <a:latin typeface="Times New Roman" panose="02020603050405020304" pitchFamily="18" charset="0"/>
                          <a:cs typeface="Times New Roman" panose="02020603050405020304" pitchFamily="18" charset="0"/>
                        </a:rPr>
                        <a:t>Page No.</a:t>
                      </a:r>
                      <a:endParaRPr lang="en-IN" sz="14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780074"/>
                  </a:ext>
                </a:extLst>
              </a:tr>
              <a:tr h="372362">
                <a:tc>
                  <a:txBody>
                    <a:bodyPr/>
                    <a:lstStyle/>
                    <a:p>
                      <a:pPr algn="ct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i</a:t>
                      </a:r>
                      <a:endParaRPr lang="en-IN" sz="1400" b="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rtl="0" fontAlgn="t">
                        <a:spcBef>
                          <a:spcPts val="0"/>
                        </a:spcBef>
                        <a:spcAft>
                          <a:spcPts val="0"/>
                        </a:spcAft>
                      </a:pPr>
                      <a:r>
                        <a:rPr lang="en-US" sz="1400" b="0" i="0" u="none" strike="noStrike">
                          <a:solidFill>
                            <a:srgbClr val="000000"/>
                          </a:solidFill>
                          <a:effectLst/>
                          <a:latin typeface="Times New Roman" panose="02020603050405020304" pitchFamily="18" charset="0"/>
                          <a:cs typeface="Times New Roman" panose="02020603050405020304" pitchFamily="18" charset="0"/>
                        </a:rPr>
                        <a:t>About</a:t>
                      </a:r>
                      <a:endParaRPr lang="en-US" sz="140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tcPr>
                </a:tc>
                <a:tc>
                  <a:txBody>
                    <a:bodyPr/>
                    <a:lstStyle/>
                    <a:p>
                      <a:pPr algn="ctr" rtl="0" fontAlgn="t">
                        <a:spcBef>
                          <a:spcPts val="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04</a:t>
                      </a: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9884377"/>
                  </a:ext>
                </a:extLst>
              </a:tr>
              <a:tr h="440970">
                <a:tc>
                  <a:txBody>
                    <a:bodyPr/>
                    <a:lstStyle/>
                    <a:p>
                      <a:pPr algn="ct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ii</a:t>
                      </a:r>
                      <a:endParaRPr lang="en-IN" sz="140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rtl="0" fontAlgn="t">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Design Principle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tcPr>
                </a:tc>
                <a:tc>
                  <a:txBody>
                    <a:bodyPr/>
                    <a:lstStyle/>
                    <a:p>
                      <a:pPr algn="ctr" rtl="0" fontAlgn="t">
                        <a:spcBef>
                          <a:spcPts val="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06</a:t>
                      </a: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6150234"/>
                  </a:ext>
                </a:extLst>
              </a:tr>
              <a:tr h="340478">
                <a:tc>
                  <a:txBody>
                    <a:bodyPr/>
                    <a:lstStyle/>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iii</a:t>
                      </a:r>
                      <a:endParaRPr lang="en-IN" sz="140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rtl="0" fontAlgn="t">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Figure </a:t>
                      </a:r>
                      <a:endParaRPr lang="en-US" sz="140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p>
                      <a:pPr algn="ctr" rtl="0" fontAlgn="t">
                        <a:spcBef>
                          <a:spcPts val="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08</a:t>
                      </a: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1373100"/>
                  </a:ext>
                </a:extLst>
              </a:tr>
              <a:tr h="553912">
                <a:tc>
                  <a:txBody>
                    <a:bodyPr/>
                    <a:lstStyle/>
                    <a:p>
                      <a:pPr fontAlgn="t"/>
                      <a:br>
                        <a:rPr lang="en-IN" sz="1400">
                          <a:effectLst/>
                          <a:latin typeface="Times New Roman" panose="02020603050405020304" pitchFamily="18" charset="0"/>
                          <a:cs typeface="Times New Roman" panose="02020603050405020304" pitchFamily="18" charset="0"/>
                        </a:rPr>
                      </a:b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a:effectLst/>
                          <a:latin typeface="Times New Roman" panose="02020603050405020304" pitchFamily="18" charset="0"/>
                          <a:cs typeface="Times New Roman" panose="02020603050405020304" pitchFamily="18" charset="0"/>
                        </a:rPr>
                        <a:t>a</a:t>
                      </a: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a:effectLst/>
                          <a:latin typeface="Times New Roman" panose="02020603050405020304" pitchFamily="18" charset="0"/>
                          <a:cs typeface="Times New Roman" panose="02020603050405020304" pitchFamily="18" charset="0"/>
                        </a:rPr>
                        <a:t>Chart Suggestion</a:t>
                      </a:r>
                    </a:p>
                  </a:txBody>
                  <a:tcPr marL="73025" marR="730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5898080"/>
                  </a:ext>
                </a:extLst>
              </a:tr>
              <a:tr h="553912">
                <a:tc>
                  <a:txBody>
                    <a:bodyPr/>
                    <a:lstStyle/>
                    <a:p>
                      <a:pPr fontAlgn="t"/>
                      <a:br>
                        <a:rPr lang="en-IN" sz="1400">
                          <a:effectLst/>
                          <a:latin typeface="Times New Roman" panose="02020603050405020304" pitchFamily="18" charset="0"/>
                          <a:cs typeface="Times New Roman" panose="02020603050405020304" pitchFamily="18" charset="0"/>
                        </a:rPr>
                      </a:br>
                      <a:endParaRPr lang="en-IN" sz="14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b</a:t>
                      </a:r>
                      <a:endParaRPr lang="en-IN" sz="140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Addition Graph Suggestion</a:t>
                      </a:r>
                      <a:endParaRPr lang="en-US" sz="1400" b="0" dirty="0">
                        <a:effectLst/>
                        <a:latin typeface="Times New Roman" panose="02020603050405020304" pitchFamily="18" charset="0"/>
                        <a:cs typeface="Times New Roman" panose="02020603050405020304" pitchFamily="18" charset="0"/>
                      </a:endParaRPr>
                    </a:p>
                  </a:txBody>
                  <a:tcPr marL="73025" marR="730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9231971"/>
                  </a:ext>
                </a:extLst>
              </a:tr>
              <a:tr h="395146">
                <a:tc>
                  <a:txBody>
                    <a:bodyPr/>
                    <a:lstStyle/>
                    <a:p>
                      <a:pPr fontAlgn="t"/>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dirty="0">
                          <a:effectLst/>
                          <a:latin typeface="Times New Roman" panose="02020603050405020304" pitchFamily="18" charset="0"/>
                          <a:cs typeface="Times New Roman" panose="02020603050405020304" pitchFamily="18" charset="0"/>
                        </a:rPr>
                        <a:t>c</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dirty="0">
                          <a:effectLst/>
                          <a:latin typeface="Times New Roman" panose="02020603050405020304" pitchFamily="18" charset="0"/>
                          <a:cs typeface="Times New Roman" panose="02020603050405020304" pitchFamily="18" charset="0"/>
                        </a:rPr>
                        <a:t>Combing Data Visualization methods</a:t>
                      </a:r>
                    </a:p>
                  </a:txBody>
                  <a:tcPr marL="73025" marR="730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9393168"/>
                  </a:ext>
                </a:extLst>
              </a:tr>
              <a:tr h="675874">
                <a:tc>
                  <a:txBody>
                    <a:bodyPr/>
                    <a:lstStyle/>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iv</a:t>
                      </a:r>
                    </a:p>
                    <a:p>
                      <a:pPr rtl="0" fontAlgn="t">
                        <a:spcBef>
                          <a:spcPts val="0"/>
                        </a:spcBef>
                        <a:spcAft>
                          <a:spcPts val="0"/>
                        </a:spcAft>
                      </a:pPr>
                      <a:endParaRPr lang="en-US"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dirty="0">
                          <a:effectLst/>
                          <a:latin typeface="Times New Roman" panose="02020603050405020304" pitchFamily="18" charset="0"/>
                          <a:cs typeface="Times New Roman" panose="02020603050405020304" pitchFamily="18" charset="0"/>
                        </a:rPr>
                        <a:t>Types of Data Visualization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0" fontAlgn="t">
                        <a:spcBef>
                          <a:spcPts val="0"/>
                        </a:spcBef>
                        <a:spcAft>
                          <a:spcPts val="0"/>
                        </a:spcAft>
                      </a:pPr>
                      <a:endParaRPr lang="en-IN" dirty="0">
                        <a:effectLst/>
                      </a:endParaRPr>
                    </a:p>
                  </a:txBody>
                  <a:tcPr marL="73025" marR="730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11</a:t>
                      </a: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0690913"/>
                  </a:ext>
                </a:extLst>
              </a:tr>
              <a:tr h="538667">
                <a:tc>
                  <a:txBody>
                    <a:bodyPr/>
                    <a:lstStyle/>
                    <a:p>
                      <a:pPr rtl="0" fontAlgn="t">
                        <a:spcBef>
                          <a:spcPts val="0"/>
                        </a:spcBef>
                        <a:spcAft>
                          <a:spcPts val="0"/>
                        </a:spcAft>
                      </a:pPr>
                      <a:r>
                        <a:rPr lang="en-US" sz="1400" dirty="0">
                          <a:effectLst/>
                          <a:latin typeface="Times New Roman" panose="02020603050405020304" pitchFamily="18" charset="0"/>
                          <a:cs typeface="Times New Roman" panose="02020603050405020304" pitchFamily="18" charset="0"/>
                        </a:rPr>
                        <a:t>             v</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r>
                        <a:rPr lang="en-IN" sz="1400" dirty="0">
                          <a:latin typeface="Times New Roman" panose="02020603050405020304" pitchFamily="18" charset="0"/>
                          <a:cs typeface="Times New Roman" panose="02020603050405020304" pitchFamily="18" charset="0"/>
                        </a:rPr>
                        <a:t>Data Visualization Tools</a:t>
                      </a:r>
                    </a:p>
                  </a:txBody>
                  <a:tcPr marL="63500" marR="63500" marT="63500" marB="63500">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dirty="0"/>
                    </a:p>
                  </a:txBody>
                  <a:tcPr>
                    <a:lnT w="12700" cap="flat" cmpd="sng" algn="ctr">
                      <a:solidFill>
                        <a:srgbClr val="000000"/>
                      </a:solidFill>
                      <a:prstDash val="solid"/>
                      <a:round/>
                      <a:headEnd type="none" w="med" len="med"/>
                      <a:tailEnd type="none" w="med" len="med"/>
                    </a:lnT>
                  </a:tcPr>
                </a:tc>
                <a:tc>
                  <a:txBody>
                    <a:bodyPr/>
                    <a:lstStyle/>
                    <a:p>
                      <a:r>
                        <a:rPr lang="en-IN" sz="1400" b="1" dirty="0">
                          <a:latin typeface="Times New Roman" panose="02020603050405020304" pitchFamily="18" charset="0"/>
                          <a:cs typeface="Times New Roman" panose="02020603050405020304" pitchFamily="18" charset="0"/>
                        </a:rPr>
                        <a:t>           15</a:t>
                      </a:r>
                    </a:p>
                  </a:txBody>
                  <a:tcPr marL="63500" marR="63500" marT="63500" marB="63500">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550099"/>
                  </a:ext>
                </a:extLst>
              </a:tr>
              <a:tr h="538667">
                <a:tc>
                  <a:txBody>
                    <a:bodyPr/>
                    <a:lstStyle/>
                    <a:p>
                      <a:pPr rtl="0" fontAlgn="t">
                        <a:spcBef>
                          <a:spcPts val="0"/>
                        </a:spcBef>
                        <a:spcAft>
                          <a:spcPts val="0"/>
                        </a:spcAft>
                      </a:pPr>
                      <a:r>
                        <a:rPr lang="en-US" sz="1400" dirty="0">
                          <a:effectLst/>
                          <a:latin typeface="Times New Roman" panose="02020603050405020304" pitchFamily="18" charset="0"/>
                          <a:cs typeface="Times New Roman" panose="02020603050405020304" pitchFamily="18" charset="0"/>
                        </a:rPr>
                        <a:t>           vi</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r>
                        <a:rPr lang="en-IN" sz="1400" dirty="0">
                          <a:latin typeface="Times New Roman" panose="02020603050405020304" pitchFamily="18" charset="0"/>
                          <a:cs typeface="Times New Roman" panose="02020603050405020304" pitchFamily="18" charset="0"/>
                        </a:rPr>
                        <a:t>References </a:t>
                      </a:r>
                    </a:p>
                  </a:txBody>
                  <a:tcPr marL="63500" marR="63500" marT="63500" marB="63500">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25</a:t>
                      </a:r>
                    </a:p>
                  </a:txBody>
                  <a:tcPr marL="63500" marR="63500" marT="63500" marB="63500">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900937"/>
                  </a:ext>
                </a:extLst>
              </a:tr>
            </a:tbl>
          </a:graphicData>
        </a:graphic>
      </p:graphicFrame>
      <p:sp>
        <p:nvSpPr>
          <p:cNvPr id="6" name="Rectangle 1">
            <a:extLst>
              <a:ext uri="{FF2B5EF4-FFF2-40B4-BE49-F238E27FC236}">
                <a16:creationId xmlns:a16="http://schemas.microsoft.com/office/drawing/2014/main" id="{73D568CF-97AB-4FEE-BC64-962515C6C695}"/>
              </a:ext>
            </a:extLst>
          </p:cNvPr>
          <p:cNvSpPr>
            <a:spLocks noChangeArrowheads="1"/>
          </p:cNvSpPr>
          <p:nvPr/>
        </p:nvSpPr>
        <p:spPr bwMode="auto">
          <a:xfrm>
            <a:off x="-3029803" y="1026521"/>
            <a:ext cx="2528828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7215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4E99-790A-462E-9DC7-A8D67D396576}"/>
              </a:ext>
            </a:extLst>
          </p:cNvPr>
          <p:cNvSpPr>
            <a:spLocks noGrp="1"/>
          </p:cNvSpPr>
          <p:nvPr>
            <p:ph type="title"/>
          </p:nvPr>
        </p:nvSpPr>
        <p:spPr>
          <a:xfrm flipV="1">
            <a:off x="838200" y="239698"/>
            <a:ext cx="10515600" cy="12542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74E8D2D-4F67-42D4-8627-A9877C6D76B5}"/>
              </a:ext>
            </a:extLst>
          </p:cNvPr>
          <p:cNvSpPr>
            <a:spLocks noGrp="1"/>
          </p:cNvSpPr>
          <p:nvPr>
            <p:ph idx="1"/>
          </p:nvPr>
        </p:nvSpPr>
        <p:spPr>
          <a:xfrm>
            <a:off x="514905" y="523782"/>
            <a:ext cx="11194742" cy="5921405"/>
          </a:xfrm>
        </p:spPr>
        <p:txBody>
          <a:bodyPr>
            <a:normAutofit/>
          </a:bodyPr>
          <a:lstStyle/>
          <a:p>
            <a:pPr marL="0" indent="0" algn="l">
              <a:buNone/>
            </a:pPr>
            <a:r>
              <a:rPr lang="en-US" sz="2000" b="1" i="0" dirty="0">
                <a:effectLst/>
                <a:latin typeface="Times New Roman" panose="02020603050405020304" pitchFamily="18" charset="0"/>
                <a:cs typeface="Times New Roman" panose="02020603050405020304" pitchFamily="18" charset="0"/>
              </a:rPr>
              <a:t>5. Google Charts</a:t>
            </a:r>
          </a:p>
          <a:p>
            <a:pPr algn="l"/>
            <a:r>
              <a:rPr lang="en-US" sz="2000" b="0" i="0" dirty="0">
                <a:effectLst/>
                <a:latin typeface="Times New Roman" panose="02020603050405020304" pitchFamily="18" charset="0"/>
                <a:cs typeface="Times New Roman" panose="02020603050405020304" pitchFamily="18" charset="0"/>
              </a:rPr>
              <a:t>One of the major players in the data visualization market space, Google Charts, coded with SVG and </a:t>
            </a:r>
            <a:r>
              <a:rPr lang="en-US" sz="2000" dirty="0">
                <a:latin typeface="Times New Roman" panose="02020603050405020304" pitchFamily="18" charset="0"/>
                <a:cs typeface="Times New Roman" panose="02020603050405020304" pitchFamily="18" charset="0"/>
              </a:rPr>
              <a:t>HTML5</a:t>
            </a:r>
            <a:r>
              <a:rPr lang="en-US" sz="2000" b="0" i="0" dirty="0">
                <a:effectLst/>
                <a:latin typeface="Times New Roman" panose="02020603050405020304" pitchFamily="18" charset="0"/>
                <a:cs typeface="Times New Roman" panose="02020603050405020304" pitchFamily="18" charset="0"/>
              </a:rPr>
              <a:t>, is famed for its capability to produce graphical and pictorial data visualizations. Google Charts offers zoom functionality, and it provides users with unmatched cross-platform compatibility with iOS, Android, and even the earlier versions of the Internet Explorer browser.</a:t>
            </a:r>
          </a:p>
          <a:p>
            <a:pPr marL="0" indent="0" algn="l">
              <a:buNone/>
            </a:pPr>
            <a:r>
              <a:rPr lang="en-US" sz="2000" b="1" i="0" dirty="0">
                <a:effectLst/>
                <a:latin typeface="Times New Roman" panose="02020603050405020304" pitchFamily="18" charset="0"/>
                <a:cs typeface="Times New Roman" panose="02020603050405020304" pitchFamily="18" charset="0"/>
              </a:rPr>
              <a:t>The Pros of Google Charts: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User-friendly platform</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Easy to integrate data</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Visually attractive data graphs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Compatibility with Google products.</a:t>
            </a:r>
          </a:p>
          <a:p>
            <a:pPr marL="0" indent="0" algn="l">
              <a:buNone/>
            </a:pPr>
            <a:r>
              <a:rPr lang="en-US" sz="2000" b="1" i="0" dirty="0">
                <a:effectLst/>
                <a:latin typeface="Times New Roman" panose="02020603050405020304" pitchFamily="18" charset="0"/>
                <a:cs typeface="Times New Roman" panose="02020603050405020304" pitchFamily="18" charset="0"/>
              </a:rPr>
              <a:t>The Cons of Google Charts: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export feature needs fine-tuning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Inadequate demos on tools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Lacks customization abilities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Network connectivity required for visualization</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0A6EDDA-8551-4809-93F0-7BC5CD65CB8F}"/>
              </a:ext>
            </a:extLst>
          </p:cNvPr>
          <p:cNvPicPr>
            <a:picLocks noChangeAspect="1"/>
          </p:cNvPicPr>
          <p:nvPr/>
        </p:nvPicPr>
        <p:blipFill>
          <a:blip r:embed="rId2"/>
          <a:stretch>
            <a:fillRect/>
          </a:stretch>
        </p:blipFill>
        <p:spPr>
          <a:xfrm>
            <a:off x="6803393" y="3177049"/>
            <a:ext cx="3609975" cy="752475"/>
          </a:xfrm>
          <a:prstGeom prst="rect">
            <a:avLst/>
          </a:prstGeom>
        </p:spPr>
      </p:pic>
    </p:spTree>
    <p:extLst>
      <p:ext uri="{BB962C8B-B14F-4D97-AF65-F5344CB8AC3E}">
        <p14:creationId xmlns:p14="http://schemas.microsoft.com/office/powerpoint/2010/main" val="1285285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7897-FD2E-4C61-A62B-CA9822315A11}"/>
              </a:ext>
            </a:extLst>
          </p:cNvPr>
          <p:cNvSpPr>
            <a:spLocks noGrp="1"/>
          </p:cNvSpPr>
          <p:nvPr>
            <p:ph type="title"/>
          </p:nvPr>
        </p:nvSpPr>
        <p:spPr>
          <a:xfrm flipV="1">
            <a:off x="838200" y="257452"/>
            <a:ext cx="10515600" cy="10767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297FC8E-08B0-4433-8B16-5F0A7E32FB29}"/>
              </a:ext>
            </a:extLst>
          </p:cNvPr>
          <p:cNvSpPr>
            <a:spLocks noGrp="1"/>
          </p:cNvSpPr>
          <p:nvPr>
            <p:ph idx="1"/>
          </p:nvPr>
        </p:nvSpPr>
        <p:spPr>
          <a:xfrm>
            <a:off x="381739" y="523783"/>
            <a:ext cx="11363417" cy="5850384"/>
          </a:xfrm>
        </p:spPr>
        <p:txBody>
          <a:bodyPr>
            <a:normAutofit/>
          </a:bodyPr>
          <a:lstStyle/>
          <a:p>
            <a:pPr marL="0" indent="0" algn="l">
              <a:buNone/>
            </a:pPr>
            <a:endParaRPr lang="en-US" sz="2000" b="0" i="0" dirty="0">
              <a:effectLst/>
              <a:latin typeface="Times New Roman" panose="02020603050405020304" pitchFamily="18" charset="0"/>
              <a:cs typeface="Times New Roman" panose="02020603050405020304" pitchFamily="18" charset="0"/>
            </a:endParaRPr>
          </a:p>
          <a:p>
            <a:pPr marL="0" indent="0" algn="l">
              <a:buNone/>
            </a:pPr>
            <a:r>
              <a:rPr lang="en-US" sz="2000" b="1" i="0" dirty="0">
                <a:effectLst/>
                <a:latin typeface="Times New Roman" panose="02020603050405020304" pitchFamily="18" charset="0"/>
                <a:cs typeface="Times New Roman" panose="02020603050405020304" pitchFamily="18" charset="0"/>
              </a:rPr>
              <a:t>6. IBM Watson</a:t>
            </a:r>
          </a:p>
          <a:p>
            <a:pPr algn="l"/>
            <a:r>
              <a:rPr lang="en-US" sz="2000" b="0" i="0" dirty="0">
                <a:effectLst/>
                <a:latin typeface="Times New Roman" panose="02020603050405020304" pitchFamily="18" charset="0"/>
                <a:cs typeface="Times New Roman" panose="02020603050405020304" pitchFamily="18" charset="0"/>
              </a:rPr>
              <a:t>Named after IBM founder Thomas J. Watson, this high-caliber data visualization tool uses analytical components and artificial intelligence to detect insights and patterns from both unstructured and structured data. Leveraging NLP (Natural Language Processing), IBM Watson's intelligent, self-service visualization tool guides users through the entire insight discovery operation.</a:t>
            </a:r>
          </a:p>
          <a:p>
            <a:pPr marL="0" indent="0" algn="l">
              <a:buNone/>
            </a:pPr>
            <a:r>
              <a:rPr lang="en-US" sz="2000" b="1" i="0" dirty="0">
                <a:effectLst/>
                <a:latin typeface="Times New Roman" panose="02020603050405020304" pitchFamily="18" charset="0"/>
                <a:cs typeface="Times New Roman" panose="02020603050405020304" pitchFamily="18" charset="0"/>
              </a:rPr>
              <a:t>The Pros of IBM Watson:</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NLP capabilities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Offers accessibility from multiple devices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Predictive analytics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Self-service dashboards</a:t>
            </a:r>
          </a:p>
          <a:p>
            <a:pPr marL="0" indent="0" algn="l">
              <a:buNone/>
            </a:pPr>
            <a:r>
              <a:rPr lang="en-US" sz="2000" b="1" i="0" dirty="0">
                <a:effectLst/>
                <a:latin typeface="Times New Roman" panose="02020603050405020304" pitchFamily="18" charset="0"/>
                <a:cs typeface="Times New Roman" panose="02020603050405020304" pitchFamily="18" charset="0"/>
              </a:rPr>
              <a:t>The Cons of IBM Watson:</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Customer support needs improvement</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High-cost maintenance</a:t>
            </a:r>
          </a:p>
          <a:p>
            <a:endParaRPr lang="en-IN" sz="2000" dirty="0">
              <a:latin typeface="Times New Roman" panose="02020603050405020304" pitchFamily="18" charset="0"/>
              <a:cs typeface="Times New Roman" panose="02020603050405020304" pitchFamily="18" charset="0"/>
            </a:endParaRPr>
          </a:p>
        </p:txBody>
      </p:sp>
      <p:pic>
        <p:nvPicPr>
          <p:cNvPr id="8194" name="Picture 2" descr="IBM Watson Studio Desktop Authorised User Initial Fixed Term License + SW  Subscription &amp;amp; Support 1 Month - Smart Vision Europe">
            <a:extLst>
              <a:ext uri="{FF2B5EF4-FFF2-40B4-BE49-F238E27FC236}">
                <a16:creationId xmlns:a16="http://schemas.microsoft.com/office/drawing/2014/main" id="{6161C3D7-AC2B-48CF-8069-9B325BE55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246" y="2668434"/>
            <a:ext cx="4820760" cy="3705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013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3C6A-8D4E-4CA7-945B-59A6A1BFF268}"/>
              </a:ext>
            </a:extLst>
          </p:cNvPr>
          <p:cNvSpPr>
            <a:spLocks noGrp="1"/>
          </p:cNvSpPr>
          <p:nvPr>
            <p:ph type="title"/>
          </p:nvPr>
        </p:nvSpPr>
        <p:spPr>
          <a:xfrm flipV="1">
            <a:off x="838200" y="284086"/>
            <a:ext cx="10515600" cy="8104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377A72B-699B-41E0-84B1-11CACF74CB16}"/>
              </a:ext>
            </a:extLst>
          </p:cNvPr>
          <p:cNvSpPr>
            <a:spLocks noGrp="1"/>
          </p:cNvSpPr>
          <p:nvPr>
            <p:ph idx="1"/>
          </p:nvPr>
        </p:nvSpPr>
        <p:spPr>
          <a:xfrm>
            <a:off x="541537" y="523782"/>
            <a:ext cx="11061577" cy="6050131"/>
          </a:xfrm>
        </p:spPr>
        <p:txBody>
          <a:bodyPr>
            <a:normAutofit/>
          </a:bodyPr>
          <a:lstStyle/>
          <a:p>
            <a:pPr marL="0" indent="0" algn="l">
              <a:buNone/>
            </a:pPr>
            <a:r>
              <a:rPr lang="en-US" sz="2000" b="1" dirty="0">
                <a:latin typeface="Times New Roman" panose="02020603050405020304" pitchFamily="18" charset="0"/>
                <a:cs typeface="Times New Roman" panose="02020603050405020304" pitchFamily="18" charset="0"/>
              </a:rPr>
              <a:t>7</a:t>
            </a:r>
            <a:r>
              <a:rPr lang="en-US" sz="2000" b="1" i="0" dirty="0">
                <a:effectLst/>
                <a:latin typeface="Times New Roman" panose="02020603050405020304" pitchFamily="18" charset="0"/>
                <a:cs typeface="Times New Roman" panose="02020603050405020304" pitchFamily="18" charset="0"/>
              </a:rPr>
              <a:t>. Sisense</a:t>
            </a:r>
          </a:p>
          <a:p>
            <a:pPr algn="l"/>
            <a:r>
              <a:rPr lang="en-US" sz="2000" b="0" i="0" dirty="0">
                <a:effectLst/>
                <a:latin typeface="Times New Roman" panose="02020603050405020304" pitchFamily="18" charset="0"/>
                <a:cs typeface="Times New Roman" panose="02020603050405020304" pitchFamily="18" charset="0"/>
              </a:rPr>
              <a:t>Regarded as one of the most agile data visualization tools, Sisense gives users access to instant data analytics anywhere, at any time. The best-in-class visualization tool can identify key data patterns and summarize statistics to help decision-makers make data-driven decisions.</a:t>
            </a:r>
          </a:p>
          <a:p>
            <a:pPr marL="0" indent="0" algn="l">
              <a:buNone/>
            </a:pPr>
            <a:r>
              <a:rPr lang="en-US" sz="2000" b="1" i="0" dirty="0">
                <a:effectLst/>
                <a:latin typeface="Times New Roman" panose="02020603050405020304" pitchFamily="18" charset="0"/>
                <a:cs typeface="Times New Roman" panose="02020603050405020304" pitchFamily="18" charset="0"/>
              </a:rPr>
              <a:t>The Pros of Sisense: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Ideal for mission-critical projects involving massive datasets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Reliable interface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High-class customer support</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Quick upgrades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Flexibility of seamless customization</a:t>
            </a:r>
          </a:p>
          <a:p>
            <a:pPr marL="0" indent="0" algn="l">
              <a:buNone/>
            </a:pPr>
            <a:r>
              <a:rPr lang="en-US" sz="2000" b="1" i="0" dirty="0">
                <a:effectLst/>
                <a:latin typeface="Times New Roman" panose="02020603050405020304" pitchFamily="18" charset="0"/>
                <a:cs typeface="Times New Roman" panose="02020603050405020304" pitchFamily="18" charset="0"/>
              </a:rPr>
              <a:t>The Cons of Sisense: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Developing and maintaining analytic cubes can be challenging</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Does not support time formats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Limited visualization versions</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9218" name="Picture 2" descr="Download SiSense Logo in SVG Vector or PNG File Format - Logo.wine">
            <a:extLst>
              <a:ext uri="{FF2B5EF4-FFF2-40B4-BE49-F238E27FC236}">
                <a16:creationId xmlns:a16="http://schemas.microsoft.com/office/drawing/2014/main" id="{397E457A-87B2-45B1-8E6E-0DCC4F638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4672" y="1582444"/>
            <a:ext cx="6019430" cy="3693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068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17AA-C742-4122-86DF-45F060A1B748}"/>
              </a:ext>
            </a:extLst>
          </p:cNvPr>
          <p:cNvSpPr>
            <a:spLocks noGrp="1"/>
          </p:cNvSpPr>
          <p:nvPr>
            <p:ph type="title"/>
          </p:nvPr>
        </p:nvSpPr>
        <p:spPr>
          <a:xfrm flipV="1">
            <a:off x="838200" y="221942"/>
            <a:ext cx="10515600" cy="14318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3F33D1B-AE8A-41B0-AA88-B0A2850F4D18}"/>
              </a:ext>
            </a:extLst>
          </p:cNvPr>
          <p:cNvSpPr>
            <a:spLocks noGrp="1"/>
          </p:cNvSpPr>
          <p:nvPr>
            <p:ph idx="1"/>
          </p:nvPr>
        </p:nvSpPr>
        <p:spPr>
          <a:xfrm>
            <a:off x="497149" y="541538"/>
            <a:ext cx="11301273" cy="5903650"/>
          </a:xfrm>
        </p:spPr>
        <p:txBody>
          <a:bodyPr>
            <a:normAutofit/>
          </a:bodyPr>
          <a:lstStyle/>
          <a:p>
            <a:pPr marL="0" indent="0" algn="l">
              <a:buNone/>
            </a:pPr>
            <a:r>
              <a:rPr lang="en-US" sz="2000" b="1" dirty="0">
                <a:latin typeface="Times New Roman" panose="02020603050405020304" pitchFamily="18" charset="0"/>
                <a:cs typeface="Times New Roman" panose="02020603050405020304" pitchFamily="18" charset="0"/>
              </a:rPr>
              <a:t>8</a:t>
            </a:r>
            <a:r>
              <a:rPr lang="en-US" sz="2000" b="1" i="0" dirty="0">
                <a:effectLst/>
                <a:latin typeface="Times New Roman" panose="02020603050405020304" pitchFamily="18" charset="0"/>
                <a:cs typeface="Times New Roman" panose="02020603050405020304" pitchFamily="18" charset="0"/>
              </a:rPr>
              <a:t>. Plotly</a:t>
            </a:r>
          </a:p>
          <a:p>
            <a:pPr algn="l"/>
            <a:r>
              <a:rPr lang="en-US" sz="2000" b="0" i="0" dirty="0">
                <a:effectLst/>
                <a:latin typeface="Times New Roman" panose="02020603050405020304" pitchFamily="18" charset="0"/>
                <a:cs typeface="Times New Roman" panose="02020603050405020304" pitchFamily="18" charset="0"/>
              </a:rPr>
              <a:t>An open-source data visualization tool, Plotly offers full integration with analytics-centric programming languages like Matlab, Python, and R, which enables complex visualizations. Widely used for collaborative work, disseminating, modifying, creating, and sharing interactive, graphical data, Plotly supports both on-premise installation and cloud deployment. </a:t>
            </a:r>
          </a:p>
          <a:p>
            <a:pPr marL="0" indent="0" algn="l">
              <a:buNone/>
            </a:pPr>
            <a:r>
              <a:rPr lang="en-US" sz="2000" b="1" i="0" dirty="0">
                <a:effectLst/>
                <a:latin typeface="Times New Roman" panose="02020603050405020304" pitchFamily="18" charset="0"/>
                <a:cs typeface="Times New Roman" panose="02020603050405020304" pitchFamily="18" charset="0"/>
              </a:rPr>
              <a:t>The Pros of Plotly:</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Allows online editing of charts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High-quality image export</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Highly interactive interface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Server hosting facilitates easy sharing </a:t>
            </a:r>
          </a:p>
          <a:p>
            <a:pPr marL="0" indent="0" algn="l">
              <a:buNone/>
            </a:pPr>
            <a:r>
              <a:rPr lang="en-US" sz="2000" b="1" i="0" dirty="0">
                <a:effectLst/>
                <a:latin typeface="Times New Roman" panose="02020603050405020304" pitchFamily="18" charset="0"/>
                <a:cs typeface="Times New Roman" panose="02020603050405020304" pitchFamily="18" charset="0"/>
              </a:rPr>
              <a:t>The Cons of Plotly:</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Speed is a concern at times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Free version has multiple limitations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Various screen-flashings create confusion and distraction </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10242" name="Picture 2" descr="Plotly - Wikipedia">
            <a:extLst>
              <a:ext uri="{FF2B5EF4-FFF2-40B4-BE49-F238E27FC236}">
                <a16:creationId xmlns:a16="http://schemas.microsoft.com/office/drawing/2014/main" id="{DC155085-B5D3-43AC-86D5-ACACD82BD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697" y="1825841"/>
            <a:ext cx="6999303"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434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871E-D676-453D-B601-FF1B9D021683}"/>
              </a:ext>
            </a:extLst>
          </p:cNvPr>
          <p:cNvSpPr>
            <a:spLocks noGrp="1"/>
          </p:cNvSpPr>
          <p:nvPr>
            <p:ph type="title"/>
          </p:nvPr>
        </p:nvSpPr>
        <p:spPr>
          <a:xfrm flipV="1">
            <a:off x="838200" y="159798"/>
            <a:ext cx="10515600" cy="20532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ABB0263-8D00-420E-9D2A-A81BDAB210D1}"/>
              </a:ext>
            </a:extLst>
          </p:cNvPr>
          <p:cNvSpPr>
            <a:spLocks noGrp="1"/>
          </p:cNvSpPr>
          <p:nvPr>
            <p:ph idx="1"/>
          </p:nvPr>
        </p:nvSpPr>
        <p:spPr>
          <a:xfrm>
            <a:off x="523783" y="479394"/>
            <a:ext cx="11079332" cy="5939161"/>
          </a:xfrm>
        </p:spPr>
        <p:txBody>
          <a:bodyPr>
            <a:normAutofit/>
          </a:bodyPr>
          <a:lstStyle/>
          <a:p>
            <a:pPr marL="0" indent="0" algn="l">
              <a:buNone/>
            </a:pPr>
            <a:endParaRPr lang="en-US" sz="2000" b="1" dirty="0">
              <a:latin typeface="Times New Roman" panose="02020603050405020304" pitchFamily="18" charset="0"/>
              <a:cs typeface="Times New Roman" panose="02020603050405020304" pitchFamily="18" charset="0"/>
            </a:endParaRPr>
          </a:p>
          <a:p>
            <a:pPr marL="0" indent="0" algn="l">
              <a:buNone/>
            </a:pPr>
            <a:r>
              <a:rPr lang="en-US" sz="2000" b="1" dirty="0">
                <a:latin typeface="Times New Roman" panose="02020603050405020304" pitchFamily="18" charset="0"/>
                <a:cs typeface="Times New Roman" panose="02020603050405020304" pitchFamily="18" charset="0"/>
              </a:rPr>
              <a:t>9</a:t>
            </a:r>
            <a:r>
              <a:rPr lang="en-US" sz="2000" b="1" i="0" dirty="0">
                <a:effectLst/>
                <a:latin typeface="Times New Roman" panose="02020603050405020304" pitchFamily="18" charset="0"/>
                <a:cs typeface="Times New Roman" panose="02020603050405020304" pitchFamily="18" charset="0"/>
              </a:rPr>
              <a:t>. Data Wrapper</a:t>
            </a:r>
          </a:p>
          <a:p>
            <a:pPr algn="l"/>
            <a:r>
              <a:rPr lang="en-US" sz="2000" b="0" i="0" dirty="0">
                <a:effectLst/>
                <a:latin typeface="Times New Roman" panose="02020603050405020304" pitchFamily="18" charset="0"/>
                <a:cs typeface="Times New Roman" panose="02020603050405020304" pitchFamily="18" charset="0"/>
              </a:rPr>
              <a:t>Data Wrapper is one of the very few data visualization tools on the market that is available for free. It is popular among media enterprises because of its inherent ability to quickly create charts and present graphical statistics on Big Data. Featuring a simple and intuitive interface, Data Wrapper allows users to create maps and charts that they can easily embed into reports.</a:t>
            </a:r>
          </a:p>
          <a:p>
            <a:pPr marL="0" indent="0" algn="l">
              <a:buNone/>
            </a:pPr>
            <a:r>
              <a:rPr lang="en-US" sz="2000" b="1" i="0" dirty="0">
                <a:effectLst/>
                <a:latin typeface="Times New Roman" panose="02020603050405020304" pitchFamily="18" charset="0"/>
                <a:cs typeface="Times New Roman" panose="02020603050405020304" pitchFamily="18" charset="0"/>
              </a:rPr>
              <a:t>The Pros of Data Wrapper:</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Does not require installation for chart creation</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Ideal for beginners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Free to use</a:t>
            </a:r>
          </a:p>
          <a:p>
            <a:pPr marL="0" indent="0" algn="l">
              <a:buNone/>
            </a:pPr>
            <a:r>
              <a:rPr lang="en-US" sz="2000" b="1" i="0" dirty="0">
                <a:effectLst/>
                <a:latin typeface="Times New Roman" panose="02020603050405020304" pitchFamily="18" charset="0"/>
                <a:cs typeface="Times New Roman" panose="02020603050405020304" pitchFamily="18" charset="0"/>
              </a:rPr>
              <a:t>The Cons of Data Wrapper:</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Building complex charts like Sankey is a problem</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Security is an issue as it is an open-source tool</a:t>
            </a:r>
          </a:p>
          <a:p>
            <a:endParaRPr lang="en-IN" sz="2000" dirty="0">
              <a:latin typeface="Times New Roman" panose="02020603050405020304" pitchFamily="18" charset="0"/>
              <a:cs typeface="Times New Roman" panose="02020603050405020304" pitchFamily="18" charset="0"/>
            </a:endParaRPr>
          </a:p>
        </p:txBody>
      </p:sp>
      <p:pic>
        <p:nvPicPr>
          <p:cNvPr id="11266" name="Picture 2" descr="Datawrapper logo | CompareCamp.com">
            <a:extLst>
              <a:ext uri="{FF2B5EF4-FFF2-40B4-BE49-F238E27FC236}">
                <a16:creationId xmlns:a16="http://schemas.microsoft.com/office/drawing/2014/main" id="{7776476B-83BA-4DAB-B248-133ED19FD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8908" y="3042266"/>
            <a:ext cx="4191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486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F4A7-876B-4339-80D8-8AC9CDBA30C3}"/>
              </a:ext>
            </a:extLst>
          </p:cNvPr>
          <p:cNvSpPr>
            <a:spLocks noGrp="1"/>
          </p:cNvSpPr>
          <p:nvPr>
            <p:ph type="title"/>
          </p:nvPr>
        </p:nvSpPr>
        <p:spPr>
          <a:xfrm flipV="1">
            <a:off x="838200" y="177554"/>
            <a:ext cx="10515600" cy="18757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27F27AD-E84F-49F8-AE22-E4DCD2439D24}"/>
              </a:ext>
            </a:extLst>
          </p:cNvPr>
          <p:cNvSpPr>
            <a:spLocks noGrp="1"/>
          </p:cNvSpPr>
          <p:nvPr>
            <p:ph idx="1"/>
          </p:nvPr>
        </p:nvSpPr>
        <p:spPr>
          <a:xfrm>
            <a:off x="514905" y="365126"/>
            <a:ext cx="11239130" cy="6026796"/>
          </a:xfrm>
        </p:spPr>
        <p:txBody>
          <a:bodyPr>
            <a:normAutofit/>
          </a:bodyPr>
          <a:lstStyle/>
          <a:p>
            <a:pPr marL="0" indent="0" algn="l">
              <a:buNone/>
            </a:pPr>
            <a:r>
              <a:rPr lang="en-US" sz="2000" b="1" i="0" dirty="0">
                <a:effectLst/>
                <a:latin typeface="Times New Roman" panose="02020603050405020304" pitchFamily="18" charset="0"/>
                <a:cs typeface="Times New Roman" panose="02020603050405020304" pitchFamily="18" charset="0"/>
              </a:rPr>
              <a:t>10. Power BI</a:t>
            </a:r>
          </a:p>
          <a:p>
            <a:pPr algn="l"/>
            <a:r>
              <a:rPr lang="en-US" sz="2000" b="0" i="0" dirty="0">
                <a:effectLst/>
                <a:latin typeface="Times New Roman" panose="02020603050405020304" pitchFamily="18" charset="0"/>
                <a:cs typeface="Times New Roman" panose="02020603050405020304" pitchFamily="18" charset="0"/>
              </a:rPr>
              <a:t>Power BI, Microsoft's easy-to-use data visualization tool, is available for both on-premise installation and deployment on the cloud infrastructure. Power BI is one of the most complete data visualization tools that supports a myriad of backend databases, including Teradata, Salesforce, PostgreSQL, Oracle, Google Analytics, Github, Adobe Analytics, Azure, SQL Server, and Excel. The enterprise-level tool creates stunning visualizations and delivers real-time insights for fast decision-making.</a:t>
            </a:r>
          </a:p>
          <a:p>
            <a:pPr marL="0" indent="0" algn="l">
              <a:buNone/>
            </a:pPr>
            <a:r>
              <a:rPr lang="en-US" sz="2000" b="1" i="0" dirty="0">
                <a:effectLst/>
                <a:latin typeface="Times New Roman" panose="02020603050405020304" pitchFamily="18" charset="0"/>
                <a:cs typeface="Times New Roman" panose="02020603050405020304" pitchFamily="18" charset="0"/>
              </a:rPr>
              <a:t>The Pros of Power BI:</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No requirement for specialized tech support</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Easily integrates with existing applications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Personalized, rich dashboard</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High-grade security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No speed or memory constraints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Compatible with Microsoft products</a:t>
            </a:r>
          </a:p>
          <a:p>
            <a:pPr marL="0" indent="0" algn="l">
              <a:buNone/>
            </a:pPr>
            <a:r>
              <a:rPr lang="en-US" sz="2000" b="1" i="0" dirty="0">
                <a:effectLst/>
                <a:latin typeface="Times New Roman" panose="02020603050405020304" pitchFamily="18" charset="0"/>
                <a:cs typeface="Times New Roman" panose="02020603050405020304" pitchFamily="18" charset="0"/>
              </a:rPr>
              <a:t>The Cons of Power BI:</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Cannot work with varied, multiple datasets</a:t>
            </a:r>
          </a:p>
          <a:p>
            <a:endParaRPr lang="en-IN" sz="2000" dirty="0">
              <a:latin typeface="Times New Roman" panose="02020603050405020304" pitchFamily="18" charset="0"/>
              <a:cs typeface="Times New Roman" panose="02020603050405020304" pitchFamily="18" charset="0"/>
            </a:endParaRPr>
          </a:p>
        </p:txBody>
      </p:sp>
      <p:pic>
        <p:nvPicPr>
          <p:cNvPr id="12290" name="Picture 2" descr="Is Power BI Actually Useful? - PEI">
            <a:extLst>
              <a:ext uri="{FF2B5EF4-FFF2-40B4-BE49-F238E27FC236}">
                <a16:creationId xmlns:a16="http://schemas.microsoft.com/office/drawing/2014/main" id="{B17A4BF7-7214-484A-B24D-2AB8703D6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5794" y="2556768"/>
            <a:ext cx="5969122" cy="3076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468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BE3A-1756-421B-AB71-74EA26EC79C3}"/>
              </a:ext>
            </a:extLst>
          </p:cNvPr>
          <p:cNvSpPr>
            <a:spLocks noGrp="1"/>
          </p:cNvSpPr>
          <p:nvPr>
            <p:ph type="title"/>
          </p:nvPr>
        </p:nvSpPr>
        <p:spPr>
          <a:xfrm>
            <a:off x="838200" y="365125"/>
            <a:ext cx="10515600" cy="45162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776A11C-4F68-4FC4-BDB2-368914E6ADBC}"/>
              </a:ext>
            </a:extLst>
          </p:cNvPr>
          <p:cNvSpPr>
            <a:spLocks noGrp="1"/>
          </p:cNvSpPr>
          <p:nvPr>
            <p:ph idx="1"/>
          </p:nvPr>
        </p:nvSpPr>
        <p:spPr>
          <a:xfrm>
            <a:off x="838200" y="1136342"/>
            <a:ext cx="10515600" cy="5040621"/>
          </a:xfrm>
        </p:spPr>
        <p:txBody>
          <a:bodyPr>
            <a:normAutofit/>
          </a:bodyPr>
          <a:lstStyle/>
          <a:p>
            <a:r>
              <a:rPr lang="en-IN" sz="2000" b="1" dirty="0">
                <a:latin typeface="Times New Roman" panose="02020603050405020304" pitchFamily="18" charset="0"/>
                <a:cs typeface="Times New Roman" panose="02020603050405020304" pitchFamily="18" charset="0"/>
              </a:rPr>
              <a:t>References :- </a:t>
            </a:r>
          </a:p>
          <a:p>
            <a:pPr marL="0" indent="0">
              <a:buNone/>
            </a:pPr>
            <a:r>
              <a:rPr lang="en-IN" sz="2000" dirty="0">
                <a:latin typeface="Times New Roman" panose="02020603050405020304" pitchFamily="18" charset="0"/>
                <a:cs typeface="Times New Roman" panose="02020603050405020304" pitchFamily="18" charset="0"/>
              </a:rPr>
              <a:t>  1. https://www.analyticsinsight.net/communicating-data-decoding-art-data-visualization/</a:t>
            </a:r>
          </a:p>
          <a:p>
            <a:pPr marL="0" indent="0">
              <a:buNone/>
            </a:pPr>
            <a:r>
              <a:rPr lang="en-IN" sz="2000" dirty="0">
                <a:latin typeface="Times New Roman" panose="02020603050405020304" pitchFamily="18" charset="0"/>
                <a:cs typeface="Times New Roman" panose="02020603050405020304" pitchFamily="18" charset="0"/>
              </a:rPr>
              <a:t>  2. https://dzone.com/articles/the-art-of-data-visualization</a:t>
            </a:r>
          </a:p>
          <a:p>
            <a:pPr marL="0" indent="0">
              <a:buNone/>
            </a:pPr>
            <a:r>
              <a:rPr lang="en-IN" sz="2000" dirty="0">
                <a:latin typeface="Times New Roman" panose="02020603050405020304" pitchFamily="18" charset="0"/>
                <a:cs typeface="Times New Roman" panose="02020603050405020304" pitchFamily="18" charset="0"/>
              </a:rPr>
              <a:t>  3. https://www.tableau.com/learn/articles/data-visualization/glossary</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32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8BA7-7D0B-491C-BCBA-F3510F169185}"/>
              </a:ext>
            </a:extLst>
          </p:cNvPr>
          <p:cNvSpPr>
            <a:spLocks noGrp="1"/>
          </p:cNvSpPr>
          <p:nvPr>
            <p:ph type="ctrTitle"/>
          </p:nvPr>
        </p:nvSpPr>
        <p:spPr>
          <a:xfrm>
            <a:off x="1012055" y="177554"/>
            <a:ext cx="10492558" cy="2508496"/>
          </a:xfrm>
        </p:spPr>
        <p:txBody>
          <a:bodyPr/>
          <a:lstStyle/>
          <a:p>
            <a:endParaRPr lang="en-IN" dirty="0"/>
          </a:p>
        </p:txBody>
      </p:sp>
      <p:sp>
        <p:nvSpPr>
          <p:cNvPr id="3" name="Subtitle 2">
            <a:extLst>
              <a:ext uri="{FF2B5EF4-FFF2-40B4-BE49-F238E27FC236}">
                <a16:creationId xmlns:a16="http://schemas.microsoft.com/office/drawing/2014/main" id="{ECE61F40-454A-44F6-8CAC-00528443AFF7}"/>
              </a:ext>
            </a:extLst>
          </p:cNvPr>
          <p:cNvSpPr>
            <a:spLocks noGrp="1"/>
          </p:cNvSpPr>
          <p:nvPr>
            <p:ph type="subTitle" idx="1"/>
          </p:nvPr>
        </p:nvSpPr>
        <p:spPr>
          <a:xfrm>
            <a:off x="1524000" y="3602038"/>
            <a:ext cx="10492558" cy="3078408"/>
          </a:xfrm>
        </p:spPr>
        <p:txBody>
          <a:bodyPr>
            <a:normAutofit/>
          </a:bodyPr>
          <a:lstStyle/>
          <a:p>
            <a:r>
              <a:rPr lang="en-IN" dirty="0"/>
              <a:t>                                                                       </a:t>
            </a:r>
          </a:p>
          <a:p>
            <a:endParaRPr lang="en-IN" dirty="0"/>
          </a:p>
          <a:p>
            <a:endParaRPr lang="en-IN" dirty="0"/>
          </a:p>
          <a:p>
            <a:r>
              <a:rPr lang="en-IN" dirty="0"/>
              <a:t>                                                                                       </a:t>
            </a:r>
          </a:p>
          <a:p>
            <a:r>
              <a:rPr lang="en-IN" dirty="0"/>
              <a:t>                                                                                  </a:t>
            </a:r>
          </a:p>
        </p:txBody>
      </p:sp>
      <p:sp>
        <p:nvSpPr>
          <p:cNvPr id="5" name="Rectangle 4">
            <a:extLst>
              <a:ext uri="{FF2B5EF4-FFF2-40B4-BE49-F238E27FC236}">
                <a16:creationId xmlns:a16="http://schemas.microsoft.com/office/drawing/2014/main" id="{9756C767-860B-450B-A7DF-2F034D4ED8CF}"/>
              </a:ext>
            </a:extLst>
          </p:cNvPr>
          <p:cNvSpPr/>
          <p:nvPr/>
        </p:nvSpPr>
        <p:spPr>
          <a:xfrm>
            <a:off x="333375" y="2352673"/>
            <a:ext cx="11315699" cy="923330"/>
          </a:xfrm>
          <a:prstGeom prst="rect">
            <a:avLst/>
          </a:prstGeom>
          <a:noFill/>
        </p:spPr>
        <p:txBody>
          <a:bodyPr wrap="square" lIns="91440" tIns="45720" rIns="91440" bIns="45720">
            <a:spAutoFit/>
          </a:bodyPr>
          <a:lstStyle/>
          <a:p>
            <a:pPr algn="ctr"/>
            <a:r>
              <a:rPr lang="en-I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Art of Data Visualization</a:t>
            </a:r>
          </a:p>
        </p:txBody>
      </p:sp>
    </p:spTree>
    <p:extLst>
      <p:ext uri="{BB962C8B-B14F-4D97-AF65-F5344CB8AC3E}">
        <p14:creationId xmlns:p14="http://schemas.microsoft.com/office/powerpoint/2010/main" val="75366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113CF-5912-4B6D-8BB8-F12C201513D4}"/>
              </a:ext>
            </a:extLst>
          </p:cNvPr>
          <p:cNvSpPr>
            <a:spLocks noGrp="1"/>
          </p:cNvSpPr>
          <p:nvPr>
            <p:ph type="title"/>
          </p:nvPr>
        </p:nvSpPr>
        <p:spPr>
          <a:xfrm>
            <a:off x="838200" y="365125"/>
            <a:ext cx="10515600" cy="5492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F559A58-5053-498D-8CE0-5A6D666FCD83}"/>
              </a:ext>
            </a:extLst>
          </p:cNvPr>
          <p:cNvSpPr>
            <a:spLocks noGrp="1"/>
          </p:cNvSpPr>
          <p:nvPr>
            <p:ph idx="1"/>
          </p:nvPr>
        </p:nvSpPr>
        <p:spPr>
          <a:xfrm>
            <a:off x="838200" y="1047565"/>
            <a:ext cx="10515600" cy="5129398"/>
          </a:xfrm>
        </p:spPr>
        <p:txBody>
          <a:bodyPr/>
          <a:lstStyle/>
          <a:p>
            <a:r>
              <a:rPr lang="en-IN" b="1" dirty="0"/>
              <a:t>About </a:t>
            </a:r>
          </a:p>
          <a:p>
            <a:pPr marL="0" indent="0">
              <a:lnSpc>
                <a:spcPct val="100000"/>
              </a:lnSpc>
              <a:buNone/>
            </a:pPr>
            <a:r>
              <a:rPr lang="en-IN" dirty="0"/>
              <a:t>       </a:t>
            </a:r>
            <a:r>
              <a:rPr lang="en-US" sz="2000" i="0" dirty="0">
                <a:effectLst/>
                <a:latin typeface="Times New Roman" panose="02020603050405020304" pitchFamily="18" charset="0"/>
                <a:cs typeface="Times New Roman" panose="02020603050405020304" pitchFamily="18" charset="0"/>
              </a:rPr>
              <a:t>Data visualization is the art of providing insights with the aid of some type of visual representation , such as charts, graphs, or more complex forms of visualizations like dashboards.</a:t>
            </a:r>
          </a:p>
          <a:p>
            <a:pPr marL="0" indent="0" algn="l">
              <a:buNone/>
            </a:pPr>
            <a:r>
              <a:rPr lang="en-US" sz="2000" b="0" i="0" dirty="0">
                <a:solidFill>
                  <a:srgbClr val="16191D"/>
                </a:solidFill>
                <a:effectLst/>
                <a:latin typeface="Times New Roman" panose="02020603050405020304" pitchFamily="18" charset="0"/>
                <a:cs typeface="Times New Roman" panose="02020603050405020304" pitchFamily="18" charset="0"/>
              </a:rPr>
              <a:t>Usually, the process involves various data visualization software – top data visualization tools such as Tableau, Power BI, or Python, and R on the programming end.</a:t>
            </a:r>
          </a:p>
          <a:p>
            <a:pPr marL="0" indent="0" algn="l">
              <a:buNone/>
            </a:pPr>
            <a:r>
              <a:rPr lang="en-US" sz="2000" b="0" i="0" dirty="0">
                <a:solidFill>
                  <a:srgbClr val="16191D"/>
                </a:solidFill>
                <a:effectLst/>
                <a:latin typeface="Times New Roman" panose="02020603050405020304" pitchFamily="18" charset="0"/>
                <a:cs typeface="Times New Roman" panose="02020603050405020304" pitchFamily="18" charset="0"/>
              </a:rPr>
              <a:t>Investing time in learning data visualization techniques is worthwhile, as data visualization is becoming one of the most sought out fields in data science overall. Moreover, excellent data visualization skills are high-in-demand across a myriad of businesses and industries and open the door to many rewarding career opportunities.</a:t>
            </a:r>
          </a:p>
          <a:p>
            <a:pPr marL="0" indent="0">
              <a:lnSpc>
                <a:spcPct val="100000"/>
              </a:lnSpc>
              <a:buNone/>
            </a:pPr>
            <a:endParaRPr lang="en-US" sz="20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53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23D3-4740-4B73-98F9-E2F281273269}"/>
              </a:ext>
            </a:extLst>
          </p:cNvPr>
          <p:cNvSpPr>
            <a:spLocks noGrp="1"/>
          </p:cNvSpPr>
          <p:nvPr>
            <p:ph type="title"/>
          </p:nvPr>
        </p:nvSpPr>
        <p:spPr>
          <a:xfrm>
            <a:off x="2592925" y="-1"/>
            <a:ext cx="8911687" cy="19530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EBC6160-F15B-4FDA-BB4E-4D4AA61BF0D1}"/>
              </a:ext>
            </a:extLst>
          </p:cNvPr>
          <p:cNvSpPr>
            <a:spLocks noGrp="1"/>
          </p:cNvSpPr>
          <p:nvPr>
            <p:ph idx="1"/>
          </p:nvPr>
        </p:nvSpPr>
        <p:spPr>
          <a:xfrm>
            <a:off x="798990" y="479394"/>
            <a:ext cx="10626571" cy="6130956"/>
          </a:xfrm>
        </p:spPr>
        <p:txBody>
          <a:bodyPr>
            <a:normAutofit/>
          </a:bodyPr>
          <a:lstStyle/>
          <a:p>
            <a:pPr marL="0" indent="0">
              <a:buNone/>
            </a:pP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What is Data visualization</a:t>
            </a:r>
          </a:p>
          <a:p>
            <a:pPr marL="0" indent="0">
              <a:buNone/>
            </a:pPr>
            <a:r>
              <a:rPr lang="en-US" sz="2000" dirty="0">
                <a:latin typeface="Times New Roman" panose="02020603050405020304" pitchFamily="18" charset="0"/>
                <a:cs typeface="Times New Roman" panose="02020603050405020304" pitchFamily="18" charset="0"/>
              </a:rPr>
              <a:t>Data visualization is the graphical representation of information and data. By using visual elements like charts, graphs, and maps, data visualization tools provide an accessible way to see and understand trends, outliers, and patterns in data.</a:t>
            </a:r>
          </a:p>
          <a:p>
            <a:pPr marL="0" indent="0">
              <a:buNone/>
            </a:pPr>
            <a:r>
              <a:rPr lang="en-US" sz="2000" dirty="0">
                <a:latin typeface="Times New Roman" panose="02020603050405020304" pitchFamily="18" charset="0"/>
                <a:cs typeface="Times New Roman" panose="02020603050405020304" pitchFamily="18" charset="0"/>
              </a:rPr>
              <a:t>In the world of Big Data, data visualization tools and technologies are essential to analyze massive amounts of information and make data-driven decisions.</a:t>
            </a:r>
          </a:p>
          <a:p>
            <a:pPr marL="0" indent="0">
              <a:buNone/>
            </a:pPr>
            <a:r>
              <a:rPr lang="en-US" sz="2000" dirty="0">
                <a:latin typeface="Times New Roman" panose="02020603050405020304" pitchFamily="18" charset="0"/>
                <a:cs typeface="Times New Roman" panose="02020603050405020304" pitchFamily="18" charset="0"/>
              </a:rPr>
              <a:t>Data visualization is another form of visual art that grabs our interest and keeps our eyes on the message.</a:t>
            </a: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Common general types of data visualization:</a:t>
            </a:r>
          </a:p>
          <a:p>
            <a:pPr marL="0" indent="0">
              <a:buNone/>
            </a:pPr>
            <a:r>
              <a:rPr lang="en-US" sz="2000" dirty="0">
                <a:latin typeface="Times New Roman" panose="02020603050405020304" pitchFamily="18" charset="0"/>
                <a:cs typeface="Times New Roman" panose="02020603050405020304" pitchFamily="18" charset="0"/>
              </a:rPr>
              <a:t>                    1.   Charts</a:t>
            </a:r>
          </a:p>
          <a:p>
            <a:pPr marL="0" indent="0">
              <a:buNone/>
            </a:pPr>
            <a:r>
              <a:rPr lang="en-US" sz="2000" dirty="0">
                <a:latin typeface="Times New Roman" panose="02020603050405020304" pitchFamily="18" charset="0"/>
                <a:cs typeface="Times New Roman" panose="02020603050405020304" pitchFamily="18" charset="0"/>
              </a:rPr>
              <a:t>                    2.   Tables</a:t>
            </a:r>
          </a:p>
          <a:p>
            <a:pPr marL="0" indent="0">
              <a:buNone/>
            </a:pPr>
            <a:r>
              <a:rPr lang="en-US" sz="2000" dirty="0">
                <a:latin typeface="Times New Roman" panose="02020603050405020304" pitchFamily="18" charset="0"/>
                <a:cs typeface="Times New Roman" panose="02020603050405020304" pitchFamily="18" charset="0"/>
              </a:rPr>
              <a:t>                    3.   Graphs</a:t>
            </a:r>
          </a:p>
          <a:p>
            <a:pPr marL="0" indent="0">
              <a:buNone/>
            </a:pPr>
            <a:r>
              <a:rPr lang="en-US" sz="2000" dirty="0">
                <a:latin typeface="Times New Roman" panose="02020603050405020304" pitchFamily="18" charset="0"/>
                <a:cs typeface="Times New Roman" panose="02020603050405020304" pitchFamily="18" charset="0"/>
              </a:rPr>
              <a:t>                    4.   Maps</a:t>
            </a:r>
          </a:p>
          <a:p>
            <a:pPr marL="0" indent="0">
              <a:buNone/>
            </a:pPr>
            <a:r>
              <a:rPr lang="en-US" sz="2000" dirty="0">
                <a:latin typeface="Times New Roman" panose="02020603050405020304" pitchFamily="18" charset="0"/>
                <a:cs typeface="Times New Roman" panose="02020603050405020304" pitchFamily="18" charset="0"/>
              </a:rPr>
              <a:t>                    5.   Infographics</a:t>
            </a:r>
          </a:p>
          <a:p>
            <a:pPr marL="0" indent="0">
              <a:buNone/>
            </a:pPr>
            <a:r>
              <a:rPr lang="en-US" sz="2000" dirty="0">
                <a:latin typeface="Times New Roman" panose="02020603050405020304" pitchFamily="18" charset="0"/>
                <a:cs typeface="Times New Roman" panose="02020603050405020304" pitchFamily="18" charset="0"/>
              </a:rPr>
              <a:t>                    6.   Dashboards</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27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AC8C-42FF-44FC-B72C-AA0330B6A08F}"/>
              </a:ext>
            </a:extLst>
          </p:cNvPr>
          <p:cNvSpPr>
            <a:spLocks noGrp="1"/>
          </p:cNvSpPr>
          <p:nvPr>
            <p:ph type="title"/>
          </p:nvPr>
        </p:nvSpPr>
        <p:spPr>
          <a:xfrm flipV="1">
            <a:off x="838200" y="142876"/>
            <a:ext cx="10515600" cy="22225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C9DD320-0EB3-4E01-A347-D3FBDB9398A5}"/>
              </a:ext>
            </a:extLst>
          </p:cNvPr>
          <p:cNvSpPr>
            <a:spLocks noGrp="1"/>
          </p:cNvSpPr>
          <p:nvPr>
            <p:ph idx="1"/>
          </p:nvPr>
        </p:nvSpPr>
        <p:spPr>
          <a:xfrm>
            <a:off x="342899" y="514350"/>
            <a:ext cx="11496675" cy="6048375"/>
          </a:xfrm>
          <a:noFill/>
        </p:spPr>
        <p:txBody>
          <a:bodyPr>
            <a:normAutofit/>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More specific examples of methods to visualize data:</a:t>
            </a:r>
          </a:p>
          <a:p>
            <a:pPr marL="0" indent="0">
              <a:buNone/>
            </a:pPr>
            <a:r>
              <a:rPr lang="en-US" sz="2000" dirty="0">
                <a:latin typeface="Times New Roman" panose="02020603050405020304" pitchFamily="18" charset="0"/>
                <a:cs typeface="Times New Roman" panose="02020603050405020304" pitchFamily="18" charset="0"/>
              </a:rPr>
              <a:t>                    1.   Area Charts                                       10.    Matrix    </a:t>
            </a:r>
          </a:p>
          <a:p>
            <a:pPr marL="0" indent="0">
              <a:buNone/>
            </a:pPr>
            <a:r>
              <a:rPr lang="en-US" sz="2000" dirty="0">
                <a:latin typeface="Times New Roman" panose="02020603050405020304" pitchFamily="18" charset="0"/>
                <a:cs typeface="Times New Roman" panose="02020603050405020304" pitchFamily="18" charset="0"/>
              </a:rPr>
              <a:t>                    2.   Bar chart                                           11.    Network </a:t>
            </a:r>
          </a:p>
          <a:p>
            <a:pPr marL="0" indent="0">
              <a:buNone/>
            </a:pPr>
            <a:r>
              <a:rPr lang="en-US" sz="2000" dirty="0">
                <a:latin typeface="Times New Roman" panose="02020603050405020304" pitchFamily="18" charset="0"/>
                <a:cs typeface="Times New Roman" panose="02020603050405020304" pitchFamily="18" charset="0"/>
              </a:rPr>
              <a:t>                    3.  Box-and-whisker Plots                      12.   Radial Tree</a:t>
            </a:r>
          </a:p>
          <a:p>
            <a:pPr marL="0" indent="0">
              <a:buNone/>
            </a:pPr>
            <a:r>
              <a:rPr lang="en-US" sz="2000" dirty="0">
                <a:latin typeface="Times New Roman" panose="02020603050405020304" pitchFamily="18" charset="0"/>
                <a:cs typeface="Times New Roman" panose="02020603050405020304" pitchFamily="18" charset="0"/>
              </a:rPr>
              <a:t>                    4.  Bubble Cloud                                    13.    Scatter Plot (2D or 3D)</a:t>
            </a:r>
          </a:p>
          <a:p>
            <a:pPr marL="0" indent="0">
              <a:buNone/>
            </a:pPr>
            <a:r>
              <a:rPr lang="en-US" sz="2000" dirty="0">
                <a:latin typeface="Times New Roman" panose="02020603050405020304" pitchFamily="18" charset="0"/>
                <a:cs typeface="Times New Roman" panose="02020603050405020304" pitchFamily="18" charset="0"/>
              </a:rPr>
              <a:t>                    5.  Dot Distribution Map                         14.  Treemap   etc.</a:t>
            </a:r>
          </a:p>
          <a:p>
            <a:pPr marL="0" indent="0">
              <a:buNone/>
            </a:pPr>
            <a:r>
              <a:rPr lang="en-US" sz="2000" dirty="0">
                <a:latin typeface="Times New Roman" panose="02020603050405020304" pitchFamily="18" charset="0"/>
                <a:cs typeface="Times New Roman" panose="02020603050405020304" pitchFamily="18" charset="0"/>
              </a:rPr>
              <a:t>                    6.  Gantt Chart</a:t>
            </a:r>
          </a:p>
          <a:p>
            <a:pPr marL="0" indent="0">
              <a:buNone/>
            </a:pPr>
            <a:r>
              <a:rPr lang="en-US" sz="2000" dirty="0">
                <a:latin typeface="Times New Roman" panose="02020603050405020304" pitchFamily="18" charset="0"/>
                <a:cs typeface="Times New Roman" panose="02020603050405020304" pitchFamily="18" charset="0"/>
              </a:rPr>
              <a:t>                    7.  Heat Map</a:t>
            </a:r>
          </a:p>
          <a:p>
            <a:pPr marL="0" indent="0">
              <a:buNone/>
            </a:pPr>
            <a:r>
              <a:rPr lang="en-US" sz="2000" dirty="0">
                <a:latin typeface="Times New Roman" panose="02020603050405020304" pitchFamily="18" charset="0"/>
                <a:cs typeface="Times New Roman" panose="02020603050405020304" pitchFamily="18" charset="0"/>
              </a:rPr>
              <a:t>                    8.  Highlight Table</a:t>
            </a:r>
          </a:p>
          <a:p>
            <a:pPr marL="0" indent="0">
              <a:buNone/>
            </a:pPr>
            <a:r>
              <a:rPr lang="en-US" sz="2000" dirty="0">
                <a:latin typeface="Times New Roman" panose="02020603050405020304" pitchFamily="18" charset="0"/>
                <a:cs typeface="Times New Roman" panose="02020603050405020304" pitchFamily="18" charset="0"/>
              </a:rPr>
              <a:t>                    9.  Histogram</a:t>
            </a:r>
          </a:p>
        </p:txBody>
      </p:sp>
    </p:spTree>
    <p:extLst>
      <p:ext uri="{BB962C8B-B14F-4D97-AF65-F5344CB8AC3E}">
        <p14:creationId xmlns:p14="http://schemas.microsoft.com/office/powerpoint/2010/main" val="161464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9AF5-4317-4C25-A139-ADB3067B554E}"/>
              </a:ext>
            </a:extLst>
          </p:cNvPr>
          <p:cNvSpPr>
            <a:spLocks noGrp="1"/>
          </p:cNvSpPr>
          <p:nvPr>
            <p:ph type="title"/>
          </p:nvPr>
        </p:nvSpPr>
        <p:spPr>
          <a:xfrm>
            <a:off x="838200" y="106532"/>
            <a:ext cx="10515600" cy="7102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50FED1D-4ABA-40CD-AD2A-B918A613AD41}"/>
              </a:ext>
            </a:extLst>
          </p:cNvPr>
          <p:cNvSpPr>
            <a:spLocks noGrp="1"/>
          </p:cNvSpPr>
          <p:nvPr>
            <p:ph idx="1"/>
          </p:nvPr>
        </p:nvSpPr>
        <p:spPr>
          <a:xfrm>
            <a:off x="461639" y="292963"/>
            <a:ext cx="11345662" cy="612559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Data visualization is comprised of a set of tools and techniques to create graphs (also called charts or diagrams) that, when used the right way, are extremely powerful. It is not about flashy 3-dimensional rainbow graphs. Data visualization is about being simple and representing data effectively.</a:t>
            </a:r>
          </a:p>
          <a:p>
            <a:pPr marL="0" indent="0">
              <a:buNone/>
            </a:pPr>
            <a:r>
              <a:rPr lang="en-US" sz="2000" dirty="0">
                <a:latin typeface="Times New Roman" panose="02020603050405020304" pitchFamily="18" charset="0"/>
                <a:cs typeface="Times New Roman" panose="02020603050405020304" pitchFamily="18" charset="0"/>
              </a:rPr>
              <a:t>Before considering design principles, there are important layers to be covered in preparation for the design layer.</a:t>
            </a:r>
          </a:p>
          <a:p>
            <a:pPr marL="0" indent="0">
              <a:buNone/>
            </a:pPr>
            <a:r>
              <a:rPr lang="en-US" sz="2000" dirty="0">
                <a:latin typeface="Times New Roman" panose="02020603050405020304" pitchFamily="18" charset="0"/>
                <a:cs typeface="Times New Roman" panose="02020603050405020304" pitchFamily="18" charset="0"/>
              </a:rPr>
              <a:t>        1. Know the Data</a:t>
            </a:r>
          </a:p>
          <a:p>
            <a:pPr marL="0" indent="0">
              <a:buNone/>
            </a:pPr>
            <a:r>
              <a:rPr lang="en-US" sz="2000" dirty="0">
                <a:latin typeface="Times New Roman" panose="02020603050405020304" pitchFamily="18" charset="0"/>
                <a:cs typeface="Times New Roman" panose="02020603050405020304" pitchFamily="18" charset="0"/>
              </a:rPr>
              <a:t>        2. Know the Message</a:t>
            </a:r>
          </a:p>
          <a:p>
            <a:pPr marL="0" indent="0">
              <a:buNone/>
            </a:pPr>
            <a:r>
              <a:rPr lang="en-US" sz="2000" dirty="0">
                <a:latin typeface="Times New Roman" panose="02020603050405020304" pitchFamily="18" charset="0"/>
                <a:cs typeface="Times New Roman" panose="02020603050405020304" pitchFamily="18" charset="0"/>
              </a:rPr>
              <a:t>        3. Know the Audience</a:t>
            </a:r>
          </a:p>
          <a:p>
            <a:pPr marL="0" indent="0">
              <a:buNone/>
            </a:pPr>
            <a:r>
              <a:rPr lang="en-US" sz="2000" dirty="0">
                <a:latin typeface="Times New Roman" panose="02020603050405020304" pitchFamily="18" charset="0"/>
                <a:cs typeface="Times New Roman" panose="02020603050405020304" pitchFamily="18" charset="0"/>
              </a:rPr>
              <a:t>        4. Know the Options</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1.  Know the Data :-  </a:t>
            </a:r>
            <a:r>
              <a:rPr lang="en-US" sz="2000" dirty="0">
                <a:latin typeface="Times New Roman" panose="02020603050405020304" pitchFamily="18" charset="0"/>
                <a:cs typeface="Times New Roman" panose="02020603050405020304" pitchFamily="18" charset="0"/>
              </a:rPr>
              <a:t>What data types are in the data set? Are the variables mostly categorical, e.g., regions and departments? Do the data have geospatial variables, such as country, city, address or postal codes?    What about dates? What are the quantitative variables? Is the categorical data nominal, ordinal, hierarchical or interval (≥ 70 points, &lt; 70 and ≥ 50 points, and &lt; 50) in nature?</a:t>
            </a:r>
          </a:p>
          <a:p>
            <a:pPr marL="0" indent="0">
              <a:buNone/>
            </a:pPr>
            <a:r>
              <a:rPr lang="en-US" sz="2000" dirty="0">
                <a:latin typeface="Times New Roman" panose="02020603050405020304" pitchFamily="18" charset="0"/>
                <a:cs typeface="Times New Roman" panose="02020603050405020304" pitchFamily="18" charset="0"/>
              </a:rPr>
              <a:t>Understating the data types can aid in selecting the best graph to visualize the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75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6A15-63FD-4E71-8910-3EA241D6F37B}"/>
              </a:ext>
            </a:extLst>
          </p:cNvPr>
          <p:cNvSpPr>
            <a:spLocks noGrp="1"/>
          </p:cNvSpPr>
          <p:nvPr>
            <p:ph type="title"/>
          </p:nvPr>
        </p:nvSpPr>
        <p:spPr>
          <a:xfrm flipV="1">
            <a:off x="838200" y="88778"/>
            <a:ext cx="10515600" cy="27634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10F14D4-09E0-4B11-8D3B-3F869AB60564}"/>
              </a:ext>
            </a:extLst>
          </p:cNvPr>
          <p:cNvSpPr>
            <a:spLocks noGrp="1"/>
          </p:cNvSpPr>
          <p:nvPr>
            <p:ph idx="1"/>
          </p:nvPr>
        </p:nvSpPr>
        <p:spPr>
          <a:xfrm>
            <a:off x="550415" y="365126"/>
            <a:ext cx="11141475" cy="6106695"/>
          </a:xfrm>
        </p:spPr>
        <p:txBody>
          <a:bodyPr>
            <a:normAutofit/>
          </a:bodyPr>
          <a:lstStyle/>
          <a:p>
            <a:endParaRPr lang="en-IN" dirty="0"/>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2. Know the Message :- </a:t>
            </a:r>
            <a:r>
              <a:rPr lang="en-US" sz="2000" dirty="0">
                <a:latin typeface="Times New Roman" panose="02020603050405020304" pitchFamily="18" charset="0"/>
                <a:cs typeface="Times New Roman" panose="02020603050405020304" pitchFamily="18" charset="0"/>
              </a:rPr>
              <a:t>What is being conveyed? Is the purpose to find the story the data are telling or simply to provide an explanation of a known issue?</a:t>
            </a:r>
          </a:p>
          <a:p>
            <a:pPr marL="0" indent="0">
              <a:buNone/>
            </a:pPr>
            <a:r>
              <a:rPr lang="en-US" sz="2000" dirty="0">
                <a:latin typeface="Times New Roman" panose="02020603050405020304" pitchFamily="18" charset="0"/>
                <a:cs typeface="Times New Roman" panose="02020603050405020304" pitchFamily="18" charset="0"/>
              </a:rPr>
              <a:t>understood what the data are saying and when that message is ready to be communicated to the audience.</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3. Know the Audience :- </a:t>
            </a:r>
            <a:r>
              <a:rPr lang="en-US" sz="2000" dirty="0">
                <a:latin typeface="Times New Roman" panose="02020603050405020304" pitchFamily="18" charset="0"/>
                <a:cs typeface="Times New Roman" panose="02020603050405020304" pitchFamily="18" charset="0"/>
              </a:rPr>
              <a:t>Knowing the audience goes a long way toward making a connection and maximizing the chances that management will understand and retain the information being conveyed. What experience, skill and understanding of the subject will the audience members have? What is their ability to focus? How interested are they?</a:t>
            </a:r>
          </a:p>
          <a:p>
            <a:pPr marL="0" indent="0">
              <a:buNone/>
            </a:pPr>
            <a:r>
              <a:rPr lang="en-US" sz="2000" dirty="0">
                <a:latin typeface="Times New Roman" panose="02020603050405020304" pitchFamily="18" charset="0"/>
                <a:cs typeface="Times New Roman" panose="02020603050405020304" pitchFamily="18" charset="0"/>
              </a:rPr>
              <a:t>Most audiences are used to plain bar, line and pie charts. Bar charts can be useful to convey information, but it may help to provide the audience with some initial attention-grabbing visuals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Know the Options :- </a:t>
            </a:r>
            <a:r>
              <a:rPr lang="en-US" sz="2000" dirty="0">
                <a:latin typeface="Times New Roman" panose="02020603050405020304" pitchFamily="18" charset="0"/>
                <a:cs typeface="Times New Roman" panose="02020603050405020304" pitchFamily="18" charset="0"/>
              </a:rPr>
              <a:t>This is one of the most interesting parts of data visualization choosing the correct graph for the data type and relationships in the data set.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76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46D7-C8E2-4F46-86F1-33B2509E9EAC}"/>
              </a:ext>
            </a:extLst>
          </p:cNvPr>
          <p:cNvSpPr>
            <a:spLocks noGrp="1"/>
          </p:cNvSpPr>
          <p:nvPr>
            <p:ph type="title"/>
          </p:nvPr>
        </p:nvSpPr>
        <p:spPr>
          <a:xfrm flipV="1">
            <a:off x="838200" y="168676"/>
            <a:ext cx="10515600" cy="196449"/>
          </a:xfrm>
        </p:spPr>
        <p:txBody>
          <a:bodyPr>
            <a:normAutofit fontScale="90000"/>
          </a:bodyPr>
          <a:lstStyle/>
          <a:p>
            <a:endParaRPr lang="en-IN" dirty="0"/>
          </a:p>
        </p:txBody>
      </p:sp>
      <p:pic>
        <p:nvPicPr>
          <p:cNvPr id="1026" name="Picture 2">
            <a:extLst>
              <a:ext uri="{FF2B5EF4-FFF2-40B4-BE49-F238E27FC236}">
                <a16:creationId xmlns:a16="http://schemas.microsoft.com/office/drawing/2014/main" id="{50779FBE-FFFB-49CD-A361-5CDC247908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775" y="66675"/>
            <a:ext cx="12001500" cy="6622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747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1936</Words>
  <Application>Microsoft Office PowerPoint</Application>
  <PresentationFormat>Widescreen</PresentationFormat>
  <Paragraphs>210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Art of Data Visualisation</dc:title>
  <dc:creator>Manoj Yadav</dc:creator>
  <cp:lastModifiedBy>Manoj Yadav</cp:lastModifiedBy>
  <cp:revision>26</cp:revision>
  <dcterms:created xsi:type="dcterms:W3CDTF">2021-06-03T07:34:50Z</dcterms:created>
  <dcterms:modified xsi:type="dcterms:W3CDTF">2021-06-16T15:04:27Z</dcterms:modified>
</cp:coreProperties>
</file>