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0" r:id="rId3"/>
    <p:sldId id="269" r:id="rId4"/>
    <p:sldId id="257" r:id="rId5"/>
    <p:sldId id="258" r:id="rId6"/>
    <p:sldId id="259" r:id="rId7"/>
    <p:sldId id="260" r:id="rId8"/>
    <p:sldId id="261" r:id="rId9"/>
    <p:sldId id="262" r:id="rId10"/>
    <p:sldId id="263"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4660"/>
  </p:normalViewPr>
  <p:slideViewPr>
    <p:cSldViewPr snapToGrid="0">
      <p:cViewPr>
        <p:scale>
          <a:sx n="70" d="100"/>
          <a:sy n="70" d="100"/>
        </p:scale>
        <p:origin x="1306"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CFBC-EF39-4B33-AFF8-5060A1E81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C70F9E-B79F-4603-9F7F-C404B1612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97BAFC-5062-4B98-9DBC-BFEA154F7A1E}"/>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5" name="Footer Placeholder 4">
            <a:extLst>
              <a:ext uri="{FF2B5EF4-FFF2-40B4-BE49-F238E27FC236}">
                <a16:creationId xmlns:a16="http://schemas.microsoft.com/office/drawing/2014/main" id="{9329204B-95CB-4C58-93DC-E7C3D0744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53802-43EA-45A9-A028-A24AB9AF67DC}"/>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290726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BF6B-B7AF-4DBD-8FE0-B8FB3D60C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35B347-8F10-4E25-B33E-50616274E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1EA54-5FDC-47EF-8E95-8B748006995B}"/>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5" name="Footer Placeholder 4">
            <a:extLst>
              <a:ext uri="{FF2B5EF4-FFF2-40B4-BE49-F238E27FC236}">
                <a16:creationId xmlns:a16="http://schemas.microsoft.com/office/drawing/2014/main" id="{8A7FEDA0-9F2C-4914-8C38-AFB076068D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EA0C0-8C10-4451-AE46-76BF83A4FD88}"/>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81797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E61D4-0A88-470E-94C8-F017856645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5004E3-D13B-42E6-B5AF-4F2AA9E86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88A31-9463-4596-A6F7-904396737BF7}"/>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5" name="Footer Placeholder 4">
            <a:extLst>
              <a:ext uri="{FF2B5EF4-FFF2-40B4-BE49-F238E27FC236}">
                <a16:creationId xmlns:a16="http://schemas.microsoft.com/office/drawing/2014/main" id="{E9D479D8-803F-456C-965E-DADC11965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707FB-F27B-4796-90FB-390086F56AB5}"/>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12579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B41E-9912-44EC-91BA-F2E13420C9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85DD87-D406-4FB9-BEA5-802418F1FE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02FD5-F17A-438D-B67F-B5B1C143A9C5}"/>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5" name="Footer Placeholder 4">
            <a:extLst>
              <a:ext uri="{FF2B5EF4-FFF2-40B4-BE49-F238E27FC236}">
                <a16:creationId xmlns:a16="http://schemas.microsoft.com/office/drawing/2014/main" id="{C752360B-1910-4E25-A5BD-79C4DF455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D15611-2845-459B-AE41-16824BCCF08E}"/>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79031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563A-05E9-4ADA-835E-3ED6509B41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B9FB74-C8AD-4830-9660-FE00B1699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E00545-2377-4101-9BB4-FF0447112A3D}"/>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5" name="Footer Placeholder 4">
            <a:extLst>
              <a:ext uri="{FF2B5EF4-FFF2-40B4-BE49-F238E27FC236}">
                <a16:creationId xmlns:a16="http://schemas.microsoft.com/office/drawing/2014/main" id="{675D2EAE-9CAD-4456-BA68-C36746E32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87612-ADB2-46FB-8768-6E014A1C8792}"/>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133780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82E1-FE52-4E5A-9382-B964AA8B71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EE9144-0893-40CC-A28E-26FFCF416B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F51FC7-89B3-4926-9ED4-41B437829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7E2D9E-0109-4D27-B144-0824C5549F92}"/>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6" name="Footer Placeholder 5">
            <a:extLst>
              <a:ext uri="{FF2B5EF4-FFF2-40B4-BE49-F238E27FC236}">
                <a16:creationId xmlns:a16="http://schemas.microsoft.com/office/drawing/2014/main" id="{834BA426-448D-4BD3-A03A-4C713DD61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C7F96D-FB54-4334-9B85-28CF788BBAFC}"/>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238247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C10A-FE72-4A75-8009-69D8103A86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402CA8-19DB-406F-9434-F652DA073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8CAD2-65F3-42A0-9C09-133A4C2FD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F02AB1-6E79-4331-B717-BF2EE61BA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133D5-8020-404A-B7BF-06C41E6B15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975E9E-C1D6-413C-BB75-E149CF1E54F9}"/>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8" name="Footer Placeholder 7">
            <a:extLst>
              <a:ext uri="{FF2B5EF4-FFF2-40B4-BE49-F238E27FC236}">
                <a16:creationId xmlns:a16="http://schemas.microsoft.com/office/drawing/2014/main" id="{0CE0ACA6-04CA-4B62-BA1C-8825DE920A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90B4B9-0EF3-49BD-91FC-3E4A18C1468F}"/>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317724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24BD-A2B0-450C-A736-B4C54B5336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6596A-6EEE-4935-83CD-2C81B7F16F15}"/>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4" name="Footer Placeholder 3">
            <a:extLst>
              <a:ext uri="{FF2B5EF4-FFF2-40B4-BE49-F238E27FC236}">
                <a16:creationId xmlns:a16="http://schemas.microsoft.com/office/drawing/2014/main" id="{8789DF3A-5787-4F70-8B07-140E0A2B2F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B8ADBB-ECA4-456B-A999-AE305E09B942}"/>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120580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ED9AAC-A364-44BE-8674-B6EF9315F17C}"/>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3" name="Footer Placeholder 2">
            <a:extLst>
              <a:ext uri="{FF2B5EF4-FFF2-40B4-BE49-F238E27FC236}">
                <a16:creationId xmlns:a16="http://schemas.microsoft.com/office/drawing/2014/main" id="{CCA0FC33-530B-4215-B73C-2C699BCB7D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7846FE-A69A-4C25-8B10-F1E8CB7A1A2D}"/>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31317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326-8E21-4F31-819A-9A9473CE4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1B9C87-CDC8-41A7-8872-1A363DC4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900473-3D2D-4606-9BEF-DFEDBAAA3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7F4C9-FAC8-466F-9BAD-0CEA7AC682C2}"/>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6" name="Footer Placeholder 5">
            <a:extLst>
              <a:ext uri="{FF2B5EF4-FFF2-40B4-BE49-F238E27FC236}">
                <a16:creationId xmlns:a16="http://schemas.microsoft.com/office/drawing/2014/main" id="{8C25115A-F4EF-4C89-A0F5-0E67339AA6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A98BAC-1B14-402E-AF92-ECCDD74E3E70}"/>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155402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D35-B7C9-43E4-B52F-E019F7F96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DB684-BD34-44C0-85B6-7BE3FD998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7725DF-1F3D-4C25-95B3-E07C44D4A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93E32-5901-4041-AC30-64553081EAE5}"/>
              </a:ext>
            </a:extLst>
          </p:cNvPr>
          <p:cNvSpPr>
            <a:spLocks noGrp="1"/>
          </p:cNvSpPr>
          <p:nvPr>
            <p:ph type="dt" sz="half" idx="10"/>
          </p:nvPr>
        </p:nvSpPr>
        <p:spPr/>
        <p:txBody>
          <a:bodyPr/>
          <a:lstStyle/>
          <a:p>
            <a:fld id="{6F177694-A75C-462A-8D99-F5611D42F1F2}" type="datetimeFigureOut">
              <a:rPr lang="en-IN" smtClean="0"/>
              <a:t>09-03-2021</a:t>
            </a:fld>
            <a:endParaRPr lang="en-IN"/>
          </a:p>
        </p:txBody>
      </p:sp>
      <p:sp>
        <p:nvSpPr>
          <p:cNvPr id="6" name="Footer Placeholder 5">
            <a:extLst>
              <a:ext uri="{FF2B5EF4-FFF2-40B4-BE49-F238E27FC236}">
                <a16:creationId xmlns:a16="http://schemas.microsoft.com/office/drawing/2014/main" id="{C44376EA-F5EF-4E27-87D9-1CE6ED8A63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2D52E8-0233-4476-B393-8FA786CEAF8C}"/>
              </a:ext>
            </a:extLst>
          </p:cNvPr>
          <p:cNvSpPr>
            <a:spLocks noGrp="1"/>
          </p:cNvSpPr>
          <p:nvPr>
            <p:ph type="sldNum" sz="quarter" idx="12"/>
          </p:nvPr>
        </p:nvSpPr>
        <p:spPr/>
        <p:txBody>
          <a:bodyPr/>
          <a:lstStyle/>
          <a:p>
            <a:fld id="{A36CC493-24BA-4DCD-8121-61FA19B3BB4C}" type="slidenum">
              <a:rPr lang="en-IN" smtClean="0"/>
              <a:t>‹#›</a:t>
            </a:fld>
            <a:endParaRPr lang="en-IN"/>
          </a:p>
        </p:txBody>
      </p:sp>
    </p:spTree>
    <p:extLst>
      <p:ext uri="{BB962C8B-B14F-4D97-AF65-F5344CB8AC3E}">
        <p14:creationId xmlns:p14="http://schemas.microsoft.com/office/powerpoint/2010/main" val="352143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C2EC3-8A2B-4EFD-A279-8697C7433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68AFF4-4DAC-4719-A357-F791331B0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2685F-4621-4534-9286-1340DC3CE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77694-A75C-462A-8D99-F5611D42F1F2}" type="datetimeFigureOut">
              <a:rPr lang="en-IN" smtClean="0"/>
              <a:t>09-03-2021</a:t>
            </a:fld>
            <a:endParaRPr lang="en-IN"/>
          </a:p>
        </p:txBody>
      </p:sp>
      <p:sp>
        <p:nvSpPr>
          <p:cNvPr id="5" name="Footer Placeholder 4">
            <a:extLst>
              <a:ext uri="{FF2B5EF4-FFF2-40B4-BE49-F238E27FC236}">
                <a16:creationId xmlns:a16="http://schemas.microsoft.com/office/drawing/2014/main" id="{992155E4-A77F-480E-8600-4DE5B8DEC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92CC9B-008E-4EB1-82F8-1E4897598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CC493-24BA-4DCD-8121-61FA19B3BB4C}" type="slidenum">
              <a:rPr lang="en-IN" smtClean="0"/>
              <a:t>‹#›</a:t>
            </a:fld>
            <a:endParaRPr lang="en-IN"/>
          </a:p>
        </p:txBody>
      </p:sp>
    </p:spTree>
    <p:extLst>
      <p:ext uri="{BB962C8B-B14F-4D97-AF65-F5344CB8AC3E}">
        <p14:creationId xmlns:p14="http://schemas.microsoft.com/office/powerpoint/2010/main" val="2882313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Ola_Cab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6D01-907D-4176-A554-360ADD564385}"/>
              </a:ext>
            </a:extLst>
          </p:cNvPr>
          <p:cNvSpPr>
            <a:spLocks noGrp="1"/>
          </p:cNvSpPr>
          <p:nvPr>
            <p:ph type="title"/>
          </p:nvPr>
        </p:nvSpPr>
        <p:spPr>
          <a:xfrm flipV="1">
            <a:off x="838200" y="159798"/>
            <a:ext cx="10515600" cy="205327"/>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C57E0888-83C9-4EF7-A6DD-4AECF2B7993D}"/>
              </a:ext>
            </a:extLst>
          </p:cNvPr>
          <p:cNvSpPr>
            <a:spLocks noGrp="1"/>
          </p:cNvSpPr>
          <p:nvPr>
            <p:ph idx="1"/>
          </p:nvPr>
        </p:nvSpPr>
        <p:spPr>
          <a:xfrm>
            <a:off x="479394" y="479394"/>
            <a:ext cx="11461072" cy="5894773"/>
          </a:xfrm>
        </p:spPr>
        <p:txBody>
          <a:bodyPr>
            <a:normAutofit lnSpcReduction="10000"/>
          </a:bodyPr>
          <a:lstStyle/>
          <a:p>
            <a:pPr marL="0" indent="0" algn="ctr" rtl="0">
              <a:spcBef>
                <a:spcPts val="0"/>
              </a:spcBef>
              <a:spcAft>
                <a:spcPts val="0"/>
              </a:spcAft>
              <a:buNone/>
            </a:pPr>
            <a:r>
              <a:rPr lang="en-IN" sz="3600" b="1" dirty="0"/>
              <a:t>OLA : Case Study Analysis</a:t>
            </a:r>
          </a:p>
          <a:p>
            <a:pPr marL="0" indent="0" algn="ctr" rtl="0">
              <a:spcBef>
                <a:spcPts val="0"/>
              </a:spcBef>
              <a:spcAft>
                <a:spcPts val="0"/>
              </a:spcAft>
              <a:buNone/>
            </a:pPr>
            <a:br>
              <a:rPr lang="en-IN" b="0" dirty="0">
                <a:effectLst/>
              </a:rPr>
            </a:br>
            <a:r>
              <a:rPr lang="en-IN" sz="1800" b="1" i="0" u="none" strike="noStrike" dirty="0">
                <a:solidFill>
                  <a:srgbClr val="000000"/>
                </a:solidFill>
                <a:effectLst/>
                <a:latin typeface="Arial" panose="020B0604020202020204" pitchFamily="34" charset="0"/>
              </a:rPr>
              <a:t>A SEMINAR REPORT </a:t>
            </a:r>
            <a:endParaRPr lang="en-IN" b="0" dirty="0">
              <a:effectLst/>
            </a:endParaRPr>
          </a:p>
          <a:p>
            <a:pPr marL="0" indent="0" algn="ctr" rtl="0">
              <a:spcBef>
                <a:spcPts val="0"/>
              </a:spcBef>
              <a:spcAft>
                <a:spcPts val="0"/>
              </a:spcAft>
              <a:buNone/>
            </a:pPr>
            <a:br>
              <a:rPr lang="en-IN" b="0" dirty="0">
                <a:effectLst/>
              </a:rPr>
            </a:br>
            <a:r>
              <a:rPr lang="en-IN" sz="1800" b="1" i="1" u="none" strike="noStrike" dirty="0">
                <a:solidFill>
                  <a:srgbClr val="000000"/>
                </a:solidFill>
                <a:effectLst/>
                <a:latin typeface="Arial" panose="020B0604020202020204" pitchFamily="34" charset="0"/>
              </a:rPr>
              <a:t>Submitted by </a:t>
            </a:r>
            <a:endParaRPr lang="en-IN" b="0" dirty="0">
              <a:effectLst/>
            </a:endParaRPr>
          </a:p>
          <a:p>
            <a:pPr marL="0" indent="0" algn="ctr" rtl="0">
              <a:spcBef>
                <a:spcPts val="0"/>
              </a:spcBef>
              <a:spcAft>
                <a:spcPts val="0"/>
              </a:spcAft>
              <a:buNone/>
            </a:pPr>
            <a:br>
              <a:rPr lang="en-IN" b="0" dirty="0">
                <a:effectLst/>
              </a:rPr>
            </a:br>
            <a:r>
              <a:rPr lang="en-IN" sz="1800" b="1" dirty="0">
                <a:solidFill>
                  <a:srgbClr val="000000"/>
                </a:solidFill>
                <a:latin typeface="Arial" panose="020B0604020202020204" pitchFamily="34" charset="0"/>
              </a:rPr>
              <a:t>Manoj H. Yadav</a:t>
            </a:r>
            <a:endParaRPr lang="en-IN" b="0" dirty="0">
              <a:effectLst/>
            </a:endParaRPr>
          </a:p>
          <a:p>
            <a:pPr marL="0" indent="0" algn="ctr" rtl="0">
              <a:spcBef>
                <a:spcPts val="0"/>
              </a:spcBef>
              <a:spcAft>
                <a:spcPts val="0"/>
              </a:spcAft>
              <a:buNone/>
            </a:pPr>
            <a:br>
              <a:rPr lang="en-IN" b="0" dirty="0">
                <a:effectLst/>
              </a:rPr>
            </a:br>
            <a:r>
              <a:rPr lang="en-IN" sz="1800" b="0" i="1" u="none" strike="noStrike" dirty="0">
                <a:solidFill>
                  <a:srgbClr val="000000"/>
                </a:solidFill>
                <a:effectLst/>
                <a:latin typeface="Arial" panose="020B0604020202020204" pitchFamily="34" charset="0"/>
              </a:rPr>
              <a:t> in partial fulfillment for the award of the degree</a:t>
            </a:r>
            <a:endParaRPr lang="en-IN" b="0" dirty="0">
              <a:effectLst/>
            </a:endParaRPr>
          </a:p>
          <a:p>
            <a:pPr marL="0" indent="0" algn="ctr" rtl="0">
              <a:spcBef>
                <a:spcPts val="0"/>
              </a:spcBef>
              <a:spcAft>
                <a:spcPts val="0"/>
              </a:spcAft>
              <a:buNone/>
            </a:pPr>
            <a:r>
              <a:rPr lang="en-IN" sz="1800" b="0" i="1" u="none" strike="noStrike" dirty="0">
                <a:solidFill>
                  <a:srgbClr val="000000"/>
                </a:solidFill>
                <a:effectLst/>
                <a:latin typeface="Arial" panose="020B0604020202020204" pitchFamily="34" charset="0"/>
              </a:rPr>
              <a:t> of </a:t>
            </a:r>
            <a:endParaRPr lang="en-IN" b="0" dirty="0">
              <a:effectLst/>
            </a:endParaRPr>
          </a:p>
          <a:p>
            <a:pPr marL="0" indent="0" algn="ctr" rtl="0">
              <a:spcBef>
                <a:spcPts val="0"/>
              </a:spcBef>
              <a:spcAft>
                <a:spcPts val="0"/>
              </a:spcAft>
              <a:buNone/>
            </a:pPr>
            <a:br>
              <a:rPr lang="en-IN" b="0" dirty="0">
                <a:effectLst/>
              </a:rPr>
            </a:br>
            <a:r>
              <a:rPr lang="en-IN" sz="1800" b="1" i="0" u="none" strike="noStrike" dirty="0">
                <a:solidFill>
                  <a:srgbClr val="000000"/>
                </a:solidFill>
                <a:effectLst/>
                <a:latin typeface="Arial" panose="020B0604020202020204" pitchFamily="34" charset="0"/>
              </a:rPr>
              <a:t>M.Sc. Data Science and Artificial intelligence </a:t>
            </a:r>
            <a:endParaRPr lang="en-IN" b="0" dirty="0">
              <a:effectLst/>
            </a:endParaRPr>
          </a:p>
          <a:p>
            <a:pPr marL="0" indent="0" algn="ctr" rtl="0">
              <a:spcBef>
                <a:spcPts val="0"/>
              </a:spcBef>
              <a:spcAft>
                <a:spcPts val="0"/>
              </a:spcAft>
              <a:buNone/>
            </a:pPr>
            <a:br>
              <a:rPr lang="en-IN" b="0" dirty="0">
                <a:effectLst/>
              </a:rPr>
            </a:br>
            <a:r>
              <a:rPr lang="en-IN" sz="1800" b="1" i="0" u="none" strike="noStrike" dirty="0">
                <a:solidFill>
                  <a:srgbClr val="000000"/>
                </a:solidFill>
                <a:effectLst/>
                <a:latin typeface="Arial" panose="020B0604020202020204" pitchFamily="34" charset="0"/>
              </a:rPr>
              <a:t> RAMNIRANJAN JHUNJHUNWALA COLLEGE OF ART’S, SCIENCE &amp; COMMERCE (AUTONOMOUS), GHATKOPAR (W)</a:t>
            </a:r>
            <a:endParaRPr lang="en-IN" b="0" dirty="0">
              <a:effectLst/>
            </a:endParaRPr>
          </a:p>
          <a:p>
            <a:pPr marL="0" indent="0" algn="ctr" rtl="0">
              <a:spcBef>
                <a:spcPts val="0"/>
              </a:spcBef>
              <a:spcAft>
                <a:spcPts val="0"/>
              </a:spcAft>
              <a:buNone/>
            </a:pPr>
            <a:r>
              <a:rPr lang="en-IN" sz="1800" b="0" i="0" u="none" strike="noStrike" dirty="0">
                <a:solidFill>
                  <a:srgbClr val="000000"/>
                </a:solidFill>
                <a:effectLst/>
                <a:latin typeface="Arial" panose="020B0604020202020204" pitchFamily="34" charset="0"/>
              </a:rPr>
              <a:t> </a:t>
            </a:r>
            <a:endParaRPr lang="en-IN" b="0" dirty="0">
              <a:effectLst/>
            </a:endParaRPr>
          </a:p>
          <a:p>
            <a:pPr marL="0" indent="0" algn="ctr" rtl="0">
              <a:spcBef>
                <a:spcPts val="0"/>
              </a:spcBef>
              <a:spcAft>
                <a:spcPts val="0"/>
              </a:spcAft>
              <a:buNone/>
            </a:pPr>
            <a:r>
              <a:rPr lang="en-IN" sz="1800" b="1" i="0" u="none" strike="noStrike" dirty="0">
                <a:solidFill>
                  <a:srgbClr val="000000"/>
                </a:solidFill>
                <a:effectLst/>
                <a:latin typeface="Arial" panose="020B0604020202020204" pitchFamily="34" charset="0"/>
              </a:rPr>
              <a:t>March 2021</a:t>
            </a:r>
            <a:endParaRPr lang="en-IN" b="0" dirty="0">
              <a:effectLst/>
            </a:endParaRPr>
          </a:p>
          <a:p>
            <a:br>
              <a:rPr lang="en-IN" dirty="0"/>
            </a:br>
            <a:endParaRPr lang="en-IN" dirty="0"/>
          </a:p>
        </p:txBody>
      </p:sp>
    </p:spTree>
    <p:extLst>
      <p:ext uri="{BB962C8B-B14F-4D97-AF65-F5344CB8AC3E}">
        <p14:creationId xmlns:p14="http://schemas.microsoft.com/office/powerpoint/2010/main" val="189717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4B08-1EE1-400A-ABBD-9AC828985634}"/>
              </a:ext>
            </a:extLst>
          </p:cNvPr>
          <p:cNvSpPr>
            <a:spLocks noGrp="1"/>
          </p:cNvSpPr>
          <p:nvPr>
            <p:ph type="title"/>
          </p:nvPr>
        </p:nvSpPr>
        <p:spPr>
          <a:xfrm flipV="1">
            <a:off x="838200" y="106532"/>
            <a:ext cx="10515600" cy="10653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315A6E8-0BCE-4AC2-932E-9EC406D6F613}"/>
              </a:ext>
            </a:extLst>
          </p:cNvPr>
          <p:cNvSpPr>
            <a:spLocks noGrp="1"/>
          </p:cNvSpPr>
          <p:nvPr>
            <p:ph idx="1"/>
          </p:nvPr>
        </p:nvSpPr>
        <p:spPr>
          <a:xfrm>
            <a:off x="568172" y="328474"/>
            <a:ext cx="11132598" cy="6232124"/>
          </a:xfrm>
        </p:spPr>
        <p:txBody>
          <a:bodyPr>
            <a:normAutofit/>
          </a:bodyPr>
          <a:lstStyle/>
          <a:p>
            <a:pPr marL="0" indent="0">
              <a:buNone/>
            </a:pPr>
            <a:endParaRPr lang="en-IN" sz="1600" b="1" i="0" dirty="0">
              <a:solidFill>
                <a:srgbClr val="000000"/>
              </a:solidFill>
              <a:effectLst/>
              <a:latin typeface="Arial" panose="020B0604020202020204" pitchFamily="34" charset="0"/>
            </a:endParaRPr>
          </a:p>
          <a:p>
            <a:pPr marL="0" indent="0">
              <a:buNone/>
            </a:pPr>
            <a:r>
              <a:rPr lang="en-IN" sz="1600" b="1" i="0" dirty="0">
                <a:solidFill>
                  <a:srgbClr val="000000"/>
                </a:solidFill>
                <a:effectLst/>
                <a:latin typeface="Arial" panose="020B0604020202020204" pitchFamily="34" charset="0"/>
              </a:rPr>
              <a:t>Here some other issues faces by Ola:-</a:t>
            </a:r>
          </a:p>
          <a:p>
            <a:pPr marL="514350" indent="-514350" algn="l">
              <a:buFont typeface="+mj-lt"/>
              <a:buAutoNum type="arabicPeriod"/>
            </a:pPr>
            <a:r>
              <a:rPr lang="en-US" sz="1600" b="0" i="0" dirty="0">
                <a:solidFill>
                  <a:srgbClr val="292929"/>
                </a:solidFill>
                <a:effectLst/>
                <a:latin typeface="charter"/>
              </a:rPr>
              <a:t>Competition growing</a:t>
            </a:r>
          </a:p>
          <a:p>
            <a:pPr marL="514350" indent="-514350" algn="l">
              <a:buFont typeface="+mj-lt"/>
              <a:buAutoNum type="arabicPeriod"/>
            </a:pPr>
            <a:r>
              <a:rPr lang="en-US" sz="1600" b="0" i="0" dirty="0">
                <a:solidFill>
                  <a:srgbClr val="292929"/>
                </a:solidFill>
                <a:effectLst/>
                <a:latin typeface="charter"/>
              </a:rPr>
              <a:t>Security of women.</a:t>
            </a:r>
          </a:p>
          <a:p>
            <a:pPr marL="514350" indent="-514350" algn="l">
              <a:buFont typeface="+mj-lt"/>
              <a:buAutoNum type="arabicPeriod"/>
            </a:pPr>
            <a:r>
              <a:rPr lang="en-US" sz="1600" b="0" i="0" dirty="0">
                <a:solidFill>
                  <a:srgbClr val="292929"/>
                </a:solidFill>
                <a:effectLst/>
                <a:latin typeface="charter"/>
              </a:rPr>
              <a:t>Competitor activity at the regional level.</a:t>
            </a:r>
          </a:p>
          <a:p>
            <a:pPr marL="514350" indent="-514350" algn="l">
              <a:buFont typeface="+mj-lt"/>
              <a:buAutoNum type="arabicPeriod"/>
            </a:pPr>
            <a:r>
              <a:rPr lang="en-US" sz="1600" b="0" i="0" dirty="0">
                <a:solidFill>
                  <a:srgbClr val="292929"/>
                </a:solidFill>
                <a:effectLst/>
                <a:latin typeface="charter"/>
              </a:rPr>
              <a:t>Dropping into the wrong places.</a:t>
            </a:r>
          </a:p>
          <a:p>
            <a:pPr marL="514350" indent="-514350" algn="l">
              <a:buFont typeface="+mj-lt"/>
              <a:buAutoNum type="arabicPeriod"/>
            </a:pPr>
            <a:r>
              <a:rPr lang="en-US" sz="1600" b="0" i="0" dirty="0">
                <a:solidFill>
                  <a:srgbClr val="292929"/>
                </a:solidFill>
                <a:effectLst/>
                <a:latin typeface="charter"/>
              </a:rPr>
              <a:t>Driver behavioral issues.</a:t>
            </a:r>
          </a:p>
          <a:p>
            <a:pPr marL="0" indent="0" algn="l">
              <a:buNone/>
            </a:pPr>
            <a:endParaRPr lang="en-US" sz="1600" b="0" i="0" dirty="0">
              <a:solidFill>
                <a:srgbClr val="292929"/>
              </a:solidFill>
              <a:effectLst/>
              <a:latin typeface="charter"/>
            </a:endParaRPr>
          </a:p>
          <a:p>
            <a:pPr marL="0" indent="0">
              <a:buNone/>
            </a:pPr>
            <a:endParaRPr lang="en-IN" sz="1600" b="1" i="0" dirty="0">
              <a:solidFill>
                <a:srgbClr val="000000"/>
              </a:solidFill>
              <a:effectLst/>
              <a:latin typeface="Arial" panose="020B0604020202020204" pitchFamily="34" charset="0"/>
            </a:endParaRPr>
          </a:p>
        </p:txBody>
      </p:sp>
      <p:pic>
        <p:nvPicPr>
          <p:cNvPr id="4" name="Picture 4" descr="Ola App Keeps Stopping Error In Android &amp; Ios - App Not Working Problem  Solved - YouTube">
            <a:extLst>
              <a:ext uri="{FF2B5EF4-FFF2-40B4-BE49-F238E27FC236}">
                <a16:creationId xmlns:a16="http://schemas.microsoft.com/office/drawing/2014/main" id="{E9ACA316-C85F-4B6F-908C-50176CAAD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115" y="2993224"/>
            <a:ext cx="7001581" cy="307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82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E33C-E162-45B2-AAA5-885CA87EA846}"/>
              </a:ext>
            </a:extLst>
          </p:cNvPr>
          <p:cNvSpPr>
            <a:spLocks noGrp="1"/>
          </p:cNvSpPr>
          <p:nvPr>
            <p:ph type="title"/>
          </p:nvPr>
        </p:nvSpPr>
        <p:spPr>
          <a:xfrm flipV="1">
            <a:off x="838200" y="186432"/>
            <a:ext cx="10515600" cy="17869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4E46C0D-4EA8-47AF-89D7-43A0D2195E12}"/>
              </a:ext>
            </a:extLst>
          </p:cNvPr>
          <p:cNvSpPr>
            <a:spLocks noGrp="1"/>
          </p:cNvSpPr>
          <p:nvPr>
            <p:ph idx="1"/>
          </p:nvPr>
        </p:nvSpPr>
        <p:spPr>
          <a:xfrm>
            <a:off x="727968" y="443883"/>
            <a:ext cx="10875147" cy="6081204"/>
          </a:xfrm>
        </p:spPr>
        <p:txBody>
          <a:bodyPr>
            <a:normAutofit/>
          </a:bodyPr>
          <a:lstStyle/>
          <a:p>
            <a:pPr marL="0" indent="0">
              <a:buNone/>
            </a:pPr>
            <a:endParaRPr lang="en-US" sz="1600" b="1" i="0" dirty="0">
              <a:solidFill>
                <a:srgbClr val="292929"/>
              </a:solidFill>
              <a:effectLst/>
              <a:latin typeface="charter"/>
            </a:endParaRPr>
          </a:p>
          <a:p>
            <a:pPr marL="0" indent="0">
              <a:buNone/>
            </a:pPr>
            <a:r>
              <a:rPr lang="en-US" sz="1600" b="1" i="0" dirty="0">
                <a:solidFill>
                  <a:srgbClr val="292929"/>
                </a:solidFill>
                <a:effectLst/>
                <a:latin typeface="charter"/>
              </a:rPr>
              <a:t>The successive factor of Ola Cabs:</a:t>
            </a:r>
          </a:p>
          <a:p>
            <a:pPr marL="514350" indent="-514350" algn="l">
              <a:buFont typeface="+mj-lt"/>
              <a:buAutoNum type="arabicPeriod"/>
            </a:pPr>
            <a:r>
              <a:rPr lang="en-US" sz="1600" b="0" i="0" dirty="0">
                <a:solidFill>
                  <a:srgbClr val="292929"/>
                </a:solidFill>
                <a:effectLst/>
                <a:latin typeface="Arial" panose="020B0604020202020204" pitchFamily="34" charset="0"/>
                <a:cs typeface="Arial" panose="020B0604020202020204" pitchFamily="34" charset="0"/>
              </a:rPr>
              <a:t>Ola is the first of its kind taxi aggregator service provider in the country.</a:t>
            </a:r>
          </a:p>
          <a:p>
            <a:pPr marL="514350" indent="-514350" algn="l">
              <a:buFont typeface="+mj-lt"/>
              <a:buAutoNum type="arabicPeriod"/>
            </a:pPr>
            <a:r>
              <a:rPr lang="en-US" sz="1600" b="0" i="0" dirty="0">
                <a:solidFill>
                  <a:srgbClr val="292929"/>
                </a:solidFill>
                <a:effectLst/>
                <a:latin typeface="Arial" panose="020B0604020202020204" pitchFamily="34" charset="0"/>
                <a:cs typeface="Arial" panose="020B0604020202020204" pitchFamily="34" charset="0"/>
              </a:rPr>
              <a:t>It achieved the no.1 rank in the sector after acquiring Taxi for sure.</a:t>
            </a:r>
          </a:p>
          <a:p>
            <a:pPr marL="514350" indent="-514350" algn="l">
              <a:buFont typeface="+mj-lt"/>
              <a:buAutoNum type="arabicPeriod"/>
            </a:pPr>
            <a:r>
              <a:rPr lang="en-US" sz="1600" b="0" i="0" dirty="0">
                <a:solidFill>
                  <a:srgbClr val="292929"/>
                </a:solidFill>
                <a:effectLst/>
                <a:latin typeface="Arial" panose="020B0604020202020204" pitchFamily="34" charset="0"/>
                <a:cs typeface="Arial" panose="020B0604020202020204" pitchFamily="34" charset="0"/>
              </a:rPr>
              <a:t>The services offered by ola are well appreciated by the public.</a:t>
            </a:r>
          </a:p>
          <a:p>
            <a:pPr marL="514350" indent="-514350" algn="l">
              <a:buFont typeface="+mj-lt"/>
              <a:buAutoNum type="arabicPeriod"/>
            </a:pPr>
            <a:r>
              <a:rPr lang="en-US" sz="1600" b="0" i="0" dirty="0">
                <a:solidFill>
                  <a:srgbClr val="292929"/>
                </a:solidFill>
                <a:effectLst/>
                <a:latin typeface="Arial" panose="020B0604020202020204" pitchFamily="34" charset="0"/>
                <a:cs typeface="Arial" panose="020B0604020202020204" pitchFamily="34" charset="0"/>
              </a:rPr>
              <a:t>TV, online, and print media marketing has helped to create awareness about the company.</a:t>
            </a:r>
          </a:p>
          <a:p>
            <a:pPr marL="514350" indent="-514350" algn="l">
              <a:buFont typeface="+mj-lt"/>
              <a:buAutoNum type="arabicPeriod"/>
            </a:pPr>
            <a:r>
              <a:rPr lang="en-US" sz="1600" b="0" i="0" dirty="0">
                <a:solidFill>
                  <a:srgbClr val="292929"/>
                </a:solidFill>
                <a:effectLst/>
                <a:latin typeface="Arial" panose="020B0604020202020204" pitchFamily="34" charset="0"/>
                <a:cs typeface="Arial" panose="020B0604020202020204" pitchFamily="34" charset="0"/>
              </a:rPr>
              <a:t>Increase in customer base due to strong network effect.</a:t>
            </a:r>
          </a:p>
          <a:p>
            <a:pPr marL="514350" indent="-514350" algn="l">
              <a:buFont typeface="+mj-lt"/>
              <a:buAutoNum type="arabicPeriod"/>
            </a:pPr>
            <a:r>
              <a:rPr lang="en-US" sz="1600" b="0" i="0" dirty="0">
                <a:solidFill>
                  <a:srgbClr val="292929"/>
                </a:solidFill>
                <a:effectLst/>
                <a:latin typeface="Arial" panose="020B0604020202020204" pitchFamily="34" charset="0"/>
                <a:cs typeface="Arial" panose="020B0604020202020204" pitchFamily="34" charset="0"/>
              </a:rPr>
              <a:t>The financial condition of the company has improved after investments from various firms.</a:t>
            </a:r>
          </a:p>
          <a:p>
            <a:pPr marL="0" indent="0">
              <a:buNone/>
            </a:pPr>
            <a:endParaRPr lang="en-IN" sz="1600" dirty="0"/>
          </a:p>
        </p:txBody>
      </p:sp>
      <p:pic>
        <p:nvPicPr>
          <p:cNvPr id="4" name="Picture 2" descr="Chart: Ola at full throttle in India's ride-hailing market | Statista">
            <a:extLst>
              <a:ext uri="{FF2B5EF4-FFF2-40B4-BE49-F238E27FC236}">
                <a16:creationId xmlns:a16="http://schemas.microsoft.com/office/drawing/2014/main" id="{33F1A996-73A3-4E3D-8588-051276B0F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019" y="3429000"/>
            <a:ext cx="4858697" cy="2932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45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3A77-1812-4FCB-8D3C-4FC2FB341320}"/>
              </a:ext>
            </a:extLst>
          </p:cNvPr>
          <p:cNvSpPr>
            <a:spLocks noGrp="1"/>
          </p:cNvSpPr>
          <p:nvPr>
            <p:ph type="title"/>
          </p:nvPr>
        </p:nvSpPr>
        <p:spPr>
          <a:xfrm flipV="1">
            <a:off x="838200" y="159798"/>
            <a:ext cx="10515600" cy="20532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077BCEC-17AF-49BC-992B-0ED84E54C926}"/>
              </a:ext>
            </a:extLst>
          </p:cNvPr>
          <p:cNvSpPr>
            <a:spLocks noGrp="1"/>
          </p:cNvSpPr>
          <p:nvPr>
            <p:ph idx="1"/>
          </p:nvPr>
        </p:nvSpPr>
        <p:spPr>
          <a:xfrm>
            <a:off x="648070" y="429692"/>
            <a:ext cx="10963922" cy="6095395"/>
          </a:xfrm>
        </p:spPr>
        <p:txBody>
          <a:bodyPr>
            <a:normAutofit/>
          </a:bodyPr>
          <a:lstStyle/>
          <a:p>
            <a:pPr marL="0" indent="0">
              <a:buNone/>
            </a:pPr>
            <a:endParaRPr lang="en-IN" sz="1600" b="1" i="0" dirty="0">
              <a:solidFill>
                <a:srgbClr val="292929"/>
              </a:solidFill>
              <a:effectLst/>
              <a:latin typeface="Times New Roman" panose="02020603050405020304" pitchFamily="18" charset="0"/>
              <a:cs typeface="Times New Roman" panose="02020603050405020304" pitchFamily="18" charset="0"/>
            </a:endParaRPr>
          </a:p>
          <a:p>
            <a:pPr marL="0" indent="0">
              <a:buNone/>
            </a:pPr>
            <a:r>
              <a:rPr lang="en-IN" sz="1600" b="1" i="0" dirty="0">
                <a:solidFill>
                  <a:srgbClr val="292929"/>
                </a:solidFill>
                <a:effectLst/>
                <a:latin typeface="Times New Roman" panose="02020603050405020304" pitchFamily="18" charset="0"/>
                <a:cs typeface="Times New Roman" panose="02020603050405020304" pitchFamily="18" charset="0"/>
              </a:rPr>
              <a:t>Result</a:t>
            </a:r>
            <a:r>
              <a:rPr lang="en-IN" sz="1600" b="1" i="1" dirty="0">
                <a:solidFill>
                  <a:srgbClr val="292929"/>
                </a:solidFill>
                <a:effectLst/>
                <a:latin typeface="Times New Roman" panose="02020603050405020304" pitchFamily="18" charset="0"/>
                <a:cs typeface="Times New Roman" panose="02020603050405020304" pitchFamily="18" charset="0"/>
              </a:rPr>
              <a:t>:</a:t>
            </a:r>
          </a:p>
          <a:p>
            <a:pPr marL="0" indent="0">
              <a:buNone/>
            </a:pPr>
            <a:endParaRPr lang="en-IN" sz="1600" b="1" i="1" dirty="0">
              <a:solidFill>
                <a:srgbClr val="292929"/>
              </a:solidFill>
              <a:effectLst/>
              <a:latin typeface="Times New Roman" panose="02020603050405020304" pitchFamily="18" charset="0"/>
              <a:cs typeface="Times New Roman" panose="02020603050405020304" pitchFamily="18" charset="0"/>
            </a:endParaRPr>
          </a:p>
          <a:p>
            <a:pPr marL="0" indent="0">
              <a:buNone/>
            </a:pPr>
            <a:r>
              <a:rPr lang="en-US" sz="1600" b="0" i="0" dirty="0">
                <a:solidFill>
                  <a:srgbClr val="292929"/>
                </a:solidFill>
                <a:effectLst/>
                <a:latin typeface="Times New Roman" panose="02020603050405020304" pitchFamily="18" charset="0"/>
                <a:cs typeface="Times New Roman" panose="02020603050405020304" pitchFamily="18" charset="0"/>
              </a:rPr>
              <a:t>In the taxi market sector, Ola has seen tremendous growth. There is no going back for Ola when every prospect grows day by day. </a:t>
            </a:r>
          </a:p>
          <a:p>
            <a:pPr marL="0" indent="0">
              <a:buNone/>
            </a:pPr>
            <a:r>
              <a:rPr lang="en-US" sz="1600" b="0" i="0" dirty="0">
                <a:solidFill>
                  <a:srgbClr val="292929"/>
                </a:solidFill>
                <a:effectLst/>
                <a:latin typeface="Times New Roman" panose="02020603050405020304" pitchFamily="18" charset="0"/>
                <a:cs typeface="Times New Roman" panose="02020603050405020304" pitchFamily="18" charset="0"/>
              </a:rPr>
              <a:t>Ola‘s revenue has increased over the past four years by nearly 10 folds. Today, it’s the country’s biggest taxi service provider.</a:t>
            </a:r>
            <a:endParaRPr lang="en-IN" sz="1600" b="1" i="1" dirty="0">
              <a:solidFill>
                <a:srgbClr val="292929"/>
              </a:solidFill>
              <a:latin typeface="Times New Roman" panose="02020603050405020304" pitchFamily="18" charset="0"/>
              <a:cs typeface="Times New Roman" panose="02020603050405020304" pitchFamily="18" charset="0"/>
            </a:endParaRPr>
          </a:p>
          <a:p>
            <a:pPr marL="0" indent="0">
              <a:buNone/>
            </a:pPr>
            <a:r>
              <a:rPr lang="en-US" sz="1600" b="0" i="0" dirty="0">
                <a:solidFill>
                  <a:srgbClr val="292929"/>
                </a:solidFill>
                <a:effectLst/>
                <a:latin typeface="Times New Roman" panose="02020603050405020304" pitchFamily="18" charset="0"/>
                <a:cs typeface="Times New Roman" panose="02020603050405020304" pitchFamily="18" charset="0"/>
              </a:rPr>
              <a:t>The main factor in making Ola a profitable brand is the company’s reliable and easy accessibility.</a:t>
            </a:r>
          </a:p>
          <a:p>
            <a:pPr marL="0" indent="0">
              <a:buNone/>
            </a:pPr>
            <a:endParaRPr lang="en-US" sz="1600" b="0" i="0" dirty="0">
              <a:solidFill>
                <a:srgbClr val="292929"/>
              </a:solidFill>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2" descr="See the source image">
            <a:extLst>
              <a:ext uri="{FF2B5EF4-FFF2-40B4-BE49-F238E27FC236}">
                <a16:creationId xmlns:a16="http://schemas.microsoft.com/office/drawing/2014/main" id="{D9B48C62-1F61-4A53-988D-C95A51E50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068" y="2734940"/>
            <a:ext cx="5672831" cy="340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355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83DB-4F28-41C4-AA03-1EEF621EB482}"/>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EE6F21C-9E87-4836-94B4-6EB2D6D3B94E}"/>
              </a:ext>
            </a:extLst>
          </p:cNvPr>
          <p:cNvSpPr>
            <a:spLocks noGrp="1"/>
          </p:cNvSpPr>
          <p:nvPr>
            <p:ph idx="1"/>
          </p:nvPr>
        </p:nvSpPr>
        <p:spPr>
          <a:xfrm>
            <a:off x="958788" y="852256"/>
            <a:ext cx="10298097" cy="5324707"/>
          </a:xfrm>
        </p:spPr>
        <p:txBody>
          <a:bodyPr>
            <a:normAutofit/>
          </a:bodyPr>
          <a:lstStyle/>
          <a:p>
            <a:r>
              <a:rPr lang="en-IN" sz="1800" b="1" u="sng" dirty="0"/>
              <a:t>Reference</a:t>
            </a:r>
          </a:p>
          <a:p>
            <a:pPr marL="0" indent="0">
              <a:buNone/>
            </a:pPr>
            <a:r>
              <a:rPr lang="en-IN" sz="1800" dirty="0">
                <a:hlinkClick r:id="rId2"/>
              </a:rPr>
              <a:t>https://en.wikipedia.org/wiki/Ola_Cabs</a:t>
            </a:r>
            <a:endParaRPr lang="en-IN" sz="1800" dirty="0"/>
          </a:p>
          <a:p>
            <a:pPr marL="0" indent="0">
              <a:buNone/>
            </a:pPr>
            <a:r>
              <a:rPr lang="en-IN" sz="1800" dirty="0"/>
              <a:t>https://www.olacabs.com</a:t>
            </a:r>
          </a:p>
        </p:txBody>
      </p:sp>
    </p:spTree>
    <p:extLst>
      <p:ext uri="{BB962C8B-B14F-4D97-AF65-F5344CB8AC3E}">
        <p14:creationId xmlns:p14="http://schemas.microsoft.com/office/powerpoint/2010/main" val="291055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135C-A3EB-4FA3-B203-1618D81A37D9}"/>
              </a:ext>
            </a:extLst>
          </p:cNvPr>
          <p:cNvSpPr>
            <a:spLocks noGrp="1"/>
          </p:cNvSpPr>
          <p:nvPr>
            <p:ph type="title"/>
          </p:nvPr>
        </p:nvSpPr>
        <p:spPr>
          <a:xfrm flipV="1">
            <a:off x="838200" y="204186"/>
            <a:ext cx="10515600" cy="16093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836E975-6F15-4D19-8118-6882AE593613}"/>
              </a:ext>
            </a:extLst>
          </p:cNvPr>
          <p:cNvSpPr>
            <a:spLocks noGrp="1"/>
          </p:cNvSpPr>
          <p:nvPr>
            <p:ph idx="1"/>
          </p:nvPr>
        </p:nvSpPr>
        <p:spPr>
          <a:xfrm>
            <a:off x="523783" y="532660"/>
            <a:ext cx="11123720" cy="5948039"/>
          </a:xfrm>
        </p:spPr>
        <p:txBody>
          <a:bodyPr/>
          <a:lstStyle/>
          <a:p>
            <a:pPr marL="0" indent="0">
              <a:buNone/>
            </a:pPr>
            <a:r>
              <a:rPr lang="en-IN" sz="1800" b="1" i="0" u="none" strike="noStrike" dirty="0">
                <a:solidFill>
                  <a:srgbClr val="000000"/>
                </a:solidFill>
                <a:effectLst/>
                <a:latin typeface="Times New Roman" panose="02020603050405020304" pitchFamily="18" charset="0"/>
              </a:rPr>
              <a:t>                                                                       Table of contents</a:t>
            </a:r>
          </a:p>
          <a:p>
            <a:pPr marL="0" indent="0">
              <a:buNone/>
            </a:pPr>
            <a:endParaRPr lang="en-IN" dirty="0"/>
          </a:p>
        </p:txBody>
      </p:sp>
      <p:graphicFrame>
        <p:nvGraphicFramePr>
          <p:cNvPr id="4" name="Table 3">
            <a:extLst>
              <a:ext uri="{FF2B5EF4-FFF2-40B4-BE49-F238E27FC236}">
                <a16:creationId xmlns:a16="http://schemas.microsoft.com/office/drawing/2014/main" id="{8BA0713F-7BA0-4DC3-AAAC-AD77E9C6FA46}"/>
              </a:ext>
            </a:extLst>
          </p:cNvPr>
          <p:cNvGraphicFramePr>
            <a:graphicFrameLocks noGrp="1"/>
          </p:cNvGraphicFramePr>
          <p:nvPr>
            <p:extLst>
              <p:ext uri="{D42A27DB-BD31-4B8C-83A1-F6EECF244321}">
                <p14:modId xmlns:p14="http://schemas.microsoft.com/office/powerpoint/2010/main" val="97809194"/>
              </p:ext>
            </p:extLst>
          </p:nvPr>
        </p:nvGraphicFramePr>
        <p:xfrm>
          <a:off x="1411816" y="858986"/>
          <a:ext cx="9103786" cy="5264591"/>
        </p:xfrm>
        <a:graphic>
          <a:graphicData uri="http://schemas.openxmlformats.org/drawingml/2006/table">
            <a:tbl>
              <a:tblPr/>
              <a:tblGrid>
                <a:gridCol w="1517299">
                  <a:extLst>
                    <a:ext uri="{9D8B030D-6E8A-4147-A177-3AD203B41FA5}">
                      <a16:colId xmlns:a16="http://schemas.microsoft.com/office/drawing/2014/main" val="1274365353"/>
                    </a:ext>
                  </a:extLst>
                </a:gridCol>
                <a:gridCol w="568987">
                  <a:extLst>
                    <a:ext uri="{9D8B030D-6E8A-4147-A177-3AD203B41FA5}">
                      <a16:colId xmlns:a16="http://schemas.microsoft.com/office/drawing/2014/main" val="3753785823"/>
                    </a:ext>
                  </a:extLst>
                </a:gridCol>
                <a:gridCol w="5559930">
                  <a:extLst>
                    <a:ext uri="{9D8B030D-6E8A-4147-A177-3AD203B41FA5}">
                      <a16:colId xmlns:a16="http://schemas.microsoft.com/office/drawing/2014/main" val="2121708228"/>
                    </a:ext>
                  </a:extLst>
                </a:gridCol>
                <a:gridCol w="1457570">
                  <a:extLst>
                    <a:ext uri="{9D8B030D-6E8A-4147-A177-3AD203B41FA5}">
                      <a16:colId xmlns:a16="http://schemas.microsoft.com/office/drawing/2014/main" val="2789213651"/>
                    </a:ext>
                  </a:extLst>
                </a:gridCol>
              </a:tblGrid>
              <a:tr h="562312">
                <a:tc>
                  <a:txBody>
                    <a:bodyPr/>
                    <a:lstStyle/>
                    <a:p>
                      <a:pPr algn="ctr" rtl="0" fontAlgn="t">
                        <a:spcBef>
                          <a:spcPts val="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Chapter No.</a:t>
                      </a:r>
                      <a:endParaRPr lang="en-IN" sz="1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rtl="0" fontAlgn="t">
                        <a:spcBef>
                          <a:spcPts val="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Title</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tcPr>
                </a:tc>
                <a:tc>
                  <a:txBody>
                    <a:bodyPr/>
                    <a:lstStyle/>
                    <a:p>
                      <a:pPr algn="ctr" rtl="0" fontAlgn="t">
                        <a:spcBef>
                          <a:spcPts val="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Page No.</a:t>
                      </a:r>
                      <a:endParaRPr lang="en-IN" sz="1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780074"/>
                  </a:ext>
                </a:extLst>
              </a:tr>
              <a:tr h="372233">
                <a:tc>
                  <a:txBody>
                    <a:bodyPr/>
                    <a:lstStyle/>
                    <a:p>
                      <a:pPr algn="ct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i</a:t>
                      </a:r>
                      <a:endParaRPr lang="en-IN" sz="1400" b="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cs typeface="Times New Roman" panose="02020603050405020304" pitchFamily="18" charset="0"/>
                        </a:rPr>
                        <a:t>About</a:t>
                      </a:r>
                      <a:endParaRPr lang="en-US"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tcPr>
                </a:tc>
                <a:tc>
                  <a:txBody>
                    <a:bodyPr/>
                    <a:lstStyle/>
                    <a:p>
                      <a:pPr algn="ctr" rtl="0" fontAlgn="t">
                        <a:spcBef>
                          <a:spcPts val="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i</a:t>
                      </a:r>
                      <a:endParaRPr lang="en-IN" sz="1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884377"/>
                  </a:ext>
                </a:extLst>
              </a:tr>
              <a:tr h="440817">
                <a:tc rowSpan="4">
                  <a:txBody>
                    <a:bodyPr/>
                    <a:lstStyle/>
                    <a:p>
                      <a:pPr algn="ct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ii</a:t>
                      </a:r>
                      <a:endParaRPr lang="en-IN"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Ola cabs Business plan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tcPr>
                </a:tc>
                <a:tc rowSpan="4">
                  <a:txBody>
                    <a:bodyPr/>
                    <a:lstStyle/>
                    <a:p>
                      <a:pPr algn="ctr" rtl="0" fontAlgn="t">
                        <a:spcBef>
                          <a:spcPts val="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ii – v</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150234"/>
                  </a:ext>
                </a:extLst>
              </a:tr>
              <a:tr h="257067">
                <a:tc vMerge="1">
                  <a:txBody>
                    <a:bodyPr/>
                    <a:lstStyle/>
                    <a:p>
                      <a:endParaRPr lang="en-IN"/>
                    </a:p>
                  </a:txBody>
                  <a:tcPr/>
                </a:tc>
                <a:tc>
                  <a:txBody>
                    <a:bodyPr/>
                    <a:lstStyle/>
                    <a:p>
                      <a:pPr rtl="0" fontAlgn="t">
                        <a:spcBef>
                          <a:spcPts val="0"/>
                        </a:spcBef>
                        <a:spcAft>
                          <a:spcPts val="0"/>
                        </a:spcAft>
                      </a:pPr>
                      <a:r>
                        <a:rPr lang="en-US" sz="1400">
                          <a:effectLst/>
                          <a:latin typeface="Times New Roman" panose="02020603050405020304" pitchFamily="18" charset="0"/>
                          <a:cs typeface="Times New Roman" panose="02020603050405020304" pitchFamily="18" charset="0"/>
                        </a:rPr>
                        <a:t>a</a:t>
                      </a:r>
                      <a:endParaRPr lang="en-US"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cs typeface="Times New Roman" panose="02020603050405020304" pitchFamily="18" charset="0"/>
                        </a:rPr>
                        <a:t>Funding by Investors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043440454"/>
                  </a:ext>
                </a:extLst>
              </a:tr>
              <a:tr h="0">
                <a:tc vMerge="1">
                  <a:txBody>
                    <a:bodyPr/>
                    <a:lstStyle/>
                    <a:p>
                      <a:endParaRPr lang="en-IN"/>
                    </a:p>
                  </a:txBody>
                  <a:tcPr/>
                </a:tc>
                <a:tc>
                  <a:txBody>
                    <a:bodyPr/>
                    <a:lstStyle/>
                    <a:p>
                      <a:pPr rtl="0" fontAlgn="t">
                        <a:spcBef>
                          <a:spcPts val="0"/>
                        </a:spcBef>
                        <a:spcAft>
                          <a:spcPts val="0"/>
                        </a:spcAft>
                      </a:pPr>
                      <a:r>
                        <a:rPr lang="en-US" sz="1400">
                          <a:effectLst/>
                          <a:latin typeface="Times New Roman" panose="02020603050405020304" pitchFamily="18" charset="0"/>
                          <a:cs typeface="Times New Roman" panose="02020603050405020304" pitchFamily="18" charset="0"/>
                        </a:rPr>
                        <a:t>b</a:t>
                      </a:r>
                      <a:endParaRPr lang="en-US"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Marketing Strategy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82771441"/>
                  </a:ext>
                </a:extLst>
              </a:tr>
              <a:tr h="546589">
                <a:tc vMerge="1">
                  <a:txBody>
                    <a:bodyPr/>
                    <a:lstStyle/>
                    <a:p>
                      <a:endParaRPr lang="en-IN"/>
                    </a:p>
                  </a:txBody>
                  <a:tcPr>
                    <a:lnT w="12700" cap="flat" cmpd="sng" algn="ctr">
                      <a:solidFill>
                        <a:srgbClr val="000000"/>
                      </a:solidFill>
                      <a:prstDash val="solid"/>
                      <a:round/>
                      <a:headEnd type="none" w="med" len="med"/>
                      <a:tailEnd type="none" w="med" len="med"/>
                    </a:lnT>
                  </a:tcPr>
                </a:tc>
                <a:tc>
                  <a:txBody>
                    <a:bodyPr/>
                    <a:lstStyle/>
                    <a:p>
                      <a:pPr rtl="0" fontAlgn="t">
                        <a:spcBef>
                          <a:spcPts val="0"/>
                        </a:spcBef>
                        <a:spcAft>
                          <a:spcPts val="0"/>
                        </a:spcAft>
                      </a:pPr>
                      <a:r>
                        <a:rPr lang="en-US" sz="1400">
                          <a:effectLst/>
                          <a:latin typeface="Times New Roman" panose="02020603050405020304" pitchFamily="18" charset="0"/>
                          <a:cs typeface="Times New Roman" panose="02020603050405020304" pitchFamily="18" charset="0"/>
                        </a:rPr>
                        <a:t>c</a:t>
                      </a:r>
                      <a:endParaRPr lang="en-US" sz="1400" dirty="0">
                        <a:effectLst/>
                        <a:latin typeface="Times New Roman" panose="02020603050405020304" pitchFamily="18" charset="0"/>
                        <a:cs typeface="Times New Roman" panose="02020603050405020304" pitchFamily="18" charset="0"/>
                      </a:endParaRPr>
                    </a:p>
                  </a:txBody>
                  <a:tcPr marL="63500" marR="63500" marT="63500" marB="63500">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effectLst/>
                          <a:latin typeface="Times New Roman" panose="02020603050405020304" pitchFamily="18" charset="0"/>
                          <a:cs typeface="Times New Roman" panose="02020603050405020304" pitchFamily="18" charset="0"/>
                        </a:rPr>
                        <a:t>Services</a:t>
                      </a:r>
                      <a:endParaRPr lang="en-US"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49408506"/>
                  </a:ext>
                </a:extLst>
              </a:tr>
              <a:tr h="287274">
                <a:tc>
                  <a:txBody>
                    <a:bodyPr/>
                    <a:lstStyle/>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iii</a:t>
                      </a:r>
                      <a:endParaRPr lang="en-IN"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Challenges</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faced by Ola cabs</a:t>
                      </a:r>
                      <a:endParaRPr lang="en-US"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gn="ctr" rtl="0" fontAlgn="t">
                        <a:spcBef>
                          <a:spcPts val="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ix</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373100"/>
                  </a:ext>
                </a:extLst>
              </a:tr>
              <a:tr h="211547">
                <a:tc>
                  <a:txBody>
                    <a:bodyPr/>
                    <a:lstStyle/>
                    <a:p>
                      <a:pPr fontAlgn="t"/>
                      <a:br>
                        <a:rPr lang="en-IN" sz="1400">
                          <a:effectLst/>
                          <a:latin typeface="Times New Roman" panose="02020603050405020304" pitchFamily="18" charset="0"/>
                          <a:cs typeface="Times New Roman" panose="02020603050405020304" pitchFamily="18" charset="0"/>
                        </a:rPr>
                      </a:b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a:effectLst/>
                          <a:latin typeface="Times New Roman" panose="02020603050405020304" pitchFamily="18" charset="0"/>
                          <a:cs typeface="Times New Roman" panose="02020603050405020304" pitchFamily="18" charset="0"/>
                        </a:rPr>
                        <a:t>a</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a:effectLst/>
                          <a:latin typeface="Times New Roman" panose="02020603050405020304" pitchFamily="18" charset="0"/>
                          <a:cs typeface="Times New Roman" panose="02020603050405020304" pitchFamily="18" charset="0"/>
                        </a:rPr>
                        <a:t>Technology</a:t>
                      </a:r>
                      <a:endParaRPr lang="en-US" sz="1400" dirty="0">
                        <a:effectLst/>
                        <a:latin typeface="Times New Roman" panose="02020603050405020304" pitchFamily="18" charset="0"/>
                        <a:cs typeface="Times New Roman" panose="02020603050405020304" pitchFamily="18" charset="0"/>
                      </a:endParaRPr>
                    </a:p>
                  </a:txBody>
                  <a:tcPr marL="73025" marR="730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ix</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5898080"/>
                  </a:ext>
                </a:extLst>
              </a:tr>
              <a:tr h="395009">
                <a:tc>
                  <a:txBody>
                    <a:bodyPr/>
                    <a:lstStyle/>
                    <a:p>
                      <a:pPr fontAlgn="t"/>
                      <a:br>
                        <a:rPr lang="en-IN" sz="1400">
                          <a:effectLst/>
                          <a:latin typeface="Times New Roman" panose="02020603050405020304" pitchFamily="18" charset="0"/>
                          <a:cs typeface="Times New Roman" panose="02020603050405020304" pitchFamily="18" charset="0"/>
                        </a:rPr>
                      </a:br>
                      <a:endParaRPr lang="en-IN" sz="1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b</a:t>
                      </a:r>
                      <a:endParaRPr lang="en-IN" sz="1400" b="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Overcharging and lack of transparency</a:t>
                      </a:r>
                      <a:endParaRPr lang="en-US" sz="1400" b="0" dirty="0">
                        <a:effectLst/>
                        <a:latin typeface="Times New Roman" panose="02020603050405020304" pitchFamily="18" charset="0"/>
                        <a:cs typeface="Times New Roman" panose="02020603050405020304" pitchFamily="18" charset="0"/>
                      </a:endParaRPr>
                    </a:p>
                  </a:txBody>
                  <a:tcPr marL="73025" marR="730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ix</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9231971"/>
                  </a:ext>
                </a:extLst>
              </a:tr>
              <a:tr h="675640">
                <a:tc>
                  <a:txBody>
                    <a:bodyPr/>
                    <a:lstStyle/>
                    <a:p>
                      <a:pPr algn="ct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iv</a:t>
                      </a:r>
                    </a:p>
                    <a:p>
                      <a:pPr rtl="0" fontAlgn="t">
                        <a:spcBef>
                          <a:spcPts val="0"/>
                        </a:spcBef>
                        <a:spcAft>
                          <a:spcPts val="0"/>
                        </a:spcAft>
                      </a:pPr>
                      <a:endParaRPr lang="en-US"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dirty="0">
                          <a:effectLst/>
                          <a:latin typeface="Times New Roman" panose="02020603050405020304" pitchFamily="18" charset="0"/>
                          <a:cs typeface="Times New Roman" panose="02020603050405020304" pitchFamily="18" charset="0"/>
                        </a:rPr>
                        <a:t>The successive factor of ola cabs</a:t>
                      </a:r>
                    </a:p>
                    <a:p>
                      <a:pPr marL="0" marR="0" lvl="0" indent="0" algn="ctr" defTabSz="914400" rtl="0" eaLnBrk="1" fontAlgn="t" latinLnBrk="0" hangingPunct="1">
                        <a:lnSpc>
                          <a:spcPct val="100000"/>
                        </a:lnSpc>
                        <a:spcBef>
                          <a:spcPts val="0"/>
                        </a:spcBef>
                        <a:spcAft>
                          <a:spcPts val="0"/>
                        </a:spcAft>
                        <a:buClrTx/>
                        <a:buSzTx/>
                        <a:buFontTx/>
                        <a:buNone/>
                        <a:tabLst/>
                        <a:defRPr/>
                      </a:pP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0" fontAlgn="t">
                        <a:spcBef>
                          <a:spcPts val="0"/>
                        </a:spcBef>
                        <a:spcAft>
                          <a:spcPts val="0"/>
                        </a:spcAft>
                      </a:pPr>
                      <a:endParaRPr lang="en-IN" dirty="0">
                        <a:effectLst/>
                      </a:endParaRPr>
                    </a:p>
                  </a:txBody>
                  <a:tcPr marL="73025" marR="730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vii </a:t>
                      </a:r>
                      <a:endParaRPr lang="en-IN" sz="14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690913"/>
                  </a:ext>
                </a:extLst>
              </a:tr>
              <a:tr h="538480">
                <a:tc>
                  <a:txBody>
                    <a:bodyPr/>
                    <a:lstStyle/>
                    <a:p>
                      <a:pP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             v</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en-IN" sz="1400">
                          <a:latin typeface="Times New Roman" panose="02020603050405020304" pitchFamily="18" charset="0"/>
                          <a:cs typeface="Times New Roman" panose="02020603050405020304" pitchFamily="18" charset="0"/>
                        </a:rPr>
                        <a:t>Result</a:t>
                      </a:r>
                      <a:endParaRPr lang="en-IN" sz="1400" dirty="0">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r>
                        <a:rPr lang="en-IN" sz="1400" dirty="0">
                          <a:latin typeface="Times New Roman" panose="02020603050405020304" pitchFamily="18" charset="0"/>
                          <a:cs typeface="Times New Roman" panose="02020603050405020304" pitchFamily="18" charset="0"/>
                        </a:rPr>
                        <a:t>          viii</a:t>
                      </a:r>
                    </a:p>
                  </a:txBody>
                  <a:tcPr marL="63500" marR="63500" marT="63500" marB="63500">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550099"/>
                  </a:ext>
                </a:extLst>
              </a:tr>
            </a:tbl>
          </a:graphicData>
        </a:graphic>
      </p:graphicFrame>
      <p:sp>
        <p:nvSpPr>
          <p:cNvPr id="5" name="Rectangle 1">
            <a:extLst>
              <a:ext uri="{FF2B5EF4-FFF2-40B4-BE49-F238E27FC236}">
                <a16:creationId xmlns:a16="http://schemas.microsoft.com/office/drawing/2014/main" id="{B897482E-A73C-4872-BADC-D863877BAA27}"/>
              </a:ext>
            </a:extLst>
          </p:cNvPr>
          <p:cNvSpPr>
            <a:spLocks noChangeArrowheads="1"/>
          </p:cNvSpPr>
          <p:nvPr/>
        </p:nvSpPr>
        <p:spPr bwMode="auto">
          <a:xfrm>
            <a:off x="-3029803" y="1026521"/>
            <a:ext cx="252882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704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C887-AC86-4491-8EFD-1ADF0D492DC9}"/>
              </a:ext>
            </a:extLst>
          </p:cNvPr>
          <p:cNvSpPr>
            <a:spLocks noGrp="1"/>
          </p:cNvSpPr>
          <p:nvPr>
            <p:ph type="title"/>
          </p:nvPr>
        </p:nvSpPr>
        <p:spPr>
          <a:xfrm flipV="1">
            <a:off x="838200" y="142044"/>
            <a:ext cx="10515600" cy="22308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4BBCFE4-98EA-4299-BEA9-9855D1B092F9}"/>
              </a:ext>
            </a:extLst>
          </p:cNvPr>
          <p:cNvSpPr>
            <a:spLocks noGrp="1"/>
          </p:cNvSpPr>
          <p:nvPr>
            <p:ph idx="1"/>
          </p:nvPr>
        </p:nvSpPr>
        <p:spPr>
          <a:xfrm>
            <a:off x="506027" y="479394"/>
            <a:ext cx="11469950" cy="6036816"/>
          </a:xfrm>
        </p:spPr>
        <p:txBody>
          <a:bodyPr>
            <a:normAutofit/>
          </a:bodyPr>
          <a:lstStyle/>
          <a:p>
            <a:pPr marL="0" indent="0">
              <a:buNone/>
            </a:pPr>
            <a:r>
              <a:rPr lang="en-IN" sz="1600" b="1" i="0" u="none" strike="noStrike" dirty="0">
                <a:solidFill>
                  <a:srgbClr val="000000"/>
                </a:solidFill>
                <a:effectLst/>
                <a:latin typeface="Times New Roman" panose="02020603050405020304" pitchFamily="18" charset="0"/>
              </a:rPr>
              <a:t>                                    </a:t>
            </a:r>
          </a:p>
          <a:p>
            <a:pPr marL="0" indent="0">
              <a:buNone/>
            </a:pPr>
            <a:r>
              <a:rPr lang="en-IN" sz="1600" b="1" dirty="0">
                <a:solidFill>
                  <a:srgbClr val="000000"/>
                </a:solidFill>
                <a:latin typeface="Times New Roman" panose="02020603050405020304" pitchFamily="18" charset="0"/>
              </a:rPr>
              <a:t>                                         </a:t>
            </a:r>
            <a:r>
              <a:rPr lang="en-IN" sz="1600" b="1" i="0" u="none" strike="noStrike" dirty="0">
                <a:solidFill>
                  <a:srgbClr val="000000"/>
                </a:solidFill>
                <a:effectLst/>
                <a:latin typeface="Times New Roman" panose="02020603050405020304" pitchFamily="18" charset="0"/>
              </a:rPr>
              <a:t>                                               Abstract</a:t>
            </a:r>
          </a:p>
          <a:p>
            <a:pPr marL="0" indent="0">
              <a:buNone/>
            </a:pPr>
            <a:endParaRPr lang="en-IN" sz="1600" b="1" i="0" u="none" strike="noStrike" dirty="0">
              <a:solidFill>
                <a:srgbClr val="000000"/>
              </a:solidFill>
              <a:effectLst/>
              <a:latin typeface="Times New Roman" panose="02020603050405020304" pitchFamily="18" charset="0"/>
            </a:endParaRPr>
          </a:p>
          <a:p>
            <a:pPr marL="0" indent="0">
              <a:lnSpc>
                <a:spcPct val="150000"/>
              </a:lnSpc>
              <a:buNone/>
            </a:pPr>
            <a:r>
              <a:rPr lang="en-US" sz="1600" b="0" i="0" dirty="0">
                <a:effectLst/>
                <a:latin typeface="Times New Roman" panose="02020603050405020304" pitchFamily="18" charset="0"/>
                <a:cs typeface="Times New Roman" panose="02020603050405020304" pitchFamily="18" charset="0"/>
              </a:rPr>
              <a:t> "Start-ups don't die, they commit suicide. In other words, 90 percent of start-ups fail because the founders get bored, discouraged, or something else, and they move on to other things, not because of some catastrophe. No matter how dark it is today, things will always better tomorrow." -- Justin Kan, Justin.TV.</a:t>
            </a:r>
          </a:p>
          <a:p>
            <a:pPr marL="0" indent="0">
              <a:lnSpc>
                <a:spcPct val="150000"/>
              </a:lnSpc>
              <a:buNone/>
            </a:pPr>
            <a:r>
              <a:rPr lang="en-US" sz="1600" b="0" i="0" dirty="0">
                <a:effectLst/>
                <a:latin typeface="Times New Roman" panose="02020603050405020304" pitchFamily="18" charset="0"/>
                <a:cs typeface="Times New Roman" panose="02020603050405020304" pitchFamily="18" charset="0"/>
              </a:rPr>
              <a:t> Startup businesses have always played an important role in the global economy, but recently their importance has grown significantly. For this reason, governments around the world have amended regulation and created incentives to encourage their development. However, statistics shows that startups have an extremely high mortality rate, often due to a lack of strategic planning, wrong marketing investments or inefficient resource allocation. This  is the success story of an Indian startup, Ola Cabs. As the competition in the Radio Taxi market is increasing at a very faster rate where several brands are providing cabs to the customers as per the requirements, this paper is designed to study the success story of Ola cabs which has the greatest market share and provides services in an efficient manner along with customer satisfaction. The Marketing strategy and promotion strategy adopted by Ola Cabs is discussed briefly in this case study.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40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F8DE-A7CF-4967-BD93-9C6439D4875A}"/>
              </a:ext>
            </a:extLst>
          </p:cNvPr>
          <p:cNvSpPr>
            <a:spLocks noGrp="1"/>
          </p:cNvSpPr>
          <p:nvPr>
            <p:ph type="title"/>
          </p:nvPr>
        </p:nvSpPr>
        <p:spPr>
          <a:xfrm>
            <a:off x="488272" y="365125"/>
            <a:ext cx="10865528" cy="700195"/>
          </a:xfrm>
        </p:spPr>
        <p:txBody>
          <a:bodyPr>
            <a:normAutofit fontScale="90000"/>
          </a:bodyPr>
          <a:lstStyle/>
          <a:p>
            <a:r>
              <a:rPr lang="en-IN" b="1" i="0" dirty="0">
                <a:solidFill>
                  <a:srgbClr val="292929"/>
                </a:solidFill>
                <a:effectLst/>
                <a:latin typeface="sohne"/>
              </a:rPr>
              <a:t>                            </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6E124D4D-008F-4EEE-9D7D-03D5E089A75F}"/>
              </a:ext>
            </a:extLst>
          </p:cNvPr>
          <p:cNvSpPr>
            <a:spLocks noGrp="1"/>
          </p:cNvSpPr>
          <p:nvPr>
            <p:ph idx="1"/>
          </p:nvPr>
        </p:nvSpPr>
        <p:spPr>
          <a:xfrm>
            <a:off x="603682" y="1154096"/>
            <a:ext cx="11176986" cy="5703903"/>
          </a:xfrm>
        </p:spPr>
        <p:txBody>
          <a:bodyPr>
            <a:normAutofit/>
          </a:bodyPr>
          <a:lstStyle/>
          <a:p>
            <a:pPr marL="0" indent="0">
              <a:buNone/>
            </a:pPr>
            <a:endParaRPr lang="en-IN" sz="1600" b="1" i="0" u="sng" dirty="0">
              <a:solidFill>
                <a:srgbClr val="292929"/>
              </a:solidFill>
              <a:effectLst/>
              <a:latin typeface="Times New Roman" panose="02020603050405020304" pitchFamily="18" charset="0"/>
              <a:cs typeface="Times New Roman" panose="02020603050405020304" pitchFamily="18" charset="0"/>
            </a:endParaRPr>
          </a:p>
          <a:p>
            <a:pPr marL="0" indent="0">
              <a:buNone/>
            </a:pPr>
            <a:endParaRPr lang="en-IN" sz="1600" b="1" u="sng" dirty="0">
              <a:solidFill>
                <a:srgbClr val="292929"/>
              </a:solidFill>
              <a:latin typeface="Times New Roman" panose="02020603050405020304" pitchFamily="18" charset="0"/>
              <a:cs typeface="Times New Roman" panose="02020603050405020304" pitchFamily="18" charset="0"/>
            </a:endParaRPr>
          </a:p>
          <a:p>
            <a:pPr marL="0" indent="0">
              <a:buNone/>
            </a:pPr>
            <a:r>
              <a:rPr lang="en-IN" sz="1600" b="1" i="0" u="sng" dirty="0">
                <a:solidFill>
                  <a:srgbClr val="292929"/>
                </a:solidFill>
                <a:effectLst/>
                <a:latin typeface="Times New Roman" panose="02020603050405020304" pitchFamily="18" charset="0"/>
                <a:cs typeface="Times New Roman" panose="02020603050405020304" pitchFamily="18" charset="0"/>
              </a:rPr>
              <a:t>About</a:t>
            </a:r>
            <a:r>
              <a:rPr lang="en-IN" sz="1600" b="1" i="1" u="sng" dirty="0">
                <a:solidFill>
                  <a:srgbClr val="292929"/>
                </a:solidFill>
                <a:effectLst/>
                <a:latin typeface="Times New Roman" panose="02020603050405020304" pitchFamily="18" charset="0"/>
                <a:cs typeface="Times New Roman" panose="02020603050405020304" pitchFamily="18" charset="0"/>
              </a:rPr>
              <a:t>:</a:t>
            </a:r>
          </a:p>
          <a:p>
            <a:pPr marL="0" indent="0">
              <a:buNone/>
            </a:pPr>
            <a:r>
              <a:rPr lang="en-US" sz="1600" dirty="0">
                <a:solidFill>
                  <a:srgbClr val="292929"/>
                </a:solidFill>
                <a:latin typeface="Times New Roman" panose="02020603050405020304" pitchFamily="18" charset="0"/>
                <a:cs typeface="Times New Roman" panose="02020603050405020304" pitchFamily="18" charset="0"/>
              </a:rPr>
              <a:t>    </a:t>
            </a:r>
            <a:r>
              <a:rPr lang="en-US" sz="1600" b="0" i="0" dirty="0">
                <a:solidFill>
                  <a:srgbClr val="292929"/>
                </a:solidFill>
                <a:effectLst/>
                <a:latin typeface="Times New Roman" panose="02020603050405020304" pitchFamily="18" charset="0"/>
                <a:cs typeface="Times New Roman" panose="02020603050405020304" pitchFamily="18" charset="0"/>
              </a:rPr>
              <a:t> Ola Cabs is an Indian ridesharing firm that provides services including peer-to-peer ridesharing, ride-hailing, taxi, and food delivery</a:t>
            </a:r>
            <a:r>
              <a:rPr lang="en-IN" sz="1600" b="1" i="1" dirty="0">
                <a:solidFill>
                  <a:srgbClr val="292929"/>
                </a:solidFill>
                <a:latin typeface="Times New Roman" panose="02020603050405020304" pitchFamily="18" charset="0"/>
                <a:cs typeface="Times New Roman" panose="02020603050405020304" pitchFamily="18" charset="0"/>
              </a:rPr>
              <a:t>.</a:t>
            </a:r>
          </a:p>
          <a:p>
            <a:pPr marL="0" indent="0">
              <a:buNone/>
            </a:pPr>
            <a:r>
              <a:rPr lang="en-US" sz="1600" b="0" i="0" dirty="0">
                <a:solidFill>
                  <a:srgbClr val="292929"/>
                </a:solidFill>
                <a:effectLst/>
                <a:latin typeface="Times New Roman" panose="02020603050405020304" pitchFamily="18" charset="0"/>
                <a:cs typeface="Times New Roman" panose="02020603050405020304" pitchFamily="18" charset="0"/>
              </a:rPr>
              <a:t>The company was founded by ANI Technologies Pvt and is headquartered in Bengaluru, Karnataka, India Ltd. </a:t>
            </a:r>
            <a:endParaRPr lang="en-IN" sz="1600" b="1" i="1" dirty="0">
              <a:solidFill>
                <a:srgbClr val="292929"/>
              </a:solidFill>
              <a:effectLst/>
              <a:latin typeface="Times New Roman" panose="02020603050405020304" pitchFamily="18" charset="0"/>
              <a:cs typeface="Times New Roman" panose="02020603050405020304" pitchFamily="18" charset="0"/>
            </a:endParaRPr>
          </a:p>
          <a:p>
            <a:pPr marL="0" indent="0">
              <a:buNone/>
            </a:pPr>
            <a:r>
              <a:rPr lang="en-US" sz="1600" b="0" i="0" dirty="0">
                <a:solidFill>
                  <a:srgbClr val="292929"/>
                </a:solidFill>
                <a:effectLst/>
                <a:latin typeface="Times New Roman" panose="02020603050405020304" pitchFamily="18" charset="0"/>
                <a:cs typeface="Times New Roman" panose="02020603050405020304" pitchFamily="18" charset="0"/>
              </a:rPr>
              <a:t>Ola had been valued at about $10 billion as of October 2019,</a:t>
            </a:r>
            <a:endParaRPr lang="en-IN" sz="1600" b="1" i="1" dirty="0">
              <a:solidFill>
                <a:srgbClr val="292929"/>
              </a:solidFill>
              <a:latin typeface="Times New Roman" panose="02020603050405020304" pitchFamily="18" charset="0"/>
              <a:cs typeface="Times New Roman" panose="02020603050405020304" pitchFamily="18" charset="0"/>
            </a:endParaRPr>
          </a:p>
          <a:p>
            <a:r>
              <a:rPr lang="en-US" sz="1600" b="1" i="0" dirty="0">
                <a:solidFill>
                  <a:srgbClr val="292929"/>
                </a:solidFill>
                <a:effectLst/>
                <a:latin typeface="Times New Roman" panose="02020603050405020304" pitchFamily="18" charset="0"/>
                <a:cs typeface="Times New Roman" panose="02020603050405020304" pitchFamily="18" charset="0"/>
              </a:rPr>
              <a:t> Founded on:</a:t>
            </a:r>
            <a:r>
              <a:rPr lang="en-US" sz="1600" b="0" i="0" dirty="0">
                <a:solidFill>
                  <a:srgbClr val="292929"/>
                </a:solidFill>
                <a:effectLst/>
                <a:latin typeface="Times New Roman" panose="02020603050405020304" pitchFamily="18" charset="0"/>
                <a:cs typeface="Times New Roman" panose="02020603050405020304" pitchFamily="18" charset="0"/>
              </a:rPr>
              <a:t> Mumbai 3 December 2010.</a:t>
            </a:r>
          </a:p>
          <a:p>
            <a:r>
              <a:rPr lang="en-US" sz="1600" b="1" i="0" dirty="0">
                <a:solidFill>
                  <a:srgbClr val="292929"/>
                </a:solidFill>
                <a:effectLst/>
                <a:latin typeface="Times New Roman" panose="02020603050405020304" pitchFamily="18" charset="0"/>
                <a:cs typeface="Times New Roman" panose="02020603050405020304" pitchFamily="18" charset="0"/>
              </a:rPr>
              <a:t>Chief executive</a:t>
            </a:r>
            <a:r>
              <a:rPr lang="en-US" sz="1600" b="0" i="0" dirty="0">
                <a:solidFill>
                  <a:srgbClr val="292929"/>
                </a:solidFill>
                <a:effectLst/>
                <a:latin typeface="Times New Roman" panose="02020603050405020304" pitchFamily="18" charset="0"/>
                <a:cs typeface="Times New Roman" panose="02020603050405020304" pitchFamily="18" charset="0"/>
              </a:rPr>
              <a:t>: </a:t>
            </a:r>
            <a:r>
              <a:rPr lang="en-US" sz="1600" b="0" i="0" dirty="0" err="1">
                <a:solidFill>
                  <a:srgbClr val="292929"/>
                </a:solidFill>
                <a:effectLst/>
                <a:latin typeface="Times New Roman" panose="02020603050405020304" pitchFamily="18" charset="0"/>
                <a:cs typeface="Times New Roman" panose="02020603050405020304" pitchFamily="18" charset="0"/>
              </a:rPr>
              <a:t>Bhavish</a:t>
            </a:r>
            <a:r>
              <a:rPr lang="en-US" sz="1600" b="0" i="0" dirty="0">
                <a:solidFill>
                  <a:srgbClr val="292929"/>
                </a:solidFill>
                <a:effectLst/>
                <a:latin typeface="Times New Roman" panose="02020603050405020304" pitchFamily="18" charset="0"/>
                <a:cs typeface="Times New Roman" panose="02020603050405020304" pitchFamily="18" charset="0"/>
              </a:rPr>
              <a:t> Aggarwal (3 Dec 2010 )</a:t>
            </a:r>
          </a:p>
          <a:p>
            <a:r>
              <a:rPr lang="en-US" sz="1600" b="1" i="0" dirty="0">
                <a:solidFill>
                  <a:srgbClr val="292929"/>
                </a:solidFill>
                <a:effectLst/>
                <a:latin typeface="Times New Roman" panose="02020603050405020304" pitchFamily="18" charset="0"/>
                <a:cs typeface="Times New Roman" panose="02020603050405020304" pitchFamily="18" charset="0"/>
              </a:rPr>
              <a:t>Adequate staff companies</a:t>
            </a:r>
            <a:r>
              <a:rPr lang="en-US" sz="1600" b="0" i="0" dirty="0">
                <a:solidFill>
                  <a:srgbClr val="292929"/>
                </a:solidFill>
                <a:effectLst/>
                <a:latin typeface="Times New Roman" panose="02020603050405020304" pitchFamily="18" charset="0"/>
                <a:cs typeface="Times New Roman" panose="02020603050405020304" pitchFamily="18" charset="0"/>
              </a:rPr>
              <a:t>: </a:t>
            </a:r>
            <a:r>
              <a:rPr lang="en-US" sz="1600" b="0" i="0" dirty="0" err="1">
                <a:solidFill>
                  <a:srgbClr val="292929"/>
                </a:solidFill>
                <a:effectLst/>
                <a:latin typeface="Times New Roman" panose="02020603050405020304" pitchFamily="18" charset="0"/>
                <a:cs typeface="Times New Roman" panose="02020603050405020304" pitchFamily="18" charset="0"/>
              </a:rPr>
              <a:t>Foodpanda</a:t>
            </a:r>
            <a:r>
              <a:rPr lang="en-US" sz="1600" b="0" i="0" dirty="0">
                <a:solidFill>
                  <a:srgbClr val="292929"/>
                </a:solidFill>
                <a:effectLst/>
                <a:latin typeface="Times New Roman" panose="02020603050405020304" pitchFamily="18" charset="0"/>
                <a:cs typeface="Times New Roman" panose="02020603050405020304" pitchFamily="18" charset="0"/>
              </a:rPr>
              <a:t> India; Ola Electrical Mobility</a:t>
            </a:r>
          </a:p>
          <a:p>
            <a:r>
              <a:rPr lang="en-IN" sz="1600" b="1" i="0" dirty="0">
                <a:solidFill>
                  <a:srgbClr val="292929"/>
                </a:solidFill>
                <a:effectLst/>
                <a:latin typeface="Times New Roman" panose="02020603050405020304" pitchFamily="18" charset="0"/>
                <a:cs typeface="Times New Roman" panose="02020603050405020304" pitchFamily="18" charset="0"/>
              </a:rPr>
              <a:t>Headquarters</a:t>
            </a:r>
            <a:r>
              <a:rPr lang="en-IN" sz="1600" b="0" i="0" dirty="0">
                <a:solidFill>
                  <a:srgbClr val="292929"/>
                </a:solidFill>
                <a:effectLst/>
                <a:latin typeface="Times New Roman" panose="02020603050405020304" pitchFamily="18" charset="0"/>
                <a:cs typeface="Times New Roman" panose="02020603050405020304" pitchFamily="18" charset="0"/>
              </a:rPr>
              <a:t>: Bengaluru</a:t>
            </a:r>
          </a:p>
          <a:p>
            <a:r>
              <a:rPr lang="en-IN" sz="1600" b="1" i="0" dirty="0">
                <a:solidFill>
                  <a:srgbClr val="292929"/>
                </a:solidFill>
                <a:effectLst/>
                <a:latin typeface="Times New Roman" panose="02020603050405020304" pitchFamily="18" charset="0"/>
                <a:cs typeface="Times New Roman" panose="02020603050405020304" pitchFamily="18" charset="0"/>
              </a:rPr>
              <a:t>Revenue</a:t>
            </a:r>
            <a:r>
              <a:rPr lang="en-IN" sz="1600" b="0" i="0" dirty="0">
                <a:solidFill>
                  <a:srgbClr val="292929"/>
                </a:solidFill>
                <a:effectLst/>
                <a:latin typeface="Times New Roman" panose="02020603050405020304" pitchFamily="18" charset="0"/>
                <a:cs typeface="Times New Roman" panose="02020603050405020304" pitchFamily="18" charset="0"/>
              </a:rPr>
              <a:t>: INR 2,222 crores (2018)</a:t>
            </a:r>
          </a:p>
          <a:p>
            <a:r>
              <a:rPr lang="en-IN" sz="1600" b="1" i="0" dirty="0">
                <a:solidFill>
                  <a:srgbClr val="292929"/>
                </a:solidFill>
                <a:effectLst/>
                <a:latin typeface="Times New Roman" panose="02020603050405020304" pitchFamily="18" charset="0"/>
                <a:cs typeface="Times New Roman" panose="02020603050405020304" pitchFamily="18" charset="0"/>
              </a:rPr>
              <a:t>Founders</a:t>
            </a:r>
            <a:r>
              <a:rPr lang="en-IN" sz="1600" b="0" i="0" dirty="0">
                <a:solidFill>
                  <a:srgbClr val="292929"/>
                </a:solidFill>
                <a:effectLst/>
                <a:latin typeface="Times New Roman" panose="02020603050405020304" pitchFamily="18" charset="0"/>
                <a:cs typeface="Times New Roman" panose="02020603050405020304" pitchFamily="18" charset="0"/>
              </a:rPr>
              <a:t>: Ankit </a:t>
            </a:r>
            <a:r>
              <a:rPr lang="en-IN" sz="1600" b="0" i="0" dirty="0" err="1">
                <a:solidFill>
                  <a:srgbClr val="292929"/>
                </a:solidFill>
                <a:effectLst/>
                <a:latin typeface="Times New Roman" panose="02020603050405020304" pitchFamily="18" charset="0"/>
                <a:cs typeface="Times New Roman" panose="02020603050405020304" pitchFamily="18" charset="0"/>
              </a:rPr>
              <a:t>Bhati</a:t>
            </a:r>
            <a:r>
              <a:rPr lang="en-IN" sz="1600" b="0" i="0" dirty="0">
                <a:solidFill>
                  <a:srgbClr val="292929"/>
                </a:solidFill>
                <a:effectLst/>
                <a:latin typeface="Times New Roman" panose="02020603050405020304" pitchFamily="18" charset="0"/>
                <a:cs typeface="Times New Roman" panose="02020603050405020304" pitchFamily="18" charset="0"/>
              </a:rPr>
              <a:t> , </a:t>
            </a:r>
            <a:r>
              <a:rPr lang="en-IN" sz="1600" b="0" i="0" dirty="0" err="1">
                <a:solidFill>
                  <a:srgbClr val="292929"/>
                </a:solidFill>
                <a:effectLst/>
                <a:latin typeface="Times New Roman" panose="02020603050405020304" pitchFamily="18" charset="0"/>
                <a:cs typeface="Times New Roman" panose="02020603050405020304" pitchFamily="18" charset="0"/>
              </a:rPr>
              <a:t>Bhavish</a:t>
            </a:r>
            <a:r>
              <a:rPr lang="en-IN" sz="1600" b="0" i="0" dirty="0">
                <a:solidFill>
                  <a:srgbClr val="292929"/>
                </a:solidFill>
                <a:effectLst/>
                <a:latin typeface="Times New Roman" panose="02020603050405020304" pitchFamily="18" charset="0"/>
                <a:cs typeface="Times New Roman" panose="02020603050405020304" pitchFamily="18" charset="0"/>
              </a:rPr>
              <a:t> Aggarwal.</a:t>
            </a:r>
          </a:p>
          <a:p>
            <a:endParaRPr lang="en-IN" sz="1600" b="0" i="0" dirty="0">
              <a:solidFill>
                <a:srgbClr val="292929"/>
              </a:solidFill>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4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9AE5-603E-4F67-A4DB-EF149AF47339}"/>
              </a:ext>
            </a:extLst>
          </p:cNvPr>
          <p:cNvSpPr>
            <a:spLocks noGrp="1"/>
          </p:cNvSpPr>
          <p:nvPr>
            <p:ph type="title"/>
          </p:nvPr>
        </p:nvSpPr>
        <p:spPr>
          <a:xfrm flipV="1">
            <a:off x="838200" y="168676"/>
            <a:ext cx="10515600" cy="19644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E5FEFAA8-0422-493C-B2B1-ECF30111A677}"/>
              </a:ext>
            </a:extLst>
          </p:cNvPr>
          <p:cNvPicPr>
            <a:picLocks noGrp="1" noChangeAspect="1"/>
          </p:cNvPicPr>
          <p:nvPr>
            <p:ph idx="1"/>
          </p:nvPr>
        </p:nvPicPr>
        <p:blipFill>
          <a:blip r:embed="rId2"/>
          <a:stretch>
            <a:fillRect/>
          </a:stretch>
        </p:blipFill>
        <p:spPr>
          <a:xfrm>
            <a:off x="3320250" y="454818"/>
            <a:ext cx="4616388" cy="5948363"/>
          </a:xfrm>
        </p:spPr>
      </p:pic>
    </p:spTree>
    <p:extLst>
      <p:ext uri="{BB962C8B-B14F-4D97-AF65-F5344CB8AC3E}">
        <p14:creationId xmlns:p14="http://schemas.microsoft.com/office/powerpoint/2010/main" val="251053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72D7-77F9-45AE-83BF-D24A5EFDECA8}"/>
              </a:ext>
            </a:extLst>
          </p:cNvPr>
          <p:cNvSpPr>
            <a:spLocks noGrp="1"/>
          </p:cNvSpPr>
          <p:nvPr>
            <p:ph type="title"/>
          </p:nvPr>
        </p:nvSpPr>
        <p:spPr>
          <a:xfrm flipV="1">
            <a:off x="838200" y="204186"/>
            <a:ext cx="10515600" cy="16093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861E041-449B-4B0F-9827-66B24D3D083D}"/>
              </a:ext>
            </a:extLst>
          </p:cNvPr>
          <p:cNvSpPr>
            <a:spLocks noGrp="1"/>
          </p:cNvSpPr>
          <p:nvPr>
            <p:ph idx="1"/>
          </p:nvPr>
        </p:nvSpPr>
        <p:spPr>
          <a:xfrm>
            <a:off x="541538" y="550416"/>
            <a:ext cx="11114843" cy="5992427"/>
          </a:xfrm>
        </p:spPr>
        <p:txBody>
          <a:bodyPr>
            <a:normAutofit/>
          </a:bodyPr>
          <a:lstStyle/>
          <a:p>
            <a:pPr marL="0" indent="0">
              <a:buNone/>
            </a:pPr>
            <a:r>
              <a:rPr lang="en-IN" sz="1600" b="1" i="0" u="sng" dirty="0">
                <a:solidFill>
                  <a:srgbClr val="292929"/>
                </a:solidFill>
                <a:effectLst/>
                <a:latin typeface="Times New Roman" panose="02020603050405020304" pitchFamily="18" charset="0"/>
                <a:cs typeface="Times New Roman" panose="02020603050405020304" pitchFamily="18" charset="0"/>
              </a:rPr>
              <a:t>Ola Cabs Business Plan:</a:t>
            </a:r>
          </a:p>
          <a:p>
            <a:pPr marL="514350" indent="-514350">
              <a:buFont typeface="+mj-lt"/>
              <a:buAutoNum type="arabicPeriod"/>
            </a:pPr>
            <a:r>
              <a:rPr lang="en-IN" sz="1600" b="1" i="0" u="sng" dirty="0">
                <a:solidFill>
                  <a:srgbClr val="292929"/>
                </a:solidFill>
                <a:effectLst/>
                <a:latin typeface="Times New Roman" panose="02020603050405020304" pitchFamily="18" charset="0"/>
                <a:cs typeface="Times New Roman" panose="02020603050405020304" pitchFamily="18" charset="0"/>
              </a:rPr>
              <a:t>FUNDING by INVESTORS:</a:t>
            </a:r>
          </a:p>
          <a:p>
            <a:pPr marL="0" indent="0">
              <a:buNone/>
            </a:pPr>
            <a:endParaRPr lang="en-IN" sz="1600" b="1" i="0" u="sng" dirty="0">
              <a:solidFill>
                <a:srgbClr val="292929"/>
              </a:solidFill>
              <a:effectLst/>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b="0" i="0" dirty="0">
                <a:solidFill>
                  <a:srgbClr val="202122"/>
                </a:solidFill>
                <a:effectLst/>
                <a:latin typeface="Times New Roman" panose="02020603050405020304" pitchFamily="18" charset="0"/>
                <a:cs typeface="Times New Roman" panose="02020603050405020304" pitchFamily="18" charset="0"/>
              </a:rPr>
              <a:t>In March 2015, Ola Cabs acquired Bengaluru-based taxi service TaxiForSure for approximately ₹ 1237 crore (US$ 200 million).June 2015 onwards, Ola users gained access to TFS cabs via the Ola mobile application. Later in the year in November, Ola further acquired Geotagg, a trip-planning applications company, for an undisclosed sum.</a:t>
            </a:r>
          </a:p>
          <a:p>
            <a:pPr>
              <a:buFont typeface="Wingdings" panose="05000000000000000000" pitchFamily="2" charset="2"/>
              <a:buChar char="Ø"/>
            </a:pPr>
            <a:r>
              <a:rPr lang="en-US" sz="1600" b="0" i="0" dirty="0">
                <a:solidFill>
                  <a:srgbClr val="202122"/>
                </a:solidFill>
                <a:effectLst/>
                <a:latin typeface="Times New Roman" panose="02020603050405020304" pitchFamily="18" charset="0"/>
                <a:cs typeface="Times New Roman" panose="02020603050405020304" pitchFamily="18" charset="0"/>
              </a:rPr>
              <a:t>In a move to expand beyond cab aggregation, Ola acquired struggling foodtech company  </a:t>
            </a:r>
            <a:r>
              <a:rPr lang="en-US" sz="1600" dirty="0">
                <a:latin typeface="Times New Roman" panose="02020603050405020304" pitchFamily="18" charset="0"/>
                <a:cs typeface="Times New Roman" panose="02020603050405020304" pitchFamily="18" charset="0"/>
              </a:rPr>
              <a:t>Foodpanda</a:t>
            </a:r>
            <a:r>
              <a:rPr lang="en-US" sz="1600" b="0" i="0" dirty="0">
                <a:solidFill>
                  <a:srgbClr val="202122"/>
                </a:solidFill>
                <a:effectLst/>
                <a:latin typeface="Times New Roman" panose="02020603050405020304" pitchFamily="18" charset="0"/>
                <a:cs typeface="Times New Roman" panose="02020603050405020304" pitchFamily="18" charset="0"/>
              </a:rPr>
              <a:t> with an eye on leveraging the growing food delivery segment business in December 2017.</a:t>
            </a:r>
            <a:endParaRPr lang="en-US" sz="1600" dirty="0">
              <a:solidFill>
                <a:srgbClr val="20212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0" i="0" dirty="0">
                <a:solidFill>
                  <a:srgbClr val="202122"/>
                </a:solidFill>
                <a:effectLst/>
                <a:latin typeface="Times New Roman" panose="02020603050405020304" pitchFamily="18" charset="0"/>
                <a:cs typeface="Times New Roman" panose="02020603050405020304" pitchFamily="18" charset="0"/>
              </a:rPr>
              <a:t>In April 2018, Ola made its second acquisition with </a:t>
            </a:r>
            <a:r>
              <a:rPr lang="en-US" sz="1600" dirty="0">
                <a:latin typeface="Times New Roman" panose="02020603050405020304" pitchFamily="18" charset="0"/>
                <a:cs typeface="Times New Roman" panose="02020603050405020304" pitchFamily="18" charset="0"/>
              </a:rPr>
              <a:t>Ridlr</a:t>
            </a:r>
            <a:r>
              <a:rPr lang="en-US" sz="1600" dirty="0">
                <a:solidFill>
                  <a:srgbClr val="202122"/>
                </a:solidFill>
                <a:latin typeface="Times New Roman" panose="02020603050405020304" pitchFamily="18" charset="0"/>
                <a:cs typeface="Times New Roman" panose="02020603050405020304" pitchFamily="18" charset="0"/>
              </a:rPr>
              <a:t> </a:t>
            </a:r>
            <a:r>
              <a:rPr lang="en-US" sz="1600" b="0" i="0" dirty="0">
                <a:solidFill>
                  <a:srgbClr val="202122"/>
                </a:solidFill>
                <a:effectLst/>
                <a:latin typeface="Times New Roman" panose="02020603050405020304" pitchFamily="18" charset="0"/>
                <a:cs typeface="Times New Roman" panose="02020603050405020304" pitchFamily="18" charset="0"/>
              </a:rPr>
              <a:t>(formerly Traffline), a public transport ticketing app. Later in August 2018, Ola financed Series A funding of the scooter rent startup Vogo, and again in December, invested another $100 million.</a:t>
            </a:r>
          </a:p>
          <a:p>
            <a:pPr>
              <a:buFont typeface="Wingdings" panose="05000000000000000000" pitchFamily="2" charset="2"/>
              <a:buChar char="Ø"/>
            </a:pPr>
            <a:r>
              <a:rPr lang="en-US" sz="1600" b="0" i="0" dirty="0">
                <a:solidFill>
                  <a:srgbClr val="292929"/>
                </a:solidFill>
                <a:effectLst/>
                <a:latin typeface="Times New Roman" panose="02020603050405020304" pitchFamily="18" charset="0"/>
                <a:cs typeface="Times New Roman" panose="02020603050405020304" pitchFamily="18" charset="0"/>
              </a:rPr>
              <a:t>In February 2019, Ola split off its electric car business into a new company called Ola Electric Mobility with US$ 56 million in investment money. Tiger Global and Matrix India contributed to the funding</a:t>
            </a:r>
            <a:endParaRPr lang="en-US" sz="1600" dirty="0">
              <a:solidFill>
                <a:srgbClr val="20212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0" i="0" dirty="0">
                <a:solidFill>
                  <a:srgbClr val="292929"/>
                </a:solidFill>
                <a:effectLst/>
                <a:latin typeface="Times New Roman" panose="02020603050405020304" pitchFamily="18" charset="0"/>
                <a:cs typeface="Times New Roman" panose="02020603050405020304" pitchFamily="18" charset="0"/>
              </a:rPr>
              <a:t>In addition to electric cars, Ola Electric is also focusing on charging technologies, EV batteries, and building feasible infrastructure to allow commercial EVs to run on a scale. On 6 May 2019, the company revealed that Ratan Tata has invested an undisclosed sum in Ola Electric as part of its Series A funding round.</a:t>
            </a:r>
          </a:p>
          <a:p>
            <a:pPr>
              <a:buFont typeface="Wingdings" panose="05000000000000000000" pitchFamily="2" charset="2"/>
              <a:buChar char="Ø"/>
            </a:pPr>
            <a:r>
              <a:rPr lang="en-US" sz="1600" b="0" i="0" dirty="0">
                <a:solidFill>
                  <a:srgbClr val="292929"/>
                </a:solidFill>
                <a:effectLst/>
                <a:latin typeface="Times New Roman" panose="02020603050405020304" pitchFamily="18" charset="0"/>
                <a:cs typeface="Times New Roman" panose="02020603050405020304" pitchFamily="18" charset="0"/>
              </a:rPr>
              <a:t>Ola Electric earned SoftBank $250 million during the Series B round of investment in July 2019, gaining more than $1 billion in interest.</a:t>
            </a:r>
          </a:p>
          <a:p>
            <a:endParaRPr lang="en-IN" sz="1600" dirty="0"/>
          </a:p>
        </p:txBody>
      </p:sp>
    </p:spTree>
    <p:extLst>
      <p:ext uri="{BB962C8B-B14F-4D97-AF65-F5344CB8AC3E}">
        <p14:creationId xmlns:p14="http://schemas.microsoft.com/office/powerpoint/2010/main" val="328340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9F7C-EACA-44F5-A10B-AAC60FEA902C}"/>
              </a:ext>
            </a:extLst>
          </p:cNvPr>
          <p:cNvSpPr>
            <a:spLocks noGrp="1"/>
          </p:cNvSpPr>
          <p:nvPr>
            <p:ph type="title"/>
          </p:nvPr>
        </p:nvSpPr>
        <p:spPr>
          <a:xfrm flipV="1">
            <a:off x="838200" y="168676"/>
            <a:ext cx="10515600" cy="19644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6D34B10-FE10-4051-86ED-D74E5EA03AB4}"/>
              </a:ext>
            </a:extLst>
          </p:cNvPr>
          <p:cNvSpPr>
            <a:spLocks noGrp="1"/>
          </p:cNvSpPr>
          <p:nvPr>
            <p:ph idx="1"/>
          </p:nvPr>
        </p:nvSpPr>
        <p:spPr>
          <a:xfrm>
            <a:off x="585926" y="479394"/>
            <a:ext cx="11168109" cy="6090082"/>
          </a:xfrm>
        </p:spPr>
        <p:txBody>
          <a:bodyPr>
            <a:normAutofit/>
          </a:bodyPr>
          <a:lstStyle/>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2. </a:t>
            </a:r>
            <a:r>
              <a:rPr lang="en-IN" sz="1600" b="1" i="0" u="sng" dirty="0">
                <a:solidFill>
                  <a:srgbClr val="292929"/>
                </a:solidFill>
                <a:effectLst/>
                <a:latin typeface="Times New Roman" panose="02020603050405020304" pitchFamily="18" charset="0"/>
                <a:cs typeface="Times New Roman" panose="02020603050405020304" pitchFamily="18" charset="0"/>
              </a:rPr>
              <a:t>Marketing strategy:</a:t>
            </a:r>
          </a:p>
          <a:p>
            <a:pPr marL="0" indent="0">
              <a:buNone/>
            </a:pPr>
            <a:endParaRPr lang="en-IN" sz="1600" b="1" i="0" u="sng"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1" i="0" dirty="0">
                <a:solidFill>
                  <a:srgbClr val="292929"/>
                </a:solidFill>
                <a:effectLst/>
                <a:latin typeface="Times New Roman" panose="02020603050405020304" pitchFamily="18" charset="0"/>
                <a:cs typeface="Times New Roman" panose="02020603050405020304" pitchFamily="18" charset="0"/>
              </a:rPr>
              <a:t>STRATEGIC PARTNERSHIP WITH MAKE MY TRIP</a:t>
            </a:r>
            <a:r>
              <a:rPr lang="en-US" sz="1600" b="0" i="0" dirty="0">
                <a:solidFill>
                  <a:srgbClr val="292929"/>
                </a:solidFill>
                <a:effectLst/>
                <a:latin typeface="Times New Roman" panose="02020603050405020304" pitchFamily="18" charset="0"/>
                <a:cs typeface="Times New Roman" panose="02020603050405020304" pitchFamily="18" charset="0"/>
              </a:rPr>
              <a:t>: la cabs started their partnership with making my trip in the year 2013. Under this partnership, my trip customers would receive rental car facilities to pick up and drop off at the desired destination. This move by Ola helped to gain a large base of customers as people became more aware of the brand.</a:t>
            </a:r>
          </a:p>
          <a:p>
            <a:pPr>
              <a:buFont typeface="Wingdings" panose="05000000000000000000" pitchFamily="2" charset="2"/>
              <a:buChar char="Ø"/>
            </a:pPr>
            <a:endParaRPr lang="en-US" sz="1600"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1" i="0" dirty="0">
                <a:solidFill>
                  <a:srgbClr val="292929"/>
                </a:solidFill>
                <a:effectLst/>
                <a:latin typeface="Times New Roman" panose="02020603050405020304" pitchFamily="18" charset="0"/>
                <a:cs typeface="Times New Roman" panose="02020603050405020304" pitchFamily="18" charset="0"/>
              </a:rPr>
              <a:t>ADVERTISING PARTNERSHIP WITH TVF: </a:t>
            </a:r>
            <a:r>
              <a:rPr lang="en-US" sz="1600" b="0" i="0" dirty="0">
                <a:solidFill>
                  <a:srgbClr val="292929"/>
                </a:solidFill>
                <a:effectLst/>
                <a:latin typeface="Times New Roman" panose="02020603050405020304" pitchFamily="18" charset="0"/>
                <a:cs typeface="Times New Roman" panose="02020603050405020304" pitchFamily="18" charset="0"/>
              </a:rPr>
              <a:t>Ola created a partnership with the Indian online web series platform TVF (The Viral Fever). TVF has a strong fan base and Ola has tried to exploit that situation. Ola gets customers from the existing fan base of TVs while on the other hand even TVF gets to reach customers of Ola.</a:t>
            </a:r>
          </a:p>
          <a:p>
            <a:pPr>
              <a:buFont typeface="Wingdings" panose="05000000000000000000" pitchFamily="2" charset="2"/>
              <a:buChar char="Ø"/>
            </a:pPr>
            <a:endParaRPr lang="en-US" sz="1600"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1" i="0" dirty="0">
                <a:solidFill>
                  <a:srgbClr val="292929"/>
                </a:solidFill>
                <a:effectLst/>
                <a:latin typeface="Times New Roman" panose="02020603050405020304" pitchFamily="18" charset="0"/>
                <a:cs typeface="Times New Roman" panose="02020603050405020304" pitchFamily="18" charset="0"/>
              </a:rPr>
              <a:t>Financial STRATEGY</a:t>
            </a:r>
            <a:r>
              <a:rPr lang="en-US" sz="1600" b="0" i="0" dirty="0">
                <a:solidFill>
                  <a:srgbClr val="292929"/>
                </a:solidFill>
                <a:effectLst/>
                <a:latin typeface="Times New Roman" panose="02020603050405020304" pitchFamily="18" charset="0"/>
                <a:cs typeface="Times New Roman" panose="02020603050405020304" pitchFamily="18" charset="0"/>
              </a:rPr>
              <a:t>: Ola focuses on consumer marketing by segregating its fleet into different versions that are appropriate for customer demand and that also suits their budget.</a:t>
            </a:r>
          </a:p>
          <a:p>
            <a:pPr>
              <a:buFont typeface="Wingdings" panose="05000000000000000000" pitchFamily="2" charset="2"/>
              <a:buChar char="Ø"/>
            </a:pPr>
            <a:endParaRPr lang="en-US" sz="1600"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1" i="0" dirty="0">
                <a:solidFill>
                  <a:srgbClr val="292929"/>
                </a:solidFill>
                <a:effectLst/>
                <a:latin typeface="Times New Roman" panose="02020603050405020304" pitchFamily="18" charset="0"/>
                <a:cs typeface="Times New Roman" panose="02020603050405020304" pitchFamily="18" charset="0"/>
              </a:rPr>
              <a:t>SOCIAL MEDIA: </a:t>
            </a:r>
            <a:r>
              <a:rPr lang="en-US" sz="1600" b="0" i="0" dirty="0">
                <a:solidFill>
                  <a:srgbClr val="292929"/>
                </a:solidFill>
                <a:effectLst/>
                <a:latin typeface="Times New Roman" panose="02020603050405020304" pitchFamily="18" charset="0"/>
                <a:cs typeface="Times New Roman" panose="02020603050405020304" pitchFamily="18" charset="0"/>
              </a:rPr>
              <a:t>These are other advertising tools used by Ola to promote the product on the market. Ola cabs used platforms such as banner advertising, newspaper advertisements, broad-scale tv ads as well as Facebook’s online media site, twitter as part of their initiative.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6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2BD7-729C-4F00-9B7F-3BAB00F695FD}"/>
              </a:ext>
            </a:extLst>
          </p:cNvPr>
          <p:cNvSpPr>
            <a:spLocks noGrp="1"/>
          </p:cNvSpPr>
          <p:nvPr>
            <p:ph type="title"/>
          </p:nvPr>
        </p:nvSpPr>
        <p:spPr>
          <a:xfrm flipV="1">
            <a:off x="838200" y="142044"/>
            <a:ext cx="10515600" cy="22308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994F5F0-3F18-4611-A41A-A776D63219C0}"/>
              </a:ext>
            </a:extLst>
          </p:cNvPr>
          <p:cNvSpPr>
            <a:spLocks noGrp="1"/>
          </p:cNvSpPr>
          <p:nvPr>
            <p:ph idx="1"/>
          </p:nvPr>
        </p:nvSpPr>
        <p:spPr>
          <a:xfrm>
            <a:off x="630314" y="187007"/>
            <a:ext cx="11097087" cy="6576193"/>
          </a:xfrm>
        </p:spPr>
        <p:txBody>
          <a:bodyPr>
            <a:normAutofit/>
          </a:bodyPr>
          <a:lstStyle/>
          <a:p>
            <a:pPr marL="0" indent="0">
              <a:buNone/>
            </a:pPr>
            <a:endParaRPr lang="en-IN"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sz="1600" b="0" i="0" dirty="0">
                <a:solidFill>
                  <a:srgbClr val="000000"/>
                </a:solidFill>
                <a:effectLst/>
                <a:latin typeface="Times New Roman" panose="02020603050405020304" pitchFamily="18" charset="0"/>
                <a:cs typeface="Times New Roman" panose="02020603050405020304" pitchFamily="18" charset="0"/>
              </a:rPr>
              <a:t>3.</a:t>
            </a:r>
            <a:r>
              <a:rPr lang="en-IN" sz="1600" b="1" i="0" u="sng" dirty="0">
                <a:solidFill>
                  <a:srgbClr val="000000"/>
                </a:solidFill>
                <a:effectLst/>
                <a:latin typeface="Times New Roman" panose="02020603050405020304" pitchFamily="18" charset="0"/>
                <a:cs typeface="Times New Roman" panose="02020603050405020304" pitchFamily="18" charset="0"/>
              </a:rPr>
              <a:t>Services</a:t>
            </a:r>
          </a:p>
          <a:p>
            <a:pPr marL="0" indent="0">
              <a:buNone/>
            </a:pPr>
            <a:endParaRPr lang="en-IN" sz="1600" b="1" i="0" u="sng"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0" i="0" dirty="0">
                <a:solidFill>
                  <a:srgbClr val="202122"/>
                </a:solidFill>
                <a:effectLst/>
                <a:latin typeface="Times New Roman" panose="02020603050405020304" pitchFamily="18" charset="0"/>
                <a:cs typeface="Times New Roman" panose="02020603050405020304" pitchFamily="18" charset="0"/>
              </a:rPr>
              <a:t>Ola offers different levels of service, ranging from economic to luxury travel.</a:t>
            </a:r>
            <a:endParaRPr lang="en-IN" sz="16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0" i="0" dirty="0">
                <a:solidFill>
                  <a:srgbClr val="202122"/>
                </a:solidFill>
                <a:effectLst/>
                <a:latin typeface="Times New Roman" panose="02020603050405020304" pitchFamily="18" charset="0"/>
                <a:cs typeface="Times New Roman" panose="02020603050405020304" pitchFamily="18" charset="0"/>
              </a:rPr>
              <a:t>The cabs are reserved through a </a:t>
            </a:r>
            <a:r>
              <a:rPr lang="en-US" sz="1600" dirty="0">
                <a:latin typeface="Times New Roman" panose="02020603050405020304" pitchFamily="18" charset="0"/>
                <a:cs typeface="Times New Roman" panose="02020603050405020304" pitchFamily="18" charset="0"/>
              </a:rPr>
              <a:t>mobile app</a:t>
            </a:r>
            <a:r>
              <a:rPr lang="en-US" sz="1600" b="0" i="0" dirty="0">
                <a:effectLst/>
                <a:latin typeface="Times New Roman" panose="02020603050405020304" pitchFamily="18" charset="0"/>
                <a:cs typeface="Times New Roman" panose="02020603050405020304" pitchFamily="18" charset="0"/>
              </a:rPr>
              <a:t> </a:t>
            </a:r>
            <a:r>
              <a:rPr lang="en-US" sz="1600" b="0" i="0" dirty="0">
                <a:solidFill>
                  <a:srgbClr val="202122"/>
                </a:solidFill>
                <a:effectLst/>
                <a:latin typeface="Times New Roman" panose="02020603050405020304" pitchFamily="18" charset="0"/>
                <a:cs typeface="Times New Roman" panose="02020603050405020304" pitchFamily="18" charset="0"/>
              </a:rPr>
              <a:t>and also through their website and the service accepts both cash and cashless payments with Ola money.</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0" i="0" dirty="0">
                <a:solidFill>
                  <a:srgbClr val="202122"/>
                </a:solidFill>
                <a:effectLst/>
                <a:latin typeface="Times New Roman" panose="02020603050405020304" pitchFamily="18" charset="0"/>
                <a:cs typeface="Times New Roman" panose="02020603050405020304" pitchFamily="18" charset="0"/>
              </a:rPr>
              <a:t>It claims to clock an average of more than 150,000 bookings per day and commands 60% of the market share in </a:t>
            </a:r>
            <a:r>
              <a:rPr lang="en-US" sz="1600" dirty="0">
                <a:latin typeface="Times New Roman" panose="02020603050405020304" pitchFamily="18" charset="0"/>
                <a:cs typeface="Times New Roman" panose="02020603050405020304" pitchFamily="18" charset="0"/>
              </a:rPr>
              <a:t>India</a:t>
            </a:r>
            <a:r>
              <a:rPr lang="en-US" sz="1600" b="0" i="0" dirty="0">
                <a:effectLst/>
                <a:latin typeface="Times New Roman" panose="02020603050405020304" pitchFamily="18" charset="0"/>
                <a:cs typeface="Times New Roman" panose="02020603050405020304" pitchFamily="18" charset="0"/>
              </a:rPr>
              <a:t> </a:t>
            </a:r>
            <a:r>
              <a:rPr lang="en-US" sz="1600" b="0" i="0" dirty="0">
                <a:solidFill>
                  <a:srgbClr val="202122"/>
                </a:solidFill>
                <a:effectLst/>
                <a:latin typeface="Times New Roman" panose="02020603050405020304" pitchFamily="18" charset="0"/>
                <a:cs typeface="Times New Roman" panose="02020603050405020304" pitchFamily="18" charset="0"/>
              </a:rPr>
              <a:t>as of 2014.</a:t>
            </a:r>
          </a:p>
          <a:p>
            <a:pPr>
              <a:buFont typeface="Wingdings" panose="05000000000000000000" pitchFamily="2" charset="2"/>
              <a:buChar char="Ø"/>
            </a:pPr>
            <a:r>
              <a:rPr lang="en-US" sz="1600" b="0" i="0" dirty="0">
                <a:solidFill>
                  <a:srgbClr val="202122"/>
                </a:solidFill>
                <a:effectLst/>
                <a:latin typeface="Times New Roman" panose="02020603050405020304" pitchFamily="18" charset="0"/>
                <a:cs typeface="Times New Roman" panose="02020603050405020304" pitchFamily="18" charset="0"/>
              </a:rPr>
              <a:t>Anand Shah, co-founder, Ola Electric and senior VP, Ola Cabs said that Ola Electric will need more capital to achieve its target of putting 1 million EVs on the roads by 2021.</a:t>
            </a:r>
            <a:endParaRPr lang="en-US" sz="1600" u="none" strike="noStrike" baseline="30000" dirty="0">
              <a:solidFill>
                <a:srgbClr val="20212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0" i="0" dirty="0">
                <a:solidFill>
                  <a:srgbClr val="202122"/>
                </a:solidFill>
                <a:effectLst/>
                <a:latin typeface="Times New Roman" panose="02020603050405020304" pitchFamily="18" charset="0"/>
                <a:cs typeface="Times New Roman" panose="02020603050405020304" pitchFamily="18" charset="0"/>
              </a:rPr>
              <a:t>Ola Electric acquired Amsterdam-based EV startup Etergo on 27 May 2020 to launch an own line of electric scooters in 2020.</a:t>
            </a:r>
          </a:p>
          <a:p>
            <a:pPr>
              <a:buFont typeface="Wingdings" panose="05000000000000000000" pitchFamily="2" charset="2"/>
              <a:buChar char="Ø"/>
            </a:pPr>
            <a:endParaRPr lang="en-IN"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2" descr="Ola Cabs (A research based in Agra)">
            <a:extLst>
              <a:ext uri="{FF2B5EF4-FFF2-40B4-BE49-F238E27FC236}">
                <a16:creationId xmlns:a16="http://schemas.microsoft.com/office/drawing/2014/main" id="{67659C36-76A7-494E-85C7-DE57BBCF2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758" y="3639845"/>
            <a:ext cx="5645588" cy="273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68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AE2-94B7-4448-86E5-CB947A12E733}"/>
              </a:ext>
            </a:extLst>
          </p:cNvPr>
          <p:cNvSpPr>
            <a:spLocks noGrp="1"/>
          </p:cNvSpPr>
          <p:nvPr>
            <p:ph type="title"/>
          </p:nvPr>
        </p:nvSpPr>
        <p:spPr>
          <a:xfrm flipV="1">
            <a:off x="838200" y="97654"/>
            <a:ext cx="10515600" cy="26747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11F3C0A-387A-4C34-8781-F4CA2A931721}"/>
              </a:ext>
            </a:extLst>
          </p:cNvPr>
          <p:cNvSpPr>
            <a:spLocks noGrp="1"/>
          </p:cNvSpPr>
          <p:nvPr>
            <p:ph idx="1"/>
          </p:nvPr>
        </p:nvSpPr>
        <p:spPr>
          <a:xfrm>
            <a:off x="532660" y="452761"/>
            <a:ext cx="11159232" cy="6125592"/>
          </a:xfrm>
        </p:spPr>
        <p:txBody>
          <a:bodyPr>
            <a:normAutofit/>
          </a:bodyPr>
          <a:lstStyle/>
          <a:p>
            <a:pPr marL="0" indent="0">
              <a:buNone/>
            </a:pPr>
            <a:endParaRPr lang="en-US" sz="1600" b="1" i="0" u="sng" dirty="0">
              <a:solidFill>
                <a:srgbClr val="292929"/>
              </a:solidFill>
              <a:effectLst/>
              <a:latin typeface="Times New Roman" panose="02020603050405020304" pitchFamily="18" charset="0"/>
              <a:cs typeface="Times New Roman" panose="02020603050405020304" pitchFamily="18" charset="0"/>
            </a:endParaRPr>
          </a:p>
          <a:p>
            <a:pPr marL="0" indent="0">
              <a:buNone/>
            </a:pPr>
            <a:r>
              <a:rPr lang="en-US" sz="1600" b="1" i="0" u="sng" dirty="0">
                <a:solidFill>
                  <a:srgbClr val="292929"/>
                </a:solidFill>
                <a:effectLst/>
                <a:latin typeface="Times New Roman" panose="02020603050405020304" pitchFamily="18" charset="0"/>
                <a:cs typeface="Times New Roman" panose="02020603050405020304" pitchFamily="18" charset="0"/>
              </a:rPr>
              <a:t>Challenges faced by Ola Cabs:</a:t>
            </a:r>
          </a:p>
          <a:p>
            <a:r>
              <a:rPr lang="en-IN" sz="1600" b="1" i="0" dirty="0">
                <a:solidFill>
                  <a:srgbClr val="000000"/>
                </a:solidFill>
                <a:effectLst/>
                <a:latin typeface="Times New Roman" panose="02020603050405020304" pitchFamily="18" charset="0"/>
                <a:cs typeface="Times New Roman" panose="02020603050405020304" pitchFamily="18" charset="0"/>
              </a:rPr>
              <a:t>Technology</a:t>
            </a:r>
          </a:p>
          <a:p>
            <a:pPr marL="0" indent="0">
              <a:buNone/>
            </a:pPr>
            <a:r>
              <a:rPr lang="en-US" sz="1600" b="0" i="0" dirty="0">
                <a:solidFill>
                  <a:srgbClr val="202122"/>
                </a:solidFill>
                <a:effectLst/>
                <a:latin typeface="Times New Roman" panose="02020603050405020304" pitchFamily="18" charset="0"/>
                <a:cs typeface="Times New Roman" panose="02020603050405020304" pitchFamily="18" charset="0"/>
              </a:rPr>
              <a:t>Ola Cabs' technology came under criticism regarding the security of its mobile app. </a:t>
            </a:r>
          </a:p>
          <a:p>
            <a:pPr marL="0" indent="0">
              <a:buNone/>
            </a:pPr>
            <a:r>
              <a:rPr lang="en-US" sz="1600" b="0" i="0" dirty="0">
                <a:solidFill>
                  <a:srgbClr val="202122"/>
                </a:solidFill>
                <a:effectLst/>
                <a:latin typeface="Times New Roman" panose="02020603050405020304" pitchFamily="18" charset="0"/>
                <a:cs typeface="Times New Roman" panose="02020603050405020304" pitchFamily="18" charset="0"/>
              </a:rPr>
              <a:t>In August 2016, a privacy breach occurred when customers' details such as names, phone numbers and addresses</a:t>
            </a:r>
            <a:r>
              <a:rPr lang="en-US" sz="1600" b="1" dirty="0">
                <a:solidFill>
                  <a:srgbClr val="292929"/>
                </a:solidFill>
                <a:latin typeface="Times New Roman" panose="02020603050405020304" pitchFamily="18" charset="0"/>
                <a:cs typeface="Times New Roman" panose="02020603050405020304" pitchFamily="18" charset="0"/>
              </a:rPr>
              <a:t>.</a:t>
            </a:r>
          </a:p>
          <a:p>
            <a:pPr marL="0" indent="0">
              <a:buNone/>
            </a:pPr>
            <a:r>
              <a:rPr lang="en-US" sz="1600" b="0" i="0" dirty="0">
                <a:solidFill>
                  <a:srgbClr val="202122"/>
                </a:solidFill>
                <a:effectLst/>
                <a:latin typeface="Times New Roman" panose="02020603050405020304" pitchFamily="18" charset="0"/>
                <a:cs typeface="Times New Roman" panose="02020603050405020304" pitchFamily="18" charset="0"/>
              </a:rPr>
              <a:t> On January 19, 2020, a technical glitch caused multiple users to receive notifications such as "Your ride is on the way" or "Your ride is here" despite them not even attempting to book through the platform.</a:t>
            </a:r>
          </a:p>
          <a:p>
            <a:pPr marL="0" indent="0">
              <a:buNone/>
            </a:pPr>
            <a:endParaRPr lang="en-US" sz="1600" dirty="0">
              <a:solidFill>
                <a:srgbClr val="202122"/>
              </a:solidFill>
              <a:latin typeface="Times New Roman" panose="02020603050405020304" pitchFamily="18" charset="0"/>
              <a:cs typeface="Times New Roman" panose="02020603050405020304" pitchFamily="18" charset="0"/>
            </a:endParaRPr>
          </a:p>
          <a:p>
            <a:pPr marL="0" indent="0">
              <a:buNone/>
            </a:pPr>
            <a:endParaRPr lang="en-US" sz="1600" b="0" i="0" dirty="0">
              <a:solidFill>
                <a:srgbClr val="202122"/>
              </a:solidFill>
              <a:effectLst/>
              <a:latin typeface="Times New Roman" panose="02020603050405020304" pitchFamily="18" charset="0"/>
              <a:cs typeface="Times New Roman" panose="02020603050405020304" pitchFamily="18" charset="0"/>
            </a:endParaRPr>
          </a:p>
          <a:p>
            <a:r>
              <a:rPr lang="en-US" sz="1600" b="1" i="0" dirty="0">
                <a:solidFill>
                  <a:srgbClr val="000000"/>
                </a:solidFill>
                <a:effectLst/>
                <a:latin typeface="Times New Roman" panose="02020603050405020304" pitchFamily="18" charset="0"/>
                <a:cs typeface="Times New Roman" panose="02020603050405020304" pitchFamily="18" charset="0"/>
              </a:rPr>
              <a:t>Overcharging and lack of transparency in charging</a:t>
            </a:r>
          </a:p>
          <a:p>
            <a:pPr marL="0" indent="0">
              <a:buNone/>
            </a:pPr>
            <a:r>
              <a:rPr lang="en-US" sz="1600" b="0" i="0" dirty="0">
                <a:solidFill>
                  <a:srgbClr val="202122"/>
                </a:solidFill>
                <a:effectLst/>
                <a:latin typeface="Times New Roman" panose="02020603050405020304" pitchFamily="18" charset="0"/>
                <a:cs typeface="Times New Roman" panose="02020603050405020304" pitchFamily="18" charset="0"/>
              </a:rPr>
              <a:t>On January 2021, Telengana State Taxi and Drivers Joint Action Committee has requested transport authorities to look into allegations of fare manipulation by Ola and Uber.</a:t>
            </a:r>
            <a:endParaRPr lang="en-US" sz="1600" b="1"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874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1411</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charter</vt:lpstr>
      <vt:lpstr>sohne</vt:lpstr>
      <vt:lpstr>Times New Roman</vt:lpstr>
      <vt:lpstr>Wingdings</vt:lpstr>
      <vt:lpstr>Office Theme</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Yadav</dc:creator>
  <cp:lastModifiedBy>Manoj Yadav</cp:lastModifiedBy>
  <cp:revision>24</cp:revision>
  <dcterms:created xsi:type="dcterms:W3CDTF">2021-03-04T14:45:11Z</dcterms:created>
  <dcterms:modified xsi:type="dcterms:W3CDTF">2021-03-09T14:12:53Z</dcterms:modified>
</cp:coreProperties>
</file>