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Lst>
  <p:sldIdLst>
    <p:sldId id="256" r:id="rId6"/>
    <p:sldId id="257" r:id="rId7"/>
    <p:sldId id="258" r:id="rId8"/>
    <p:sldId id="259" r:id="rId9"/>
    <p:sldId id="260" r:id="rId10"/>
    <p:sldId id="261" r:id="rId11"/>
    <p:sldId id="262" r:id="rId12"/>
    <p:sldId id="263" r:id="rId13"/>
    <p:sldId id="269" r:id="rId14"/>
    <p:sldId id="270" r:id="rId15"/>
    <p:sldId id="265"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7E7B9FC-54A7-4928-92E8-FDCA33727E50}" type="datetimeFigureOut">
              <a:rPr lang="en-IN" smtClean="0"/>
              <a:t>31-05-2019</a:t>
            </a:fld>
            <a:endParaRPr lang="en-IN"/>
          </a:p>
        </p:txBody>
      </p:sp>
      <p:sp>
        <p:nvSpPr>
          <p:cNvPr id="9" name="Slide Number Placeholder 8"/>
          <p:cNvSpPr>
            <a:spLocks noGrp="1"/>
          </p:cNvSpPr>
          <p:nvPr>
            <p:ph type="sldNum" sz="quarter" idx="11"/>
          </p:nvPr>
        </p:nvSpPr>
        <p:spPr/>
        <p:txBody>
          <a:bodyPr/>
          <a:lstStyle/>
          <a:p>
            <a:fld id="{08D38D84-2B54-48D9-B321-7DA17AC645F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7E7B9FC-54A7-4928-92E8-FDCA33727E50}" type="datetimeFigureOut">
              <a:rPr lang="en-IN" smtClean="0"/>
              <a:t>31-05-2019</a:t>
            </a:fld>
            <a:endParaRPr lang="en-IN"/>
          </a:p>
        </p:txBody>
      </p:sp>
      <p:sp>
        <p:nvSpPr>
          <p:cNvPr id="9" name="Slide Number Placeholder 8"/>
          <p:cNvSpPr>
            <a:spLocks noGrp="1"/>
          </p:cNvSpPr>
          <p:nvPr>
            <p:ph type="sldNum" sz="quarter" idx="11"/>
          </p:nvPr>
        </p:nvSpPr>
        <p:spPr/>
        <p:txBody>
          <a:bodyPr/>
          <a:lstStyle/>
          <a:p>
            <a:fld id="{08D38D84-2B54-48D9-B321-7DA17AC645F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7E7B9FC-54A7-4928-92E8-FDCA33727E50}" type="datetimeFigureOut">
              <a:rPr lang="en-IN" smtClean="0"/>
              <a:t>31-05-2019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08D38D84-2B54-48D9-B321-7DA17AC645F3}"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p:randomBar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08D38D84-2B54-48D9-B321-7DA17AC645F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7E7B9FC-54A7-4928-92E8-FDCA33727E50}" type="datetimeFigureOut">
              <a:rPr lang="en-IN" smtClean="0"/>
              <a:t>31-05-2019</a:t>
            </a:fld>
            <a:endParaRPr lang="en-IN"/>
          </a:p>
        </p:txBody>
      </p:sp>
      <p:sp>
        <p:nvSpPr>
          <p:cNvPr id="9" name="Slide Number Placeholder 8"/>
          <p:cNvSpPr>
            <a:spLocks noGrp="1"/>
          </p:cNvSpPr>
          <p:nvPr>
            <p:ph type="sldNum" sz="quarter" idx="11"/>
          </p:nvPr>
        </p:nvSpPr>
        <p:spPr/>
        <p:txBody>
          <a:bodyPr/>
          <a:lstStyle/>
          <a:p>
            <a:fld id="{08D38D84-2B54-48D9-B321-7DA17AC645F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7E7B9FC-54A7-4928-92E8-FDCA33727E50}" type="datetimeFigureOut">
              <a:rPr lang="en-IN" smtClean="0"/>
              <a:t>31-05-2019</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8D38D84-2B54-48D9-B321-7DA17AC645F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Bar dir="vert"/>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8D38D84-2B54-48D9-B321-7DA17AC645F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7E7B9FC-54A7-4928-92E8-FDCA33727E50}" type="datetimeFigureOut">
              <a:rPr lang="en-IN" smtClean="0"/>
              <a:t>31-05-2019</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randomBar dir="vert"/>
  </p:transition>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8D38D84-2B54-48D9-B321-7DA17AC645F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7E7B9FC-54A7-4928-92E8-FDCA33727E50}" type="datetimeFigureOut">
              <a:rPr lang="en-IN" smtClean="0"/>
              <a:t>31-05-2019</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randomBar dir="vert"/>
  </p:transition>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7E7B9FC-54A7-4928-92E8-FDCA33727E50}" type="datetimeFigureOut">
              <a:rPr lang="en-IN" smtClean="0"/>
              <a:t>31-05-2019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8D38D84-2B54-48D9-B321-7DA17AC645F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randomBar dir="vert"/>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8D38D84-2B54-48D9-B321-7DA17AC645F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7E7B9FC-54A7-4928-92E8-FDCA33727E50}" type="datetimeFigureOut">
              <a:rPr lang="en-IN" smtClean="0"/>
              <a:t>31-05-2019</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randomBar dir="vert"/>
  </p:transition>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elprocus.com/wp-content/uploads/2013/08/Heartbeat.png" TargetMode="Externa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36912"/>
            <a:ext cx="6400800" cy="3816424"/>
          </a:xfrm>
        </p:spPr>
        <p:txBody>
          <a:bodyPr>
            <a:normAutofit/>
          </a:bodyPr>
          <a:lstStyle/>
          <a:p>
            <a:endParaRPr lang="en-IN" dirty="0" smtClean="0">
              <a:solidFill>
                <a:schemeClr val="tx1"/>
              </a:solidFill>
              <a:latin typeface="Algerian" pitchFamily="82" charset="0"/>
            </a:endParaRPr>
          </a:p>
          <a:p>
            <a:endParaRPr lang="en-IN" sz="2600" dirty="0">
              <a:solidFill>
                <a:schemeClr val="tx1"/>
              </a:solidFill>
              <a:latin typeface="Algerian" pitchFamily="82" charset="0"/>
            </a:endParaRPr>
          </a:p>
          <a:p>
            <a:r>
              <a:rPr lang="en-IN" sz="2600" dirty="0" smtClean="0">
                <a:solidFill>
                  <a:schemeClr val="tx1"/>
                </a:solidFill>
                <a:latin typeface="Algerian" pitchFamily="82" charset="0"/>
              </a:rPr>
              <a:t>TEAM : BEGINNERs</a:t>
            </a:r>
          </a:p>
          <a:p>
            <a:pPr algn="r"/>
            <a:r>
              <a:rPr lang="en-IN" sz="2600" b="1" i="1" dirty="0" smtClean="0">
                <a:solidFill>
                  <a:schemeClr val="tx1"/>
                </a:solidFill>
                <a:latin typeface="Algerian" pitchFamily="82" charset="0"/>
              </a:rPr>
              <a:t>Members </a:t>
            </a:r>
            <a:r>
              <a:rPr lang="en-IN" sz="2000" dirty="0" smtClean="0">
                <a:solidFill>
                  <a:schemeClr val="tx1"/>
                </a:solidFill>
                <a:latin typeface="Algerian" pitchFamily="82" charset="0"/>
              </a:rPr>
              <a:t>:</a:t>
            </a:r>
          </a:p>
          <a:p>
            <a:pPr algn="r"/>
            <a:r>
              <a:rPr lang="en-IN" sz="2000" smtClean="0">
                <a:solidFill>
                  <a:schemeClr val="tx1"/>
                </a:solidFill>
                <a:latin typeface="Arial Narrow" pitchFamily="34" charset="0"/>
              </a:rPr>
              <a:t>MANOJ </a:t>
            </a:r>
            <a:endParaRPr lang="en-IN" sz="2000" dirty="0" smtClean="0">
              <a:solidFill>
                <a:schemeClr val="tx1"/>
              </a:solidFill>
              <a:latin typeface="Arial Narrow" pitchFamily="34" charset="0"/>
            </a:endParaRPr>
          </a:p>
          <a:p>
            <a:pPr algn="r"/>
            <a:r>
              <a:rPr lang="en-IN" sz="2000" dirty="0" smtClean="0">
                <a:solidFill>
                  <a:schemeClr val="tx1"/>
                </a:solidFill>
                <a:latin typeface="Arial Narrow" pitchFamily="34" charset="0"/>
              </a:rPr>
              <a:t>MEGHANA</a:t>
            </a:r>
          </a:p>
          <a:p>
            <a:pPr algn="r"/>
            <a:r>
              <a:rPr lang="en-IN" sz="2000" dirty="0" smtClean="0">
                <a:solidFill>
                  <a:schemeClr val="tx1"/>
                </a:solidFill>
                <a:latin typeface="Arial Narrow" pitchFamily="34" charset="0"/>
              </a:rPr>
              <a:t>KAVITHA</a:t>
            </a:r>
          </a:p>
          <a:p>
            <a:pPr algn="r"/>
            <a:r>
              <a:rPr lang="en-IN" sz="2000" dirty="0" smtClean="0">
                <a:solidFill>
                  <a:schemeClr val="tx1"/>
                </a:solidFill>
                <a:latin typeface="Arial Narrow" pitchFamily="34" charset="0"/>
              </a:rPr>
              <a:t>SRUTHI</a:t>
            </a:r>
          </a:p>
        </p:txBody>
      </p:sp>
      <p:sp>
        <p:nvSpPr>
          <p:cNvPr id="2" name="Title 1"/>
          <p:cNvSpPr>
            <a:spLocks noGrp="1"/>
          </p:cNvSpPr>
          <p:nvPr>
            <p:ph type="ctrTitle"/>
          </p:nvPr>
        </p:nvSpPr>
        <p:spPr>
          <a:xfrm>
            <a:off x="467544" y="620688"/>
            <a:ext cx="7772400" cy="1470025"/>
          </a:xfrm>
        </p:spPr>
        <p:txBody>
          <a:bodyPr>
            <a:normAutofit/>
          </a:bodyPr>
          <a:lstStyle/>
          <a:p>
            <a:r>
              <a:rPr lang="en-IN" sz="3200" dirty="0" smtClean="0">
                <a:solidFill>
                  <a:schemeClr val="tx1"/>
                </a:solidFill>
                <a:latin typeface="Algerian" pitchFamily="82" charset="0"/>
              </a:rPr>
              <a:t>PROJECT: Smart Health Monitoring </a:t>
            </a:r>
            <a:endParaRPr lang="en-IN" sz="3200" dirty="0">
              <a:solidFill>
                <a:schemeClr val="tx1"/>
              </a:solidFill>
              <a:latin typeface="Algerian" pitchFamily="82" charset="0"/>
            </a:endParaRPr>
          </a:p>
        </p:txBody>
      </p:sp>
    </p:spTree>
    <p:extLst>
      <p:ext uri="{BB962C8B-B14F-4D97-AF65-F5344CB8AC3E}">
        <p14:creationId xmlns:p14="http://schemas.microsoft.com/office/powerpoint/2010/main" val="2303228928"/>
      </p:ext>
    </p:extLst>
  </p:cSld>
  <p:clrMapOvr>
    <a:masterClrMapping/>
  </p:clrMapOvr>
  <mc:AlternateContent xmlns:mc="http://schemas.openxmlformats.org/markup-compatibility/2006" xmlns:p14="http://schemas.microsoft.com/office/powerpoint/2010/main">
    <mc:Choice Requires="p14">
      <p:transition spd="slow" p14:dur="5000" advClick="0" advTm="6000">
        <p14:vortex dir="r"/>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heel(1)">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heel(1)">
                                      <p:cBhvr>
                                        <p:cTn id="30" dur="2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heel(1)">
                                      <p:cBhvr>
                                        <p:cTn id="35" dur="2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heel(1)">
                                      <p:cBhvr>
                                        <p:cTn id="4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itchFamily="82" charset="0"/>
              </a:rPr>
              <a:t>Project </a:t>
            </a:r>
            <a:r>
              <a:rPr lang="en-IN" dirty="0" smtClean="0">
                <a:latin typeface="Algerian" pitchFamily="82" charset="0"/>
              </a:rPr>
              <a:t>Description :</a:t>
            </a:r>
            <a:endParaRPr lang="en-IN" dirty="0">
              <a:latin typeface="Algerian" pitchFamily="82" charset="0"/>
            </a:endParaRPr>
          </a:p>
        </p:txBody>
      </p:sp>
      <p:sp>
        <p:nvSpPr>
          <p:cNvPr id="3" name="Content Placeholder 2"/>
          <p:cNvSpPr>
            <a:spLocks noGrp="1"/>
          </p:cNvSpPr>
          <p:nvPr>
            <p:ph idx="1"/>
          </p:nvPr>
        </p:nvSpPr>
        <p:spPr/>
        <p:txBody>
          <a:bodyPr>
            <a:normAutofit fontScale="92500"/>
          </a:bodyPr>
          <a:lstStyle/>
          <a:p>
            <a:r>
              <a:rPr lang="en-IN" dirty="0" smtClean="0"/>
              <a:t>Keeping </a:t>
            </a:r>
            <a:r>
              <a:rPr lang="en-IN" dirty="0"/>
              <a:t>track of the health status of the patient at home is a difficult. Especially old age patients should be periodically monitored and their loved ones need to be informed about their health status from time to time while at work. So we propose an innovative system that automated this task with ease. Our system puts forward a smart patient health tracking system that uses Sensors to track patient health and alerts the care takers in case of emergencies.</a:t>
            </a:r>
          </a:p>
          <a:p>
            <a:pPr marL="114300" indent="0">
              <a:buNone/>
            </a:pPr>
            <a:endParaRPr lang="en-IN" dirty="0"/>
          </a:p>
          <a:p>
            <a:r>
              <a:rPr lang="en-IN" dirty="0"/>
              <a:t>By using sensors we can check the health parameters of the elders and these sensor values are sent to IBM Watson cloud and those values are stored in the database. These values are then visualized on the user interface which is created using node red of IBM Watson services. These values are also sent to mobile application and whenever there is case of emergency notifications are sent to desired persons.</a:t>
            </a:r>
          </a:p>
          <a:p>
            <a:endParaRPr lang="en-IN" dirty="0"/>
          </a:p>
        </p:txBody>
      </p:sp>
    </p:spTree>
    <p:extLst>
      <p:ext uri="{BB962C8B-B14F-4D97-AF65-F5344CB8AC3E}">
        <p14:creationId xmlns:p14="http://schemas.microsoft.com/office/powerpoint/2010/main" val="1544026526"/>
      </p:ext>
    </p:extLst>
  </p:cSld>
  <p:clrMapOvr>
    <a:masterClrMapping/>
  </p:clrMapOvr>
  <mc:AlternateContent xmlns:mc="http://schemas.openxmlformats.org/markup-compatibility/2006" xmlns:p14="http://schemas.microsoft.com/office/powerpoint/2010/main">
    <mc:Choice Requires="p14">
      <p:transition spd="slow" p14:dur="3000" advClick="0" advTm="15000">
        <p14:shred/>
      </p:transition>
    </mc:Choice>
    <mc:Fallback xmlns="">
      <p:transition spd="slow" advClick="0" advTm="15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115616" y="1988840"/>
            <a:ext cx="6803072" cy="3607280"/>
          </a:xfrm>
        </p:spPr>
      </p:pic>
      <p:graphicFrame>
        <p:nvGraphicFramePr>
          <p:cNvPr id="6" name="Table 5"/>
          <p:cNvGraphicFramePr>
            <a:graphicFrameLocks noGrp="1"/>
          </p:cNvGraphicFramePr>
          <p:nvPr>
            <p:extLst>
              <p:ext uri="{D42A27DB-BD31-4B8C-83A1-F6EECF244321}">
                <p14:modId xmlns:p14="http://schemas.microsoft.com/office/powerpoint/2010/main" val="1148855326"/>
              </p:ext>
            </p:extLst>
          </p:nvPr>
        </p:nvGraphicFramePr>
        <p:xfrm>
          <a:off x="1547664" y="836712"/>
          <a:ext cx="6096000" cy="457200"/>
        </p:xfrm>
        <a:graphic>
          <a:graphicData uri="http://schemas.openxmlformats.org/drawingml/2006/table">
            <a:tbl>
              <a:tblPr firstRow="1" bandRow="1">
                <a:tableStyleId>{073A0DAA-6AF3-43AB-8588-CEC1D06C72B9}</a:tableStyleId>
              </a:tblPr>
              <a:tblGrid>
                <a:gridCol w="6096000"/>
              </a:tblGrid>
              <a:tr h="370840">
                <a:tc>
                  <a:txBody>
                    <a:bodyPr/>
                    <a:lstStyle/>
                    <a:p>
                      <a:pPr algn="ctr"/>
                      <a:r>
                        <a:rPr lang="en-IN" sz="2400" i="1" dirty="0" smtClean="0">
                          <a:latin typeface="+mn-lt"/>
                        </a:rPr>
                        <a:t>READING</a:t>
                      </a:r>
                      <a:r>
                        <a:rPr lang="en-IN" sz="2400" i="1" baseline="0" dirty="0" smtClean="0">
                          <a:latin typeface="+mn-lt"/>
                        </a:rPr>
                        <a:t> THE VALUES FROM THE DEVICE</a:t>
                      </a:r>
                      <a:endParaRPr lang="en-IN" sz="2400" i="1" dirty="0">
                        <a:latin typeface="+mn-lt"/>
                      </a:endParaRPr>
                    </a:p>
                  </a:txBody>
                  <a:tcPr/>
                </a:tc>
              </a:tr>
            </a:tbl>
          </a:graphicData>
        </a:graphic>
      </p:graphicFrame>
    </p:spTree>
    <p:extLst>
      <p:ext uri="{BB962C8B-B14F-4D97-AF65-F5344CB8AC3E}">
        <p14:creationId xmlns:p14="http://schemas.microsoft.com/office/powerpoint/2010/main" val="2692730022"/>
      </p:ext>
    </p:extLst>
  </p:cSld>
  <p:clrMapOvr>
    <a:masterClrMapping/>
  </p:clrMapOvr>
  <mc:AlternateContent xmlns:mc="http://schemas.openxmlformats.org/markup-compatibility/2006" xmlns:p14="http://schemas.microsoft.com/office/powerpoint/2010/main">
    <mc:Choice Requires="p14">
      <p:transition spd="slow" p14:dur="4400" advClick="0" advTm="10000">
        <p14:honeycomb/>
      </p:transition>
    </mc:Choice>
    <mc:Fallback xmlns="">
      <p:transition spd="slow" advClick="0" advTm="10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23528" y="498674"/>
            <a:ext cx="5040560" cy="581064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072" y="548680"/>
            <a:ext cx="3331248" cy="5760640"/>
          </a:xfrm>
          <a:prstGeom prst="rect">
            <a:avLst/>
          </a:prstGeom>
        </p:spPr>
      </p:pic>
    </p:spTree>
    <p:extLst>
      <p:ext uri="{BB962C8B-B14F-4D97-AF65-F5344CB8AC3E}">
        <p14:creationId xmlns:p14="http://schemas.microsoft.com/office/powerpoint/2010/main" val="1504137213"/>
      </p:ext>
    </p:extLst>
  </p:cSld>
  <p:clrMapOvr>
    <a:masterClrMapping/>
  </p:clrMapOvr>
  <mc:AlternateContent xmlns:mc="http://schemas.openxmlformats.org/markup-compatibility/2006" xmlns:p14="http://schemas.microsoft.com/office/powerpoint/2010/main">
    <mc:Choice Requires="p14">
      <p:transition spd="slow" p14:dur="2000" advClick="0" advTm="10000">
        <p14:ripple/>
      </p:transition>
    </mc:Choice>
    <mc:Fallback xmlns="">
      <p:transition spd="slow" advClick="0" advTm="10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smtClean="0"/>
              <a:t>GRAPHICAL REPRESENTATION </a:t>
            </a:r>
            <a:endParaRPr lang="en-IN" b="1" i="1"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7584" y="2116720"/>
            <a:ext cx="7587200" cy="3544528"/>
          </a:xfrm>
        </p:spPr>
      </p:pic>
    </p:spTree>
    <p:extLst>
      <p:ext uri="{BB962C8B-B14F-4D97-AF65-F5344CB8AC3E}">
        <p14:creationId xmlns:p14="http://schemas.microsoft.com/office/powerpoint/2010/main" val="3040452424"/>
      </p:ext>
    </p:extLst>
  </p:cSld>
  <p:clrMapOvr>
    <a:masterClrMapping/>
  </p:clrMapOvr>
  <mc:AlternateContent xmlns:mc="http://schemas.openxmlformats.org/markup-compatibility/2006" xmlns:p14="http://schemas.microsoft.com/office/powerpoint/2010/main">
    <mc:Choice Requires="p14">
      <p:transition spd="slow" p14:dur="3000" advClick="0" advTm="20000">
        <p14:shred/>
      </p:transition>
    </mc:Choice>
    <mc:Fallback xmlns="">
      <p:transition spd="slow" advClick="0" advTm="20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616" y="1844824"/>
            <a:ext cx="6552728"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p>
        </p:txBody>
      </p:sp>
    </p:spTree>
    <p:extLst>
      <p:ext uri="{BB962C8B-B14F-4D97-AF65-F5344CB8AC3E}">
        <p14:creationId xmlns:p14="http://schemas.microsoft.com/office/powerpoint/2010/main" val="1097994119"/>
      </p:ext>
    </p:extLst>
  </p:cSld>
  <p:clrMapOvr>
    <a:masterClrMapping/>
  </p:clrMapOvr>
  <p:transition spd="slow" advClick="0" advTm="5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4">
                                            <p:txEl>
                                              <p:pRg st="0" end="0"/>
                                            </p:txEl>
                                          </p:spTgt>
                                        </p:tgtEl>
                                      </p:cBhvr>
                                    </p:animEffect>
                                    <p:anim calcmode="lin" valueType="num">
                                      <p:cBhvr>
                                        <p:cTn id="7" dur="2000"/>
                                        <p:tgtEl>
                                          <p:spTgt spid="4">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xEl>
                                              <p:pRg st="0" end="0"/>
                                            </p:txEl>
                                          </p:spTgt>
                                        </p:tgtEl>
                                        <p:attrNameLst>
                                          <p:attrName>ppt_h</p:attrName>
                                        </p:attrNameLst>
                                      </p:cBhvr>
                                      <p:tavLst>
                                        <p:tav tm="0">
                                          <p:val>
                                            <p:strVal val="ppt_h"/>
                                          </p:val>
                                        </p:tav>
                                        <p:tav tm="100000">
                                          <p:val>
                                            <p:strVal val="ppt_h"/>
                                          </p:val>
                                        </p:tav>
                                      </p:tavLst>
                                    </p:anim>
                                    <p:set>
                                      <p:cBhvr>
                                        <p:cTn id="9" dur="1" fill="hold">
                                          <p:stCondLst>
                                            <p:cond delay="19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u="sng" dirty="0" smtClean="0">
                <a:latin typeface="Algerian" pitchFamily="82" charset="0"/>
              </a:rPr>
              <a:t>PURPOSE OF USING THIS DEVICE</a:t>
            </a:r>
            <a:endParaRPr lang="en-IN" i="1" u="sng" dirty="0">
              <a:latin typeface="Algerian" pitchFamily="82" charset="0"/>
            </a:endParaRPr>
          </a:p>
        </p:txBody>
      </p:sp>
      <p:sp>
        <p:nvSpPr>
          <p:cNvPr id="3" name="Content Placeholder 2"/>
          <p:cNvSpPr>
            <a:spLocks noGrp="1"/>
          </p:cNvSpPr>
          <p:nvPr>
            <p:ph idx="1"/>
          </p:nvPr>
        </p:nvSpPr>
        <p:spPr/>
        <p:txBody>
          <a:bodyPr/>
          <a:lstStyle/>
          <a:p>
            <a:endParaRPr lang="en-IN" sz="2800" i="1" dirty="0" smtClean="0">
              <a:latin typeface="Baskerville Old Face" pitchFamily="18" charset="0"/>
            </a:endParaRPr>
          </a:p>
          <a:p>
            <a:r>
              <a:rPr lang="en-IN" sz="2800" i="1" dirty="0" smtClean="0">
                <a:latin typeface="Baskerville Old Face" pitchFamily="18" charset="0"/>
              </a:rPr>
              <a:t>AFFORDABLE </a:t>
            </a:r>
          </a:p>
          <a:p>
            <a:r>
              <a:rPr lang="en-IN" sz="2800" i="1" dirty="0" smtClean="0">
                <a:latin typeface="Baskerville Old Face" pitchFamily="18" charset="0"/>
              </a:rPr>
              <a:t>NO NEED OF CARETAKERS</a:t>
            </a:r>
          </a:p>
          <a:p>
            <a:r>
              <a:rPr lang="en-IN" sz="2800" i="1" dirty="0" smtClean="0">
                <a:latin typeface="Baskerville Old Face" pitchFamily="18" charset="0"/>
              </a:rPr>
              <a:t>EASE OF APPLICATION</a:t>
            </a:r>
          </a:p>
          <a:p>
            <a:r>
              <a:rPr lang="en-IN" sz="2800" i="1" dirty="0" smtClean="0">
                <a:latin typeface="Baskerville Old Face" pitchFamily="18" charset="0"/>
              </a:rPr>
              <a:t>ACCURATE</a:t>
            </a:r>
          </a:p>
          <a:p>
            <a:r>
              <a:rPr lang="en-IN" sz="2800" i="1" dirty="0" smtClean="0">
                <a:latin typeface="Baskerville Old Face" pitchFamily="18" charset="0"/>
              </a:rPr>
              <a:t>DETAILS CAN BE RETRIEVED AT ANY TIME</a:t>
            </a:r>
          </a:p>
          <a:p>
            <a:r>
              <a:rPr lang="en-IN" sz="2800" i="1" dirty="0" smtClean="0">
                <a:latin typeface="Baskerville Old Face" pitchFamily="18" charset="0"/>
              </a:rPr>
              <a:t>GIVE ALERT BEFORE CRITICAL SITUATION </a:t>
            </a:r>
          </a:p>
          <a:p>
            <a:endParaRPr lang="en-IN" dirty="0"/>
          </a:p>
        </p:txBody>
      </p:sp>
    </p:spTree>
    <p:extLst>
      <p:ext uri="{BB962C8B-B14F-4D97-AF65-F5344CB8AC3E}">
        <p14:creationId xmlns:p14="http://schemas.microsoft.com/office/powerpoint/2010/main" val="408647963"/>
      </p:ext>
    </p:extLst>
  </p:cSld>
  <p:clrMapOvr>
    <a:masterClrMapping/>
  </p:clrMapOvr>
  <mc:AlternateContent xmlns:mc="http://schemas.openxmlformats.org/markup-compatibility/2006" xmlns:p14="http://schemas.microsoft.com/office/powerpoint/2010/main">
    <mc:Choice Requires="p14">
      <p:transition spd="slow" p14:dur="3250" advClick="0" advTm="8000">
        <p14:reveal/>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a:xfrm>
            <a:off x="457200" y="1600200"/>
            <a:ext cx="8229600" cy="4853136"/>
          </a:xfrm>
        </p:spPr>
        <p:txBody>
          <a:bodyPr>
            <a:normAutofit/>
          </a:bodyPr>
          <a:lstStyle/>
          <a:p>
            <a:pPr marL="0" indent="0">
              <a:buNone/>
            </a:pPr>
            <a:r>
              <a:rPr lang="en-IN" b="1" i="1" u="sng" dirty="0" smtClean="0"/>
              <a:t>HARDWARE:</a:t>
            </a:r>
            <a:endParaRPr lang="en-IN" b="1" i="1" u="sng" dirty="0"/>
          </a:p>
          <a:p>
            <a:r>
              <a:rPr lang="en-IN" sz="2400" dirty="0"/>
              <a:t>Node MCU</a:t>
            </a:r>
          </a:p>
          <a:p>
            <a:r>
              <a:rPr lang="en-IN" sz="2400" dirty="0"/>
              <a:t>Pulse sensor</a:t>
            </a:r>
          </a:p>
          <a:p>
            <a:r>
              <a:rPr lang="en-IN" sz="2400" dirty="0"/>
              <a:t>Temperature </a:t>
            </a:r>
            <a:r>
              <a:rPr lang="en-IN" sz="2400" dirty="0" smtClean="0"/>
              <a:t>sensor (LM 35)</a:t>
            </a:r>
          </a:p>
          <a:p>
            <a:r>
              <a:rPr lang="en-IN" sz="2400" dirty="0" err="1" smtClean="0"/>
              <a:t>Arduino</a:t>
            </a:r>
            <a:r>
              <a:rPr lang="en-IN" sz="2400" dirty="0" smtClean="0"/>
              <a:t> UNO</a:t>
            </a:r>
          </a:p>
          <a:p>
            <a:r>
              <a:rPr lang="en-IN" sz="2400" dirty="0" smtClean="0"/>
              <a:t>Basic shield</a:t>
            </a:r>
          </a:p>
          <a:p>
            <a:pPr marL="0" indent="0">
              <a:buNone/>
            </a:pPr>
            <a:r>
              <a:rPr lang="en-IN" b="1" i="1" u="sng" dirty="0" smtClean="0"/>
              <a:t>SOFTWARE:</a:t>
            </a:r>
            <a:endParaRPr lang="en-IN" b="1" i="1" u="sng" dirty="0"/>
          </a:p>
          <a:p>
            <a:r>
              <a:rPr lang="en-IN" sz="2400" dirty="0" err="1"/>
              <a:t>Arduino</a:t>
            </a:r>
            <a:r>
              <a:rPr lang="en-IN" sz="2400" dirty="0"/>
              <a:t> IDE</a:t>
            </a:r>
          </a:p>
          <a:p>
            <a:r>
              <a:rPr lang="en-IN" sz="2400" dirty="0"/>
              <a:t>IBM Watson Cloud </a:t>
            </a:r>
            <a:r>
              <a:rPr lang="en-IN" sz="2400" dirty="0" smtClean="0"/>
              <a:t>platform</a:t>
            </a:r>
          </a:p>
          <a:p>
            <a:r>
              <a:rPr lang="en-IN" sz="2400" dirty="0" smtClean="0"/>
              <a:t>MIT App Inventor</a:t>
            </a:r>
            <a:endParaRPr lang="en-IN" sz="2400" dirty="0"/>
          </a:p>
          <a:p>
            <a:endParaRPr lang="en-IN" dirty="0"/>
          </a:p>
        </p:txBody>
      </p:sp>
    </p:spTree>
    <p:extLst>
      <p:ext uri="{BB962C8B-B14F-4D97-AF65-F5344CB8AC3E}">
        <p14:creationId xmlns:p14="http://schemas.microsoft.com/office/powerpoint/2010/main" val="2404621527"/>
      </p:ext>
    </p:extLst>
  </p:cSld>
  <p:clrMapOvr>
    <a:masterClrMapping/>
  </p:clrMapOvr>
  <mc:AlternateContent xmlns:mc="http://schemas.openxmlformats.org/markup-compatibility/2006" xmlns:p14="http://schemas.microsoft.com/office/powerpoint/2010/main">
    <mc:Choice Requires="p14">
      <p:transition spd="slow" p14:dur="3000" advClick="0" advTm="20000">
        <p:split orient="vert"/>
      </p:transition>
    </mc:Choice>
    <mc:Fallback xmlns="">
      <p:transition spd="slow" advClick="0" advTm="20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476199" y="-602903"/>
            <a:ext cx="6192690" cy="7919792"/>
          </a:xfrm>
        </p:spPr>
      </p:pic>
    </p:spTree>
    <p:extLst>
      <p:ext uri="{BB962C8B-B14F-4D97-AF65-F5344CB8AC3E}">
        <p14:creationId xmlns:p14="http://schemas.microsoft.com/office/powerpoint/2010/main" val="850433890"/>
      </p:ext>
    </p:extLst>
  </p:cSld>
  <p:clrMapOvr>
    <a:masterClrMapping/>
  </p:clrMapOvr>
  <mc:AlternateContent xmlns:mc="http://schemas.openxmlformats.org/markup-compatibility/2006" xmlns:p14="http://schemas.microsoft.com/office/powerpoint/2010/main">
    <mc:Choice Requires="p14">
      <p:transition spd="slow" p14:dur="2000" advClick="0" advTm="12000">
        <p:circle/>
      </p:transition>
    </mc:Choice>
    <mc:Fallback xmlns="">
      <p:transition spd="slow" advClick="0" advTm="12000">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u="wavy" dirty="0"/>
              <a:t>Principle of Heartbeat Sensor</a:t>
            </a:r>
            <a:r>
              <a:rPr lang="en-IN" i="1" u="wavy" dirty="0" smtClean="0"/>
              <a:t>:</a:t>
            </a:r>
            <a:endParaRPr lang="en-IN" dirty="0"/>
          </a:p>
        </p:txBody>
      </p:sp>
      <p:sp>
        <p:nvSpPr>
          <p:cNvPr id="3" name="Content Placeholder 2"/>
          <p:cNvSpPr>
            <a:spLocks noGrp="1"/>
          </p:cNvSpPr>
          <p:nvPr>
            <p:ph idx="1"/>
          </p:nvPr>
        </p:nvSpPr>
        <p:spPr/>
        <p:txBody>
          <a:bodyPr>
            <a:normAutofit lnSpcReduction="10000"/>
          </a:bodyPr>
          <a:lstStyle/>
          <a:p>
            <a:r>
              <a:rPr lang="en-IN" sz="2400" b="1" i="1" u="sng" dirty="0"/>
              <a:t>The basic heartbeat sensor consists of a light emitting diode and a detector like a light detecting resistor or a photodiode. The heart beat pulses causes a variation in the flow of blood to different regions of the body.  When a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form of electrical signal and is proportional to the heart beat rat</a:t>
            </a:r>
            <a:r>
              <a:rPr lang="en-IN" sz="2400" b="1" i="1" dirty="0"/>
              <a:t>e</a:t>
            </a:r>
            <a:r>
              <a:rPr lang="en-IN" sz="2400" b="1" i="1" dirty="0" smtClean="0"/>
              <a:t>.</a:t>
            </a:r>
          </a:p>
          <a:p>
            <a:r>
              <a:rPr lang="en-IN" sz="2400" b="1" i="1" u="sng" dirty="0"/>
              <a:t>BPM(Beats per minute) = </a:t>
            </a:r>
            <a:r>
              <a:rPr lang="en-IN" sz="2400" b="1" i="1" u="sng" dirty="0" smtClean="0"/>
              <a:t>60*f</a:t>
            </a:r>
            <a:endParaRPr lang="en-IN" sz="2400" dirty="0"/>
          </a:p>
          <a:p>
            <a:endParaRPr lang="en-IN" sz="2400" dirty="0"/>
          </a:p>
        </p:txBody>
      </p:sp>
    </p:spTree>
    <p:extLst>
      <p:ext uri="{BB962C8B-B14F-4D97-AF65-F5344CB8AC3E}">
        <p14:creationId xmlns:p14="http://schemas.microsoft.com/office/powerpoint/2010/main" val="1453213279"/>
      </p:ext>
    </p:extLst>
  </p:cSld>
  <p:clrMapOvr>
    <a:masterClrMapping/>
  </p:clrMapOvr>
  <mc:AlternateContent xmlns:mc="http://schemas.openxmlformats.org/markup-compatibility/2006" xmlns:p14="http://schemas.microsoft.com/office/powerpoint/2010/main">
    <mc:Choice Requires="p14">
      <p:transition spd="slow" p14:dur="4000" advClick="0" advTm="20000">
        <p14:flash/>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path" presetSubtype="0" accel="50000" decel="50000" fill="hold" grpId="0" nodeType="after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artbeat">
            <a:hlinkClick r:id="rId2"/>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457200" y="2132856"/>
            <a:ext cx="4038600" cy="3240360"/>
          </a:xfrm>
          <a:prstGeom prst="rect">
            <a:avLst/>
          </a:prstGeom>
          <a:noFill/>
          <a:ln>
            <a:noFill/>
          </a:ln>
        </p:spPr>
      </p:pic>
      <p:pic>
        <p:nvPicPr>
          <p:cNvPr id="6" name="Content Placeholder 5"/>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5580112" y="2204864"/>
            <a:ext cx="2952328" cy="3096344"/>
          </a:xfrm>
        </p:spPr>
      </p:pic>
      <p:sp>
        <p:nvSpPr>
          <p:cNvPr id="2" name="Title 1"/>
          <p:cNvSpPr>
            <a:spLocks noGrp="1"/>
          </p:cNvSpPr>
          <p:nvPr>
            <p:ph type="title"/>
          </p:nvPr>
        </p:nvSpPr>
        <p:spPr/>
        <p:txBody>
          <a:bodyPr/>
          <a:lstStyle/>
          <a:p>
            <a:r>
              <a:rPr lang="en-IN" i="1" dirty="0" smtClean="0">
                <a:latin typeface="Algerian" pitchFamily="82" charset="0"/>
              </a:rPr>
              <a:t>HEART RATE SENSOR</a:t>
            </a:r>
            <a:endParaRPr lang="en-IN" i="1" dirty="0">
              <a:latin typeface="Algerian" pitchFamily="82" charset="0"/>
            </a:endParaRPr>
          </a:p>
        </p:txBody>
      </p:sp>
    </p:spTree>
    <p:extLst>
      <p:ext uri="{BB962C8B-B14F-4D97-AF65-F5344CB8AC3E}">
        <p14:creationId xmlns:p14="http://schemas.microsoft.com/office/powerpoint/2010/main" val="1325095021"/>
      </p:ext>
    </p:extLst>
  </p:cSld>
  <p:clrMapOvr>
    <a:masterClrMapping/>
  </p:clrMapOvr>
  <mc:AlternateContent xmlns:mc="http://schemas.openxmlformats.org/markup-compatibility/2006" xmlns:p14="http://schemas.microsoft.com/office/powerpoint/2010/main">
    <mc:Choice Requires="p14">
      <p:transition spd="slow" p14:dur="4000" advClick="0" advTm="10000">
        <p14:warp dir="in"/>
      </p:transition>
    </mc:Choice>
    <mc:Fallback xmlns="">
      <p:transition spd="slow" advClick="0" advTm="10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b="1" i="1" u="wavy" dirty="0"/>
              <a:t>WORKING PRINCIPLE OF THERMAL SENSOR(LM35)</a:t>
            </a:r>
            <a:r>
              <a:rPr lang="en-IN" sz="2800" b="1" i="1" dirty="0"/>
              <a:t/>
            </a:r>
            <a:br>
              <a:rPr lang="en-IN" sz="2800" b="1" i="1" dirty="0"/>
            </a:br>
            <a:endParaRPr lang="en-IN" sz="2800" b="1" i="1" dirty="0"/>
          </a:p>
        </p:txBody>
      </p:sp>
      <p:sp>
        <p:nvSpPr>
          <p:cNvPr id="3" name="Content Placeholder 2"/>
          <p:cNvSpPr>
            <a:spLocks noGrp="1"/>
          </p:cNvSpPr>
          <p:nvPr>
            <p:ph idx="1"/>
          </p:nvPr>
        </p:nvSpPr>
        <p:spPr/>
        <p:txBody>
          <a:bodyPr/>
          <a:lstStyle/>
          <a:p>
            <a:r>
              <a:rPr lang="en-IN" sz="2400" dirty="0">
                <a:latin typeface="Arial" pitchFamily="34" charset="0"/>
                <a:cs typeface="Arial" pitchFamily="34" charset="0"/>
              </a:rPr>
              <a:t>The power supply of the LM35 temperature sensor requires 5.5V and it consists of three terminals of a material which perform the operation according to the temperature to vary resistance. When the voltage increases, then the temperature also rises. We can see this operation by using a diode</a:t>
            </a:r>
            <a:r>
              <a:rPr lang="en-IN" sz="2400" dirty="0" smtClean="0">
                <a:latin typeface="Arial" pitchFamily="34" charset="0"/>
                <a:cs typeface="Arial" pitchFamily="34" charset="0"/>
              </a:rPr>
              <a:t>.</a:t>
            </a:r>
          </a:p>
          <a:p>
            <a:r>
              <a:rPr lang="en-IN" sz="2400" dirty="0" smtClean="0">
                <a:latin typeface="Arial" pitchFamily="34" charset="0"/>
                <a:cs typeface="Arial" pitchFamily="34" charset="0"/>
              </a:rPr>
              <a:t>TEMPERATURE       </a:t>
            </a:r>
            <a:r>
              <a:rPr lang="en-IN" sz="4000" b="1" dirty="0" smtClean="0">
                <a:effectLst/>
              </a:rPr>
              <a:t>∝   </a:t>
            </a:r>
            <a:r>
              <a:rPr lang="en-IN" sz="2400" dirty="0" smtClean="0">
                <a:effectLst/>
                <a:latin typeface="Arial" pitchFamily="34" charset="0"/>
                <a:cs typeface="Arial" pitchFamily="34" charset="0"/>
              </a:rPr>
              <a:t>VOLTAGE</a:t>
            </a:r>
            <a:endParaRPr lang="en-IN" sz="4000" dirty="0">
              <a:latin typeface="Arial" pitchFamily="34" charset="0"/>
              <a:cs typeface="Arial" pitchFamily="34" charset="0"/>
            </a:endParaRPr>
          </a:p>
          <a:p>
            <a:endParaRPr lang="en-IN" dirty="0"/>
          </a:p>
        </p:txBody>
      </p:sp>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82570259"/>
      </p:ext>
    </p:extLst>
  </p:cSld>
  <p:clrMapOvr>
    <a:masterClrMapping/>
  </p:clrMapOvr>
  <mc:AlternateContent xmlns:mc="http://schemas.openxmlformats.org/markup-compatibility/2006" xmlns:p14="http://schemas.microsoft.com/office/powerpoint/2010/main">
    <mc:Choice Requires="p14">
      <p:transition spd="slow" p14:dur="3250" advClick="0" advTm="15000">
        <p14:switch dir="r"/>
      </p:transition>
    </mc:Choice>
    <mc:Fallback xmlns="">
      <p:transition spd="slow" advClick="0" advTm="15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i="1" dirty="0" smtClean="0"/>
              <a:t>Features of LM35 Temperature Sensor</a:t>
            </a:r>
            <a:endParaRPr lang="en-IN" sz="3600" dirty="0"/>
          </a:p>
        </p:txBody>
      </p:sp>
      <p:sp>
        <p:nvSpPr>
          <p:cNvPr id="3" name="Content Placeholder 2"/>
          <p:cNvSpPr>
            <a:spLocks noGrp="1"/>
          </p:cNvSpPr>
          <p:nvPr>
            <p:ph sz="quarter" idx="13"/>
          </p:nvPr>
        </p:nvSpPr>
        <p:spPr/>
        <p:txBody>
          <a:bodyPr>
            <a:normAutofit/>
          </a:bodyPr>
          <a:lstStyle/>
          <a:p>
            <a:pPr marL="0" indent="0">
              <a:buNone/>
            </a:pPr>
            <a:endParaRPr lang="en-IN" dirty="0"/>
          </a:p>
          <a:p>
            <a:pPr lvl="0"/>
            <a:r>
              <a:rPr lang="en-IN" sz="2000" dirty="0" smtClean="0"/>
              <a:t>Calibrated </a:t>
            </a:r>
            <a:r>
              <a:rPr lang="en-IN" sz="2000" dirty="0"/>
              <a:t>directly in ˚ Celsius (Centigrade)</a:t>
            </a:r>
          </a:p>
          <a:p>
            <a:pPr lvl="0"/>
            <a:r>
              <a:rPr lang="en-IN" sz="2000" dirty="0"/>
              <a:t>Rated for full l −55˚ to +150˚C range</a:t>
            </a:r>
          </a:p>
          <a:p>
            <a:pPr lvl="0"/>
            <a:r>
              <a:rPr lang="en-IN" sz="2000" dirty="0"/>
              <a:t>Suitable for remote applications</a:t>
            </a:r>
          </a:p>
          <a:p>
            <a:pPr lvl="0"/>
            <a:r>
              <a:rPr lang="en-IN" sz="2000" dirty="0"/>
              <a:t>Low cost due to wafer-level trimming</a:t>
            </a:r>
          </a:p>
          <a:p>
            <a:pPr lvl="0"/>
            <a:r>
              <a:rPr lang="en-IN" sz="2000" dirty="0"/>
              <a:t>Operates from 4 to 30 volts</a:t>
            </a:r>
          </a:p>
          <a:p>
            <a:pPr lvl="0"/>
            <a:r>
              <a:rPr lang="en-IN" sz="2000" dirty="0"/>
              <a:t>Low self-heating,</a:t>
            </a:r>
          </a:p>
          <a:p>
            <a:pPr lvl="0"/>
            <a:r>
              <a:rPr lang="en-IN" sz="2000" dirty="0"/>
              <a:t>±1/4˚C of typical nonlinearity</a:t>
            </a:r>
          </a:p>
          <a:p>
            <a:r>
              <a:rPr lang="en-IN" sz="2000" i="1" dirty="0"/>
              <a:t> </a:t>
            </a:r>
            <a:endParaRPr lang="en-IN" sz="2000" dirty="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708920"/>
            <a:ext cx="2962402" cy="2074540"/>
          </a:xfrm>
          <a:prstGeom prst="rect">
            <a:avLst/>
          </a:prstGeom>
        </p:spPr>
      </p:pic>
    </p:spTree>
    <p:extLst>
      <p:ext uri="{BB962C8B-B14F-4D97-AF65-F5344CB8AC3E}">
        <p14:creationId xmlns:p14="http://schemas.microsoft.com/office/powerpoint/2010/main" val="2035546004"/>
      </p:ext>
    </p:extLst>
  </p:cSld>
  <p:clrMapOvr>
    <a:masterClrMapping/>
  </p:clrMapOvr>
  <mc:AlternateContent xmlns:mc="http://schemas.openxmlformats.org/markup-compatibility/2006" xmlns:p14="http://schemas.microsoft.com/office/powerpoint/2010/main">
    <mc:Choice Requires="p14">
      <p:transition spd="slow" p14:dur="1500" advClick="0" advTm="15000">
        <p:dissolve/>
        <p:sndAc>
          <p:stSnd>
            <p:snd r:embed="rId2" name="arrow.wav"/>
          </p:stSnd>
        </p:sndAc>
      </p:transition>
    </mc:Choice>
    <mc:Fallback xmlns="">
      <p:transition spd="slow" advClick="0" advTm="15000">
        <p:dissolve/>
        <p:sndAc>
          <p:stSnd>
            <p:snd r:embed="rId4" name="arrow.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itchFamily="82" charset="0"/>
              </a:rPr>
              <a:t>BLOCK DIAGRAM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419" y="2060848"/>
            <a:ext cx="6405089" cy="386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Up Arrow 5"/>
          <p:cNvSpPr/>
          <p:nvPr/>
        </p:nvSpPr>
        <p:spPr>
          <a:xfrm>
            <a:off x="3779912" y="4149080"/>
            <a:ext cx="288032" cy="864096"/>
          </a:xfrm>
          <a:prstGeom prst="upArrow">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Up Arrow 7"/>
          <p:cNvSpPr/>
          <p:nvPr/>
        </p:nvSpPr>
        <p:spPr>
          <a:xfrm>
            <a:off x="2267744" y="4301480"/>
            <a:ext cx="288032" cy="711696"/>
          </a:xfrm>
          <a:prstGeom prst="upArrow">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0708666"/>
      </p:ext>
    </p:extLst>
  </p:cSld>
  <p:clrMapOvr>
    <a:masterClrMapping/>
  </p:clrMapOvr>
  <p:transition spd="slow" advClick="0" advTm="20000">
    <p:randomBar dir="vert"/>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5.xml><?xml version="1.0" encoding="utf-8"?>
<a:theme xmlns:a="http://schemas.openxmlformats.org/drawingml/2006/main" name="2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250</TotalTime>
  <Words>401</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Horizon</vt:lpstr>
      <vt:lpstr>Adjacency</vt:lpstr>
      <vt:lpstr>1_Adjacency</vt:lpstr>
      <vt:lpstr>Apex</vt:lpstr>
      <vt:lpstr>2_Adjacency</vt:lpstr>
      <vt:lpstr>PROJECT: Smart Health Monitoring </vt:lpstr>
      <vt:lpstr>PURPOSE OF USING THIS DEVICE</vt:lpstr>
      <vt:lpstr>REQUIREMENTS</vt:lpstr>
      <vt:lpstr>PowerPoint Presentation</vt:lpstr>
      <vt:lpstr>Principle of Heartbeat Sensor:</vt:lpstr>
      <vt:lpstr>HEART RATE SENSOR</vt:lpstr>
      <vt:lpstr>WORKING PRINCIPLE OF THERMAL SENSOR(LM35) </vt:lpstr>
      <vt:lpstr>Features of LM35 Temperature Sensor</vt:lpstr>
      <vt:lpstr>BLOCK DIAGRAM</vt:lpstr>
      <vt:lpstr>Project Description :</vt:lpstr>
      <vt:lpstr>PowerPoint Presentation</vt:lpstr>
      <vt:lpstr>PowerPoint Presentation</vt:lpstr>
      <vt:lpstr>GRAPHICAL REPRESENTATION </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Smart Health Monitoring</dc:title>
  <dc:creator>User</dc:creator>
  <cp:lastModifiedBy>User</cp:lastModifiedBy>
  <cp:revision>24</cp:revision>
  <dcterms:created xsi:type="dcterms:W3CDTF">2019-05-30T15:56:49Z</dcterms:created>
  <dcterms:modified xsi:type="dcterms:W3CDTF">2019-05-31T09:07:55Z</dcterms:modified>
</cp:coreProperties>
</file>