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4" r:id="rId5"/>
    <p:sldId id="258" r:id="rId6"/>
    <p:sldId id="261" r:id="rId7"/>
    <p:sldId id="266" r:id="rId8"/>
    <p:sldId id="262" r:id="rId9"/>
    <p:sldId id="263"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21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C96832-C38C-4C5A-8486-EA2886EA93A9}"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283037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C96832-C38C-4C5A-8486-EA2886EA93A9}"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282488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C96832-C38C-4C5A-8486-EA2886EA93A9}"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323237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C96832-C38C-4C5A-8486-EA2886EA93A9}"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304027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C96832-C38C-4C5A-8486-EA2886EA93A9}"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313463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C96832-C38C-4C5A-8486-EA2886EA93A9}"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15028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C96832-C38C-4C5A-8486-EA2886EA93A9}" type="datetimeFigureOut">
              <a:rPr lang="en-IN" smtClean="0"/>
              <a:t>03-06-2019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199930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C96832-C38C-4C5A-8486-EA2886EA93A9}" type="datetimeFigureOut">
              <a:rPr lang="en-IN" smtClean="0"/>
              <a:t>03-06-2019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405914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96832-C38C-4C5A-8486-EA2886EA93A9}" type="datetimeFigureOut">
              <a:rPr lang="en-IN" smtClean="0"/>
              <a:t>03-06-2019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29328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96832-C38C-4C5A-8486-EA2886EA93A9}"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3999770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C96832-C38C-4C5A-8486-EA2886EA93A9}"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E40B5-E060-41AF-937B-E4AD0F8183B4}" type="slidenum">
              <a:rPr lang="en-IN" smtClean="0"/>
              <a:t>‹#›</a:t>
            </a:fld>
            <a:endParaRPr lang="en-IN"/>
          </a:p>
        </p:txBody>
      </p:sp>
    </p:spTree>
    <p:extLst>
      <p:ext uri="{BB962C8B-B14F-4D97-AF65-F5344CB8AC3E}">
        <p14:creationId xmlns:p14="http://schemas.microsoft.com/office/powerpoint/2010/main" val="349582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96832-C38C-4C5A-8486-EA2886EA93A9}" type="datetimeFigureOut">
              <a:rPr lang="en-IN" smtClean="0"/>
              <a:t>03-06-2019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E40B5-E060-41AF-937B-E4AD0F8183B4}" type="slidenum">
              <a:rPr lang="en-IN" smtClean="0"/>
              <a:t>‹#›</a:t>
            </a:fld>
            <a:endParaRPr lang="en-IN"/>
          </a:p>
        </p:txBody>
      </p:sp>
    </p:spTree>
    <p:extLst>
      <p:ext uri="{BB962C8B-B14F-4D97-AF65-F5344CB8AC3E}">
        <p14:creationId xmlns:p14="http://schemas.microsoft.com/office/powerpoint/2010/main" val="127551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7772400" cy="1470025"/>
          </a:xfrm>
        </p:spPr>
        <p:txBody>
          <a:bodyPr/>
          <a:lstStyle/>
          <a:p>
            <a:r>
              <a:rPr lang="en-IN" dirty="0" smtClean="0"/>
              <a:t>Prediction of alcohol consumption</a:t>
            </a:r>
            <a:endParaRPr lang="en-IN" dirty="0"/>
          </a:p>
        </p:txBody>
      </p:sp>
      <p:sp>
        <p:nvSpPr>
          <p:cNvPr id="3" name="Subtitle 2"/>
          <p:cNvSpPr>
            <a:spLocks noGrp="1"/>
          </p:cNvSpPr>
          <p:nvPr>
            <p:ph type="subTitle" idx="1"/>
          </p:nvPr>
        </p:nvSpPr>
        <p:spPr>
          <a:xfrm>
            <a:off x="611560" y="2348880"/>
            <a:ext cx="7920880" cy="3528392"/>
          </a:xfrm>
        </p:spPr>
        <p:txBody>
          <a:bodyPr>
            <a:normAutofit/>
          </a:bodyPr>
          <a:lstStyle/>
          <a:p>
            <a:r>
              <a:rPr lang="en-IN" dirty="0" err="1" smtClean="0"/>
              <a:t>Team:Beginners</a:t>
            </a:r>
            <a:r>
              <a:rPr lang="en-IN" dirty="0" smtClean="0"/>
              <a:t>                                                                          </a:t>
            </a:r>
          </a:p>
          <a:p>
            <a:r>
              <a:rPr lang="en-IN" dirty="0" smtClean="0"/>
              <a:t>                                                        </a:t>
            </a:r>
            <a:r>
              <a:rPr lang="en-IN" dirty="0" err="1" smtClean="0"/>
              <a:t>manoj</a:t>
            </a:r>
            <a:endParaRPr lang="en-IN" dirty="0" smtClean="0"/>
          </a:p>
          <a:p>
            <a:r>
              <a:rPr lang="en-IN" dirty="0" smtClean="0"/>
              <a:t>                                                  </a:t>
            </a:r>
            <a:r>
              <a:rPr lang="en-IN" dirty="0" err="1" smtClean="0"/>
              <a:t>meghana</a:t>
            </a:r>
            <a:endParaRPr lang="en-IN" dirty="0" smtClean="0"/>
          </a:p>
          <a:p>
            <a:r>
              <a:rPr lang="en-IN" dirty="0" smtClean="0"/>
              <a:t>                                                     </a:t>
            </a:r>
            <a:r>
              <a:rPr lang="en-IN" dirty="0" err="1" smtClean="0"/>
              <a:t>kavitha</a:t>
            </a:r>
            <a:r>
              <a:rPr lang="en-IN" dirty="0" smtClean="0"/>
              <a:t>  </a:t>
            </a:r>
          </a:p>
          <a:p>
            <a:endParaRPr lang="en-IN" dirty="0"/>
          </a:p>
        </p:txBody>
      </p:sp>
    </p:spTree>
    <p:extLst>
      <p:ext uri="{BB962C8B-B14F-4D97-AF65-F5344CB8AC3E}">
        <p14:creationId xmlns:p14="http://schemas.microsoft.com/office/powerpoint/2010/main" val="3563753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Character configuration:</a:t>
            </a:r>
            <a:endParaRPr lang="en-IN" dirty="0"/>
          </a:p>
        </p:txBody>
      </p:sp>
      <p:sp>
        <p:nvSpPr>
          <p:cNvPr id="3" name="Content Placeholder 2"/>
          <p:cNvSpPr>
            <a:spLocks noGrp="1"/>
          </p:cNvSpPr>
          <p:nvPr>
            <p:ph idx="1"/>
          </p:nvPr>
        </p:nvSpPr>
        <p:spPr/>
        <p:txBody>
          <a:bodyPr>
            <a:normAutofit/>
          </a:bodyPr>
          <a:lstStyle/>
          <a:p>
            <a:pPr marL="514350" indent="-514350">
              <a:buAutoNum type="arabicPeriod"/>
            </a:pPr>
            <a:r>
              <a:rPr lang="en-IN" dirty="0" smtClean="0"/>
              <a:t>Good sensitivity to alcohol gas.</a:t>
            </a:r>
          </a:p>
          <a:p>
            <a:pPr marL="0" indent="0">
              <a:buNone/>
            </a:pPr>
            <a:r>
              <a:rPr lang="en-IN" dirty="0" smtClean="0"/>
              <a:t>2. Circuit is simply driven.</a:t>
            </a:r>
          </a:p>
          <a:p>
            <a:pPr marL="0" indent="0">
              <a:buNone/>
            </a:pPr>
            <a:r>
              <a:rPr lang="en-IN" dirty="0" smtClean="0"/>
              <a:t>3. Low cost and long life.</a:t>
            </a:r>
          </a:p>
          <a:p>
            <a:pPr marL="0" indent="0">
              <a:buNone/>
            </a:pPr>
            <a:r>
              <a:rPr lang="en-IN" dirty="0" smtClean="0"/>
              <a:t>4. Small towards benzene and High sensitivity to</a:t>
            </a:r>
          </a:p>
          <a:p>
            <a:pPr marL="0" indent="0">
              <a:buNone/>
            </a:pPr>
            <a:r>
              <a:rPr lang="en-IN" dirty="0" smtClean="0"/>
              <a:t>alcohol .</a:t>
            </a:r>
          </a:p>
          <a:p>
            <a:pPr marL="0" indent="0">
              <a:buNone/>
            </a:pPr>
            <a:r>
              <a:rPr lang="en-IN" dirty="0" smtClean="0"/>
              <a:t>5. Fast response and high sensitivity and stability   and life long.      </a:t>
            </a:r>
          </a:p>
          <a:p>
            <a:endParaRPr lang="en-IN" dirty="0"/>
          </a:p>
        </p:txBody>
      </p:sp>
    </p:spTree>
    <p:extLst>
      <p:ext uri="{BB962C8B-B14F-4D97-AF65-F5344CB8AC3E}">
        <p14:creationId xmlns:p14="http://schemas.microsoft.com/office/powerpoint/2010/main" val="406114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ADVANTAGES: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1. To prevent accident due to drunk and driving.</a:t>
            </a:r>
          </a:p>
          <a:p>
            <a:pPr marL="0" indent="0">
              <a:buNone/>
            </a:pPr>
            <a:r>
              <a:rPr lang="en-IN" dirty="0" smtClean="0"/>
              <a:t>2. Easy and efficient to test the alcohol content in the body.</a:t>
            </a:r>
          </a:p>
          <a:p>
            <a:pPr marL="0" indent="0">
              <a:buNone/>
            </a:pPr>
            <a:r>
              <a:rPr lang="en-IN" dirty="0" smtClean="0"/>
              <a:t>3. Quick and accurate results.</a:t>
            </a:r>
          </a:p>
          <a:p>
            <a:pPr marL="0" indent="0">
              <a:buNone/>
            </a:pPr>
            <a:r>
              <a:rPr lang="en-IN" dirty="0" smtClean="0"/>
              <a:t>4. Helpful for police and provides and automatic safety systems for cars and other vehicles as well.</a:t>
            </a:r>
            <a:endParaRPr lang="en-IN" dirty="0"/>
          </a:p>
        </p:txBody>
      </p:sp>
    </p:spTree>
    <p:extLst>
      <p:ext uri="{BB962C8B-B14F-4D97-AF65-F5344CB8AC3E}">
        <p14:creationId xmlns:p14="http://schemas.microsoft.com/office/powerpoint/2010/main" val="398176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IN" dirty="0"/>
          </a:p>
        </p:txBody>
      </p:sp>
      <p:sp>
        <p:nvSpPr>
          <p:cNvPr id="3" name="Content Placeholder 2"/>
          <p:cNvSpPr>
            <a:spLocks noGrp="1"/>
          </p:cNvSpPr>
          <p:nvPr>
            <p:ph idx="1"/>
          </p:nvPr>
        </p:nvSpPr>
        <p:spPr>
          <a:xfrm>
            <a:off x="457200" y="1484784"/>
            <a:ext cx="8229600" cy="5112568"/>
          </a:xfrm>
        </p:spPr>
        <p:txBody>
          <a:bodyPr>
            <a:normAutofit/>
          </a:bodyPr>
          <a:lstStyle/>
          <a:p>
            <a:pPr>
              <a:buNone/>
            </a:pPr>
            <a:r>
              <a:rPr lang="en-IN" dirty="0" smtClean="0"/>
              <a:t>HARDWARE:</a:t>
            </a:r>
          </a:p>
          <a:p>
            <a:r>
              <a:rPr lang="en-IN" dirty="0" smtClean="0"/>
              <a:t>NODEMCU</a:t>
            </a:r>
          </a:p>
          <a:p>
            <a:r>
              <a:rPr lang="en-IN" dirty="0" smtClean="0"/>
              <a:t>MQ3 SENSOR</a:t>
            </a:r>
          </a:p>
          <a:p>
            <a:r>
              <a:rPr lang="en-IN" dirty="0" smtClean="0"/>
              <a:t>BASIC SHIELD</a:t>
            </a:r>
          </a:p>
          <a:p>
            <a:r>
              <a:rPr lang="en-IN" dirty="0" smtClean="0"/>
              <a:t>BUZZER</a:t>
            </a:r>
          </a:p>
          <a:p>
            <a:pPr>
              <a:buNone/>
            </a:pPr>
            <a:r>
              <a:rPr lang="en-IN" dirty="0" smtClean="0"/>
              <a:t>SOFTWARE:</a:t>
            </a:r>
          </a:p>
          <a:p>
            <a:r>
              <a:rPr lang="en-IN" dirty="0" smtClean="0"/>
              <a:t>IBM WATSON CLOUD PLATFORM</a:t>
            </a:r>
          </a:p>
          <a:p>
            <a:r>
              <a:rPr lang="en-IN" dirty="0" smtClean="0"/>
              <a:t>MIT APP INVENTOR</a:t>
            </a:r>
          </a:p>
          <a:p>
            <a:endParaRPr lang="en-IN" dirty="0"/>
          </a:p>
        </p:txBody>
      </p:sp>
    </p:spTree>
    <p:extLst>
      <p:ext uri="{BB962C8B-B14F-4D97-AF65-F5344CB8AC3E}">
        <p14:creationId xmlns:p14="http://schemas.microsoft.com/office/powerpoint/2010/main" val="43118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76" y="4869159"/>
            <a:ext cx="979512" cy="432049"/>
          </a:xfrm>
        </p:spPr>
        <p:txBody>
          <a:bodyPr>
            <a:normAutofit/>
          </a:bodyPr>
          <a:lstStyle/>
          <a:p>
            <a:r>
              <a:rPr lang="en-IN" dirty="0" smtClean="0"/>
              <a:t>Buzzer</a:t>
            </a:r>
            <a:endParaRPr lang="en-IN" dirty="0"/>
          </a:p>
        </p:txBody>
      </p:sp>
      <p:pic>
        <p:nvPicPr>
          <p:cNvPr id="1026" name="Picture 2" descr="Image result for nodemcu"/>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1136" b="11136"/>
          <a:stretch>
            <a:fillRect/>
          </a:stretch>
        </p:blipFill>
        <p:spPr bwMode="auto">
          <a:xfrm>
            <a:off x="899592" y="256691"/>
            <a:ext cx="2880320" cy="2024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q3 sen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88640"/>
            <a:ext cx="2952328" cy="21602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buzzer in i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533546"/>
            <a:ext cx="2808312" cy="24251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28312" y="2403386"/>
            <a:ext cx="1069524" cy="369332"/>
          </a:xfrm>
          <a:prstGeom prst="rect">
            <a:avLst/>
          </a:prstGeom>
        </p:spPr>
        <p:txBody>
          <a:bodyPr wrap="none">
            <a:spAutoFit/>
          </a:bodyPr>
          <a:lstStyle/>
          <a:p>
            <a:r>
              <a:rPr lang="en-IN" dirty="0" err="1" smtClean="0"/>
              <a:t>nodemcu</a:t>
            </a:r>
            <a:endParaRPr lang="en-IN" dirty="0"/>
          </a:p>
        </p:txBody>
      </p:sp>
      <p:sp>
        <p:nvSpPr>
          <p:cNvPr id="6" name="Rectangle 5"/>
          <p:cNvSpPr/>
          <p:nvPr/>
        </p:nvSpPr>
        <p:spPr>
          <a:xfrm>
            <a:off x="6753314" y="2164214"/>
            <a:ext cx="1326004" cy="369332"/>
          </a:xfrm>
          <a:prstGeom prst="rect">
            <a:avLst/>
          </a:prstGeom>
        </p:spPr>
        <p:txBody>
          <a:bodyPr wrap="none">
            <a:spAutoFit/>
          </a:bodyPr>
          <a:lstStyle/>
          <a:p>
            <a:r>
              <a:rPr lang="en-IN" dirty="0" smtClean="0"/>
              <a:t>MQ3 sensor</a:t>
            </a:r>
            <a:endParaRPr lang="en-IN" dirty="0"/>
          </a:p>
        </p:txBody>
      </p:sp>
    </p:spTree>
    <p:extLst>
      <p:ext uri="{BB962C8B-B14F-4D97-AF65-F5344CB8AC3E}">
        <p14:creationId xmlns:p14="http://schemas.microsoft.com/office/powerpoint/2010/main" val="17757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Overview</a:t>
            </a:r>
            <a:endParaRPr lang="en-IN" dirty="0"/>
          </a:p>
        </p:txBody>
      </p:sp>
      <p:sp>
        <p:nvSpPr>
          <p:cNvPr id="3" name="Content Placeholder 2"/>
          <p:cNvSpPr>
            <a:spLocks noGrp="1"/>
          </p:cNvSpPr>
          <p:nvPr>
            <p:ph idx="1"/>
          </p:nvPr>
        </p:nvSpPr>
        <p:spPr>
          <a:xfrm>
            <a:off x="457200" y="1412776"/>
            <a:ext cx="8229600" cy="5040560"/>
          </a:xfrm>
        </p:spPr>
        <p:txBody>
          <a:bodyPr>
            <a:normAutofit fontScale="62500" lnSpcReduction="20000"/>
          </a:bodyPr>
          <a:lstStyle/>
          <a:p>
            <a:r>
              <a:rPr lang="en-IN" dirty="0" smtClean="0"/>
              <a:t>This is an </a:t>
            </a:r>
            <a:r>
              <a:rPr lang="en-IN" dirty="0" err="1" smtClean="0"/>
              <a:t>Analog</a:t>
            </a:r>
            <a:r>
              <a:rPr lang="en-IN" dirty="0" smtClean="0"/>
              <a:t> output sensor. This needs to be connected to any one </a:t>
            </a:r>
            <a:r>
              <a:rPr lang="en-IN" dirty="0" err="1" smtClean="0"/>
              <a:t>Analog</a:t>
            </a:r>
            <a:r>
              <a:rPr lang="en-IN" dirty="0" smtClean="0"/>
              <a:t> socket in Grove Base Shield. The examples used in this tutorial makes uses of A0 </a:t>
            </a:r>
            <a:r>
              <a:rPr lang="en-IN" dirty="0" err="1" smtClean="0"/>
              <a:t>analog</a:t>
            </a:r>
            <a:r>
              <a:rPr lang="en-IN" dirty="0" smtClean="0"/>
              <a:t> pin. Connect this module to the A0 port of Base Shield.</a:t>
            </a:r>
          </a:p>
          <a:p>
            <a:endParaRPr lang="en-IN" dirty="0" smtClean="0"/>
          </a:p>
          <a:p>
            <a:r>
              <a:rPr lang="en-IN" dirty="0" smtClean="0"/>
              <a:t>It is possible to connect the Grove module to </a:t>
            </a:r>
            <a:r>
              <a:rPr lang="en-IN" dirty="0" err="1" smtClean="0"/>
              <a:t>Arduino</a:t>
            </a:r>
            <a:r>
              <a:rPr lang="en-IN" dirty="0" smtClean="0"/>
              <a:t> directly by using jumper wires by using the connection as shown in the table below:</a:t>
            </a:r>
          </a:p>
          <a:p>
            <a:endParaRPr lang="en-IN" dirty="0" smtClean="0"/>
          </a:p>
          <a:p>
            <a:r>
              <a:rPr lang="en-IN" dirty="0" err="1" smtClean="0"/>
              <a:t>Arduino</a:t>
            </a:r>
            <a:r>
              <a:rPr lang="en-IN" dirty="0" smtClean="0"/>
              <a:t>	Gas Sensor</a:t>
            </a:r>
          </a:p>
          <a:p>
            <a:r>
              <a:rPr lang="en-IN" dirty="0" smtClean="0"/>
              <a:t>5V	                     VCC</a:t>
            </a:r>
          </a:p>
          <a:p>
            <a:r>
              <a:rPr lang="en-IN" dirty="0" smtClean="0"/>
              <a:t>GND	                     GND</a:t>
            </a:r>
          </a:p>
          <a:p>
            <a:r>
              <a:rPr lang="en-IN" dirty="0" smtClean="0"/>
              <a:t>NC	                     NC</a:t>
            </a:r>
          </a:p>
          <a:p>
            <a:r>
              <a:rPr lang="en-IN" dirty="0" err="1" smtClean="0"/>
              <a:t>Analog</a:t>
            </a:r>
            <a:r>
              <a:rPr lang="en-IN" dirty="0" smtClean="0"/>
              <a:t> A0	     SIG</a:t>
            </a:r>
          </a:p>
          <a:p>
            <a:r>
              <a:rPr lang="en-IN" dirty="0" smtClean="0"/>
              <a:t>The output voltage from the Gas sensor increases when the concentration of gas increases. Sensitivity can be adjusted by varying the potentiometer. Please note that the best preheat time for the sensor is above 24 hours. For detailed information about the MQ-3 sensor, please refer to the data-sheet provided in Resources section.</a:t>
            </a:r>
          </a:p>
          <a:p>
            <a:endParaRPr lang="en-IN" dirty="0"/>
          </a:p>
        </p:txBody>
      </p:sp>
    </p:spTree>
    <p:extLst>
      <p:ext uri="{BB962C8B-B14F-4D97-AF65-F5344CB8AC3E}">
        <p14:creationId xmlns:p14="http://schemas.microsoft.com/office/powerpoint/2010/main" val="273160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12974"/>
          </a:xfrm>
        </p:spPr>
        <p:txBody>
          <a:bodyPr>
            <a:normAutofit/>
          </a:bodyPr>
          <a:lstStyle/>
          <a:p>
            <a:r>
              <a:rPr lang="en-GB" dirty="0" smtClean="0"/>
              <a:t>Features of MQ-3 Alcohol Sensor:</a:t>
            </a:r>
            <a:endParaRPr lang="en-IN" dirty="0"/>
          </a:p>
        </p:txBody>
      </p:sp>
      <p:sp>
        <p:nvSpPr>
          <p:cNvPr id="3" name="Content Placeholder 2"/>
          <p:cNvSpPr>
            <a:spLocks noGrp="1"/>
          </p:cNvSpPr>
          <p:nvPr>
            <p:ph idx="1"/>
          </p:nvPr>
        </p:nvSpPr>
        <p:spPr/>
        <p:txBody>
          <a:bodyPr>
            <a:normAutofit fontScale="92500" lnSpcReduction="20000"/>
          </a:bodyPr>
          <a:lstStyle/>
          <a:p>
            <a:r>
              <a:rPr lang="en-GB" dirty="0" smtClean="0"/>
              <a:t>Sensor Type - Semiconductor</a:t>
            </a:r>
          </a:p>
          <a:p>
            <a:r>
              <a:rPr lang="en-GB" dirty="0" smtClean="0"/>
              <a:t>Easy SIP header interface</a:t>
            </a:r>
          </a:p>
          <a:p>
            <a:r>
              <a:rPr lang="en-GB" dirty="0" smtClean="0"/>
              <a:t>Compatible with most of the microcontrollers</a:t>
            </a:r>
          </a:p>
          <a:p>
            <a:r>
              <a:rPr lang="en-GB" dirty="0" smtClean="0"/>
              <a:t>Low-power standby mode</a:t>
            </a:r>
          </a:p>
          <a:p>
            <a:r>
              <a:rPr lang="en-GB" dirty="0" smtClean="0"/>
              <a:t>Requires heater voltage</a:t>
            </a:r>
          </a:p>
          <a:p>
            <a:r>
              <a:rPr lang="en-GB" dirty="0" smtClean="0"/>
              <a:t>Good sensitivity to alcohol gas</a:t>
            </a:r>
          </a:p>
          <a:p>
            <a:r>
              <a:rPr lang="en-GB" dirty="0" smtClean="0"/>
              <a:t>Fast response and High sensitivity  </a:t>
            </a:r>
          </a:p>
          <a:p>
            <a:r>
              <a:rPr lang="en-GB" dirty="0" smtClean="0"/>
              <a:t>Long life and low cost</a:t>
            </a:r>
          </a:p>
          <a:p>
            <a:r>
              <a:rPr lang="en-GB" dirty="0" smtClean="0"/>
              <a:t>Requires simple Drive circuit</a:t>
            </a:r>
          </a:p>
          <a:p>
            <a:endParaRPr lang="en-US" dirty="0" smtClean="0"/>
          </a:p>
          <a:p>
            <a:endParaRPr lang="en-IN" dirty="0"/>
          </a:p>
        </p:txBody>
      </p:sp>
    </p:spTree>
    <p:extLst>
      <p:ext uri="{BB962C8B-B14F-4D97-AF65-F5344CB8AC3E}">
        <p14:creationId xmlns:p14="http://schemas.microsoft.com/office/powerpoint/2010/main" val="275753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Pin Description</a:t>
            </a:r>
            <a:br>
              <a:rPr lang="en-US" dirty="0" smtClean="0"/>
            </a:br>
            <a:r>
              <a:rPr lang="en-US" dirty="0" smtClean="0"/>
              <a:t>For MQ-3 Sensor Module</a:t>
            </a:r>
            <a:endParaRPr lang="en-IN" dirty="0"/>
          </a:p>
        </p:txBody>
      </p:sp>
      <p:sp>
        <p:nvSpPr>
          <p:cNvPr id="3" name="Text Placeholder 2"/>
          <p:cNvSpPr>
            <a:spLocks noGrp="1"/>
          </p:cNvSpPr>
          <p:nvPr>
            <p:ph type="body" idx="1"/>
          </p:nvPr>
        </p:nvSpPr>
        <p:spPr/>
        <p:txBody>
          <a:bodyPr/>
          <a:lstStyle/>
          <a:p>
            <a:r>
              <a:rPr lang="en-GB" dirty="0" smtClean="0"/>
              <a:t>               PIN_NAME</a:t>
            </a:r>
            <a:endParaRPr lang="en-IN" dirty="0"/>
          </a:p>
        </p:txBody>
      </p:sp>
      <p:sp>
        <p:nvSpPr>
          <p:cNvPr id="4" name="Content Placeholder 3"/>
          <p:cNvSpPr>
            <a:spLocks noGrp="1"/>
          </p:cNvSpPr>
          <p:nvPr>
            <p:ph sz="half" idx="2"/>
          </p:nvPr>
        </p:nvSpPr>
        <p:spPr/>
        <p:txBody>
          <a:bodyPr/>
          <a:lstStyle/>
          <a:p>
            <a:r>
              <a:rPr lang="en-GB" dirty="0" smtClean="0"/>
              <a:t>VCC                         </a:t>
            </a:r>
          </a:p>
          <a:p>
            <a:endParaRPr lang="en-GB" dirty="0" smtClean="0"/>
          </a:p>
          <a:p>
            <a:r>
              <a:rPr lang="en-GB" dirty="0" smtClean="0"/>
              <a:t>GND                         </a:t>
            </a:r>
          </a:p>
          <a:p>
            <a:endParaRPr lang="en-GB" dirty="0" smtClean="0"/>
          </a:p>
          <a:p>
            <a:r>
              <a:rPr lang="en-GB" dirty="0" smtClean="0"/>
              <a:t>Digital Out (DO)     </a:t>
            </a:r>
          </a:p>
          <a:p>
            <a:endParaRPr lang="en-GB" dirty="0" smtClean="0"/>
          </a:p>
          <a:p>
            <a:r>
              <a:rPr lang="en-GB" dirty="0" err="1" smtClean="0"/>
              <a:t>Analog</a:t>
            </a:r>
            <a:r>
              <a:rPr lang="en-GB" dirty="0" smtClean="0"/>
              <a:t> Out (AO)    </a:t>
            </a:r>
          </a:p>
        </p:txBody>
      </p:sp>
      <p:sp>
        <p:nvSpPr>
          <p:cNvPr id="6" name="Content Placeholder 5"/>
          <p:cNvSpPr>
            <a:spLocks noGrp="1"/>
          </p:cNvSpPr>
          <p:nvPr>
            <p:ph sz="quarter" idx="4"/>
          </p:nvPr>
        </p:nvSpPr>
        <p:spPr/>
        <p:txBody>
          <a:bodyPr>
            <a:normAutofit fontScale="92500" lnSpcReduction="20000"/>
          </a:bodyPr>
          <a:lstStyle/>
          <a:p>
            <a:r>
              <a:rPr lang="en-GB" dirty="0" smtClean="0"/>
              <a:t> This pin powers the module, typically the operating voltage is +5V </a:t>
            </a:r>
          </a:p>
          <a:p>
            <a:r>
              <a:rPr lang="en-GB" dirty="0" smtClean="0"/>
              <a:t> Used to connect the module to system ground</a:t>
            </a:r>
          </a:p>
          <a:p>
            <a:r>
              <a:rPr lang="en-GB" dirty="0" smtClean="0"/>
              <a:t>You can also use this sensor to get digital output from this pin, by setting a threshold value </a:t>
            </a:r>
          </a:p>
          <a:p>
            <a:r>
              <a:rPr lang="en-GB" dirty="0" smtClean="0"/>
              <a:t>This pin outputs 0-5V </a:t>
            </a:r>
            <a:r>
              <a:rPr lang="en-GB" dirty="0" err="1" smtClean="0"/>
              <a:t>analog</a:t>
            </a:r>
            <a:r>
              <a:rPr lang="en-GB" dirty="0" smtClean="0"/>
              <a:t> voltage based on the intensity of the gas using the potentiometer</a:t>
            </a:r>
            <a:endParaRPr lang="en-IN" dirty="0" smtClean="0"/>
          </a:p>
          <a:p>
            <a:endParaRPr lang="en-IN" dirty="0"/>
          </a:p>
        </p:txBody>
      </p:sp>
      <p:sp>
        <p:nvSpPr>
          <p:cNvPr id="7" name="Text Placeholder 6"/>
          <p:cNvSpPr>
            <a:spLocks noGrp="1"/>
          </p:cNvSpPr>
          <p:nvPr>
            <p:ph type="body" sz="quarter" idx="3"/>
          </p:nvPr>
        </p:nvSpPr>
        <p:spPr/>
        <p:txBody>
          <a:bodyPr>
            <a:normAutofit fontScale="62500" lnSpcReduction="20000"/>
          </a:bodyPr>
          <a:lstStyle/>
          <a:p>
            <a:endParaRPr lang="en-GB" dirty="0" smtClean="0"/>
          </a:p>
          <a:p>
            <a:r>
              <a:rPr lang="en-IN" sz="3600" dirty="0" smtClean="0"/>
              <a:t>              DESCRIPTION</a:t>
            </a:r>
            <a:endParaRPr lang="en-IN" sz="3600" dirty="0"/>
          </a:p>
        </p:txBody>
      </p:sp>
    </p:spTree>
    <p:extLst>
      <p:ext uri="{BB962C8B-B14F-4D97-AF65-F5344CB8AC3E}">
        <p14:creationId xmlns:p14="http://schemas.microsoft.com/office/powerpoint/2010/main" val="380836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Connections:</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Connecting five volts across the heating (H) pins keeps the sensor hot enough to function correctly. Connecting five volts at either the A or B pins causes the sensor to emit an </a:t>
            </a:r>
            <a:r>
              <a:rPr lang="en-IN" dirty="0" err="1" smtClean="0"/>
              <a:t>analog</a:t>
            </a:r>
            <a:r>
              <a:rPr lang="en-IN" dirty="0" smtClean="0"/>
              <a:t> voltage on the other pins. A resistive load between the output pins and ground sets the sensitivity of the detector. Please note that the picture in the datasheet for the top configuration is wrong. Both configurations have the same </a:t>
            </a:r>
            <a:r>
              <a:rPr lang="en-IN" dirty="0" err="1" smtClean="0"/>
              <a:t>pinout</a:t>
            </a:r>
            <a:r>
              <a:rPr lang="en-IN" dirty="0" smtClean="0"/>
              <a:t> consistent with the bottom configuration. The resistive load should be calibrated for your particular application using the equations in the datasheet, but a good starting value for the resistor is 200 </a:t>
            </a:r>
            <a:r>
              <a:rPr lang="en-IN" dirty="0" err="1" smtClean="0"/>
              <a:t>kO</a:t>
            </a:r>
            <a:r>
              <a:rPr lang="en-IN" dirty="0" smtClean="0"/>
              <a:t>.</a:t>
            </a:r>
          </a:p>
          <a:p>
            <a:endParaRPr lang="en-IN" dirty="0" smtClean="0"/>
          </a:p>
          <a:p>
            <a:r>
              <a:rPr lang="en-IN" dirty="0" smtClean="0"/>
              <a:t>We offer two breakout boards that make it easier to interface with these sensors: a </a:t>
            </a:r>
            <a:r>
              <a:rPr lang="en-IN" dirty="0" err="1" smtClean="0"/>
              <a:t>Pololu</a:t>
            </a:r>
            <a:r>
              <a:rPr lang="en-IN" dirty="0" smtClean="0"/>
              <a:t> carrier board and a </a:t>
            </a:r>
            <a:r>
              <a:rPr lang="en-IN" dirty="0" err="1" smtClean="0"/>
              <a:t>SparkFun</a:t>
            </a:r>
            <a:r>
              <a:rPr lang="en-IN" dirty="0" smtClean="0"/>
              <a:t> carrier board. The </a:t>
            </a:r>
            <a:r>
              <a:rPr lang="en-IN" dirty="0" err="1" smtClean="0"/>
              <a:t>Pololu</a:t>
            </a:r>
            <a:r>
              <a:rPr lang="en-IN" dirty="0" smtClean="0"/>
              <a:t> version is shown below.</a:t>
            </a:r>
          </a:p>
          <a:p>
            <a:endParaRPr lang="en-IN" dirty="0" smtClean="0"/>
          </a:p>
          <a:p>
            <a:endParaRPr lang="en-IN" dirty="0"/>
          </a:p>
        </p:txBody>
      </p:sp>
    </p:spTree>
    <p:extLst>
      <p:ext uri="{BB962C8B-B14F-4D97-AF65-F5344CB8AC3E}">
        <p14:creationId xmlns:p14="http://schemas.microsoft.com/office/powerpoint/2010/main" val="96973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Specifications of MQ-3 Gas Sensor:</a:t>
            </a:r>
            <a:endParaRPr lang="en-IN" dirty="0"/>
          </a:p>
        </p:txBody>
      </p:sp>
      <p:sp>
        <p:nvSpPr>
          <p:cNvPr id="8" name="Content Placeholder 7"/>
          <p:cNvSpPr>
            <a:spLocks noGrp="1"/>
          </p:cNvSpPr>
          <p:nvPr>
            <p:ph idx="1"/>
          </p:nvPr>
        </p:nvSpPr>
        <p:spPr>
          <a:xfrm>
            <a:off x="457200" y="1412776"/>
            <a:ext cx="8229600" cy="5445224"/>
          </a:xfrm>
        </p:spPr>
        <p:txBody>
          <a:bodyPr>
            <a:normAutofit fontScale="70000" lnSpcReduction="20000"/>
          </a:bodyPr>
          <a:lstStyle/>
          <a:p>
            <a:r>
              <a:rPr lang="en-US" dirty="0" smtClean="0"/>
              <a:t>Power requirements: 5 VDC @ ~165 mA (heater on) / ~60 mA (heater off)</a:t>
            </a:r>
          </a:p>
          <a:p>
            <a:r>
              <a:rPr lang="en-US" dirty="0" smtClean="0"/>
              <a:t>Current Consumption: 150mA</a:t>
            </a:r>
          </a:p>
          <a:p>
            <a:r>
              <a:rPr lang="en-US" dirty="0" smtClean="0"/>
              <a:t>DO output: TTL digital 0 and 1 ( 0.1 and 5V)</a:t>
            </a:r>
          </a:p>
          <a:p>
            <a:r>
              <a:rPr lang="en-US" dirty="0" smtClean="0"/>
              <a:t>AO output: 0.1- 0.3 V (relative to pollution), the maximum concentration of a voltage of about 4V</a:t>
            </a:r>
          </a:p>
          <a:p>
            <a:r>
              <a:rPr lang="en-US" dirty="0" smtClean="0"/>
              <a:t>Detecting Concentration: 0.05-10mg/L Alcohol</a:t>
            </a:r>
          </a:p>
          <a:p>
            <a:r>
              <a:rPr lang="en-US" dirty="0" smtClean="0"/>
              <a:t>Interface: 1 TTL compatible input (HSW), 1 TTL compatible output (ALR)</a:t>
            </a:r>
          </a:p>
          <a:p>
            <a:r>
              <a:rPr lang="en-US" dirty="0" smtClean="0"/>
              <a:t>Heater consumption: less than 750mW</a:t>
            </a:r>
          </a:p>
          <a:p>
            <a:r>
              <a:rPr lang="en-US" dirty="0" smtClean="0"/>
              <a:t>Operating temperature: 14 to 122 °F (-10 to 50°C)</a:t>
            </a:r>
          </a:p>
          <a:p>
            <a:r>
              <a:rPr lang="en-US" dirty="0" smtClean="0"/>
              <a:t>Load resistance: 200kO</a:t>
            </a:r>
          </a:p>
          <a:p>
            <a:r>
              <a:rPr lang="en-US" dirty="0" smtClean="0"/>
              <a:t>Sensitivity S: </a:t>
            </a:r>
            <a:r>
              <a:rPr lang="en-US" dirty="0" err="1" smtClean="0"/>
              <a:t>Rs</a:t>
            </a:r>
            <a:r>
              <a:rPr lang="en-US" dirty="0" smtClean="0"/>
              <a:t>(in air)/</a:t>
            </a:r>
            <a:r>
              <a:rPr lang="en-US" dirty="0" err="1" smtClean="0"/>
              <a:t>Rs</a:t>
            </a:r>
            <a:r>
              <a:rPr lang="en-US" dirty="0" smtClean="0"/>
              <a:t>(0.4mg/L Alcohol)=5</a:t>
            </a:r>
          </a:p>
          <a:p>
            <a:r>
              <a:rPr lang="en-US" dirty="0" smtClean="0"/>
              <a:t>Sensing Resistance </a:t>
            </a:r>
            <a:r>
              <a:rPr lang="en-US" dirty="0" err="1" smtClean="0"/>
              <a:t>Rs</a:t>
            </a:r>
            <a:r>
              <a:rPr lang="en-US" dirty="0" smtClean="0"/>
              <a:t>: 2K?-20K?(in 0.4mg/l alcohol)</a:t>
            </a:r>
          </a:p>
          <a:p>
            <a:r>
              <a:rPr lang="en-US" dirty="0" smtClean="0"/>
              <a:t>Dimensions: 32 x 22 x 16 mm</a:t>
            </a:r>
          </a:p>
          <a:p>
            <a:endParaRPr lang="en-IN" dirty="0"/>
          </a:p>
        </p:txBody>
      </p:sp>
    </p:spTree>
    <p:extLst>
      <p:ext uri="{BB962C8B-B14F-4D97-AF65-F5344CB8AC3E}">
        <p14:creationId xmlns:p14="http://schemas.microsoft.com/office/powerpoint/2010/main" val="3851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Applications of MQ-3 Gas Sensor:</a:t>
            </a:r>
            <a:endParaRPr lang="en-IN" dirty="0"/>
          </a:p>
        </p:txBody>
      </p:sp>
      <p:sp>
        <p:nvSpPr>
          <p:cNvPr id="3" name="Content Placeholder 2"/>
          <p:cNvSpPr>
            <a:spLocks noGrp="1"/>
          </p:cNvSpPr>
          <p:nvPr>
            <p:ph idx="1"/>
          </p:nvPr>
        </p:nvSpPr>
        <p:spPr/>
        <p:txBody>
          <a:bodyPr/>
          <a:lstStyle/>
          <a:p>
            <a:r>
              <a:rPr lang="en-US" dirty="0" smtClean="0"/>
              <a:t>Gas level over-limit alarm</a:t>
            </a:r>
          </a:p>
          <a:p>
            <a:r>
              <a:rPr lang="en-US" dirty="0" err="1" smtClean="0"/>
              <a:t>Breathalyser</a:t>
            </a:r>
            <a:endParaRPr lang="en-US" dirty="0" smtClean="0"/>
          </a:p>
          <a:p>
            <a:r>
              <a:rPr lang="en-US" dirty="0" smtClean="0"/>
              <a:t>Portable alcohol detector</a:t>
            </a:r>
          </a:p>
          <a:p>
            <a:r>
              <a:rPr lang="en-US" dirty="0" smtClean="0"/>
              <a:t>Stand-alone/background sensing device</a:t>
            </a:r>
          </a:p>
          <a:p>
            <a:r>
              <a:rPr lang="en-US" dirty="0" smtClean="0"/>
              <a:t>Environmental monitoring equipment</a:t>
            </a:r>
          </a:p>
        </p:txBody>
      </p:sp>
    </p:spTree>
    <p:extLst>
      <p:ext uri="{BB962C8B-B14F-4D97-AF65-F5344CB8AC3E}">
        <p14:creationId xmlns:p14="http://schemas.microsoft.com/office/powerpoint/2010/main" val="3332905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637</Words>
  <Application>Microsoft Office PowerPoint</Application>
  <PresentationFormat>On-screen Show (4:3)</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Prediction of alcohol consumption</vt:lpstr>
      <vt:lpstr>REQUIREMENTS:</vt:lpstr>
      <vt:lpstr>Buzzer</vt:lpstr>
      <vt:lpstr>Hardware Overview</vt:lpstr>
      <vt:lpstr>Features of MQ-3 Alcohol Sensor:</vt:lpstr>
      <vt:lpstr>Pin Description For MQ-3 Sensor Module</vt:lpstr>
      <vt:lpstr>Connections: </vt:lpstr>
      <vt:lpstr>Specifications of MQ-3 Gas Sensor:</vt:lpstr>
      <vt:lpstr>Applications of MQ-3 Gas Sensor:</vt:lpstr>
      <vt:lpstr>Character configuration:</vt:lpstr>
      <vt:lpstr>ADVANTAGES: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alcohol consumption</dc:title>
  <dc:creator>User</dc:creator>
  <cp:lastModifiedBy>User</cp:lastModifiedBy>
  <cp:revision>6</cp:revision>
  <dcterms:created xsi:type="dcterms:W3CDTF">2019-06-03T14:14:45Z</dcterms:created>
  <dcterms:modified xsi:type="dcterms:W3CDTF">2019-06-03T15:17:36Z</dcterms:modified>
</cp:coreProperties>
</file>