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9" r:id="rId2"/>
    <p:sldId id="260" r:id="rId3"/>
    <p:sldId id="261" r:id="rId4"/>
    <p:sldId id="269" r:id="rId5"/>
    <p:sldId id="263" r:id="rId6"/>
    <p:sldId id="267" r:id="rId7"/>
    <p:sldId id="271"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review%202.pptx"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cstate="print">
            <a:lum bright="-6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4">
            <a:lum bright="-36000" contrast="-24000"/>
          </a:blip>
          <a:stretch>
            <a:fillRect/>
          </a:stretch>
        </p:blipFill>
        <p:spPr>
          <a:xfrm>
            <a:off x="1029335" y="515620"/>
            <a:ext cx="9772015" cy="6252845"/>
          </a:xfrm>
          <a:prstGeom prst="cloud">
            <a:avLst/>
          </a:prstGeom>
        </p:spPr>
      </p:pic>
      <p:sp>
        <p:nvSpPr>
          <p:cNvPr id="3" name="Text Box 2"/>
          <p:cNvSpPr txBox="1"/>
          <p:nvPr/>
        </p:nvSpPr>
        <p:spPr>
          <a:xfrm>
            <a:off x="30480" y="1282700"/>
            <a:ext cx="11571605" cy="4399915"/>
          </a:xfrm>
          <a:prstGeom prst="rect">
            <a:avLst/>
          </a:prstGeom>
          <a:noFill/>
        </p:spPr>
        <p:txBody>
          <a:bodyPr wrap="square" rtlCol="0">
            <a:spAutoFit/>
          </a:bodyPr>
          <a:lstStyle/>
          <a:p>
            <a:pPr algn="ctr"/>
            <a:r>
              <a:rPr lang="en-US" sz="3200" b="1" dirty="0">
                <a:solidFill>
                  <a:schemeClr val="bg1"/>
                </a:solidFill>
                <a:sym typeface="+mn-ea"/>
              </a:rPr>
              <a:t>SWE1017-NATURAL LANGUAGE PROCESSING</a:t>
            </a:r>
            <a:br>
              <a:rPr lang="en-US" sz="4000" b="1" dirty="0">
                <a:solidFill>
                  <a:schemeClr val="bg1"/>
                </a:solidFill>
                <a:sym typeface="+mn-ea"/>
              </a:rPr>
            </a:br>
            <a:br>
              <a:rPr lang="en-US" sz="4000" b="1" dirty="0">
                <a:solidFill>
                  <a:schemeClr val="bg1"/>
                </a:solidFill>
                <a:sym typeface="+mn-ea"/>
              </a:rPr>
            </a:br>
            <a:r>
              <a:rPr lang="en-US" sz="4400" b="1" dirty="0">
                <a:solidFill>
                  <a:schemeClr val="bg1"/>
                </a:solidFill>
                <a:sym typeface="+mn-ea"/>
              </a:rPr>
              <a:t>Disaster Tweets NLP: EDA &amp; BERT With </a:t>
            </a:r>
            <a:br>
              <a:rPr lang="en-US" sz="4400" b="1" dirty="0">
                <a:solidFill>
                  <a:schemeClr val="bg1"/>
                </a:solidFill>
                <a:sym typeface="+mn-ea"/>
              </a:rPr>
            </a:br>
            <a:r>
              <a:rPr lang="en-US" sz="4400" b="1" dirty="0">
                <a:solidFill>
                  <a:schemeClr val="bg1"/>
                </a:solidFill>
                <a:sym typeface="+mn-ea"/>
              </a:rPr>
              <a:t>Transformers</a:t>
            </a:r>
            <a:endParaRPr lang="en-US" sz="4000" b="1" dirty="0">
              <a:solidFill>
                <a:schemeClr val="bg1"/>
              </a:solidFill>
            </a:endParaRPr>
          </a:p>
          <a:p>
            <a:pPr algn="ctr"/>
            <a:endParaRPr lang="en-US" altLang="en-US" sz="40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sz="40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sz="4000"/>
          </a:p>
        </p:txBody>
      </p:sp>
      <p:sp>
        <p:nvSpPr>
          <p:cNvPr id="4" name="Text Box 3"/>
          <p:cNvSpPr txBox="1"/>
          <p:nvPr/>
        </p:nvSpPr>
        <p:spPr>
          <a:xfrm>
            <a:off x="8145463" y="4597400"/>
            <a:ext cx="3886835" cy="2030095"/>
          </a:xfrm>
          <a:prstGeom prst="rect">
            <a:avLst/>
          </a:prstGeom>
          <a:noFill/>
        </p:spPr>
        <p:txBody>
          <a:bodyPr wrap="none" rtlCol="0">
            <a:spAutoFit/>
          </a:bodyPr>
          <a:lstStyle/>
          <a:p>
            <a:pPr algn="ctr"/>
            <a:r>
              <a:rPr lang="en-US" b="1">
                <a:solidFill>
                  <a:schemeClr val="bg1"/>
                </a:solidFill>
                <a:sym typeface="+mn-ea"/>
              </a:rPr>
              <a:t>Team Members</a:t>
            </a:r>
            <a:endParaRPr lang="en-US" b="1">
              <a:solidFill>
                <a:schemeClr val="bg1"/>
              </a:solidFill>
            </a:endParaRPr>
          </a:p>
          <a:p>
            <a:pPr algn="ctr"/>
            <a:endParaRPr lang="en-US">
              <a:solidFill>
                <a:schemeClr val="bg1"/>
              </a:solidFill>
            </a:endParaRPr>
          </a:p>
          <a:p>
            <a:pPr algn="ctr"/>
            <a:r>
              <a:rPr lang="en-US">
                <a:solidFill>
                  <a:schemeClr val="bg1"/>
                </a:solidFill>
                <a:sym typeface="+mn-ea"/>
              </a:rPr>
              <a:t>   20MIA1117  - PILLARAM MANOJ</a:t>
            </a:r>
            <a:endParaRPr lang="en-US">
              <a:solidFill>
                <a:schemeClr val="bg1"/>
              </a:solidFill>
            </a:endParaRPr>
          </a:p>
          <a:p>
            <a:pPr algn="ctr"/>
            <a:r>
              <a:rPr lang="en-US">
                <a:solidFill>
                  <a:schemeClr val="bg1"/>
                </a:solidFill>
                <a:sym typeface="+mn-ea"/>
              </a:rPr>
              <a:t>   20MIA1031  - SANJAY.M</a:t>
            </a:r>
            <a:endParaRPr lang="en-US">
              <a:solidFill>
                <a:schemeClr val="bg1"/>
              </a:solidFill>
            </a:endParaRPr>
          </a:p>
          <a:p>
            <a:pPr algn="ctr"/>
            <a:r>
              <a:rPr lang="en-US">
                <a:solidFill>
                  <a:schemeClr val="bg1"/>
                </a:solidFill>
                <a:sym typeface="+mn-ea"/>
              </a:rPr>
              <a:t>   20MIA1162  -  GUNA SHANKAR.S</a:t>
            </a:r>
            <a:endParaRPr lang="en-US">
              <a:solidFill>
                <a:schemeClr val="bg1"/>
              </a:solidFill>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5" name="Text Box 4"/>
          <p:cNvSpPr txBox="1"/>
          <p:nvPr/>
        </p:nvSpPr>
        <p:spPr>
          <a:xfrm>
            <a:off x="8575675" y="3997960"/>
            <a:ext cx="3026410" cy="1383665"/>
          </a:xfrm>
          <a:prstGeom prst="rect">
            <a:avLst/>
          </a:prstGeom>
          <a:noFill/>
        </p:spPr>
        <p:txBody>
          <a:bodyPr wrap="none" rtlCol="0">
            <a:spAutoFit/>
          </a:bodyPr>
          <a:lstStyle/>
          <a:p>
            <a:pPr algn="ctr"/>
            <a:r>
              <a:rPr lang="en-US" sz="2800">
                <a:solidFill>
                  <a:schemeClr val="bg1"/>
                </a:solidFill>
                <a:sym typeface="+mn-ea"/>
              </a:rPr>
              <a:t>kaggle compitition</a:t>
            </a:r>
            <a:endParaRPr lang="en-US" sz="2800">
              <a:solidFill>
                <a:schemeClr val="bg1"/>
              </a:solidFill>
            </a:endParaRPr>
          </a:p>
          <a:p>
            <a:pPr algn="ctr"/>
            <a:endParaRPr lang="en-US" altLang="en-US" sz="2800" dirty="0">
              <a:solidFill>
                <a:schemeClr val="bg1"/>
              </a:solidFill>
              <a:effectLst>
                <a:outerShdw blurRad="38100" dist="38100" dir="2700000" algn="tl">
                  <a:srgbClr val="000000">
                    <a:alpha val="43137"/>
                  </a:srgbClr>
                </a:outerShdw>
              </a:effectLst>
              <a:cs typeface="+mn-ea"/>
              <a:sym typeface="+mn-lt"/>
            </a:endParaRPr>
          </a:p>
          <a:p>
            <a:endParaRPr lang="en-US" sz="2800"/>
          </a:p>
        </p:txBody>
      </p:sp>
      <p:sp>
        <p:nvSpPr>
          <p:cNvPr id="27" name="Freeform 416"/>
          <p:cNvSpPr>
            <a:spLocks noEditPoints="1" noChangeArrowheads="1"/>
          </p:cNvSpPr>
          <p:nvPr/>
        </p:nvSpPr>
        <p:spPr bwMode="auto">
          <a:xfrm>
            <a:off x="736600" y="1179195"/>
            <a:ext cx="1148715" cy="1189990"/>
          </a:xfrm>
          <a:custGeom>
            <a:avLst/>
            <a:gdLst>
              <a:gd name="T0" fmla="*/ 21 w 260"/>
              <a:gd name="T1" fmla="*/ 260 h 260"/>
              <a:gd name="T2" fmla="*/ 8 w 260"/>
              <a:gd name="T3" fmla="*/ 252 h 260"/>
              <a:gd name="T4" fmla="*/ 0 w 260"/>
              <a:gd name="T5" fmla="*/ 239 h 260"/>
              <a:gd name="T6" fmla="*/ 0 w 260"/>
              <a:gd name="T7" fmla="*/ 21 h 260"/>
              <a:gd name="T8" fmla="*/ 8 w 260"/>
              <a:gd name="T9" fmla="*/ 8 h 260"/>
              <a:gd name="T10" fmla="*/ 21 w 260"/>
              <a:gd name="T11" fmla="*/ 0 h 260"/>
              <a:gd name="T12" fmla="*/ 240 w 260"/>
              <a:gd name="T13" fmla="*/ 0 h 260"/>
              <a:gd name="T14" fmla="*/ 253 w 260"/>
              <a:gd name="T15" fmla="*/ 8 h 260"/>
              <a:gd name="T16" fmla="*/ 259 w 260"/>
              <a:gd name="T17" fmla="*/ 21 h 260"/>
              <a:gd name="T18" fmla="*/ 259 w 260"/>
              <a:gd name="T19" fmla="*/ 239 h 260"/>
              <a:gd name="T20" fmla="*/ 253 w 260"/>
              <a:gd name="T21" fmla="*/ 252 h 260"/>
              <a:gd name="T22" fmla="*/ 240 w 260"/>
              <a:gd name="T23" fmla="*/ 260 h 260"/>
              <a:gd name="T24" fmla="*/ 225 w 260"/>
              <a:gd name="T25" fmla="*/ 52 h 260"/>
              <a:gd name="T26" fmla="*/ 199 w 260"/>
              <a:gd name="T27" fmla="*/ 63 h 260"/>
              <a:gd name="T28" fmla="*/ 186 w 260"/>
              <a:gd name="T29" fmla="*/ 52 h 260"/>
              <a:gd name="T30" fmla="*/ 169 w 260"/>
              <a:gd name="T31" fmla="*/ 50 h 260"/>
              <a:gd name="T32" fmla="*/ 151 w 260"/>
              <a:gd name="T33" fmla="*/ 55 h 260"/>
              <a:gd name="T34" fmla="*/ 137 w 260"/>
              <a:gd name="T35" fmla="*/ 68 h 260"/>
              <a:gd name="T36" fmla="*/ 132 w 260"/>
              <a:gd name="T37" fmla="*/ 89 h 260"/>
              <a:gd name="T38" fmla="*/ 115 w 260"/>
              <a:gd name="T39" fmla="*/ 95 h 260"/>
              <a:gd name="T40" fmla="*/ 72 w 260"/>
              <a:gd name="T41" fmla="*/ 77 h 260"/>
              <a:gd name="T42" fmla="*/ 51 w 260"/>
              <a:gd name="T43" fmla="*/ 57 h 260"/>
              <a:gd name="T44" fmla="*/ 46 w 260"/>
              <a:gd name="T45" fmla="*/ 74 h 260"/>
              <a:gd name="T46" fmla="*/ 54 w 260"/>
              <a:gd name="T47" fmla="*/ 100 h 260"/>
              <a:gd name="T48" fmla="*/ 58 w 260"/>
              <a:gd name="T49" fmla="*/ 109 h 260"/>
              <a:gd name="T50" fmla="*/ 46 w 260"/>
              <a:gd name="T51" fmla="*/ 111 h 260"/>
              <a:gd name="T52" fmla="*/ 51 w 260"/>
              <a:gd name="T53" fmla="*/ 126 h 260"/>
              <a:gd name="T54" fmla="*/ 76 w 260"/>
              <a:gd name="T55" fmla="*/ 143 h 260"/>
              <a:gd name="T56" fmla="*/ 65 w 260"/>
              <a:gd name="T57" fmla="*/ 146 h 260"/>
              <a:gd name="T58" fmla="*/ 61 w 260"/>
              <a:gd name="T59" fmla="*/ 152 h 260"/>
              <a:gd name="T60" fmla="*/ 76 w 260"/>
              <a:gd name="T61" fmla="*/ 165 h 260"/>
              <a:gd name="T62" fmla="*/ 85 w 260"/>
              <a:gd name="T63" fmla="*/ 180 h 260"/>
              <a:gd name="T64" fmla="*/ 56 w 260"/>
              <a:gd name="T65" fmla="*/ 187 h 260"/>
              <a:gd name="T66" fmla="*/ 45 w 260"/>
              <a:gd name="T67" fmla="*/ 194 h 260"/>
              <a:gd name="T68" fmla="*/ 77 w 260"/>
              <a:gd name="T69" fmla="*/ 204 h 260"/>
              <a:gd name="T70" fmla="*/ 120 w 260"/>
              <a:gd name="T71" fmla="*/ 204 h 260"/>
              <a:gd name="T72" fmla="*/ 163 w 260"/>
              <a:gd name="T73" fmla="*/ 187 h 260"/>
              <a:gd name="T74" fmla="*/ 191 w 260"/>
              <a:gd name="T75" fmla="*/ 159 h 260"/>
              <a:gd name="T76" fmla="*/ 203 w 260"/>
              <a:gd name="T77" fmla="*/ 134 h 260"/>
              <a:gd name="T78" fmla="*/ 210 w 260"/>
              <a:gd name="T79" fmla="*/ 103 h 260"/>
              <a:gd name="T80" fmla="*/ 216 w 260"/>
              <a:gd name="T81" fmla="*/ 86 h 260"/>
              <a:gd name="T82" fmla="*/ 220 w 260"/>
              <a:gd name="T83" fmla="*/ 70 h 260"/>
              <a:gd name="T84" fmla="*/ 217 w 260"/>
              <a:gd name="T85" fmla="*/ 67 h 260"/>
              <a:gd name="T86" fmla="*/ 225 w 260"/>
              <a:gd name="T87"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260">
                <a:moveTo>
                  <a:pt x="234" y="260"/>
                </a:moveTo>
                <a:lnTo>
                  <a:pt x="26" y="260"/>
                </a:lnTo>
                <a:lnTo>
                  <a:pt x="21" y="260"/>
                </a:lnTo>
                <a:lnTo>
                  <a:pt x="16" y="258"/>
                </a:lnTo>
                <a:lnTo>
                  <a:pt x="12" y="256"/>
                </a:lnTo>
                <a:lnTo>
                  <a:pt x="8" y="252"/>
                </a:lnTo>
                <a:lnTo>
                  <a:pt x="4" y="249"/>
                </a:lnTo>
                <a:lnTo>
                  <a:pt x="2" y="245"/>
                </a:lnTo>
                <a:lnTo>
                  <a:pt x="0" y="239"/>
                </a:lnTo>
                <a:lnTo>
                  <a:pt x="0" y="234"/>
                </a:lnTo>
                <a:lnTo>
                  <a:pt x="0" y="26"/>
                </a:lnTo>
                <a:lnTo>
                  <a:pt x="0" y="21"/>
                </a:lnTo>
                <a:lnTo>
                  <a:pt x="2" y="16"/>
                </a:lnTo>
                <a:lnTo>
                  <a:pt x="4" y="12"/>
                </a:lnTo>
                <a:lnTo>
                  <a:pt x="8" y="8"/>
                </a:lnTo>
                <a:lnTo>
                  <a:pt x="12" y="4"/>
                </a:lnTo>
                <a:lnTo>
                  <a:pt x="16" y="3"/>
                </a:lnTo>
                <a:lnTo>
                  <a:pt x="21" y="0"/>
                </a:lnTo>
                <a:lnTo>
                  <a:pt x="26" y="0"/>
                </a:lnTo>
                <a:lnTo>
                  <a:pt x="234" y="0"/>
                </a:lnTo>
                <a:lnTo>
                  <a:pt x="240" y="0"/>
                </a:lnTo>
                <a:lnTo>
                  <a:pt x="245" y="3"/>
                </a:lnTo>
                <a:lnTo>
                  <a:pt x="249" y="4"/>
                </a:lnTo>
                <a:lnTo>
                  <a:pt x="253" y="8"/>
                </a:lnTo>
                <a:lnTo>
                  <a:pt x="255" y="12"/>
                </a:lnTo>
                <a:lnTo>
                  <a:pt x="258" y="16"/>
                </a:lnTo>
                <a:lnTo>
                  <a:pt x="259" y="21"/>
                </a:lnTo>
                <a:lnTo>
                  <a:pt x="260" y="26"/>
                </a:lnTo>
                <a:lnTo>
                  <a:pt x="260" y="234"/>
                </a:lnTo>
                <a:lnTo>
                  <a:pt x="259" y="239"/>
                </a:lnTo>
                <a:lnTo>
                  <a:pt x="258" y="245"/>
                </a:lnTo>
                <a:lnTo>
                  <a:pt x="255" y="249"/>
                </a:lnTo>
                <a:lnTo>
                  <a:pt x="253" y="252"/>
                </a:lnTo>
                <a:lnTo>
                  <a:pt x="249" y="256"/>
                </a:lnTo>
                <a:lnTo>
                  <a:pt x="245" y="258"/>
                </a:lnTo>
                <a:lnTo>
                  <a:pt x="240" y="260"/>
                </a:lnTo>
                <a:lnTo>
                  <a:pt x="234" y="260"/>
                </a:lnTo>
                <a:close/>
                <a:moveTo>
                  <a:pt x="225" y="52"/>
                </a:moveTo>
                <a:lnTo>
                  <a:pt x="225" y="52"/>
                </a:lnTo>
                <a:lnTo>
                  <a:pt x="215" y="57"/>
                </a:lnTo>
                <a:lnTo>
                  <a:pt x="207" y="61"/>
                </a:lnTo>
                <a:lnTo>
                  <a:pt x="199" y="63"/>
                </a:lnTo>
                <a:lnTo>
                  <a:pt x="197" y="59"/>
                </a:lnTo>
                <a:lnTo>
                  <a:pt x="191" y="55"/>
                </a:lnTo>
                <a:lnTo>
                  <a:pt x="186" y="52"/>
                </a:lnTo>
                <a:lnTo>
                  <a:pt x="181" y="51"/>
                </a:lnTo>
                <a:lnTo>
                  <a:pt x="175" y="50"/>
                </a:lnTo>
                <a:lnTo>
                  <a:pt x="169" y="50"/>
                </a:lnTo>
                <a:lnTo>
                  <a:pt x="163" y="51"/>
                </a:lnTo>
                <a:lnTo>
                  <a:pt x="156" y="52"/>
                </a:lnTo>
                <a:lnTo>
                  <a:pt x="151" y="55"/>
                </a:lnTo>
                <a:lnTo>
                  <a:pt x="145" y="59"/>
                </a:lnTo>
                <a:lnTo>
                  <a:pt x="141" y="63"/>
                </a:lnTo>
                <a:lnTo>
                  <a:pt x="137" y="68"/>
                </a:lnTo>
                <a:lnTo>
                  <a:pt x="134" y="73"/>
                </a:lnTo>
                <a:lnTo>
                  <a:pt x="132" y="81"/>
                </a:lnTo>
                <a:lnTo>
                  <a:pt x="132" y="89"/>
                </a:lnTo>
                <a:lnTo>
                  <a:pt x="133" y="96"/>
                </a:lnTo>
                <a:lnTo>
                  <a:pt x="124" y="96"/>
                </a:lnTo>
                <a:lnTo>
                  <a:pt x="115" y="95"/>
                </a:lnTo>
                <a:lnTo>
                  <a:pt x="98" y="91"/>
                </a:lnTo>
                <a:lnTo>
                  <a:pt x="84" y="85"/>
                </a:lnTo>
                <a:lnTo>
                  <a:pt x="72" y="77"/>
                </a:lnTo>
                <a:lnTo>
                  <a:pt x="63" y="70"/>
                </a:lnTo>
                <a:lnTo>
                  <a:pt x="56" y="64"/>
                </a:lnTo>
                <a:lnTo>
                  <a:pt x="51" y="57"/>
                </a:lnTo>
                <a:lnTo>
                  <a:pt x="48" y="61"/>
                </a:lnTo>
                <a:lnTo>
                  <a:pt x="47" y="68"/>
                </a:lnTo>
                <a:lnTo>
                  <a:pt x="46" y="74"/>
                </a:lnTo>
                <a:lnTo>
                  <a:pt x="46" y="82"/>
                </a:lnTo>
                <a:lnTo>
                  <a:pt x="48" y="91"/>
                </a:lnTo>
                <a:lnTo>
                  <a:pt x="54" y="100"/>
                </a:lnTo>
                <a:lnTo>
                  <a:pt x="58" y="106"/>
                </a:lnTo>
                <a:lnTo>
                  <a:pt x="63" y="109"/>
                </a:lnTo>
                <a:lnTo>
                  <a:pt x="58" y="109"/>
                </a:lnTo>
                <a:lnTo>
                  <a:pt x="52" y="108"/>
                </a:lnTo>
                <a:lnTo>
                  <a:pt x="46" y="106"/>
                </a:lnTo>
                <a:lnTo>
                  <a:pt x="46" y="111"/>
                </a:lnTo>
                <a:lnTo>
                  <a:pt x="46" y="115"/>
                </a:lnTo>
                <a:lnTo>
                  <a:pt x="48" y="120"/>
                </a:lnTo>
                <a:lnTo>
                  <a:pt x="51" y="126"/>
                </a:lnTo>
                <a:lnTo>
                  <a:pt x="56" y="133"/>
                </a:lnTo>
                <a:lnTo>
                  <a:pt x="64" y="138"/>
                </a:lnTo>
                <a:lnTo>
                  <a:pt x="76" y="143"/>
                </a:lnTo>
                <a:lnTo>
                  <a:pt x="74" y="145"/>
                </a:lnTo>
                <a:lnTo>
                  <a:pt x="72" y="146"/>
                </a:lnTo>
                <a:lnTo>
                  <a:pt x="65" y="146"/>
                </a:lnTo>
                <a:lnTo>
                  <a:pt x="59" y="145"/>
                </a:lnTo>
                <a:lnTo>
                  <a:pt x="60" y="148"/>
                </a:lnTo>
                <a:lnTo>
                  <a:pt x="61" y="152"/>
                </a:lnTo>
                <a:lnTo>
                  <a:pt x="64" y="156"/>
                </a:lnTo>
                <a:lnTo>
                  <a:pt x="69" y="161"/>
                </a:lnTo>
                <a:lnTo>
                  <a:pt x="76" y="165"/>
                </a:lnTo>
                <a:lnTo>
                  <a:pt x="84" y="169"/>
                </a:lnTo>
                <a:lnTo>
                  <a:pt x="94" y="173"/>
                </a:lnTo>
                <a:lnTo>
                  <a:pt x="85" y="180"/>
                </a:lnTo>
                <a:lnTo>
                  <a:pt x="76" y="184"/>
                </a:lnTo>
                <a:lnTo>
                  <a:pt x="67" y="186"/>
                </a:lnTo>
                <a:lnTo>
                  <a:pt x="56" y="187"/>
                </a:lnTo>
                <a:lnTo>
                  <a:pt x="42" y="189"/>
                </a:lnTo>
                <a:lnTo>
                  <a:pt x="38" y="189"/>
                </a:lnTo>
                <a:lnTo>
                  <a:pt x="45" y="194"/>
                </a:lnTo>
                <a:lnTo>
                  <a:pt x="54" y="198"/>
                </a:lnTo>
                <a:lnTo>
                  <a:pt x="65" y="202"/>
                </a:lnTo>
                <a:lnTo>
                  <a:pt x="77" y="204"/>
                </a:lnTo>
                <a:lnTo>
                  <a:pt x="91" y="206"/>
                </a:lnTo>
                <a:lnTo>
                  <a:pt x="106" y="206"/>
                </a:lnTo>
                <a:lnTo>
                  <a:pt x="120" y="204"/>
                </a:lnTo>
                <a:lnTo>
                  <a:pt x="134" y="200"/>
                </a:lnTo>
                <a:lnTo>
                  <a:pt x="150" y="195"/>
                </a:lnTo>
                <a:lnTo>
                  <a:pt x="163" y="187"/>
                </a:lnTo>
                <a:lnTo>
                  <a:pt x="176" y="178"/>
                </a:lnTo>
                <a:lnTo>
                  <a:pt x="186" y="165"/>
                </a:lnTo>
                <a:lnTo>
                  <a:pt x="191" y="159"/>
                </a:lnTo>
                <a:lnTo>
                  <a:pt x="197" y="151"/>
                </a:lnTo>
                <a:lnTo>
                  <a:pt x="201" y="143"/>
                </a:lnTo>
                <a:lnTo>
                  <a:pt x="203" y="134"/>
                </a:lnTo>
                <a:lnTo>
                  <a:pt x="206" y="124"/>
                </a:lnTo>
                <a:lnTo>
                  <a:pt x="208" y="113"/>
                </a:lnTo>
                <a:lnTo>
                  <a:pt x="210" y="103"/>
                </a:lnTo>
                <a:lnTo>
                  <a:pt x="210" y="90"/>
                </a:lnTo>
                <a:lnTo>
                  <a:pt x="212" y="89"/>
                </a:lnTo>
                <a:lnTo>
                  <a:pt x="216" y="86"/>
                </a:lnTo>
                <a:lnTo>
                  <a:pt x="223" y="78"/>
                </a:lnTo>
                <a:lnTo>
                  <a:pt x="230" y="68"/>
                </a:lnTo>
                <a:lnTo>
                  <a:pt x="220" y="70"/>
                </a:lnTo>
                <a:lnTo>
                  <a:pt x="208" y="73"/>
                </a:lnTo>
                <a:lnTo>
                  <a:pt x="214" y="70"/>
                </a:lnTo>
                <a:lnTo>
                  <a:pt x="217" y="67"/>
                </a:lnTo>
                <a:lnTo>
                  <a:pt x="223" y="60"/>
                </a:lnTo>
                <a:lnTo>
                  <a:pt x="224" y="55"/>
                </a:lnTo>
                <a:lnTo>
                  <a:pt x="225" y="52"/>
                </a:ln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4" cstate="print">
            <a:lum bright="-12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5">
            <a:lum bright="-48000" contrast="-24000"/>
          </a:blip>
          <a:stretch>
            <a:fillRect/>
          </a:stretch>
        </p:blipFill>
        <p:spPr>
          <a:xfrm>
            <a:off x="930275" y="474980"/>
            <a:ext cx="9772015" cy="625284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grpSp>
        <p:nvGrpSpPr>
          <p:cNvPr id="29" name="4"/>
          <p:cNvGrpSpPr/>
          <p:nvPr>
            <p:custDataLst>
              <p:tags r:id="rId1"/>
            </p:custDataLst>
          </p:nvPr>
        </p:nvGrpSpPr>
        <p:grpSpPr>
          <a:xfrm>
            <a:off x="4618355" y="2035175"/>
            <a:ext cx="2719705" cy="2949575"/>
            <a:chOff x="3787487" y="1379315"/>
            <a:chExt cx="4640923" cy="4765920"/>
          </a:xfrm>
          <a:solidFill>
            <a:schemeClr val="bg1"/>
          </a:solidFill>
        </p:grpSpPr>
        <p:grpSp>
          <p:nvGrpSpPr>
            <p:cNvPr id="30" name="Group 5"/>
            <p:cNvGrpSpPr/>
            <p:nvPr/>
          </p:nvGrpSpPr>
          <p:grpSpPr>
            <a:xfrm>
              <a:off x="3787487" y="2880964"/>
              <a:ext cx="2145129" cy="1702252"/>
              <a:chOff x="3787487" y="2880964"/>
              <a:chExt cx="2145129" cy="1702252"/>
            </a:xfrm>
            <a:grpFill/>
          </p:grpSpPr>
          <p:sp>
            <p:nvSpPr>
              <p:cNvPr id="31" name="Freeform: Shape 15"/>
              <p:cNvSpPr/>
              <p:nvPr/>
            </p:nvSpPr>
            <p:spPr>
              <a:xfrm>
                <a:off x="4230365" y="2880964"/>
                <a:ext cx="1702251" cy="1702252"/>
              </a:xfrm>
              <a:custGeom>
                <a:avLst/>
                <a:gdLst>
                  <a:gd name="connsiteX0" fmla="*/ 2939403 w 3423157"/>
                  <a:gd name="connsiteY0" fmla="*/ 1384993 h 3423158"/>
                  <a:gd name="connsiteX1" fmla="*/ 3423157 w 3423157"/>
                  <a:gd name="connsiteY1" fmla="*/ 1384993 h 3423158"/>
                  <a:gd name="connsiteX2" fmla="*/ 3423157 w 3423157"/>
                  <a:gd name="connsiteY2" fmla="*/ 1936950 h 3423158"/>
                  <a:gd name="connsiteX3" fmla="*/ 3423157 w 3423157"/>
                  <a:gd name="connsiteY3" fmla="*/ 1937819 h 3423158"/>
                  <a:gd name="connsiteX4" fmla="*/ 3423157 w 3423157"/>
                  <a:gd name="connsiteY4" fmla="*/ 2284534 h 3423158"/>
                  <a:gd name="connsiteX5" fmla="*/ 3423157 w 3423157"/>
                  <a:gd name="connsiteY5" fmla="*/ 2420703 h 3423158"/>
                  <a:gd name="connsiteX6" fmla="*/ 3423157 w 3423157"/>
                  <a:gd name="connsiteY6" fmla="*/ 2421572 h 3423158"/>
                  <a:gd name="connsiteX7" fmla="*/ 3423157 w 3423157"/>
                  <a:gd name="connsiteY7" fmla="*/ 2475034 h 3423158"/>
                  <a:gd name="connsiteX8" fmla="*/ 3423157 w 3423157"/>
                  <a:gd name="connsiteY8" fmla="*/ 2852620 h 3423158"/>
                  <a:gd name="connsiteX9" fmla="*/ 2852619 w 3423157"/>
                  <a:gd name="connsiteY9" fmla="*/ 3423158 h 3423158"/>
                  <a:gd name="connsiteX10" fmla="*/ 2549355 w 3423157"/>
                  <a:gd name="connsiteY10" fmla="*/ 3423158 h 3423158"/>
                  <a:gd name="connsiteX11" fmla="*/ 2549355 w 3423157"/>
                  <a:gd name="connsiteY11" fmla="*/ 2937465 h 3423158"/>
                  <a:gd name="connsiteX12" fmla="*/ 2612605 w 3423157"/>
                  <a:gd name="connsiteY12" fmla="*/ 2931089 h 3423158"/>
                  <a:gd name="connsiteX13" fmla="*/ 2939403 w 3423157"/>
                  <a:gd name="connsiteY13" fmla="*/ 2530121 h 3423158"/>
                  <a:gd name="connsiteX14" fmla="*/ 2939403 w 3423157"/>
                  <a:gd name="connsiteY14" fmla="*/ 2475034 h 3423158"/>
                  <a:gd name="connsiteX15" fmla="*/ 2937519 w 3423157"/>
                  <a:gd name="connsiteY15" fmla="*/ 2475034 h 3423158"/>
                  <a:gd name="connsiteX16" fmla="*/ 2937519 w 3423157"/>
                  <a:gd name="connsiteY16" fmla="*/ 2284534 h 3423158"/>
                  <a:gd name="connsiteX17" fmla="*/ 2939403 w 3423157"/>
                  <a:gd name="connsiteY17" fmla="*/ 2284534 h 3423158"/>
                  <a:gd name="connsiteX18" fmla="*/ 2939403 w 3423157"/>
                  <a:gd name="connsiteY18" fmla="*/ 1937819 h 3423158"/>
                  <a:gd name="connsiteX19" fmla="*/ 2939403 w 3423157"/>
                  <a:gd name="connsiteY19" fmla="*/ 1936950 h 3423158"/>
                  <a:gd name="connsiteX20" fmla="*/ 2160620 w 3423157"/>
                  <a:gd name="connsiteY20" fmla="*/ 0 h 3423158"/>
                  <a:gd name="connsiteX21" fmla="*/ 2526770 w 3423157"/>
                  <a:gd name="connsiteY21" fmla="*/ 0 h 3423158"/>
                  <a:gd name="connsiteX22" fmla="*/ 2526770 w 3423157"/>
                  <a:gd name="connsiteY22" fmla="*/ 1 h 3423158"/>
                  <a:gd name="connsiteX23" fmla="*/ 2852619 w 3423157"/>
                  <a:gd name="connsiteY23" fmla="*/ 1 h 3423158"/>
                  <a:gd name="connsiteX24" fmla="*/ 3423157 w 3423157"/>
                  <a:gd name="connsiteY24" fmla="*/ 570539 h 3423158"/>
                  <a:gd name="connsiteX25" fmla="*/ 3423157 w 3423157"/>
                  <a:gd name="connsiteY25" fmla="*/ 901239 h 3423158"/>
                  <a:gd name="connsiteX26" fmla="*/ 2939403 w 3423157"/>
                  <a:gd name="connsiteY26" fmla="*/ 901239 h 3423158"/>
                  <a:gd name="connsiteX27" fmla="*/ 2939403 w 3423157"/>
                  <a:gd name="connsiteY27" fmla="*/ 893037 h 3423158"/>
                  <a:gd name="connsiteX28" fmla="*/ 2530120 w 3423157"/>
                  <a:gd name="connsiteY28" fmla="*/ 483754 h 3423158"/>
                  <a:gd name="connsiteX29" fmla="*/ 2445571 w 3423157"/>
                  <a:gd name="connsiteY29" fmla="*/ 483754 h 3423158"/>
                  <a:gd name="connsiteX30" fmla="*/ 2445571 w 3423157"/>
                  <a:gd name="connsiteY30" fmla="*/ 483674 h 3423158"/>
                  <a:gd name="connsiteX31" fmla="*/ 2432634 w 3423157"/>
                  <a:gd name="connsiteY31" fmla="*/ 483674 h 3423158"/>
                  <a:gd name="connsiteX32" fmla="*/ 2432634 w 3423157"/>
                  <a:gd name="connsiteY32" fmla="*/ 483754 h 3423158"/>
                  <a:gd name="connsiteX33" fmla="*/ 1961818 w 3423157"/>
                  <a:gd name="connsiteY33" fmla="*/ 483754 h 3423158"/>
                  <a:gd name="connsiteX34" fmla="*/ 1948881 w 3423157"/>
                  <a:gd name="connsiteY34" fmla="*/ 483754 h 3423158"/>
                  <a:gd name="connsiteX35" fmla="*/ 893036 w 3423157"/>
                  <a:gd name="connsiteY35" fmla="*/ 483754 h 3423158"/>
                  <a:gd name="connsiteX36" fmla="*/ 483753 w 3423157"/>
                  <a:gd name="connsiteY36" fmla="*/ 893037 h 3423158"/>
                  <a:gd name="connsiteX37" fmla="*/ 483753 w 3423157"/>
                  <a:gd name="connsiteY37" fmla="*/ 2530121 h 3423158"/>
                  <a:gd name="connsiteX38" fmla="*/ 893036 w 3423157"/>
                  <a:gd name="connsiteY38" fmla="*/ 2939404 h 3423158"/>
                  <a:gd name="connsiteX39" fmla="*/ 2065602 w 3423157"/>
                  <a:gd name="connsiteY39" fmla="*/ 2939404 h 3423158"/>
                  <a:gd name="connsiteX40" fmla="*/ 2065602 w 3423157"/>
                  <a:gd name="connsiteY40" fmla="*/ 3423158 h 3423158"/>
                  <a:gd name="connsiteX41" fmla="*/ 570538 w 3423157"/>
                  <a:gd name="connsiteY41" fmla="*/ 3423158 h 3423158"/>
                  <a:gd name="connsiteX42" fmla="*/ 0 w 3423157"/>
                  <a:gd name="connsiteY42" fmla="*/ 2852620 h 3423158"/>
                  <a:gd name="connsiteX43" fmla="*/ 0 w 3423157"/>
                  <a:gd name="connsiteY43" fmla="*/ 570539 h 3423158"/>
                  <a:gd name="connsiteX44" fmla="*/ 570538 w 3423157"/>
                  <a:gd name="connsiteY44" fmla="*/ 1 h 3423158"/>
                  <a:gd name="connsiteX45" fmla="*/ 1948881 w 3423157"/>
                  <a:gd name="connsiteY45" fmla="*/ 1 h 3423158"/>
                  <a:gd name="connsiteX46" fmla="*/ 1961818 w 3423157"/>
                  <a:gd name="connsiteY46" fmla="*/ 1 h 3423158"/>
                  <a:gd name="connsiteX47" fmla="*/ 2160620 w 3423157"/>
                  <a:gd name="connsiteY47" fmla="*/ 1 h 342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423157" h="3423158">
                    <a:moveTo>
                      <a:pt x="2939403" y="1384993"/>
                    </a:moveTo>
                    <a:lnTo>
                      <a:pt x="3423157" y="1384993"/>
                    </a:lnTo>
                    <a:lnTo>
                      <a:pt x="3423157" y="1936950"/>
                    </a:lnTo>
                    <a:lnTo>
                      <a:pt x="3423157" y="1937819"/>
                    </a:lnTo>
                    <a:lnTo>
                      <a:pt x="3423157" y="2284534"/>
                    </a:lnTo>
                    <a:lnTo>
                      <a:pt x="3423157" y="2420703"/>
                    </a:lnTo>
                    <a:lnTo>
                      <a:pt x="3423157" y="2421572"/>
                    </a:lnTo>
                    <a:lnTo>
                      <a:pt x="3423157" y="2475034"/>
                    </a:lnTo>
                    <a:lnTo>
                      <a:pt x="3423157" y="2852620"/>
                    </a:lnTo>
                    <a:cubicBezTo>
                      <a:pt x="3423157" y="3167719"/>
                      <a:pt x="3167718" y="3423158"/>
                      <a:pt x="2852619" y="3423158"/>
                    </a:cubicBezTo>
                    <a:lnTo>
                      <a:pt x="2549355" y="3423158"/>
                    </a:lnTo>
                    <a:lnTo>
                      <a:pt x="2549355" y="2937465"/>
                    </a:lnTo>
                    <a:lnTo>
                      <a:pt x="2612605" y="2931089"/>
                    </a:lnTo>
                    <a:cubicBezTo>
                      <a:pt x="2799108" y="2892925"/>
                      <a:pt x="2939403" y="2727907"/>
                      <a:pt x="2939403" y="2530121"/>
                    </a:cubicBezTo>
                    <a:lnTo>
                      <a:pt x="2939403" y="2475034"/>
                    </a:lnTo>
                    <a:lnTo>
                      <a:pt x="2937519" y="2475034"/>
                    </a:lnTo>
                    <a:lnTo>
                      <a:pt x="2937519" y="2284534"/>
                    </a:lnTo>
                    <a:lnTo>
                      <a:pt x="2939403" y="2284534"/>
                    </a:lnTo>
                    <a:lnTo>
                      <a:pt x="2939403" y="1937819"/>
                    </a:lnTo>
                    <a:lnTo>
                      <a:pt x="2939403" y="1936950"/>
                    </a:lnTo>
                    <a:close/>
                    <a:moveTo>
                      <a:pt x="2160620" y="0"/>
                    </a:moveTo>
                    <a:lnTo>
                      <a:pt x="2526770" y="0"/>
                    </a:lnTo>
                    <a:lnTo>
                      <a:pt x="2526770" y="1"/>
                    </a:lnTo>
                    <a:lnTo>
                      <a:pt x="2852619" y="1"/>
                    </a:lnTo>
                    <a:cubicBezTo>
                      <a:pt x="3167718" y="1"/>
                      <a:pt x="3423157" y="255440"/>
                      <a:pt x="3423157" y="570539"/>
                    </a:cubicBezTo>
                    <a:lnTo>
                      <a:pt x="3423157" y="901239"/>
                    </a:lnTo>
                    <a:lnTo>
                      <a:pt x="2939403" y="901239"/>
                    </a:lnTo>
                    <a:lnTo>
                      <a:pt x="2939403" y="893037"/>
                    </a:lnTo>
                    <a:cubicBezTo>
                      <a:pt x="2939403" y="666996"/>
                      <a:pt x="2756161" y="483754"/>
                      <a:pt x="2530120" y="483754"/>
                    </a:cubicBezTo>
                    <a:lnTo>
                      <a:pt x="2445571" y="483754"/>
                    </a:lnTo>
                    <a:lnTo>
                      <a:pt x="2445571" y="483674"/>
                    </a:lnTo>
                    <a:lnTo>
                      <a:pt x="2432634" y="483674"/>
                    </a:lnTo>
                    <a:lnTo>
                      <a:pt x="2432634" y="483754"/>
                    </a:lnTo>
                    <a:lnTo>
                      <a:pt x="1961818" y="483754"/>
                    </a:lnTo>
                    <a:lnTo>
                      <a:pt x="1948881" y="483754"/>
                    </a:lnTo>
                    <a:lnTo>
                      <a:pt x="893036" y="483754"/>
                    </a:lnTo>
                    <a:cubicBezTo>
                      <a:pt x="666995" y="483754"/>
                      <a:pt x="483753" y="666996"/>
                      <a:pt x="483753" y="893037"/>
                    </a:cubicBezTo>
                    <a:lnTo>
                      <a:pt x="483753" y="2530121"/>
                    </a:lnTo>
                    <a:cubicBezTo>
                      <a:pt x="483753" y="2756162"/>
                      <a:pt x="666995" y="2939404"/>
                      <a:pt x="893036" y="2939404"/>
                    </a:cubicBezTo>
                    <a:lnTo>
                      <a:pt x="2065602" y="2939404"/>
                    </a:lnTo>
                    <a:lnTo>
                      <a:pt x="2065602" y="3423158"/>
                    </a:lnTo>
                    <a:lnTo>
                      <a:pt x="570538" y="3423158"/>
                    </a:lnTo>
                    <a:cubicBezTo>
                      <a:pt x="255439" y="3423158"/>
                      <a:pt x="0" y="3167719"/>
                      <a:pt x="0" y="2852620"/>
                    </a:cubicBezTo>
                    <a:lnTo>
                      <a:pt x="0" y="570539"/>
                    </a:lnTo>
                    <a:cubicBezTo>
                      <a:pt x="0" y="255440"/>
                      <a:pt x="255439" y="1"/>
                      <a:pt x="570538" y="1"/>
                    </a:cubicBezTo>
                    <a:lnTo>
                      <a:pt x="1948881" y="1"/>
                    </a:lnTo>
                    <a:lnTo>
                      <a:pt x="1961818" y="1"/>
                    </a:lnTo>
                    <a:lnTo>
                      <a:pt x="2160620"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cs typeface="+mn-ea"/>
                  <a:sym typeface="+mn-lt"/>
                </a:endParaRPr>
              </a:p>
            </p:txBody>
          </p:sp>
          <p:sp>
            <p:nvSpPr>
              <p:cNvPr id="32" name="Oval 16"/>
              <p:cNvSpPr/>
              <p:nvPr/>
            </p:nvSpPr>
            <p:spPr>
              <a:xfrm>
                <a:off x="3787487" y="3360615"/>
                <a:ext cx="952500" cy="742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cs typeface="+mn-ea"/>
                  <a:sym typeface="+mn-lt"/>
                </a:endParaRPr>
              </a:p>
            </p:txBody>
          </p:sp>
        </p:grpSp>
        <p:grpSp>
          <p:nvGrpSpPr>
            <p:cNvPr id="33" name="Group 6"/>
            <p:cNvGrpSpPr/>
            <p:nvPr/>
          </p:nvGrpSpPr>
          <p:grpSpPr>
            <a:xfrm>
              <a:off x="5240137" y="1379315"/>
              <a:ext cx="1702252" cy="2189739"/>
              <a:chOff x="5240137" y="1379315"/>
              <a:chExt cx="1702252" cy="2189739"/>
            </a:xfrm>
            <a:grpFill/>
          </p:grpSpPr>
          <p:sp>
            <p:nvSpPr>
              <p:cNvPr id="34" name="Freeform: Shape 13"/>
              <p:cNvSpPr/>
              <p:nvPr/>
            </p:nvSpPr>
            <p:spPr>
              <a:xfrm rot="16200000" flipH="1" flipV="1">
                <a:off x="5240137" y="1866803"/>
                <a:ext cx="1702251" cy="1702252"/>
              </a:xfrm>
              <a:custGeom>
                <a:avLst/>
                <a:gdLst>
                  <a:gd name="connsiteX0" fmla="*/ 2939403 w 3423157"/>
                  <a:gd name="connsiteY0" fmla="*/ 1384993 h 3423158"/>
                  <a:gd name="connsiteX1" fmla="*/ 3423157 w 3423157"/>
                  <a:gd name="connsiteY1" fmla="*/ 1384993 h 3423158"/>
                  <a:gd name="connsiteX2" fmla="*/ 3423157 w 3423157"/>
                  <a:gd name="connsiteY2" fmla="*/ 1936950 h 3423158"/>
                  <a:gd name="connsiteX3" fmla="*/ 3423157 w 3423157"/>
                  <a:gd name="connsiteY3" fmla="*/ 1937819 h 3423158"/>
                  <a:gd name="connsiteX4" fmla="*/ 3423157 w 3423157"/>
                  <a:gd name="connsiteY4" fmla="*/ 2284534 h 3423158"/>
                  <a:gd name="connsiteX5" fmla="*/ 3423157 w 3423157"/>
                  <a:gd name="connsiteY5" fmla="*/ 2420703 h 3423158"/>
                  <a:gd name="connsiteX6" fmla="*/ 3423157 w 3423157"/>
                  <a:gd name="connsiteY6" fmla="*/ 2421572 h 3423158"/>
                  <a:gd name="connsiteX7" fmla="*/ 3423157 w 3423157"/>
                  <a:gd name="connsiteY7" fmla="*/ 2475034 h 3423158"/>
                  <a:gd name="connsiteX8" fmla="*/ 3423157 w 3423157"/>
                  <a:gd name="connsiteY8" fmla="*/ 2852620 h 3423158"/>
                  <a:gd name="connsiteX9" fmla="*/ 2852619 w 3423157"/>
                  <a:gd name="connsiteY9" fmla="*/ 3423158 h 3423158"/>
                  <a:gd name="connsiteX10" fmla="*/ 2549355 w 3423157"/>
                  <a:gd name="connsiteY10" fmla="*/ 3423158 h 3423158"/>
                  <a:gd name="connsiteX11" fmla="*/ 2549355 w 3423157"/>
                  <a:gd name="connsiteY11" fmla="*/ 2937465 h 3423158"/>
                  <a:gd name="connsiteX12" fmla="*/ 2612605 w 3423157"/>
                  <a:gd name="connsiteY12" fmla="*/ 2931089 h 3423158"/>
                  <a:gd name="connsiteX13" fmla="*/ 2939403 w 3423157"/>
                  <a:gd name="connsiteY13" fmla="*/ 2530121 h 3423158"/>
                  <a:gd name="connsiteX14" fmla="*/ 2939403 w 3423157"/>
                  <a:gd name="connsiteY14" fmla="*/ 2475034 h 3423158"/>
                  <a:gd name="connsiteX15" fmla="*/ 2937519 w 3423157"/>
                  <a:gd name="connsiteY15" fmla="*/ 2475034 h 3423158"/>
                  <a:gd name="connsiteX16" fmla="*/ 2937519 w 3423157"/>
                  <a:gd name="connsiteY16" fmla="*/ 2284534 h 3423158"/>
                  <a:gd name="connsiteX17" fmla="*/ 2939403 w 3423157"/>
                  <a:gd name="connsiteY17" fmla="*/ 2284534 h 3423158"/>
                  <a:gd name="connsiteX18" fmla="*/ 2939403 w 3423157"/>
                  <a:gd name="connsiteY18" fmla="*/ 1937819 h 3423158"/>
                  <a:gd name="connsiteX19" fmla="*/ 2939403 w 3423157"/>
                  <a:gd name="connsiteY19" fmla="*/ 1936950 h 3423158"/>
                  <a:gd name="connsiteX20" fmla="*/ 2160620 w 3423157"/>
                  <a:gd name="connsiteY20" fmla="*/ 0 h 3423158"/>
                  <a:gd name="connsiteX21" fmla="*/ 2526770 w 3423157"/>
                  <a:gd name="connsiteY21" fmla="*/ 0 h 3423158"/>
                  <a:gd name="connsiteX22" fmla="*/ 2526770 w 3423157"/>
                  <a:gd name="connsiteY22" fmla="*/ 1 h 3423158"/>
                  <a:gd name="connsiteX23" fmla="*/ 2852619 w 3423157"/>
                  <a:gd name="connsiteY23" fmla="*/ 1 h 3423158"/>
                  <a:gd name="connsiteX24" fmla="*/ 3423157 w 3423157"/>
                  <a:gd name="connsiteY24" fmla="*/ 570539 h 3423158"/>
                  <a:gd name="connsiteX25" fmla="*/ 3423157 w 3423157"/>
                  <a:gd name="connsiteY25" fmla="*/ 901239 h 3423158"/>
                  <a:gd name="connsiteX26" fmla="*/ 2939403 w 3423157"/>
                  <a:gd name="connsiteY26" fmla="*/ 901239 h 3423158"/>
                  <a:gd name="connsiteX27" fmla="*/ 2939403 w 3423157"/>
                  <a:gd name="connsiteY27" fmla="*/ 893037 h 3423158"/>
                  <a:gd name="connsiteX28" fmla="*/ 2530120 w 3423157"/>
                  <a:gd name="connsiteY28" fmla="*/ 483754 h 3423158"/>
                  <a:gd name="connsiteX29" fmla="*/ 2445571 w 3423157"/>
                  <a:gd name="connsiteY29" fmla="*/ 483754 h 3423158"/>
                  <a:gd name="connsiteX30" fmla="*/ 2445571 w 3423157"/>
                  <a:gd name="connsiteY30" fmla="*/ 483674 h 3423158"/>
                  <a:gd name="connsiteX31" fmla="*/ 2432634 w 3423157"/>
                  <a:gd name="connsiteY31" fmla="*/ 483674 h 3423158"/>
                  <a:gd name="connsiteX32" fmla="*/ 2432634 w 3423157"/>
                  <a:gd name="connsiteY32" fmla="*/ 483754 h 3423158"/>
                  <a:gd name="connsiteX33" fmla="*/ 1961818 w 3423157"/>
                  <a:gd name="connsiteY33" fmla="*/ 483754 h 3423158"/>
                  <a:gd name="connsiteX34" fmla="*/ 1948881 w 3423157"/>
                  <a:gd name="connsiteY34" fmla="*/ 483754 h 3423158"/>
                  <a:gd name="connsiteX35" fmla="*/ 893036 w 3423157"/>
                  <a:gd name="connsiteY35" fmla="*/ 483754 h 3423158"/>
                  <a:gd name="connsiteX36" fmla="*/ 483753 w 3423157"/>
                  <a:gd name="connsiteY36" fmla="*/ 893037 h 3423158"/>
                  <a:gd name="connsiteX37" fmla="*/ 483753 w 3423157"/>
                  <a:gd name="connsiteY37" fmla="*/ 2530121 h 3423158"/>
                  <a:gd name="connsiteX38" fmla="*/ 893036 w 3423157"/>
                  <a:gd name="connsiteY38" fmla="*/ 2939404 h 3423158"/>
                  <a:gd name="connsiteX39" fmla="*/ 2065602 w 3423157"/>
                  <a:gd name="connsiteY39" fmla="*/ 2939404 h 3423158"/>
                  <a:gd name="connsiteX40" fmla="*/ 2065602 w 3423157"/>
                  <a:gd name="connsiteY40" fmla="*/ 3423158 h 3423158"/>
                  <a:gd name="connsiteX41" fmla="*/ 570538 w 3423157"/>
                  <a:gd name="connsiteY41" fmla="*/ 3423158 h 3423158"/>
                  <a:gd name="connsiteX42" fmla="*/ 0 w 3423157"/>
                  <a:gd name="connsiteY42" fmla="*/ 2852620 h 3423158"/>
                  <a:gd name="connsiteX43" fmla="*/ 0 w 3423157"/>
                  <a:gd name="connsiteY43" fmla="*/ 570539 h 3423158"/>
                  <a:gd name="connsiteX44" fmla="*/ 570538 w 3423157"/>
                  <a:gd name="connsiteY44" fmla="*/ 1 h 3423158"/>
                  <a:gd name="connsiteX45" fmla="*/ 1948881 w 3423157"/>
                  <a:gd name="connsiteY45" fmla="*/ 1 h 3423158"/>
                  <a:gd name="connsiteX46" fmla="*/ 1961818 w 3423157"/>
                  <a:gd name="connsiteY46" fmla="*/ 1 h 3423158"/>
                  <a:gd name="connsiteX47" fmla="*/ 2160620 w 3423157"/>
                  <a:gd name="connsiteY47" fmla="*/ 1 h 342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423157" h="3423158">
                    <a:moveTo>
                      <a:pt x="2939403" y="1384993"/>
                    </a:moveTo>
                    <a:lnTo>
                      <a:pt x="3423157" y="1384993"/>
                    </a:lnTo>
                    <a:lnTo>
                      <a:pt x="3423157" y="1936950"/>
                    </a:lnTo>
                    <a:lnTo>
                      <a:pt x="3423157" y="1937819"/>
                    </a:lnTo>
                    <a:lnTo>
                      <a:pt x="3423157" y="2284534"/>
                    </a:lnTo>
                    <a:lnTo>
                      <a:pt x="3423157" y="2420703"/>
                    </a:lnTo>
                    <a:lnTo>
                      <a:pt x="3423157" y="2421572"/>
                    </a:lnTo>
                    <a:lnTo>
                      <a:pt x="3423157" y="2475034"/>
                    </a:lnTo>
                    <a:lnTo>
                      <a:pt x="3423157" y="2852620"/>
                    </a:lnTo>
                    <a:cubicBezTo>
                      <a:pt x="3423157" y="3167719"/>
                      <a:pt x="3167718" y="3423158"/>
                      <a:pt x="2852619" y="3423158"/>
                    </a:cubicBezTo>
                    <a:lnTo>
                      <a:pt x="2549355" y="3423158"/>
                    </a:lnTo>
                    <a:lnTo>
                      <a:pt x="2549355" y="2937465"/>
                    </a:lnTo>
                    <a:lnTo>
                      <a:pt x="2612605" y="2931089"/>
                    </a:lnTo>
                    <a:cubicBezTo>
                      <a:pt x="2799108" y="2892925"/>
                      <a:pt x="2939403" y="2727907"/>
                      <a:pt x="2939403" y="2530121"/>
                    </a:cubicBezTo>
                    <a:lnTo>
                      <a:pt x="2939403" y="2475034"/>
                    </a:lnTo>
                    <a:lnTo>
                      <a:pt x="2937519" y="2475034"/>
                    </a:lnTo>
                    <a:lnTo>
                      <a:pt x="2937519" y="2284534"/>
                    </a:lnTo>
                    <a:lnTo>
                      <a:pt x="2939403" y="2284534"/>
                    </a:lnTo>
                    <a:lnTo>
                      <a:pt x="2939403" y="1937819"/>
                    </a:lnTo>
                    <a:lnTo>
                      <a:pt x="2939403" y="1936950"/>
                    </a:lnTo>
                    <a:close/>
                    <a:moveTo>
                      <a:pt x="2160620" y="0"/>
                    </a:moveTo>
                    <a:lnTo>
                      <a:pt x="2526770" y="0"/>
                    </a:lnTo>
                    <a:lnTo>
                      <a:pt x="2526770" y="1"/>
                    </a:lnTo>
                    <a:lnTo>
                      <a:pt x="2852619" y="1"/>
                    </a:lnTo>
                    <a:cubicBezTo>
                      <a:pt x="3167718" y="1"/>
                      <a:pt x="3423157" y="255440"/>
                      <a:pt x="3423157" y="570539"/>
                    </a:cubicBezTo>
                    <a:lnTo>
                      <a:pt x="3423157" y="901239"/>
                    </a:lnTo>
                    <a:lnTo>
                      <a:pt x="2939403" y="901239"/>
                    </a:lnTo>
                    <a:lnTo>
                      <a:pt x="2939403" y="893037"/>
                    </a:lnTo>
                    <a:cubicBezTo>
                      <a:pt x="2939403" y="666996"/>
                      <a:pt x="2756161" y="483754"/>
                      <a:pt x="2530120" y="483754"/>
                    </a:cubicBezTo>
                    <a:lnTo>
                      <a:pt x="2445571" y="483754"/>
                    </a:lnTo>
                    <a:lnTo>
                      <a:pt x="2445571" y="483674"/>
                    </a:lnTo>
                    <a:lnTo>
                      <a:pt x="2432634" y="483674"/>
                    </a:lnTo>
                    <a:lnTo>
                      <a:pt x="2432634" y="483754"/>
                    </a:lnTo>
                    <a:lnTo>
                      <a:pt x="1961818" y="483754"/>
                    </a:lnTo>
                    <a:lnTo>
                      <a:pt x="1948881" y="483754"/>
                    </a:lnTo>
                    <a:lnTo>
                      <a:pt x="893036" y="483754"/>
                    </a:lnTo>
                    <a:cubicBezTo>
                      <a:pt x="666995" y="483754"/>
                      <a:pt x="483753" y="666996"/>
                      <a:pt x="483753" y="893037"/>
                    </a:cubicBezTo>
                    <a:lnTo>
                      <a:pt x="483753" y="2530121"/>
                    </a:lnTo>
                    <a:cubicBezTo>
                      <a:pt x="483753" y="2756162"/>
                      <a:pt x="666995" y="2939404"/>
                      <a:pt x="893036" y="2939404"/>
                    </a:cubicBezTo>
                    <a:lnTo>
                      <a:pt x="2065602" y="2939404"/>
                    </a:lnTo>
                    <a:lnTo>
                      <a:pt x="2065602" y="3423158"/>
                    </a:lnTo>
                    <a:lnTo>
                      <a:pt x="570538" y="3423158"/>
                    </a:lnTo>
                    <a:cubicBezTo>
                      <a:pt x="255439" y="3423158"/>
                      <a:pt x="0" y="3167719"/>
                      <a:pt x="0" y="2852620"/>
                    </a:cubicBezTo>
                    <a:lnTo>
                      <a:pt x="0" y="570539"/>
                    </a:lnTo>
                    <a:cubicBezTo>
                      <a:pt x="0" y="255440"/>
                      <a:pt x="255439" y="1"/>
                      <a:pt x="570538" y="1"/>
                    </a:cubicBezTo>
                    <a:lnTo>
                      <a:pt x="1948881" y="1"/>
                    </a:lnTo>
                    <a:lnTo>
                      <a:pt x="1961818" y="1"/>
                    </a:lnTo>
                    <a:lnTo>
                      <a:pt x="2160620"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cs typeface="+mn-ea"/>
                  <a:sym typeface="+mn-lt"/>
                </a:endParaRPr>
              </a:p>
            </p:txBody>
          </p:sp>
          <p:sp>
            <p:nvSpPr>
              <p:cNvPr id="35" name="Oval 14"/>
              <p:cNvSpPr/>
              <p:nvPr/>
            </p:nvSpPr>
            <p:spPr>
              <a:xfrm rot="5400000">
                <a:off x="5624485" y="1484090"/>
                <a:ext cx="952500" cy="742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cs typeface="+mn-ea"/>
                  <a:sym typeface="+mn-lt"/>
                </a:endParaRPr>
              </a:p>
            </p:txBody>
          </p:sp>
        </p:grpSp>
        <p:grpSp>
          <p:nvGrpSpPr>
            <p:cNvPr id="36" name="Group 7"/>
            <p:cNvGrpSpPr/>
            <p:nvPr/>
          </p:nvGrpSpPr>
          <p:grpSpPr>
            <a:xfrm>
              <a:off x="5249610" y="3936548"/>
              <a:ext cx="1702252" cy="2208687"/>
              <a:chOff x="5249610" y="3936548"/>
              <a:chExt cx="1702252" cy="2208687"/>
            </a:xfrm>
            <a:grpFill/>
          </p:grpSpPr>
          <p:sp>
            <p:nvSpPr>
              <p:cNvPr id="37" name="Freeform: Shape 11"/>
              <p:cNvSpPr/>
              <p:nvPr/>
            </p:nvSpPr>
            <p:spPr>
              <a:xfrm rot="16200000">
                <a:off x="5249610" y="3936548"/>
                <a:ext cx="1702251" cy="1702252"/>
              </a:xfrm>
              <a:custGeom>
                <a:avLst/>
                <a:gdLst>
                  <a:gd name="connsiteX0" fmla="*/ 2939403 w 3423157"/>
                  <a:gd name="connsiteY0" fmla="*/ 1384993 h 3423158"/>
                  <a:gd name="connsiteX1" fmla="*/ 3423157 w 3423157"/>
                  <a:gd name="connsiteY1" fmla="*/ 1384993 h 3423158"/>
                  <a:gd name="connsiteX2" fmla="*/ 3423157 w 3423157"/>
                  <a:gd name="connsiteY2" fmla="*/ 1936950 h 3423158"/>
                  <a:gd name="connsiteX3" fmla="*/ 3423157 w 3423157"/>
                  <a:gd name="connsiteY3" fmla="*/ 1937819 h 3423158"/>
                  <a:gd name="connsiteX4" fmla="*/ 3423157 w 3423157"/>
                  <a:gd name="connsiteY4" fmla="*/ 2284534 h 3423158"/>
                  <a:gd name="connsiteX5" fmla="*/ 3423157 w 3423157"/>
                  <a:gd name="connsiteY5" fmla="*/ 2420703 h 3423158"/>
                  <a:gd name="connsiteX6" fmla="*/ 3423157 w 3423157"/>
                  <a:gd name="connsiteY6" fmla="*/ 2421572 h 3423158"/>
                  <a:gd name="connsiteX7" fmla="*/ 3423157 w 3423157"/>
                  <a:gd name="connsiteY7" fmla="*/ 2475034 h 3423158"/>
                  <a:gd name="connsiteX8" fmla="*/ 3423157 w 3423157"/>
                  <a:gd name="connsiteY8" fmla="*/ 2852620 h 3423158"/>
                  <a:gd name="connsiteX9" fmla="*/ 2852619 w 3423157"/>
                  <a:gd name="connsiteY9" fmla="*/ 3423158 h 3423158"/>
                  <a:gd name="connsiteX10" fmla="*/ 2549355 w 3423157"/>
                  <a:gd name="connsiteY10" fmla="*/ 3423158 h 3423158"/>
                  <a:gd name="connsiteX11" fmla="*/ 2549355 w 3423157"/>
                  <a:gd name="connsiteY11" fmla="*/ 2937465 h 3423158"/>
                  <a:gd name="connsiteX12" fmla="*/ 2612605 w 3423157"/>
                  <a:gd name="connsiteY12" fmla="*/ 2931089 h 3423158"/>
                  <a:gd name="connsiteX13" fmla="*/ 2939403 w 3423157"/>
                  <a:gd name="connsiteY13" fmla="*/ 2530121 h 3423158"/>
                  <a:gd name="connsiteX14" fmla="*/ 2939403 w 3423157"/>
                  <a:gd name="connsiteY14" fmla="*/ 2475034 h 3423158"/>
                  <a:gd name="connsiteX15" fmla="*/ 2937519 w 3423157"/>
                  <a:gd name="connsiteY15" fmla="*/ 2475034 h 3423158"/>
                  <a:gd name="connsiteX16" fmla="*/ 2937519 w 3423157"/>
                  <a:gd name="connsiteY16" fmla="*/ 2284534 h 3423158"/>
                  <a:gd name="connsiteX17" fmla="*/ 2939403 w 3423157"/>
                  <a:gd name="connsiteY17" fmla="*/ 2284534 h 3423158"/>
                  <a:gd name="connsiteX18" fmla="*/ 2939403 w 3423157"/>
                  <a:gd name="connsiteY18" fmla="*/ 1937819 h 3423158"/>
                  <a:gd name="connsiteX19" fmla="*/ 2939403 w 3423157"/>
                  <a:gd name="connsiteY19" fmla="*/ 1936950 h 3423158"/>
                  <a:gd name="connsiteX20" fmla="*/ 2160620 w 3423157"/>
                  <a:gd name="connsiteY20" fmla="*/ 0 h 3423158"/>
                  <a:gd name="connsiteX21" fmla="*/ 2526770 w 3423157"/>
                  <a:gd name="connsiteY21" fmla="*/ 0 h 3423158"/>
                  <a:gd name="connsiteX22" fmla="*/ 2526770 w 3423157"/>
                  <a:gd name="connsiteY22" fmla="*/ 1 h 3423158"/>
                  <a:gd name="connsiteX23" fmla="*/ 2852619 w 3423157"/>
                  <a:gd name="connsiteY23" fmla="*/ 1 h 3423158"/>
                  <a:gd name="connsiteX24" fmla="*/ 3423157 w 3423157"/>
                  <a:gd name="connsiteY24" fmla="*/ 570539 h 3423158"/>
                  <a:gd name="connsiteX25" fmla="*/ 3423157 w 3423157"/>
                  <a:gd name="connsiteY25" fmla="*/ 901239 h 3423158"/>
                  <a:gd name="connsiteX26" fmla="*/ 2939403 w 3423157"/>
                  <a:gd name="connsiteY26" fmla="*/ 901239 h 3423158"/>
                  <a:gd name="connsiteX27" fmla="*/ 2939403 w 3423157"/>
                  <a:gd name="connsiteY27" fmla="*/ 893037 h 3423158"/>
                  <a:gd name="connsiteX28" fmla="*/ 2530120 w 3423157"/>
                  <a:gd name="connsiteY28" fmla="*/ 483754 h 3423158"/>
                  <a:gd name="connsiteX29" fmla="*/ 2445571 w 3423157"/>
                  <a:gd name="connsiteY29" fmla="*/ 483754 h 3423158"/>
                  <a:gd name="connsiteX30" fmla="*/ 2445571 w 3423157"/>
                  <a:gd name="connsiteY30" fmla="*/ 483674 h 3423158"/>
                  <a:gd name="connsiteX31" fmla="*/ 2432634 w 3423157"/>
                  <a:gd name="connsiteY31" fmla="*/ 483674 h 3423158"/>
                  <a:gd name="connsiteX32" fmla="*/ 2432634 w 3423157"/>
                  <a:gd name="connsiteY32" fmla="*/ 483754 h 3423158"/>
                  <a:gd name="connsiteX33" fmla="*/ 1961818 w 3423157"/>
                  <a:gd name="connsiteY33" fmla="*/ 483754 h 3423158"/>
                  <a:gd name="connsiteX34" fmla="*/ 1948881 w 3423157"/>
                  <a:gd name="connsiteY34" fmla="*/ 483754 h 3423158"/>
                  <a:gd name="connsiteX35" fmla="*/ 893036 w 3423157"/>
                  <a:gd name="connsiteY35" fmla="*/ 483754 h 3423158"/>
                  <a:gd name="connsiteX36" fmla="*/ 483753 w 3423157"/>
                  <a:gd name="connsiteY36" fmla="*/ 893037 h 3423158"/>
                  <a:gd name="connsiteX37" fmla="*/ 483753 w 3423157"/>
                  <a:gd name="connsiteY37" fmla="*/ 2530121 h 3423158"/>
                  <a:gd name="connsiteX38" fmla="*/ 893036 w 3423157"/>
                  <a:gd name="connsiteY38" fmla="*/ 2939404 h 3423158"/>
                  <a:gd name="connsiteX39" fmla="*/ 2065602 w 3423157"/>
                  <a:gd name="connsiteY39" fmla="*/ 2939404 h 3423158"/>
                  <a:gd name="connsiteX40" fmla="*/ 2065602 w 3423157"/>
                  <a:gd name="connsiteY40" fmla="*/ 3423158 h 3423158"/>
                  <a:gd name="connsiteX41" fmla="*/ 570538 w 3423157"/>
                  <a:gd name="connsiteY41" fmla="*/ 3423158 h 3423158"/>
                  <a:gd name="connsiteX42" fmla="*/ 0 w 3423157"/>
                  <a:gd name="connsiteY42" fmla="*/ 2852620 h 3423158"/>
                  <a:gd name="connsiteX43" fmla="*/ 0 w 3423157"/>
                  <a:gd name="connsiteY43" fmla="*/ 570539 h 3423158"/>
                  <a:gd name="connsiteX44" fmla="*/ 570538 w 3423157"/>
                  <a:gd name="connsiteY44" fmla="*/ 1 h 3423158"/>
                  <a:gd name="connsiteX45" fmla="*/ 1948881 w 3423157"/>
                  <a:gd name="connsiteY45" fmla="*/ 1 h 3423158"/>
                  <a:gd name="connsiteX46" fmla="*/ 1961818 w 3423157"/>
                  <a:gd name="connsiteY46" fmla="*/ 1 h 3423158"/>
                  <a:gd name="connsiteX47" fmla="*/ 2160620 w 3423157"/>
                  <a:gd name="connsiteY47" fmla="*/ 1 h 342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423157" h="3423158">
                    <a:moveTo>
                      <a:pt x="2939403" y="1384993"/>
                    </a:moveTo>
                    <a:lnTo>
                      <a:pt x="3423157" y="1384993"/>
                    </a:lnTo>
                    <a:lnTo>
                      <a:pt x="3423157" y="1936950"/>
                    </a:lnTo>
                    <a:lnTo>
                      <a:pt x="3423157" y="1937819"/>
                    </a:lnTo>
                    <a:lnTo>
                      <a:pt x="3423157" y="2284534"/>
                    </a:lnTo>
                    <a:lnTo>
                      <a:pt x="3423157" y="2420703"/>
                    </a:lnTo>
                    <a:lnTo>
                      <a:pt x="3423157" y="2421572"/>
                    </a:lnTo>
                    <a:lnTo>
                      <a:pt x="3423157" y="2475034"/>
                    </a:lnTo>
                    <a:lnTo>
                      <a:pt x="3423157" y="2852620"/>
                    </a:lnTo>
                    <a:cubicBezTo>
                      <a:pt x="3423157" y="3167719"/>
                      <a:pt x="3167718" y="3423158"/>
                      <a:pt x="2852619" y="3423158"/>
                    </a:cubicBezTo>
                    <a:lnTo>
                      <a:pt x="2549355" y="3423158"/>
                    </a:lnTo>
                    <a:lnTo>
                      <a:pt x="2549355" y="2937465"/>
                    </a:lnTo>
                    <a:lnTo>
                      <a:pt x="2612605" y="2931089"/>
                    </a:lnTo>
                    <a:cubicBezTo>
                      <a:pt x="2799108" y="2892925"/>
                      <a:pt x="2939403" y="2727907"/>
                      <a:pt x="2939403" y="2530121"/>
                    </a:cubicBezTo>
                    <a:lnTo>
                      <a:pt x="2939403" y="2475034"/>
                    </a:lnTo>
                    <a:lnTo>
                      <a:pt x="2937519" y="2475034"/>
                    </a:lnTo>
                    <a:lnTo>
                      <a:pt x="2937519" y="2284534"/>
                    </a:lnTo>
                    <a:lnTo>
                      <a:pt x="2939403" y="2284534"/>
                    </a:lnTo>
                    <a:lnTo>
                      <a:pt x="2939403" y="1937819"/>
                    </a:lnTo>
                    <a:lnTo>
                      <a:pt x="2939403" y="1936950"/>
                    </a:lnTo>
                    <a:close/>
                    <a:moveTo>
                      <a:pt x="2160620" y="0"/>
                    </a:moveTo>
                    <a:lnTo>
                      <a:pt x="2526770" y="0"/>
                    </a:lnTo>
                    <a:lnTo>
                      <a:pt x="2526770" y="1"/>
                    </a:lnTo>
                    <a:lnTo>
                      <a:pt x="2852619" y="1"/>
                    </a:lnTo>
                    <a:cubicBezTo>
                      <a:pt x="3167718" y="1"/>
                      <a:pt x="3423157" y="255440"/>
                      <a:pt x="3423157" y="570539"/>
                    </a:cubicBezTo>
                    <a:lnTo>
                      <a:pt x="3423157" y="901239"/>
                    </a:lnTo>
                    <a:lnTo>
                      <a:pt x="2939403" y="901239"/>
                    </a:lnTo>
                    <a:lnTo>
                      <a:pt x="2939403" y="893037"/>
                    </a:lnTo>
                    <a:cubicBezTo>
                      <a:pt x="2939403" y="666996"/>
                      <a:pt x="2756161" y="483754"/>
                      <a:pt x="2530120" y="483754"/>
                    </a:cubicBezTo>
                    <a:lnTo>
                      <a:pt x="2445571" y="483754"/>
                    </a:lnTo>
                    <a:lnTo>
                      <a:pt x="2445571" y="483674"/>
                    </a:lnTo>
                    <a:lnTo>
                      <a:pt x="2432634" y="483674"/>
                    </a:lnTo>
                    <a:lnTo>
                      <a:pt x="2432634" y="483754"/>
                    </a:lnTo>
                    <a:lnTo>
                      <a:pt x="1961818" y="483754"/>
                    </a:lnTo>
                    <a:lnTo>
                      <a:pt x="1948881" y="483754"/>
                    </a:lnTo>
                    <a:lnTo>
                      <a:pt x="893036" y="483754"/>
                    </a:lnTo>
                    <a:cubicBezTo>
                      <a:pt x="666995" y="483754"/>
                      <a:pt x="483753" y="666996"/>
                      <a:pt x="483753" y="893037"/>
                    </a:cubicBezTo>
                    <a:lnTo>
                      <a:pt x="483753" y="2530121"/>
                    </a:lnTo>
                    <a:cubicBezTo>
                      <a:pt x="483753" y="2756162"/>
                      <a:pt x="666995" y="2939404"/>
                      <a:pt x="893036" y="2939404"/>
                    </a:cubicBezTo>
                    <a:lnTo>
                      <a:pt x="2065602" y="2939404"/>
                    </a:lnTo>
                    <a:lnTo>
                      <a:pt x="2065602" y="3423158"/>
                    </a:lnTo>
                    <a:lnTo>
                      <a:pt x="570538" y="3423158"/>
                    </a:lnTo>
                    <a:cubicBezTo>
                      <a:pt x="255439" y="3423158"/>
                      <a:pt x="0" y="3167719"/>
                      <a:pt x="0" y="2852620"/>
                    </a:cubicBezTo>
                    <a:lnTo>
                      <a:pt x="0" y="570539"/>
                    </a:lnTo>
                    <a:cubicBezTo>
                      <a:pt x="0" y="255440"/>
                      <a:pt x="255439" y="1"/>
                      <a:pt x="570538" y="1"/>
                    </a:cubicBezTo>
                    <a:lnTo>
                      <a:pt x="1948881" y="1"/>
                    </a:lnTo>
                    <a:lnTo>
                      <a:pt x="1961818" y="1"/>
                    </a:lnTo>
                    <a:lnTo>
                      <a:pt x="2160620"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cs typeface="+mn-ea"/>
                  <a:sym typeface="+mn-lt"/>
                </a:endParaRPr>
              </a:p>
            </p:txBody>
          </p:sp>
          <p:sp>
            <p:nvSpPr>
              <p:cNvPr id="38" name="Oval 12"/>
              <p:cNvSpPr/>
              <p:nvPr/>
            </p:nvSpPr>
            <p:spPr>
              <a:xfrm rot="5400000">
                <a:off x="5657847" y="5297510"/>
                <a:ext cx="952500" cy="742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cs typeface="+mn-ea"/>
                  <a:sym typeface="+mn-lt"/>
                </a:endParaRPr>
              </a:p>
            </p:txBody>
          </p:sp>
        </p:grpSp>
        <p:grpSp>
          <p:nvGrpSpPr>
            <p:cNvPr id="39" name="Group 8"/>
            <p:cNvGrpSpPr/>
            <p:nvPr/>
          </p:nvGrpSpPr>
          <p:grpSpPr>
            <a:xfrm>
              <a:off x="6259383" y="2911149"/>
              <a:ext cx="2169027" cy="1702252"/>
              <a:chOff x="6259383" y="2911149"/>
              <a:chExt cx="2169027" cy="1702252"/>
            </a:xfrm>
            <a:grpFill/>
          </p:grpSpPr>
          <p:sp>
            <p:nvSpPr>
              <p:cNvPr id="40" name="Freeform: Shape 9"/>
              <p:cNvSpPr/>
              <p:nvPr/>
            </p:nvSpPr>
            <p:spPr>
              <a:xfrm flipH="1" flipV="1">
                <a:off x="6259383" y="2911149"/>
                <a:ext cx="1702251" cy="1702252"/>
              </a:xfrm>
              <a:custGeom>
                <a:avLst/>
                <a:gdLst>
                  <a:gd name="connsiteX0" fmla="*/ 2939403 w 3423157"/>
                  <a:gd name="connsiteY0" fmla="*/ 1384993 h 3423158"/>
                  <a:gd name="connsiteX1" fmla="*/ 3423157 w 3423157"/>
                  <a:gd name="connsiteY1" fmla="*/ 1384993 h 3423158"/>
                  <a:gd name="connsiteX2" fmla="*/ 3423157 w 3423157"/>
                  <a:gd name="connsiteY2" fmla="*/ 1936950 h 3423158"/>
                  <a:gd name="connsiteX3" fmla="*/ 3423157 w 3423157"/>
                  <a:gd name="connsiteY3" fmla="*/ 1937819 h 3423158"/>
                  <a:gd name="connsiteX4" fmla="*/ 3423157 w 3423157"/>
                  <a:gd name="connsiteY4" fmla="*/ 2284534 h 3423158"/>
                  <a:gd name="connsiteX5" fmla="*/ 3423157 w 3423157"/>
                  <a:gd name="connsiteY5" fmla="*/ 2420703 h 3423158"/>
                  <a:gd name="connsiteX6" fmla="*/ 3423157 w 3423157"/>
                  <a:gd name="connsiteY6" fmla="*/ 2421572 h 3423158"/>
                  <a:gd name="connsiteX7" fmla="*/ 3423157 w 3423157"/>
                  <a:gd name="connsiteY7" fmla="*/ 2475034 h 3423158"/>
                  <a:gd name="connsiteX8" fmla="*/ 3423157 w 3423157"/>
                  <a:gd name="connsiteY8" fmla="*/ 2852620 h 3423158"/>
                  <a:gd name="connsiteX9" fmla="*/ 2852619 w 3423157"/>
                  <a:gd name="connsiteY9" fmla="*/ 3423158 h 3423158"/>
                  <a:gd name="connsiteX10" fmla="*/ 2549355 w 3423157"/>
                  <a:gd name="connsiteY10" fmla="*/ 3423158 h 3423158"/>
                  <a:gd name="connsiteX11" fmla="*/ 2549355 w 3423157"/>
                  <a:gd name="connsiteY11" fmla="*/ 2937465 h 3423158"/>
                  <a:gd name="connsiteX12" fmla="*/ 2612605 w 3423157"/>
                  <a:gd name="connsiteY12" fmla="*/ 2931089 h 3423158"/>
                  <a:gd name="connsiteX13" fmla="*/ 2939403 w 3423157"/>
                  <a:gd name="connsiteY13" fmla="*/ 2530121 h 3423158"/>
                  <a:gd name="connsiteX14" fmla="*/ 2939403 w 3423157"/>
                  <a:gd name="connsiteY14" fmla="*/ 2475034 h 3423158"/>
                  <a:gd name="connsiteX15" fmla="*/ 2937519 w 3423157"/>
                  <a:gd name="connsiteY15" fmla="*/ 2475034 h 3423158"/>
                  <a:gd name="connsiteX16" fmla="*/ 2937519 w 3423157"/>
                  <a:gd name="connsiteY16" fmla="*/ 2284534 h 3423158"/>
                  <a:gd name="connsiteX17" fmla="*/ 2939403 w 3423157"/>
                  <a:gd name="connsiteY17" fmla="*/ 2284534 h 3423158"/>
                  <a:gd name="connsiteX18" fmla="*/ 2939403 w 3423157"/>
                  <a:gd name="connsiteY18" fmla="*/ 1937819 h 3423158"/>
                  <a:gd name="connsiteX19" fmla="*/ 2939403 w 3423157"/>
                  <a:gd name="connsiteY19" fmla="*/ 1936950 h 3423158"/>
                  <a:gd name="connsiteX20" fmla="*/ 2160620 w 3423157"/>
                  <a:gd name="connsiteY20" fmla="*/ 0 h 3423158"/>
                  <a:gd name="connsiteX21" fmla="*/ 2526770 w 3423157"/>
                  <a:gd name="connsiteY21" fmla="*/ 0 h 3423158"/>
                  <a:gd name="connsiteX22" fmla="*/ 2526770 w 3423157"/>
                  <a:gd name="connsiteY22" fmla="*/ 1 h 3423158"/>
                  <a:gd name="connsiteX23" fmla="*/ 2852619 w 3423157"/>
                  <a:gd name="connsiteY23" fmla="*/ 1 h 3423158"/>
                  <a:gd name="connsiteX24" fmla="*/ 3423157 w 3423157"/>
                  <a:gd name="connsiteY24" fmla="*/ 570539 h 3423158"/>
                  <a:gd name="connsiteX25" fmla="*/ 3423157 w 3423157"/>
                  <a:gd name="connsiteY25" fmla="*/ 901239 h 3423158"/>
                  <a:gd name="connsiteX26" fmla="*/ 2939403 w 3423157"/>
                  <a:gd name="connsiteY26" fmla="*/ 901239 h 3423158"/>
                  <a:gd name="connsiteX27" fmla="*/ 2939403 w 3423157"/>
                  <a:gd name="connsiteY27" fmla="*/ 893037 h 3423158"/>
                  <a:gd name="connsiteX28" fmla="*/ 2530120 w 3423157"/>
                  <a:gd name="connsiteY28" fmla="*/ 483754 h 3423158"/>
                  <a:gd name="connsiteX29" fmla="*/ 2445571 w 3423157"/>
                  <a:gd name="connsiteY29" fmla="*/ 483754 h 3423158"/>
                  <a:gd name="connsiteX30" fmla="*/ 2445571 w 3423157"/>
                  <a:gd name="connsiteY30" fmla="*/ 483674 h 3423158"/>
                  <a:gd name="connsiteX31" fmla="*/ 2432634 w 3423157"/>
                  <a:gd name="connsiteY31" fmla="*/ 483674 h 3423158"/>
                  <a:gd name="connsiteX32" fmla="*/ 2432634 w 3423157"/>
                  <a:gd name="connsiteY32" fmla="*/ 483754 h 3423158"/>
                  <a:gd name="connsiteX33" fmla="*/ 1961818 w 3423157"/>
                  <a:gd name="connsiteY33" fmla="*/ 483754 h 3423158"/>
                  <a:gd name="connsiteX34" fmla="*/ 1948881 w 3423157"/>
                  <a:gd name="connsiteY34" fmla="*/ 483754 h 3423158"/>
                  <a:gd name="connsiteX35" fmla="*/ 893036 w 3423157"/>
                  <a:gd name="connsiteY35" fmla="*/ 483754 h 3423158"/>
                  <a:gd name="connsiteX36" fmla="*/ 483753 w 3423157"/>
                  <a:gd name="connsiteY36" fmla="*/ 893037 h 3423158"/>
                  <a:gd name="connsiteX37" fmla="*/ 483753 w 3423157"/>
                  <a:gd name="connsiteY37" fmla="*/ 2530121 h 3423158"/>
                  <a:gd name="connsiteX38" fmla="*/ 893036 w 3423157"/>
                  <a:gd name="connsiteY38" fmla="*/ 2939404 h 3423158"/>
                  <a:gd name="connsiteX39" fmla="*/ 2065602 w 3423157"/>
                  <a:gd name="connsiteY39" fmla="*/ 2939404 h 3423158"/>
                  <a:gd name="connsiteX40" fmla="*/ 2065602 w 3423157"/>
                  <a:gd name="connsiteY40" fmla="*/ 3423158 h 3423158"/>
                  <a:gd name="connsiteX41" fmla="*/ 570538 w 3423157"/>
                  <a:gd name="connsiteY41" fmla="*/ 3423158 h 3423158"/>
                  <a:gd name="connsiteX42" fmla="*/ 0 w 3423157"/>
                  <a:gd name="connsiteY42" fmla="*/ 2852620 h 3423158"/>
                  <a:gd name="connsiteX43" fmla="*/ 0 w 3423157"/>
                  <a:gd name="connsiteY43" fmla="*/ 570539 h 3423158"/>
                  <a:gd name="connsiteX44" fmla="*/ 570538 w 3423157"/>
                  <a:gd name="connsiteY44" fmla="*/ 1 h 3423158"/>
                  <a:gd name="connsiteX45" fmla="*/ 1948881 w 3423157"/>
                  <a:gd name="connsiteY45" fmla="*/ 1 h 3423158"/>
                  <a:gd name="connsiteX46" fmla="*/ 1961818 w 3423157"/>
                  <a:gd name="connsiteY46" fmla="*/ 1 h 3423158"/>
                  <a:gd name="connsiteX47" fmla="*/ 2160620 w 3423157"/>
                  <a:gd name="connsiteY47" fmla="*/ 1 h 342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423157" h="3423158">
                    <a:moveTo>
                      <a:pt x="2939403" y="1384993"/>
                    </a:moveTo>
                    <a:lnTo>
                      <a:pt x="3423157" y="1384993"/>
                    </a:lnTo>
                    <a:lnTo>
                      <a:pt x="3423157" y="1936950"/>
                    </a:lnTo>
                    <a:lnTo>
                      <a:pt x="3423157" y="1937819"/>
                    </a:lnTo>
                    <a:lnTo>
                      <a:pt x="3423157" y="2284534"/>
                    </a:lnTo>
                    <a:lnTo>
                      <a:pt x="3423157" y="2420703"/>
                    </a:lnTo>
                    <a:lnTo>
                      <a:pt x="3423157" y="2421572"/>
                    </a:lnTo>
                    <a:lnTo>
                      <a:pt x="3423157" y="2475034"/>
                    </a:lnTo>
                    <a:lnTo>
                      <a:pt x="3423157" y="2852620"/>
                    </a:lnTo>
                    <a:cubicBezTo>
                      <a:pt x="3423157" y="3167719"/>
                      <a:pt x="3167718" y="3423158"/>
                      <a:pt x="2852619" y="3423158"/>
                    </a:cubicBezTo>
                    <a:lnTo>
                      <a:pt x="2549355" y="3423158"/>
                    </a:lnTo>
                    <a:lnTo>
                      <a:pt x="2549355" y="2937465"/>
                    </a:lnTo>
                    <a:lnTo>
                      <a:pt x="2612605" y="2931089"/>
                    </a:lnTo>
                    <a:cubicBezTo>
                      <a:pt x="2799108" y="2892925"/>
                      <a:pt x="2939403" y="2727907"/>
                      <a:pt x="2939403" y="2530121"/>
                    </a:cubicBezTo>
                    <a:lnTo>
                      <a:pt x="2939403" y="2475034"/>
                    </a:lnTo>
                    <a:lnTo>
                      <a:pt x="2937519" y="2475034"/>
                    </a:lnTo>
                    <a:lnTo>
                      <a:pt x="2937519" y="2284534"/>
                    </a:lnTo>
                    <a:lnTo>
                      <a:pt x="2939403" y="2284534"/>
                    </a:lnTo>
                    <a:lnTo>
                      <a:pt x="2939403" y="1937819"/>
                    </a:lnTo>
                    <a:lnTo>
                      <a:pt x="2939403" y="1936950"/>
                    </a:lnTo>
                    <a:close/>
                    <a:moveTo>
                      <a:pt x="2160620" y="0"/>
                    </a:moveTo>
                    <a:lnTo>
                      <a:pt x="2526770" y="0"/>
                    </a:lnTo>
                    <a:lnTo>
                      <a:pt x="2526770" y="1"/>
                    </a:lnTo>
                    <a:lnTo>
                      <a:pt x="2852619" y="1"/>
                    </a:lnTo>
                    <a:cubicBezTo>
                      <a:pt x="3167718" y="1"/>
                      <a:pt x="3423157" y="255440"/>
                      <a:pt x="3423157" y="570539"/>
                    </a:cubicBezTo>
                    <a:lnTo>
                      <a:pt x="3423157" y="901239"/>
                    </a:lnTo>
                    <a:lnTo>
                      <a:pt x="2939403" y="901239"/>
                    </a:lnTo>
                    <a:lnTo>
                      <a:pt x="2939403" y="893037"/>
                    </a:lnTo>
                    <a:cubicBezTo>
                      <a:pt x="2939403" y="666996"/>
                      <a:pt x="2756161" y="483754"/>
                      <a:pt x="2530120" y="483754"/>
                    </a:cubicBezTo>
                    <a:lnTo>
                      <a:pt x="2445571" y="483754"/>
                    </a:lnTo>
                    <a:lnTo>
                      <a:pt x="2445571" y="483674"/>
                    </a:lnTo>
                    <a:lnTo>
                      <a:pt x="2432634" y="483674"/>
                    </a:lnTo>
                    <a:lnTo>
                      <a:pt x="2432634" y="483754"/>
                    </a:lnTo>
                    <a:lnTo>
                      <a:pt x="1961818" y="483754"/>
                    </a:lnTo>
                    <a:lnTo>
                      <a:pt x="1948881" y="483754"/>
                    </a:lnTo>
                    <a:lnTo>
                      <a:pt x="893036" y="483754"/>
                    </a:lnTo>
                    <a:cubicBezTo>
                      <a:pt x="666995" y="483754"/>
                      <a:pt x="483753" y="666996"/>
                      <a:pt x="483753" y="893037"/>
                    </a:cubicBezTo>
                    <a:lnTo>
                      <a:pt x="483753" y="2530121"/>
                    </a:lnTo>
                    <a:cubicBezTo>
                      <a:pt x="483753" y="2756162"/>
                      <a:pt x="666995" y="2939404"/>
                      <a:pt x="893036" y="2939404"/>
                    </a:cubicBezTo>
                    <a:lnTo>
                      <a:pt x="2065602" y="2939404"/>
                    </a:lnTo>
                    <a:lnTo>
                      <a:pt x="2065602" y="3423158"/>
                    </a:lnTo>
                    <a:lnTo>
                      <a:pt x="570538" y="3423158"/>
                    </a:lnTo>
                    <a:cubicBezTo>
                      <a:pt x="255439" y="3423158"/>
                      <a:pt x="0" y="3167719"/>
                      <a:pt x="0" y="2852620"/>
                    </a:cubicBezTo>
                    <a:lnTo>
                      <a:pt x="0" y="570539"/>
                    </a:lnTo>
                    <a:cubicBezTo>
                      <a:pt x="0" y="255440"/>
                      <a:pt x="255439" y="1"/>
                      <a:pt x="570538" y="1"/>
                    </a:cubicBezTo>
                    <a:lnTo>
                      <a:pt x="1948881" y="1"/>
                    </a:lnTo>
                    <a:lnTo>
                      <a:pt x="1961818" y="1"/>
                    </a:lnTo>
                    <a:lnTo>
                      <a:pt x="2160620"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cs typeface="+mn-ea"/>
                  <a:sym typeface="+mn-lt"/>
                </a:endParaRPr>
              </a:p>
            </p:txBody>
          </p:sp>
          <p:sp>
            <p:nvSpPr>
              <p:cNvPr id="45" name="Oval 10"/>
              <p:cNvSpPr/>
              <p:nvPr/>
            </p:nvSpPr>
            <p:spPr>
              <a:xfrm>
                <a:off x="7475910" y="3358905"/>
                <a:ext cx="952500" cy="742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cs typeface="+mn-ea"/>
                  <a:sym typeface="+mn-lt"/>
                </a:endParaRPr>
              </a:p>
            </p:txBody>
          </p:sp>
        </p:grpSp>
      </p:grpSp>
      <p:sp>
        <p:nvSpPr>
          <p:cNvPr id="46" name="Text Box 45"/>
          <p:cNvSpPr txBox="1"/>
          <p:nvPr/>
        </p:nvSpPr>
        <p:spPr>
          <a:xfrm>
            <a:off x="2962275" y="1724660"/>
            <a:ext cx="309880" cy="521970"/>
          </a:xfrm>
          <a:prstGeom prst="rect">
            <a:avLst/>
          </a:prstGeom>
          <a:noFill/>
        </p:spPr>
        <p:txBody>
          <a:bodyPr wrap="none" rtlCol="0">
            <a:spAutoFit/>
          </a:bodyPr>
          <a:lstStyle/>
          <a:p>
            <a:endParaRPr lang="en-US" sz="2800" b="1">
              <a:solidFill>
                <a:schemeClr val="bg1"/>
              </a:solidFill>
            </a:endParaRPr>
          </a:p>
        </p:txBody>
      </p:sp>
      <p:sp>
        <p:nvSpPr>
          <p:cNvPr id="48" name="Rectangles 47"/>
          <p:cNvSpPr/>
          <p:nvPr/>
        </p:nvSpPr>
        <p:spPr>
          <a:xfrm>
            <a:off x="1985645" y="4184015"/>
            <a:ext cx="2780030" cy="922020"/>
          </a:xfrm>
          <a:prstGeom prst="rect">
            <a:avLst/>
          </a:prstGeom>
          <a:noFill/>
          <a:ln>
            <a:noFill/>
          </a:ln>
        </p:spPr>
        <p:txBody>
          <a:bodyPr wrap="none" rtlCol="0" anchor="t">
            <a:spAutoFit/>
            <a:scene3d>
              <a:camera prst="orthographicFront"/>
              <a:lightRig rig="threePt" dir="t"/>
            </a:scene3d>
          </a:bodyPr>
          <a:lstStyle/>
          <a:p>
            <a:pPr algn="ctr"/>
            <a:r>
              <a:rPr lang="en-US" altLang="zh-CN" sz="5400" b="1" i="1">
                <a:gradFill>
                  <a:gsLst>
                    <a:gs pos="0">
                      <a:srgbClr val="FE4444"/>
                    </a:gs>
                    <a:gs pos="100000">
                      <a:srgbClr val="832B2B"/>
                    </a:gs>
                  </a:gsLst>
                  <a:lin scaled="0"/>
                </a:gradFill>
                <a:effectLst>
                  <a:reflection blurRad="6350" stA="53000" endA="300" endPos="35500" dir="5400000" sy="-90000" algn="bl" rotWithShape="0"/>
                </a:effectLst>
              </a:rPr>
              <a:t>METHOD</a:t>
            </a:r>
          </a:p>
        </p:txBody>
      </p:sp>
      <p:sp>
        <p:nvSpPr>
          <p:cNvPr id="49" name="Rectangles 48"/>
          <p:cNvSpPr/>
          <p:nvPr/>
        </p:nvSpPr>
        <p:spPr>
          <a:xfrm>
            <a:off x="1985328" y="1517650"/>
            <a:ext cx="3311525" cy="1445260"/>
          </a:xfrm>
          <a:prstGeom prst="rect">
            <a:avLst/>
          </a:prstGeom>
          <a:noFill/>
          <a:ln>
            <a:noFill/>
          </a:ln>
        </p:spPr>
        <p:txBody>
          <a:bodyPr wrap="none" rtlCol="0" anchor="t">
            <a:spAutoFit/>
          </a:bodyPr>
          <a:lstStyle/>
          <a:p>
            <a:pPr algn="ctr"/>
            <a:r>
              <a:rPr lang="en-US" sz="4400" b="1" i="1">
                <a:gradFill>
                  <a:gsLst>
                    <a:gs pos="0">
                      <a:srgbClr val="FBFB11"/>
                    </a:gs>
                    <a:gs pos="100000">
                      <a:srgbClr val="838309"/>
                    </a:gs>
                  </a:gsLst>
                  <a:lin scaled="0"/>
                </a:gradFill>
                <a:sym typeface="+mn-ea"/>
              </a:rPr>
              <a:t>Dataset </a:t>
            </a:r>
            <a:endParaRPr lang="en-US" sz="4400" b="1" i="1">
              <a:gradFill>
                <a:gsLst>
                  <a:gs pos="0">
                    <a:srgbClr val="FBFB11"/>
                  </a:gs>
                  <a:gs pos="100000">
                    <a:srgbClr val="838309"/>
                  </a:gs>
                </a:gsLst>
                <a:lin scaled="0"/>
              </a:gradFill>
            </a:endParaRPr>
          </a:p>
          <a:p>
            <a:pPr algn="ctr"/>
            <a:r>
              <a:rPr lang="en-US" sz="4400" b="1" i="1">
                <a:gradFill>
                  <a:gsLst>
                    <a:gs pos="0">
                      <a:srgbClr val="FBFB11"/>
                    </a:gs>
                    <a:gs pos="100000">
                      <a:srgbClr val="838309"/>
                    </a:gs>
                  </a:gsLst>
                  <a:lin scaled="0"/>
                </a:gradFill>
                <a:sym typeface="+mn-ea"/>
              </a:rPr>
              <a:t>    Description</a:t>
            </a:r>
            <a:endParaRPr lang="en-US" altLang="zh-CN" sz="4400" b="1" i="1">
              <a:gradFill>
                <a:gsLst>
                  <a:gs pos="0">
                    <a:srgbClr val="FBFB11"/>
                  </a:gs>
                  <a:gs pos="100000">
                    <a:srgbClr val="838309"/>
                  </a:gs>
                </a:gsLst>
                <a:lin scaled="0"/>
              </a:gradFill>
              <a:effectLst>
                <a:reflection blurRad="6350" stA="53000" endA="300" endPos="35500" dir="5400000" sy="-90000" algn="bl" rotWithShape="0"/>
              </a:effectLst>
              <a:sym typeface="+mn-ea"/>
            </a:endParaRPr>
          </a:p>
        </p:txBody>
      </p:sp>
      <p:sp>
        <p:nvSpPr>
          <p:cNvPr id="50" name="Rectangles 49"/>
          <p:cNvSpPr/>
          <p:nvPr/>
        </p:nvSpPr>
        <p:spPr>
          <a:xfrm>
            <a:off x="6760528" y="1913255"/>
            <a:ext cx="3427095" cy="922020"/>
          </a:xfrm>
          <a:prstGeom prst="rect">
            <a:avLst/>
          </a:prstGeom>
          <a:noFill/>
          <a:ln>
            <a:noFill/>
          </a:ln>
        </p:spPr>
        <p:txBody>
          <a:bodyPr wrap="none" rtlCol="0" anchor="t">
            <a:spAutoFit/>
          </a:bodyPr>
          <a:lstStyle/>
          <a:p>
            <a:pPr algn="ctr"/>
            <a:r>
              <a:rPr lang="en-US" sz="5400" b="1" i="1">
                <a:gradFill>
                  <a:gsLst>
                    <a:gs pos="0">
                      <a:srgbClr val="14CD68"/>
                    </a:gs>
                    <a:gs pos="100000">
                      <a:srgbClr val="0B6E38"/>
                    </a:gs>
                  </a:gsLst>
                  <a:lin scaled="0"/>
                </a:gradFill>
                <a:sym typeface="+mn-ea"/>
              </a:rPr>
              <a:t>Application</a:t>
            </a:r>
            <a:endParaRPr lang="en-US" altLang="zh-CN" sz="5400" b="1" i="1">
              <a:gradFill>
                <a:gsLst>
                  <a:gs pos="0">
                    <a:srgbClr val="14CD68"/>
                  </a:gs>
                  <a:gs pos="100000">
                    <a:srgbClr val="0B6E38"/>
                  </a:gs>
                </a:gsLst>
                <a:lin scaled="0"/>
              </a:gradFill>
              <a:effectLst>
                <a:reflection blurRad="6350" stA="53000" endA="300" endPos="35500" dir="5400000" sy="-90000" algn="bl" rotWithShape="0"/>
              </a:effectLst>
              <a:sym typeface="+mn-ea"/>
            </a:endParaRPr>
          </a:p>
        </p:txBody>
      </p:sp>
      <p:sp>
        <p:nvSpPr>
          <p:cNvPr id="51" name="Rectangles 50"/>
          <p:cNvSpPr/>
          <p:nvPr/>
        </p:nvSpPr>
        <p:spPr>
          <a:xfrm>
            <a:off x="6771005" y="4087495"/>
            <a:ext cx="3978910" cy="1198880"/>
          </a:xfrm>
          <a:prstGeom prst="rect">
            <a:avLst/>
          </a:prstGeom>
          <a:noFill/>
          <a:ln>
            <a:noFill/>
          </a:ln>
        </p:spPr>
        <p:txBody>
          <a:bodyPr wrap="none" rtlCol="0" anchor="t">
            <a:spAutoFit/>
          </a:bodyPr>
          <a:lstStyle/>
          <a:p>
            <a:pPr algn="ctr"/>
            <a:r>
              <a:rPr lang="en-US" altLang="zh-CN" sz="7200" b="1" i="1">
                <a:gradFill>
                  <a:gsLst>
                    <a:gs pos="0">
                      <a:srgbClr val="9EE256"/>
                    </a:gs>
                    <a:gs pos="100000">
                      <a:srgbClr val="52762D"/>
                    </a:gs>
                  </a:gsLst>
                  <a:lin scaled="0"/>
                </a:gradFill>
                <a:effectLst>
                  <a:reflection blurRad="6350" stA="53000" endA="300" endPos="35500" dir="5400000" sy="-90000" algn="bl" rotWithShape="0"/>
                </a:effectLst>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cstate="print">
            <a:lum bright="-12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4">
            <a:lum bright="-36000" contrast="-24000"/>
          </a:blip>
          <a:stretch>
            <a:fillRect/>
          </a:stretch>
        </p:blipFill>
        <p:spPr>
          <a:xfrm>
            <a:off x="1029335" y="515620"/>
            <a:ext cx="9772015" cy="6252845"/>
          </a:xfrm>
          <a:prstGeom prst="cloud">
            <a:avLst/>
          </a:prstGeom>
        </p:spPr>
      </p:pic>
      <p:pic>
        <p:nvPicPr>
          <p:cNvPr id="6" name="Picture 5"/>
          <p:cNvPicPr>
            <a:picLocks noChangeAspect="1"/>
          </p:cNvPicPr>
          <p:nvPr/>
        </p:nvPicPr>
        <p:blipFill>
          <a:blip r:embed="rId4">
            <a:lum bright="-36000" contrast="-24000"/>
          </a:blip>
          <a:stretch>
            <a:fillRect/>
          </a:stretch>
        </p:blipFill>
        <p:spPr>
          <a:xfrm>
            <a:off x="1029335" y="90170"/>
            <a:ext cx="9772015" cy="6252845"/>
          </a:xfrm>
          <a:prstGeom prst="cloud">
            <a:avLst/>
          </a:prstGeom>
        </p:spPr>
      </p:pic>
      <p:sp>
        <p:nvSpPr>
          <p:cNvPr id="9" name="Text Box 8"/>
          <p:cNvSpPr txBox="1"/>
          <p:nvPr/>
        </p:nvSpPr>
        <p:spPr>
          <a:xfrm>
            <a:off x="-691515" y="215900"/>
            <a:ext cx="6941185" cy="706755"/>
          </a:xfrm>
          <a:prstGeom prst="rect">
            <a:avLst/>
          </a:prstGeom>
          <a:noFill/>
        </p:spPr>
        <p:txBody>
          <a:bodyPr wrap="square" rtlCol="0" anchor="t">
            <a:spAutoFit/>
          </a:bodyPr>
          <a:lstStyle/>
          <a:p>
            <a:pPr algn="ctr"/>
            <a:r>
              <a:rPr lang="en-US" sz="4000" b="1" i="1">
                <a:gradFill>
                  <a:gsLst>
                    <a:gs pos="0">
                      <a:srgbClr val="FBFB11"/>
                    </a:gs>
                    <a:gs pos="100000">
                      <a:srgbClr val="838309"/>
                    </a:gs>
                  </a:gsLst>
                  <a:lin scaled="0"/>
                </a:gradFill>
                <a:sym typeface="+mn-ea"/>
              </a:rPr>
              <a:t>Dataset  Description</a:t>
            </a:r>
            <a:endParaRPr lang="en-US" sz="4000"/>
          </a:p>
        </p:txBody>
      </p:sp>
      <p:sp>
        <p:nvSpPr>
          <p:cNvPr id="11" name="Explosion 1 10"/>
          <p:cNvSpPr/>
          <p:nvPr/>
        </p:nvSpPr>
        <p:spPr>
          <a:xfrm>
            <a:off x="228600" y="312420"/>
            <a:ext cx="414655" cy="513715"/>
          </a:xfrm>
          <a:prstGeom prst="irregularSeal1">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srcRect b="45536"/>
          <a:stretch>
            <a:fillRect/>
          </a:stretch>
        </p:blipFill>
        <p:spPr>
          <a:xfrm>
            <a:off x="438785" y="5264150"/>
            <a:ext cx="10952480" cy="1504950"/>
          </a:xfrm>
          <a:prstGeom prst="rect">
            <a:avLst/>
          </a:prstGeom>
        </p:spPr>
      </p:pic>
      <p:pic>
        <p:nvPicPr>
          <p:cNvPr id="4" name="Picture 3"/>
          <p:cNvPicPr>
            <a:picLocks noChangeAspect="1"/>
          </p:cNvPicPr>
          <p:nvPr/>
        </p:nvPicPr>
        <p:blipFill>
          <a:blip r:embed="rId6"/>
          <a:stretch>
            <a:fillRect/>
          </a:stretch>
        </p:blipFill>
        <p:spPr>
          <a:xfrm>
            <a:off x="847090" y="904240"/>
            <a:ext cx="9498330" cy="1946910"/>
          </a:xfrm>
          <a:prstGeom prst="rect">
            <a:avLst/>
          </a:prstGeom>
        </p:spPr>
      </p:pic>
      <p:pic>
        <p:nvPicPr>
          <p:cNvPr id="5" name="Picture 4"/>
          <p:cNvPicPr>
            <a:picLocks noChangeAspect="1"/>
          </p:cNvPicPr>
          <p:nvPr/>
        </p:nvPicPr>
        <p:blipFill>
          <a:blip r:embed="rId7"/>
          <a:stretch>
            <a:fillRect/>
          </a:stretch>
        </p:blipFill>
        <p:spPr>
          <a:xfrm>
            <a:off x="128270" y="2851150"/>
            <a:ext cx="11420475" cy="1931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cstate="print">
            <a:lum bright="-12000"/>
            <a:extLst>
              <a:ext uri="{28A0092B-C50C-407E-A947-70E740481C1C}">
                <a14:useLocalDpi xmlns:a14="http://schemas.microsoft.com/office/drawing/2010/main" val="0"/>
              </a:ext>
            </a:extLst>
          </a:blip>
          <a:srcRect b="26929"/>
          <a:stretch>
            <a:fillRect/>
          </a:stretch>
        </p:blipFill>
        <p:spPr>
          <a:xfrm>
            <a:off x="56" y="-144"/>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4">
            <a:lum bright="-36000" contrast="-24000"/>
          </a:blip>
          <a:stretch>
            <a:fillRect/>
          </a:stretch>
        </p:blipFill>
        <p:spPr>
          <a:xfrm>
            <a:off x="1029335" y="515620"/>
            <a:ext cx="9772015" cy="6252845"/>
          </a:xfrm>
          <a:prstGeom prst="cloud">
            <a:avLst/>
          </a:prstGeom>
        </p:spPr>
      </p:pic>
      <p:pic>
        <p:nvPicPr>
          <p:cNvPr id="6" name="Picture 5"/>
          <p:cNvPicPr>
            <a:picLocks noChangeAspect="1"/>
          </p:cNvPicPr>
          <p:nvPr/>
        </p:nvPicPr>
        <p:blipFill>
          <a:blip r:embed="rId4">
            <a:lum bright="-36000" contrast="-24000"/>
          </a:blip>
          <a:stretch>
            <a:fillRect/>
          </a:stretch>
        </p:blipFill>
        <p:spPr>
          <a:xfrm>
            <a:off x="1029335" y="90170"/>
            <a:ext cx="9772015" cy="6252845"/>
          </a:xfrm>
          <a:prstGeom prst="cloud">
            <a:avLst/>
          </a:prstGeom>
        </p:spPr>
      </p:pic>
      <p:sp>
        <p:nvSpPr>
          <p:cNvPr id="9" name="Text Box 8"/>
          <p:cNvSpPr txBox="1"/>
          <p:nvPr/>
        </p:nvSpPr>
        <p:spPr>
          <a:xfrm>
            <a:off x="312420" y="215900"/>
            <a:ext cx="5267960" cy="706755"/>
          </a:xfrm>
          <a:prstGeom prst="rect">
            <a:avLst/>
          </a:prstGeom>
          <a:noFill/>
        </p:spPr>
        <p:txBody>
          <a:bodyPr wrap="square" rtlCol="0" anchor="t">
            <a:spAutoFit/>
          </a:bodyPr>
          <a:lstStyle/>
          <a:p>
            <a:pPr algn="ctr"/>
            <a:r>
              <a:rPr lang="en-US" sz="4000" b="1" i="1">
                <a:gradFill>
                  <a:gsLst>
                    <a:gs pos="0">
                      <a:srgbClr val="FBFB11"/>
                    </a:gs>
                    <a:gs pos="100000">
                      <a:srgbClr val="838309"/>
                    </a:gs>
                  </a:gsLst>
                  <a:lin scaled="0"/>
                </a:gradFill>
                <a:sym typeface="+mn-ea"/>
              </a:rPr>
              <a:t>Dataset  Description</a:t>
            </a:r>
            <a:endParaRPr lang="en-US" sz="4000"/>
          </a:p>
        </p:txBody>
      </p:sp>
      <p:sp>
        <p:nvSpPr>
          <p:cNvPr id="11" name="Explosion 1 10"/>
          <p:cNvSpPr/>
          <p:nvPr/>
        </p:nvSpPr>
        <p:spPr>
          <a:xfrm>
            <a:off x="228600" y="312420"/>
            <a:ext cx="414655" cy="513715"/>
          </a:xfrm>
          <a:prstGeom prst="irregularSeal1">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同心圆 73"/>
          <p:cNvSpPr>
            <a:spLocks noChangeArrowheads="1"/>
          </p:cNvSpPr>
          <p:nvPr/>
        </p:nvSpPr>
        <p:spPr bwMode="auto">
          <a:xfrm>
            <a:off x="7249160" y="2695575"/>
            <a:ext cx="1795780" cy="17526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15" name="同心圆 73"/>
          <p:cNvSpPr>
            <a:spLocks noChangeArrowheads="1"/>
          </p:cNvSpPr>
          <p:nvPr/>
        </p:nvSpPr>
        <p:spPr bwMode="auto">
          <a:xfrm>
            <a:off x="9458325" y="2695575"/>
            <a:ext cx="1795780" cy="17526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20" name="椭圆 19"/>
          <p:cNvSpPr/>
          <p:nvPr/>
        </p:nvSpPr>
        <p:spPr>
          <a:xfrm>
            <a:off x="7425690" y="2865755"/>
            <a:ext cx="1442720" cy="1411605"/>
          </a:xfrm>
          <a:prstGeom prst="ellipse">
            <a:avLst/>
          </a:prstGeom>
          <a:solidFill>
            <a:srgbClr val="342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2" name="椭圆 19"/>
          <p:cNvSpPr/>
          <p:nvPr/>
        </p:nvSpPr>
        <p:spPr>
          <a:xfrm>
            <a:off x="9638030" y="2894965"/>
            <a:ext cx="1431925" cy="1382395"/>
          </a:xfrm>
          <a:prstGeom prst="ellipse">
            <a:avLst/>
          </a:prstGeom>
          <a:solidFill>
            <a:srgbClr val="342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3" name="同心圆 73"/>
          <p:cNvSpPr>
            <a:spLocks noChangeArrowheads="1"/>
          </p:cNvSpPr>
          <p:nvPr/>
        </p:nvSpPr>
        <p:spPr bwMode="auto">
          <a:xfrm>
            <a:off x="5039995" y="2694940"/>
            <a:ext cx="1795780" cy="17526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24" name="椭圆 19"/>
          <p:cNvSpPr/>
          <p:nvPr/>
        </p:nvSpPr>
        <p:spPr>
          <a:xfrm>
            <a:off x="5240655" y="2866390"/>
            <a:ext cx="1415415" cy="1410970"/>
          </a:xfrm>
          <a:prstGeom prst="ellipse">
            <a:avLst/>
          </a:prstGeom>
          <a:solidFill>
            <a:srgbClr val="342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Freeform 415"/>
          <p:cNvSpPr>
            <a:spLocks noChangeArrowheads="1"/>
          </p:cNvSpPr>
          <p:nvPr/>
        </p:nvSpPr>
        <p:spPr bwMode="auto">
          <a:xfrm>
            <a:off x="8115641" y="4864771"/>
            <a:ext cx="225425" cy="227013"/>
          </a:xfrm>
          <a:custGeom>
            <a:avLst/>
            <a:gdLst>
              <a:gd name="T0" fmla="*/ 156 w 260"/>
              <a:gd name="T1" fmla="*/ 260 h 260"/>
              <a:gd name="T2" fmla="*/ 186 w 260"/>
              <a:gd name="T3" fmla="*/ 167 h 260"/>
              <a:gd name="T4" fmla="*/ 156 w 260"/>
              <a:gd name="T5" fmla="*/ 130 h 260"/>
              <a:gd name="T6" fmla="*/ 156 w 260"/>
              <a:gd name="T7" fmla="*/ 107 h 260"/>
              <a:gd name="T8" fmla="*/ 161 w 260"/>
              <a:gd name="T9" fmla="*/ 101 h 260"/>
              <a:gd name="T10" fmla="*/ 168 w 260"/>
              <a:gd name="T11" fmla="*/ 98 h 260"/>
              <a:gd name="T12" fmla="*/ 198 w 260"/>
              <a:gd name="T13" fmla="*/ 63 h 260"/>
              <a:gd name="T14" fmla="*/ 144 w 260"/>
              <a:gd name="T15" fmla="*/ 63 h 260"/>
              <a:gd name="T16" fmla="*/ 134 w 260"/>
              <a:gd name="T17" fmla="*/ 66 h 260"/>
              <a:gd name="T18" fmla="*/ 123 w 260"/>
              <a:gd name="T19" fmla="*/ 75 h 260"/>
              <a:gd name="T20" fmla="*/ 117 w 260"/>
              <a:gd name="T21" fmla="*/ 89 h 260"/>
              <a:gd name="T22" fmla="*/ 114 w 260"/>
              <a:gd name="T23" fmla="*/ 102 h 260"/>
              <a:gd name="T24" fmla="*/ 88 w 260"/>
              <a:gd name="T25" fmla="*/ 131 h 260"/>
              <a:gd name="T26" fmla="*/ 114 w 260"/>
              <a:gd name="T27" fmla="*/ 166 h 260"/>
              <a:gd name="T28" fmla="*/ 26 w 260"/>
              <a:gd name="T29" fmla="*/ 260 h 260"/>
              <a:gd name="T30" fmla="*/ 16 w 260"/>
              <a:gd name="T31" fmla="*/ 258 h 260"/>
              <a:gd name="T32" fmla="*/ 8 w 260"/>
              <a:gd name="T33" fmla="*/ 252 h 260"/>
              <a:gd name="T34" fmla="*/ 1 w 260"/>
              <a:gd name="T35" fmla="*/ 244 h 260"/>
              <a:gd name="T36" fmla="*/ 0 w 260"/>
              <a:gd name="T37" fmla="*/ 234 h 260"/>
              <a:gd name="T38" fmla="*/ 0 w 260"/>
              <a:gd name="T39" fmla="*/ 20 h 260"/>
              <a:gd name="T40" fmla="*/ 4 w 260"/>
              <a:gd name="T41" fmla="*/ 11 h 260"/>
              <a:gd name="T42" fmla="*/ 12 w 260"/>
              <a:gd name="T43" fmla="*/ 5 h 260"/>
              <a:gd name="T44" fmla="*/ 21 w 260"/>
              <a:gd name="T45" fmla="*/ 1 h 260"/>
              <a:gd name="T46" fmla="*/ 234 w 260"/>
              <a:gd name="T47" fmla="*/ 0 h 260"/>
              <a:gd name="T48" fmla="*/ 244 w 260"/>
              <a:gd name="T49" fmla="*/ 2 h 260"/>
              <a:gd name="T50" fmla="*/ 252 w 260"/>
              <a:gd name="T51" fmla="*/ 7 h 260"/>
              <a:gd name="T52" fmla="*/ 257 w 260"/>
              <a:gd name="T53" fmla="*/ 16 h 260"/>
              <a:gd name="T54" fmla="*/ 260 w 260"/>
              <a:gd name="T55" fmla="*/ 26 h 260"/>
              <a:gd name="T56" fmla="*/ 259 w 260"/>
              <a:gd name="T57" fmla="*/ 239 h 260"/>
              <a:gd name="T58" fmla="*/ 255 w 260"/>
              <a:gd name="T59" fmla="*/ 249 h 260"/>
              <a:gd name="T60" fmla="*/ 248 w 260"/>
              <a:gd name="T61" fmla="*/ 256 h 260"/>
              <a:gd name="T62" fmla="*/ 239 w 260"/>
              <a:gd name="T63"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0" h="260">
                <a:moveTo>
                  <a:pt x="234" y="260"/>
                </a:moveTo>
                <a:lnTo>
                  <a:pt x="156" y="260"/>
                </a:lnTo>
                <a:lnTo>
                  <a:pt x="156" y="167"/>
                </a:lnTo>
                <a:lnTo>
                  <a:pt x="186" y="167"/>
                </a:lnTo>
                <a:lnTo>
                  <a:pt x="186" y="130"/>
                </a:lnTo>
                <a:lnTo>
                  <a:pt x="156" y="130"/>
                </a:lnTo>
                <a:lnTo>
                  <a:pt x="156" y="109"/>
                </a:lnTo>
                <a:lnTo>
                  <a:pt x="156" y="107"/>
                </a:lnTo>
                <a:lnTo>
                  <a:pt x="157" y="104"/>
                </a:lnTo>
                <a:lnTo>
                  <a:pt x="161" y="101"/>
                </a:lnTo>
                <a:lnTo>
                  <a:pt x="164" y="100"/>
                </a:lnTo>
                <a:lnTo>
                  <a:pt x="168" y="98"/>
                </a:lnTo>
                <a:lnTo>
                  <a:pt x="198" y="98"/>
                </a:lnTo>
                <a:lnTo>
                  <a:pt x="198" y="63"/>
                </a:lnTo>
                <a:lnTo>
                  <a:pt x="149" y="63"/>
                </a:lnTo>
                <a:lnTo>
                  <a:pt x="144" y="63"/>
                </a:lnTo>
                <a:lnTo>
                  <a:pt x="139" y="65"/>
                </a:lnTo>
                <a:lnTo>
                  <a:pt x="134" y="66"/>
                </a:lnTo>
                <a:lnTo>
                  <a:pt x="130" y="68"/>
                </a:lnTo>
                <a:lnTo>
                  <a:pt x="123" y="75"/>
                </a:lnTo>
                <a:lnTo>
                  <a:pt x="120" y="83"/>
                </a:lnTo>
                <a:lnTo>
                  <a:pt x="117" y="89"/>
                </a:lnTo>
                <a:lnTo>
                  <a:pt x="114" y="96"/>
                </a:lnTo>
                <a:lnTo>
                  <a:pt x="114" y="102"/>
                </a:lnTo>
                <a:lnTo>
                  <a:pt x="114" y="131"/>
                </a:lnTo>
                <a:lnTo>
                  <a:pt x="88" y="131"/>
                </a:lnTo>
                <a:lnTo>
                  <a:pt x="88" y="166"/>
                </a:lnTo>
                <a:lnTo>
                  <a:pt x="114" y="166"/>
                </a:lnTo>
                <a:lnTo>
                  <a:pt x="114" y="260"/>
                </a:lnTo>
                <a:lnTo>
                  <a:pt x="26" y="260"/>
                </a:lnTo>
                <a:lnTo>
                  <a:pt x="21" y="260"/>
                </a:lnTo>
                <a:lnTo>
                  <a:pt x="16" y="258"/>
                </a:lnTo>
                <a:lnTo>
                  <a:pt x="12" y="256"/>
                </a:lnTo>
                <a:lnTo>
                  <a:pt x="8" y="252"/>
                </a:lnTo>
                <a:lnTo>
                  <a:pt x="4" y="249"/>
                </a:lnTo>
                <a:lnTo>
                  <a:pt x="1" y="244"/>
                </a:lnTo>
                <a:lnTo>
                  <a:pt x="0" y="239"/>
                </a:lnTo>
                <a:lnTo>
                  <a:pt x="0" y="234"/>
                </a:lnTo>
                <a:lnTo>
                  <a:pt x="0" y="26"/>
                </a:lnTo>
                <a:lnTo>
                  <a:pt x="0" y="20"/>
                </a:lnTo>
                <a:lnTo>
                  <a:pt x="1" y="16"/>
                </a:lnTo>
                <a:lnTo>
                  <a:pt x="4" y="11"/>
                </a:lnTo>
                <a:lnTo>
                  <a:pt x="8" y="7"/>
                </a:lnTo>
                <a:lnTo>
                  <a:pt x="12" y="5"/>
                </a:lnTo>
                <a:lnTo>
                  <a:pt x="16" y="2"/>
                </a:lnTo>
                <a:lnTo>
                  <a:pt x="21" y="1"/>
                </a:lnTo>
                <a:lnTo>
                  <a:pt x="26" y="0"/>
                </a:lnTo>
                <a:lnTo>
                  <a:pt x="234" y="0"/>
                </a:lnTo>
                <a:lnTo>
                  <a:pt x="239" y="1"/>
                </a:lnTo>
                <a:lnTo>
                  <a:pt x="244" y="2"/>
                </a:lnTo>
                <a:lnTo>
                  <a:pt x="248" y="5"/>
                </a:lnTo>
                <a:lnTo>
                  <a:pt x="252" y="7"/>
                </a:lnTo>
                <a:lnTo>
                  <a:pt x="255" y="11"/>
                </a:lnTo>
                <a:lnTo>
                  <a:pt x="257" y="16"/>
                </a:lnTo>
                <a:lnTo>
                  <a:pt x="259" y="20"/>
                </a:lnTo>
                <a:lnTo>
                  <a:pt x="260" y="26"/>
                </a:lnTo>
                <a:lnTo>
                  <a:pt x="260" y="234"/>
                </a:lnTo>
                <a:lnTo>
                  <a:pt x="259" y="239"/>
                </a:lnTo>
                <a:lnTo>
                  <a:pt x="257" y="244"/>
                </a:lnTo>
                <a:lnTo>
                  <a:pt x="255" y="249"/>
                </a:lnTo>
                <a:lnTo>
                  <a:pt x="252" y="252"/>
                </a:lnTo>
                <a:lnTo>
                  <a:pt x="248" y="256"/>
                </a:lnTo>
                <a:lnTo>
                  <a:pt x="244" y="258"/>
                </a:lnTo>
                <a:lnTo>
                  <a:pt x="239" y="260"/>
                </a:lnTo>
                <a:lnTo>
                  <a:pt x="234" y="260"/>
                </a:ln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27" name="Freeform 416"/>
          <p:cNvSpPr>
            <a:spLocks noEditPoints="1" noChangeArrowheads="1"/>
          </p:cNvSpPr>
          <p:nvPr/>
        </p:nvSpPr>
        <p:spPr bwMode="auto">
          <a:xfrm>
            <a:off x="8554988" y="4864770"/>
            <a:ext cx="225425" cy="227013"/>
          </a:xfrm>
          <a:custGeom>
            <a:avLst/>
            <a:gdLst>
              <a:gd name="T0" fmla="*/ 21 w 260"/>
              <a:gd name="T1" fmla="*/ 260 h 260"/>
              <a:gd name="T2" fmla="*/ 8 w 260"/>
              <a:gd name="T3" fmla="*/ 252 h 260"/>
              <a:gd name="T4" fmla="*/ 0 w 260"/>
              <a:gd name="T5" fmla="*/ 239 h 260"/>
              <a:gd name="T6" fmla="*/ 0 w 260"/>
              <a:gd name="T7" fmla="*/ 21 h 260"/>
              <a:gd name="T8" fmla="*/ 8 w 260"/>
              <a:gd name="T9" fmla="*/ 8 h 260"/>
              <a:gd name="T10" fmla="*/ 21 w 260"/>
              <a:gd name="T11" fmla="*/ 0 h 260"/>
              <a:gd name="T12" fmla="*/ 240 w 260"/>
              <a:gd name="T13" fmla="*/ 0 h 260"/>
              <a:gd name="T14" fmla="*/ 253 w 260"/>
              <a:gd name="T15" fmla="*/ 8 h 260"/>
              <a:gd name="T16" fmla="*/ 259 w 260"/>
              <a:gd name="T17" fmla="*/ 21 h 260"/>
              <a:gd name="T18" fmla="*/ 259 w 260"/>
              <a:gd name="T19" fmla="*/ 239 h 260"/>
              <a:gd name="T20" fmla="*/ 253 w 260"/>
              <a:gd name="T21" fmla="*/ 252 h 260"/>
              <a:gd name="T22" fmla="*/ 240 w 260"/>
              <a:gd name="T23" fmla="*/ 260 h 260"/>
              <a:gd name="T24" fmla="*/ 225 w 260"/>
              <a:gd name="T25" fmla="*/ 52 h 260"/>
              <a:gd name="T26" fmla="*/ 199 w 260"/>
              <a:gd name="T27" fmla="*/ 63 h 260"/>
              <a:gd name="T28" fmla="*/ 186 w 260"/>
              <a:gd name="T29" fmla="*/ 52 h 260"/>
              <a:gd name="T30" fmla="*/ 169 w 260"/>
              <a:gd name="T31" fmla="*/ 50 h 260"/>
              <a:gd name="T32" fmla="*/ 151 w 260"/>
              <a:gd name="T33" fmla="*/ 55 h 260"/>
              <a:gd name="T34" fmla="*/ 137 w 260"/>
              <a:gd name="T35" fmla="*/ 68 h 260"/>
              <a:gd name="T36" fmla="*/ 132 w 260"/>
              <a:gd name="T37" fmla="*/ 89 h 260"/>
              <a:gd name="T38" fmla="*/ 115 w 260"/>
              <a:gd name="T39" fmla="*/ 95 h 260"/>
              <a:gd name="T40" fmla="*/ 72 w 260"/>
              <a:gd name="T41" fmla="*/ 77 h 260"/>
              <a:gd name="T42" fmla="*/ 51 w 260"/>
              <a:gd name="T43" fmla="*/ 57 h 260"/>
              <a:gd name="T44" fmla="*/ 46 w 260"/>
              <a:gd name="T45" fmla="*/ 74 h 260"/>
              <a:gd name="T46" fmla="*/ 54 w 260"/>
              <a:gd name="T47" fmla="*/ 100 h 260"/>
              <a:gd name="T48" fmla="*/ 58 w 260"/>
              <a:gd name="T49" fmla="*/ 109 h 260"/>
              <a:gd name="T50" fmla="*/ 46 w 260"/>
              <a:gd name="T51" fmla="*/ 111 h 260"/>
              <a:gd name="T52" fmla="*/ 51 w 260"/>
              <a:gd name="T53" fmla="*/ 126 h 260"/>
              <a:gd name="T54" fmla="*/ 76 w 260"/>
              <a:gd name="T55" fmla="*/ 143 h 260"/>
              <a:gd name="T56" fmla="*/ 65 w 260"/>
              <a:gd name="T57" fmla="*/ 146 h 260"/>
              <a:gd name="T58" fmla="*/ 61 w 260"/>
              <a:gd name="T59" fmla="*/ 152 h 260"/>
              <a:gd name="T60" fmla="*/ 76 w 260"/>
              <a:gd name="T61" fmla="*/ 165 h 260"/>
              <a:gd name="T62" fmla="*/ 85 w 260"/>
              <a:gd name="T63" fmla="*/ 180 h 260"/>
              <a:gd name="T64" fmla="*/ 56 w 260"/>
              <a:gd name="T65" fmla="*/ 187 h 260"/>
              <a:gd name="T66" fmla="*/ 45 w 260"/>
              <a:gd name="T67" fmla="*/ 194 h 260"/>
              <a:gd name="T68" fmla="*/ 77 w 260"/>
              <a:gd name="T69" fmla="*/ 204 h 260"/>
              <a:gd name="T70" fmla="*/ 120 w 260"/>
              <a:gd name="T71" fmla="*/ 204 h 260"/>
              <a:gd name="T72" fmla="*/ 163 w 260"/>
              <a:gd name="T73" fmla="*/ 187 h 260"/>
              <a:gd name="T74" fmla="*/ 191 w 260"/>
              <a:gd name="T75" fmla="*/ 159 h 260"/>
              <a:gd name="T76" fmla="*/ 203 w 260"/>
              <a:gd name="T77" fmla="*/ 134 h 260"/>
              <a:gd name="T78" fmla="*/ 210 w 260"/>
              <a:gd name="T79" fmla="*/ 103 h 260"/>
              <a:gd name="T80" fmla="*/ 216 w 260"/>
              <a:gd name="T81" fmla="*/ 86 h 260"/>
              <a:gd name="T82" fmla="*/ 220 w 260"/>
              <a:gd name="T83" fmla="*/ 70 h 260"/>
              <a:gd name="T84" fmla="*/ 217 w 260"/>
              <a:gd name="T85" fmla="*/ 67 h 260"/>
              <a:gd name="T86" fmla="*/ 225 w 260"/>
              <a:gd name="T87"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260">
                <a:moveTo>
                  <a:pt x="234" y="260"/>
                </a:moveTo>
                <a:lnTo>
                  <a:pt x="26" y="260"/>
                </a:lnTo>
                <a:lnTo>
                  <a:pt x="21" y="260"/>
                </a:lnTo>
                <a:lnTo>
                  <a:pt x="16" y="258"/>
                </a:lnTo>
                <a:lnTo>
                  <a:pt x="12" y="256"/>
                </a:lnTo>
                <a:lnTo>
                  <a:pt x="8" y="252"/>
                </a:lnTo>
                <a:lnTo>
                  <a:pt x="4" y="249"/>
                </a:lnTo>
                <a:lnTo>
                  <a:pt x="2" y="245"/>
                </a:lnTo>
                <a:lnTo>
                  <a:pt x="0" y="239"/>
                </a:lnTo>
                <a:lnTo>
                  <a:pt x="0" y="234"/>
                </a:lnTo>
                <a:lnTo>
                  <a:pt x="0" y="26"/>
                </a:lnTo>
                <a:lnTo>
                  <a:pt x="0" y="21"/>
                </a:lnTo>
                <a:lnTo>
                  <a:pt x="2" y="16"/>
                </a:lnTo>
                <a:lnTo>
                  <a:pt x="4" y="12"/>
                </a:lnTo>
                <a:lnTo>
                  <a:pt x="8" y="8"/>
                </a:lnTo>
                <a:lnTo>
                  <a:pt x="12" y="4"/>
                </a:lnTo>
                <a:lnTo>
                  <a:pt x="16" y="3"/>
                </a:lnTo>
                <a:lnTo>
                  <a:pt x="21" y="0"/>
                </a:lnTo>
                <a:lnTo>
                  <a:pt x="26" y="0"/>
                </a:lnTo>
                <a:lnTo>
                  <a:pt x="234" y="0"/>
                </a:lnTo>
                <a:lnTo>
                  <a:pt x="240" y="0"/>
                </a:lnTo>
                <a:lnTo>
                  <a:pt x="245" y="3"/>
                </a:lnTo>
                <a:lnTo>
                  <a:pt x="249" y="4"/>
                </a:lnTo>
                <a:lnTo>
                  <a:pt x="253" y="8"/>
                </a:lnTo>
                <a:lnTo>
                  <a:pt x="255" y="12"/>
                </a:lnTo>
                <a:lnTo>
                  <a:pt x="258" y="16"/>
                </a:lnTo>
                <a:lnTo>
                  <a:pt x="259" y="21"/>
                </a:lnTo>
                <a:lnTo>
                  <a:pt x="260" y="26"/>
                </a:lnTo>
                <a:lnTo>
                  <a:pt x="260" y="234"/>
                </a:lnTo>
                <a:lnTo>
                  <a:pt x="259" y="239"/>
                </a:lnTo>
                <a:lnTo>
                  <a:pt x="258" y="245"/>
                </a:lnTo>
                <a:lnTo>
                  <a:pt x="255" y="249"/>
                </a:lnTo>
                <a:lnTo>
                  <a:pt x="253" y="252"/>
                </a:lnTo>
                <a:lnTo>
                  <a:pt x="249" y="256"/>
                </a:lnTo>
                <a:lnTo>
                  <a:pt x="245" y="258"/>
                </a:lnTo>
                <a:lnTo>
                  <a:pt x="240" y="260"/>
                </a:lnTo>
                <a:lnTo>
                  <a:pt x="234" y="260"/>
                </a:lnTo>
                <a:close/>
                <a:moveTo>
                  <a:pt x="225" y="52"/>
                </a:moveTo>
                <a:lnTo>
                  <a:pt x="225" y="52"/>
                </a:lnTo>
                <a:lnTo>
                  <a:pt x="215" y="57"/>
                </a:lnTo>
                <a:lnTo>
                  <a:pt x="207" y="61"/>
                </a:lnTo>
                <a:lnTo>
                  <a:pt x="199" y="63"/>
                </a:lnTo>
                <a:lnTo>
                  <a:pt x="197" y="59"/>
                </a:lnTo>
                <a:lnTo>
                  <a:pt x="191" y="55"/>
                </a:lnTo>
                <a:lnTo>
                  <a:pt x="186" y="52"/>
                </a:lnTo>
                <a:lnTo>
                  <a:pt x="181" y="51"/>
                </a:lnTo>
                <a:lnTo>
                  <a:pt x="175" y="50"/>
                </a:lnTo>
                <a:lnTo>
                  <a:pt x="169" y="50"/>
                </a:lnTo>
                <a:lnTo>
                  <a:pt x="163" y="51"/>
                </a:lnTo>
                <a:lnTo>
                  <a:pt x="156" y="52"/>
                </a:lnTo>
                <a:lnTo>
                  <a:pt x="151" y="55"/>
                </a:lnTo>
                <a:lnTo>
                  <a:pt x="145" y="59"/>
                </a:lnTo>
                <a:lnTo>
                  <a:pt x="141" y="63"/>
                </a:lnTo>
                <a:lnTo>
                  <a:pt x="137" y="68"/>
                </a:lnTo>
                <a:lnTo>
                  <a:pt x="134" y="73"/>
                </a:lnTo>
                <a:lnTo>
                  <a:pt x="132" y="81"/>
                </a:lnTo>
                <a:lnTo>
                  <a:pt x="132" y="89"/>
                </a:lnTo>
                <a:lnTo>
                  <a:pt x="133" y="96"/>
                </a:lnTo>
                <a:lnTo>
                  <a:pt x="124" y="96"/>
                </a:lnTo>
                <a:lnTo>
                  <a:pt x="115" y="95"/>
                </a:lnTo>
                <a:lnTo>
                  <a:pt x="98" y="91"/>
                </a:lnTo>
                <a:lnTo>
                  <a:pt x="84" y="85"/>
                </a:lnTo>
                <a:lnTo>
                  <a:pt x="72" y="77"/>
                </a:lnTo>
                <a:lnTo>
                  <a:pt x="63" y="70"/>
                </a:lnTo>
                <a:lnTo>
                  <a:pt x="56" y="64"/>
                </a:lnTo>
                <a:lnTo>
                  <a:pt x="51" y="57"/>
                </a:lnTo>
                <a:lnTo>
                  <a:pt x="48" y="61"/>
                </a:lnTo>
                <a:lnTo>
                  <a:pt x="47" y="68"/>
                </a:lnTo>
                <a:lnTo>
                  <a:pt x="46" y="74"/>
                </a:lnTo>
                <a:lnTo>
                  <a:pt x="46" y="82"/>
                </a:lnTo>
                <a:lnTo>
                  <a:pt x="48" y="91"/>
                </a:lnTo>
                <a:lnTo>
                  <a:pt x="54" y="100"/>
                </a:lnTo>
                <a:lnTo>
                  <a:pt x="58" y="106"/>
                </a:lnTo>
                <a:lnTo>
                  <a:pt x="63" y="109"/>
                </a:lnTo>
                <a:lnTo>
                  <a:pt x="58" y="109"/>
                </a:lnTo>
                <a:lnTo>
                  <a:pt x="52" y="108"/>
                </a:lnTo>
                <a:lnTo>
                  <a:pt x="46" y="106"/>
                </a:lnTo>
                <a:lnTo>
                  <a:pt x="46" y="111"/>
                </a:lnTo>
                <a:lnTo>
                  <a:pt x="46" y="115"/>
                </a:lnTo>
                <a:lnTo>
                  <a:pt x="48" y="120"/>
                </a:lnTo>
                <a:lnTo>
                  <a:pt x="51" y="126"/>
                </a:lnTo>
                <a:lnTo>
                  <a:pt x="56" y="133"/>
                </a:lnTo>
                <a:lnTo>
                  <a:pt x="64" y="138"/>
                </a:lnTo>
                <a:lnTo>
                  <a:pt x="76" y="143"/>
                </a:lnTo>
                <a:lnTo>
                  <a:pt x="74" y="145"/>
                </a:lnTo>
                <a:lnTo>
                  <a:pt x="72" y="146"/>
                </a:lnTo>
                <a:lnTo>
                  <a:pt x="65" y="146"/>
                </a:lnTo>
                <a:lnTo>
                  <a:pt x="59" y="145"/>
                </a:lnTo>
                <a:lnTo>
                  <a:pt x="60" y="148"/>
                </a:lnTo>
                <a:lnTo>
                  <a:pt x="61" y="152"/>
                </a:lnTo>
                <a:lnTo>
                  <a:pt x="64" y="156"/>
                </a:lnTo>
                <a:lnTo>
                  <a:pt x="69" y="161"/>
                </a:lnTo>
                <a:lnTo>
                  <a:pt x="76" y="165"/>
                </a:lnTo>
                <a:lnTo>
                  <a:pt x="84" y="169"/>
                </a:lnTo>
                <a:lnTo>
                  <a:pt x="94" y="173"/>
                </a:lnTo>
                <a:lnTo>
                  <a:pt x="85" y="180"/>
                </a:lnTo>
                <a:lnTo>
                  <a:pt x="76" y="184"/>
                </a:lnTo>
                <a:lnTo>
                  <a:pt x="67" y="186"/>
                </a:lnTo>
                <a:lnTo>
                  <a:pt x="56" y="187"/>
                </a:lnTo>
                <a:lnTo>
                  <a:pt x="42" y="189"/>
                </a:lnTo>
                <a:lnTo>
                  <a:pt x="38" y="189"/>
                </a:lnTo>
                <a:lnTo>
                  <a:pt x="45" y="194"/>
                </a:lnTo>
                <a:lnTo>
                  <a:pt x="54" y="198"/>
                </a:lnTo>
                <a:lnTo>
                  <a:pt x="65" y="202"/>
                </a:lnTo>
                <a:lnTo>
                  <a:pt x="77" y="204"/>
                </a:lnTo>
                <a:lnTo>
                  <a:pt x="91" y="206"/>
                </a:lnTo>
                <a:lnTo>
                  <a:pt x="106" y="206"/>
                </a:lnTo>
                <a:lnTo>
                  <a:pt x="120" y="204"/>
                </a:lnTo>
                <a:lnTo>
                  <a:pt x="134" y="200"/>
                </a:lnTo>
                <a:lnTo>
                  <a:pt x="150" y="195"/>
                </a:lnTo>
                <a:lnTo>
                  <a:pt x="163" y="187"/>
                </a:lnTo>
                <a:lnTo>
                  <a:pt x="176" y="178"/>
                </a:lnTo>
                <a:lnTo>
                  <a:pt x="186" y="165"/>
                </a:lnTo>
                <a:lnTo>
                  <a:pt x="191" y="159"/>
                </a:lnTo>
                <a:lnTo>
                  <a:pt x="197" y="151"/>
                </a:lnTo>
                <a:lnTo>
                  <a:pt x="201" y="143"/>
                </a:lnTo>
                <a:lnTo>
                  <a:pt x="203" y="134"/>
                </a:lnTo>
                <a:lnTo>
                  <a:pt x="206" y="124"/>
                </a:lnTo>
                <a:lnTo>
                  <a:pt x="208" y="113"/>
                </a:lnTo>
                <a:lnTo>
                  <a:pt x="210" y="103"/>
                </a:lnTo>
                <a:lnTo>
                  <a:pt x="210" y="90"/>
                </a:lnTo>
                <a:lnTo>
                  <a:pt x="212" y="89"/>
                </a:lnTo>
                <a:lnTo>
                  <a:pt x="216" y="86"/>
                </a:lnTo>
                <a:lnTo>
                  <a:pt x="223" y="78"/>
                </a:lnTo>
                <a:lnTo>
                  <a:pt x="230" y="68"/>
                </a:lnTo>
                <a:lnTo>
                  <a:pt x="220" y="70"/>
                </a:lnTo>
                <a:lnTo>
                  <a:pt x="208" y="73"/>
                </a:lnTo>
                <a:lnTo>
                  <a:pt x="214" y="70"/>
                </a:lnTo>
                <a:lnTo>
                  <a:pt x="217" y="67"/>
                </a:lnTo>
                <a:lnTo>
                  <a:pt x="223" y="60"/>
                </a:lnTo>
                <a:lnTo>
                  <a:pt x="224" y="55"/>
                </a:lnTo>
                <a:lnTo>
                  <a:pt x="225" y="52"/>
                </a:ln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28" name="Freeform 417"/>
          <p:cNvSpPr>
            <a:spLocks noEditPoints="1" noChangeArrowheads="1"/>
          </p:cNvSpPr>
          <p:nvPr/>
        </p:nvSpPr>
        <p:spPr bwMode="auto">
          <a:xfrm>
            <a:off x="7677137" y="4864771"/>
            <a:ext cx="225425" cy="227013"/>
          </a:xfrm>
          <a:custGeom>
            <a:avLst/>
            <a:gdLst>
              <a:gd name="T0" fmla="*/ 21 w 260"/>
              <a:gd name="T1" fmla="*/ 260 h 260"/>
              <a:gd name="T2" fmla="*/ 8 w 260"/>
              <a:gd name="T3" fmla="*/ 252 h 260"/>
              <a:gd name="T4" fmla="*/ 0 w 260"/>
              <a:gd name="T5" fmla="*/ 239 h 260"/>
              <a:gd name="T6" fmla="*/ 0 w 260"/>
              <a:gd name="T7" fmla="*/ 21 h 260"/>
              <a:gd name="T8" fmla="*/ 8 w 260"/>
              <a:gd name="T9" fmla="*/ 8 h 260"/>
              <a:gd name="T10" fmla="*/ 21 w 260"/>
              <a:gd name="T11" fmla="*/ 0 h 260"/>
              <a:gd name="T12" fmla="*/ 239 w 260"/>
              <a:gd name="T13" fmla="*/ 0 h 260"/>
              <a:gd name="T14" fmla="*/ 252 w 260"/>
              <a:gd name="T15" fmla="*/ 8 h 260"/>
              <a:gd name="T16" fmla="*/ 259 w 260"/>
              <a:gd name="T17" fmla="*/ 21 h 260"/>
              <a:gd name="T18" fmla="*/ 259 w 260"/>
              <a:gd name="T19" fmla="*/ 239 h 260"/>
              <a:gd name="T20" fmla="*/ 252 w 260"/>
              <a:gd name="T21" fmla="*/ 252 h 260"/>
              <a:gd name="T22" fmla="*/ 239 w 260"/>
              <a:gd name="T23" fmla="*/ 260 h 260"/>
              <a:gd name="T24" fmla="*/ 162 w 260"/>
              <a:gd name="T25" fmla="*/ 37 h 260"/>
              <a:gd name="T26" fmla="*/ 139 w 260"/>
              <a:gd name="T27" fmla="*/ 33 h 260"/>
              <a:gd name="T28" fmla="*/ 110 w 260"/>
              <a:gd name="T29" fmla="*/ 37 h 260"/>
              <a:gd name="T30" fmla="*/ 79 w 260"/>
              <a:gd name="T31" fmla="*/ 55 h 260"/>
              <a:gd name="T32" fmla="*/ 60 w 260"/>
              <a:gd name="T33" fmla="*/ 82 h 260"/>
              <a:gd name="T34" fmla="*/ 56 w 260"/>
              <a:gd name="T35" fmla="*/ 107 h 260"/>
              <a:gd name="T36" fmla="*/ 62 w 260"/>
              <a:gd name="T37" fmla="*/ 128 h 260"/>
              <a:gd name="T38" fmla="*/ 78 w 260"/>
              <a:gd name="T39" fmla="*/ 146 h 260"/>
              <a:gd name="T40" fmla="*/ 87 w 260"/>
              <a:gd name="T41" fmla="*/ 142 h 260"/>
              <a:gd name="T42" fmla="*/ 88 w 260"/>
              <a:gd name="T43" fmla="*/ 129 h 260"/>
              <a:gd name="T44" fmla="*/ 81 w 260"/>
              <a:gd name="T45" fmla="*/ 109 h 260"/>
              <a:gd name="T46" fmla="*/ 84 w 260"/>
              <a:gd name="T47" fmla="*/ 83 h 260"/>
              <a:gd name="T48" fmla="*/ 97 w 260"/>
              <a:gd name="T49" fmla="*/ 64 h 260"/>
              <a:gd name="T50" fmla="*/ 129 w 260"/>
              <a:gd name="T51" fmla="*/ 52 h 260"/>
              <a:gd name="T52" fmla="*/ 153 w 260"/>
              <a:gd name="T53" fmla="*/ 54 h 260"/>
              <a:gd name="T54" fmla="*/ 169 w 260"/>
              <a:gd name="T55" fmla="*/ 65 h 260"/>
              <a:gd name="T56" fmla="*/ 178 w 260"/>
              <a:gd name="T57" fmla="*/ 83 h 260"/>
              <a:gd name="T58" fmla="*/ 179 w 260"/>
              <a:gd name="T59" fmla="*/ 104 h 260"/>
              <a:gd name="T60" fmla="*/ 172 w 260"/>
              <a:gd name="T61" fmla="*/ 132 h 260"/>
              <a:gd name="T62" fmla="*/ 159 w 260"/>
              <a:gd name="T63" fmla="*/ 148 h 260"/>
              <a:gd name="T64" fmla="*/ 146 w 260"/>
              <a:gd name="T65" fmla="*/ 154 h 260"/>
              <a:gd name="T66" fmla="*/ 131 w 260"/>
              <a:gd name="T67" fmla="*/ 148 h 260"/>
              <a:gd name="T68" fmla="*/ 126 w 260"/>
              <a:gd name="T69" fmla="*/ 141 h 260"/>
              <a:gd name="T70" fmla="*/ 136 w 260"/>
              <a:gd name="T71" fmla="*/ 91 h 260"/>
              <a:gd name="T72" fmla="*/ 133 w 260"/>
              <a:gd name="T73" fmla="*/ 81 h 260"/>
              <a:gd name="T74" fmla="*/ 123 w 260"/>
              <a:gd name="T75" fmla="*/ 76 h 260"/>
              <a:gd name="T76" fmla="*/ 112 w 260"/>
              <a:gd name="T77" fmla="*/ 78 h 260"/>
              <a:gd name="T78" fmla="*/ 103 w 260"/>
              <a:gd name="T79" fmla="*/ 90 h 260"/>
              <a:gd name="T80" fmla="*/ 103 w 260"/>
              <a:gd name="T81" fmla="*/ 111 h 260"/>
              <a:gd name="T82" fmla="*/ 87 w 260"/>
              <a:gd name="T83" fmla="*/ 199 h 260"/>
              <a:gd name="T84" fmla="*/ 88 w 260"/>
              <a:gd name="T85" fmla="*/ 224 h 260"/>
              <a:gd name="T86" fmla="*/ 92 w 260"/>
              <a:gd name="T87" fmla="*/ 225 h 260"/>
              <a:gd name="T88" fmla="*/ 107 w 260"/>
              <a:gd name="T89" fmla="*/ 203 h 260"/>
              <a:gd name="T90" fmla="*/ 120 w 260"/>
              <a:gd name="T91" fmla="*/ 160 h 260"/>
              <a:gd name="T92" fmla="*/ 131 w 260"/>
              <a:gd name="T93" fmla="*/ 169 h 260"/>
              <a:gd name="T94" fmla="*/ 149 w 260"/>
              <a:gd name="T95" fmla="*/ 172 h 260"/>
              <a:gd name="T96" fmla="*/ 170 w 260"/>
              <a:gd name="T97" fmla="*/ 167 h 260"/>
              <a:gd name="T98" fmla="*/ 191 w 260"/>
              <a:gd name="T99" fmla="*/ 148 h 260"/>
              <a:gd name="T100" fmla="*/ 205 w 260"/>
              <a:gd name="T101" fmla="*/ 113 h 260"/>
              <a:gd name="T102" fmla="*/ 203 w 260"/>
              <a:gd name="T103" fmla="*/ 77 h 260"/>
              <a:gd name="T104" fmla="*/ 185 w 260"/>
              <a:gd name="T105" fmla="*/ 4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 h="260">
                <a:moveTo>
                  <a:pt x="234" y="260"/>
                </a:moveTo>
                <a:lnTo>
                  <a:pt x="26" y="260"/>
                </a:lnTo>
                <a:lnTo>
                  <a:pt x="21" y="260"/>
                </a:lnTo>
                <a:lnTo>
                  <a:pt x="16" y="258"/>
                </a:lnTo>
                <a:lnTo>
                  <a:pt x="12" y="256"/>
                </a:lnTo>
                <a:lnTo>
                  <a:pt x="8" y="252"/>
                </a:lnTo>
                <a:lnTo>
                  <a:pt x="4" y="249"/>
                </a:lnTo>
                <a:lnTo>
                  <a:pt x="1" y="245"/>
                </a:lnTo>
                <a:lnTo>
                  <a:pt x="0" y="239"/>
                </a:lnTo>
                <a:lnTo>
                  <a:pt x="0" y="234"/>
                </a:lnTo>
                <a:lnTo>
                  <a:pt x="0" y="26"/>
                </a:lnTo>
                <a:lnTo>
                  <a:pt x="0" y="21"/>
                </a:lnTo>
                <a:lnTo>
                  <a:pt x="1" y="16"/>
                </a:lnTo>
                <a:lnTo>
                  <a:pt x="4" y="12"/>
                </a:lnTo>
                <a:lnTo>
                  <a:pt x="8" y="8"/>
                </a:lnTo>
                <a:lnTo>
                  <a:pt x="12" y="4"/>
                </a:lnTo>
                <a:lnTo>
                  <a:pt x="16" y="3"/>
                </a:lnTo>
                <a:lnTo>
                  <a:pt x="21" y="0"/>
                </a:lnTo>
                <a:lnTo>
                  <a:pt x="26" y="0"/>
                </a:lnTo>
                <a:lnTo>
                  <a:pt x="234" y="0"/>
                </a:lnTo>
                <a:lnTo>
                  <a:pt x="239" y="0"/>
                </a:lnTo>
                <a:lnTo>
                  <a:pt x="244" y="3"/>
                </a:lnTo>
                <a:lnTo>
                  <a:pt x="248" y="4"/>
                </a:lnTo>
                <a:lnTo>
                  <a:pt x="252" y="8"/>
                </a:lnTo>
                <a:lnTo>
                  <a:pt x="255" y="12"/>
                </a:lnTo>
                <a:lnTo>
                  <a:pt x="257" y="16"/>
                </a:lnTo>
                <a:lnTo>
                  <a:pt x="259" y="21"/>
                </a:lnTo>
                <a:lnTo>
                  <a:pt x="260" y="26"/>
                </a:lnTo>
                <a:lnTo>
                  <a:pt x="260" y="234"/>
                </a:lnTo>
                <a:lnTo>
                  <a:pt x="259" y="239"/>
                </a:lnTo>
                <a:lnTo>
                  <a:pt x="257" y="245"/>
                </a:lnTo>
                <a:lnTo>
                  <a:pt x="255" y="249"/>
                </a:lnTo>
                <a:lnTo>
                  <a:pt x="252" y="252"/>
                </a:lnTo>
                <a:lnTo>
                  <a:pt x="248" y="256"/>
                </a:lnTo>
                <a:lnTo>
                  <a:pt x="244" y="258"/>
                </a:lnTo>
                <a:lnTo>
                  <a:pt x="239" y="260"/>
                </a:lnTo>
                <a:lnTo>
                  <a:pt x="234" y="260"/>
                </a:lnTo>
                <a:close/>
                <a:moveTo>
                  <a:pt x="162" y="37"/>
                </a:moveTo>
                <a:lnTo>
                  <a:pt x="162" y="37"/>
                </a:lnTo>
                <a:lnTo>
                  <a:pt x="155" y="34"/>
                </a:lnTo>
                <a:lnTo>
                  <a:pt x="147" y="33"/>
                </a:lnTo>
                <a:lnTo>
                  <a:pt x="139" y="33"/>
                </a:lnTo>
                <a:lnTo>
                  <a:pt x="130" y="33"/>
                </a:lnTo>
                <a:lnTo>
                  <a:pt x="121" y="34"/>
                </a:lnTo>
                <a:lnTo>
                  <a:pt x="110" y="37"/>
                </a:lnTo>
                <a:lnTo>
                  <a:pt x="101" y="39"/>
                </a:lnTo>
                <a:lnTo>
                  <a:pt x="91" y="44"/>
                </a:lnTo>
                <a:lnTo>
                  <a:pt x="79" y="55"/>
                </a:lnTo>
                <a:lnTo>
                  <a:pt x="72" y="64"/>
                </a:lnTo>
                <a:lnTo>
                  <a:pt x="64" y="73"/>
                </a:lnTo>
                <a:lnTo>
                  <a:pt x="60" y="82"/>
                </a:lnTo>
                <a:lnTo>
                  <a:pt x="57" y="91"/>
                </a:lnTo>
                <a:lnTo>
                  <a:pt x="56" y="99"/>
                </a:lnTo>
                <a:lnTo>
                  <a:pt x="56" y="107"/>
                </a:lnTo>
                <a:lnTo>
                  <a:pt x="57" y="115"/>
                </a:lnTo>
                <a:lnTo>
                  <a:pt x="60" y="121"/>
                </a:lnTo>
                <a:lnTo>
                  <a:pt x="62" y="128"/>
                </a:lnTo>
                <a:lnTo>
                  <a:pt x="69" y="137"/>
                </a:lnTo>
                <a:lnTo>
                  <a:pt x="74" y="143"/>
                </a:lnTo>
                <a:lnTo>
                  <a:pt x="78" y="146"/>
                </a:lnTo>
                <a:lnTo>
                  <a:pt x="82" y="146"/>
                </a:lnTo>
                <a:lnTo>
                  <a:pt x="84" y="145"/>
                </a:lnTo>
                <a:lnTo>
                  <a:pt x="87" y="142"/>
                </a:lnTo>
                <a:lnTo>
                  <a:pt x="88" y="138"/>
                </a:lnTo>
                <a:lnTo>
                  <a:pt x="88" y="133"/>
                </a:lnTo>
                <a:lnTo>
                  <a:pt x="88" y="129"/>
                </a:lnTo>
                <a:lnTo>
                  <a:pt x="86" y="124"/>
                </a:lnTo>
                <a:lnTo>
                  <a:pt x="83" y="119"/>
                </a:lnTo>
                <a:lnTo>
                  <a:pt x="81" y="109"/>
                </a:lnTo>
                <a:lnTo>
                  <a:pt x="81" y="100"/>
                </a:lnTo>
                <a:lnTo>
                  <a:pt x="82" y="89"/>
                </a:lnTo>
                <a:lnTo>
                  <a:pt x="84" y="83"/>
                </a:lnTo>
                <a:lnTo>
                  <a:pt x="87" y="77"/>
                </a:lnTo>
                <a:lnTo>
                  <a:pt x="91" y="70"/>
                </a:lnTo>
                <a:lnTo>
                  <a:pt x="97" y="64"/>
                </a:lnTo>
                <a:lnTo>
                  <a:pt x="109" y="59"/>
                </a:lnTo>
                <a:lnTo>
                  <a:pt x="120" y="55"/>
                </a:lnTo>
                <a:lnTo>
                  <a:pt x="129" y="52"/>
                </a:lnTo>
                <a:lnTo>
                  <a:pt x="138" y="51"/>
                </a:lnTo>
                <a:lnTo>
                  <a:pt x="146" y="52"/>
                </a:lnTo>
                <a:lnTo>
                  <a:pt x="153" y="54"/>
                </a:lnTo>
                <a:lnTo>
                  <a:pt x="159" y="57"/>
                </a:lnTo>
                <a:lnTo>
                  <a:pt x="165" y="61"/>
                </a:lnTo>
                <a:lnTo>
                  <a:pt x="169" y="65"/>
                </a:lnTo>
                <a:lnTo>
                  <a:pt x="173" y="70"/>
                </a:lnTo>
                <a:lnTo>
                  <a:pt x="175" y="77"/>
                </a:lnTo>
                <a:lnTo>
                  <a:pt x="178" y="83"/>
                </a:lnTo>
                <a:lnTo>
                  <a:pt x="179" y="90"/>
                </a:lnTo>
                <a:lnTo>
                  <a:pt x="179" y="98"/>
                </a:lnTo>
                <a:lnTo>
                  <a:pt x="179" y="104"/>
                </a:lnTo>
                <a:lnTo>
                  <a:pt x="178" y="111"/>
                </a:lnTo>
                <a:lnTo>
                  <a:pt x="174" y="122"/>
                </a:lnTo>
                <a:lnTo>
                  <a:pt x="172" y="132"/>
                </a:lnTo>
                <a:lnTo>
                  <a:pt x="168" y="138"/>
                </a:lnTo>
                <a:lnTo>
                  <a:pt x="164" y="145"/>
                </a:lnTo>
                <a:lnTo>
                  <a:pt x="159" y="148"/>
                </a:lnTo>
                <a:lnTo>
                  <a:pt x="155" y="151"/>
                </a:lnTo>
                <a:lnTo>
                  <a:pt x="149" y="152"/>
                </a:lnTo>
                <a:lnTo>
                  <a:pt x="146" y="154"/>
                </a:lnTo>
                <a:lnTo>
                  <a:pt x="142" y="154"/>
                </a:lnTo>
                <a:lnTo>
                  <a:pt x="138" y="152"/>
                </a:lnTo>
                <a:lnTo>
                  <a:pt x="131" y="148"/>
                </a:lnTo>
                <a:lnTo>
                  <a:pt x="127" y="145"/>
                </a:lnTo>
                <a:lnTo>
                  <a:pt x="126" y="142"/>
                </a:lnTo>
                <a:lnTo>
                  <a:pt x="126" y="141"/>
                </a:lnTo>
                <a:lnTo>
                  <a:pt x="131" y="119"/>
                </a:lnTo>
                <a:lnTo>
                  <a:pt x="135" y="102"/>
                </a:lnTo>
                <a:lnTo>
                  <a:pt x="136" y="91"/>
                </a:lnTo>
                <a:lnTo>
                  <a:pt x="136" y="87"/>
                </a:lnTo>
                <a:lnTo>
                  <a:pt x="135" y="83"/>
                </a:lnTo>
                <a:lnTo>
                  <a:pt x="133" y="81"/>
                </a:lnTo>
                <a:lnTo>
                  <a:pt x="130" y="78"/>
                </a:lnTo>
                <a:lnTo>
                  <a:pt x="126" y="76"/>
                </a:lnTo>
                <a:lnTo>
                  <a:pt x="123" y="76"/>
                </a:lnTo>
                <a:lnTo>
                  <a:pt x="120" y="76"/>
                </a:lnTo>
                <a:lnTo>
                  <a:pt x="116" y="76"/>
                </a:lnTo>
                <a:lnTo>
                  <a:pt x="112" y="78"/>
                </a:lnTo>
                <a:lnTo>
                  <a:pt x="108" y="81"/>
                </a:lnTo>
                <a:lnTo>
                  <a:pt x="105" y="85"/>
                </a:lnTo>
                <a:lnTo>
                  <a:pt x="103" y="90"/>
                </a:lnTo>
                <a:lnTo>
                  <a:pt x="101" y="95"/>
                </a:lnTo>
                <a:lnTo>
                  <a:pt x="101" y="103"/>
                </a:lnTo>
                <a:lnTo>
                  <a:pt x="103" y="111"/>
                </a:lnTo>
                <a:lnTo>
                  <a:pt x="104" y="121"/>
                </a:lnTo>
                <a:lnTo>
                  <a:pt x="90" y="186"/>
                </a:lnTo>
                <a:lnTo>
                  <a:pt x="87" y="199"/>
                </a:lnTo>
                <a:lnTo>
                  <a:pt x="87" y="211"/>
                </a:lnTo>
                <a:lnTo>
                  <a:pt x="87" y="217"/>
                </a:lnTo>
                <a:lnTo>
                  <a:pt x="88" y="224"/>
                </a:lnTo>
                <a:lnTo>
                  <a:pt x="90" y="225"/>
                </a:lnTo>
                <a:lnTo>
                  <a:pt x="91" y="225"/>
                </a:lnTo>
                <a:lnTo>
                  <a:pt x="92" y="225"/>
                </a:lnTo>
                <a:lnTo>
                  <a:pt x="95" y="221"/>
                </a:lnTo>
                <a:lnTo>
                  <a:pt x="103" y="212"/>
                </a:lnTo>
                <a:lnTo>
                  <a:pt x="107" y="203"/>
                </a:lnTo>
                <a:lnTo>
                  <a:pt x="112" y="191"/>
                </a:lnTo>
                <a:lnTo>
                  <a:pt x="116" y="177"/>
                </a:lnTo>
                <a:lnTo>
                  <a:pt x="120" y="160"/>
                </a:lnTo>
                <a:lnTo>
                  <a:pt x="121" y="163"/>
                </a:lnTo>
                <a:lnTo>
                  <a:pt x="122" y="164"/>
                </a:lnTo>
                <a:lnTo>
                  <a:pt x="131" y="169"/>
                </a:lnTo>
                <a:lnTo>
                  <a:pt x="136" y="171"/>
                </a:lnTo>
                <a:lnTo>
                  <a:pt x="143" y="172"/>
                </a:lnTo>
                <a:lnTo>
                  <a:pt x="149" y="172"/>
                </a:lnTo>
                <a:lnTo>
                  <a:pt x="156" y="172"/>
                </a:lnTo>
                <a:lnTo>
                  <a:pt x="164" y="171"/>
                </a:lnTo>
                <a:lnTo>
                  <a:pt x="170" y="167"/>
                </a:lnTo>
                <a:lnTo>
                  <a:pt x="178" y="163"/>
                </a:lnTo>
                <a:lnTo>
                  <a:pt x="185" y="156"/>
                </a:lnTo>
                <a:lnTo>
                  <a:pt x="191" y="148"/>
                </a:lnTo>
                <a:lnTo>
                  <a:pt x="196" y="139"/>
                </a:lnTo>
                <a:lnTo>
                  <a:pt x="201" y="128"/>
                </a:lnTo>
                <a:lnTo>
                  <a:pt x="205" y="113"/>
                </a:lnTo>
                <a:lnTo>
                  <a:pt x="207" y="100"/>
                </a:lnTo>
                <a:lnTo>
                  <a:pt x="205" y="89"/>
                </a:lnTo>
                <a:lnTo>
                  <a:pt x="203" y="77"/>
                </a:lnTo>
                <a:lnTo>
                  <a:pt x="199" y="67"/>
                </a:lnTo>
                <a:lnTo>
                  <a:pt x="192" y="57"/>
                </a:lnTo>
                <a:lnTo>
                  <a:pt x="185" y="48"/>
                </a:lnTo>
                <a:lnTo>
                  <a:pt x="174" y="42"/>
                </a:lnTo>
                <a:lnTo>
                  <a:pt x="162" y="37"/>
                </a:ln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29" name="Text Box 28"/>
          <p:cNvSpPr txBox="1"/>
          <p:nvPr/>
        </p:nvSpPr>
        <p:spPr>
          <a:xfrm>
            <a:off x="228600" y="2232660"/>
            <a:ext cx="3938905" cy="2676525"/>
          </a:xfrm>
          <a:prstGeom prst="rect">
            <a:avLst/>
          </a:prstGeom>
          <a:noFill/>
        </p:spPr>
        <p:txBody>
          <a:bodyPr wrap="square" rtlCol="0">
            <a:spAutoFit/>
          </a:bodyPr>
          <a:lstStyle/>
          <a:p>
            <a:r>
              <a:rPr lang="en-US" sz="2400" b="1" i="1">
                <a:solidFill>
                  <a:schemeClr val="bg1"/>
                </a:solidFill>
              </a:rPr>
              <a:t>The text of a tweet</a:t>
            </a:r>
          </a:p>
          <a:p>
            <a:endParaRPr lang="en-US" sz="2400" b="1" i="1">
              <a:solidFill>
                <a:schemeClr val="bg1"/>
              </a:solidFill>
            </a:endParaRPr>
          </a:p>
          <a:p>
            <a:r>
              <a:rPr lang="en-US" sz="2400" b="1" i="1">
                <a:solidFill>
                  <a:schemeClr val="bg1"/>
                </a:solidFill>
              </a:rPr>
              <a:t>A keyword from that tweet (although this may be blank!)</a:t>
            </a:r>
          </a:p>
          <a:p>
            <a:endParaRPr lang="en-US" sz="2400" b="1" i="1">
              <a:solidFill>
                <a:schemeClr val="bg1"/>
              </a:solidFill>
            </a:endParaRPr>
          </a:p>
          <a:p>
            <a:r>
              <a:rPr lang="en-US" sz="2400" b="1" i="1">
                <a:solidFill>
                  <a:schemeClr val="bg1"/>
                </a:solidFill>
              </a:rPr>
              <a:t>The location the tweet was sent from (may also be blank</a:t>
            </a:r>
          </a:p>
        </p:txBody>
      </p:sp>
      <p:sp>
        <p:nvSpPr>
          <p:cNvPr id="3" name="Text Box 2"/>
          <p:cNvSpPr txBox="1"/>
          <p:nvPr/>
        </p:nvSpPr>
        <p:spPr>
          <a:xfrm>
            <a:off x="5557520" y="3222625"/>
            <a:ext cx="797560" cy="798830"/>
          </a:xfrm>
          <a:prstGeom prst="rect">
            <a:avLst/>
          </a:prstGeom>
          <a:noFill/>
        </p:spPr>
        <p:txBody>
          <a:bodyPr wrap="none" rtlCol="0">
            <a:spAutoFit/>
          </a:bodyPr>
          <a:lstStyle/>
          <a:p>
            <a:r>
              <a:rPr lang="en-US" sz="2800">
                <a:solidFill>
                  <a:schemeClr val="bg1"/>
                </a:solidFill>
              </a:rPr>
              <a:t>80%</a:t>
            </a:r>
          </a:p>
          <a:p>
            <a:r>
              <a:rPr lang="en-US">
                <a:solidFill>
                  <a:schemeClr val="bg1"/>
                </a:solidFill>
              </a:rPr>
              <a:t>train</a:t>
            </a:r>
          </a:p>
        </p:txBody>
      </p:sp>
      <p:sp>
        <p:nvSpPr>
          <p:cNvPr id="4" name="Text Box 3"/>
          <p:cNvSpPr txBox="1"/>
          <p:nvPr/>
        </p:nvSpPr>
        <p:spPr>
          <a:xfrm>
            <a:off x="7628255" y="3171825"/>
            <a:ext cx="1037590" cy="798830"/>
          </a:xfrm>
          <a:prstGeom prst="rect">
            <a:avLst/>
          </a:prstGeom>
          <a:noFill/>
        </p:spPr>
        <p:txBody>
          <a:bodyPr wrap="none" rtlCol="0">
            <a:spAutoFit/>
          </a:bodyPr>
          <a:lstStyle/>
          <a:p>
            <a:r>
              <a:rPr lang="en-US" sz="2800">
                <a:solidFill>
                  <a:schemeClr val="bg1"/>
                </a:solidFill>
              </a:rPr>
              <a:t>20%</a:t>
            </a:r>
          </a:p>
          <a:p>
            <a:r>
              <a:rPr lang="en-US">
                <a:solidFill>
                  <a:schemeClr val="bg1"/>
                </a:solidFill>
              </a:rPr>
              <a:t>train-test</a:t>
            </a:r>
          </a:p>
        </p:txBody>
      </p:sp>
      <p:sp>
        <p:nvSpPr>
          <p:cNvPr id="5" name="Text Box 4"/>
          <p:cNvSpPr txBox="1"/>
          <p:nvPr/>
        </p:nvSpPr>
        <p:spPr>
          <a:xfrm>
            <a:off x="9959340" y="3268345"/>
            <a:ext cx="814070" cy="1076325"/>
          </a:xfrm>
          <a:prstGeom prst="rect">
            <a:avLst/>
          </a:prstGeom>
          <a:noFill/>
        </p:spPr>
        <p:txBody>
          <a:bodyPr wrap="none" rtlCol="0">
            <a:spAutoFit/>
          </a:bodyPr>
          <a:lstStyle/>
          <a:p>
            <a:r>
              <a:rPr lang="en-US" sz="2800">
                <a:solidFill>
                  <a:schemeClr val="bg1"/>
                </a:solidFill>
              </a:rPr>
              <a:t>30%</a:t>
            </a:r>
          </a:p>
          <a:p>
            <a:r>
              <a:rPr lang="en-US">
                <a:solidFill>
                  <a:schemeClr val="bg1"/>
                </a:solidFill>
              </a:rPr>
              <a:t>testing</a:t>
            </a:r>
          </a:p>
          <a:p>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cstate="print">
            <a:lum bright="-12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4">
            <a:lum bright="-36000" contrast="-24000"/>
          </a:blip>
          <a:stretch>
            <a:fillRect/>
          </a:stretch>
        </p:blipFill>
        <p:spPr>
          <a:xfrm>
            <a:off x="1029335" y="515620"/>
            <a:ext cx="9772015" cy="625284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4" name="Text Box 3"/>
          <p:cNvSpPr txBox="1"/>
          <p:nvPr/>
        </p:nvSpPr>
        <p:spPr>
          <a:xfrm>
            <a:off x="744220" y="185420"/>
            <a:ext cx="2825115" cy="768350"/>
          </a:xfrm>
          <a:prstGeom prst="rect">
            <a:avLst/>
          </a:prstGeom>
          <a:noFill/>
        </p:spPr>
        <p:txBody>
          <a:bodyPr wrap="none" rtlCol="0" anchor="t">
            <a:spAutoFit/>
          </a:bodyPr>
          <a:lstStyle/>
          <a:p>
            <a:r>
              <a:rPr lang="en-US" sz="4400" b="1" i="1">
                <a:gradFill>
                  <a:gsLst>
                    <a:gs pos="0">
                      <a:srgbClr val="14CD68"/>
                    </a:gs>
                    <a:gs pos="100000">
                      <a:srgbClr val="0B6E38"/>
                    </a:gs>
                  </a:gsLst>
                  <a:lin scaled="0"/>
                </a:gradFill>
                <a:sym typeface="+mn-ea"/>
              </a:rPr>
              <a:t>Application</a:t>
            </a:r>
            <a:endParaRPr lang="en-US" sz="4400"/>
          </a:p>
        </p:txBody>
      </p:sp>
      <p:sp>
        <p:nvSpPr>
          <p:cNvPr id="11" name="Explosion 1 10"/>
          <p:cNvSpPr/>
          <p:nvPr/>
        </p:nvSpPr>
        <p:spPr>
          <a:xfrm>
            <a:off x="228600" y="312420"/>
            <a:ext cx="414655" cy="513715"/>
          </a:xfrm>
          <a:prstGeom prst="irregularSeal1">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任意多边形 6"/>
          <p:cNvSpPr/>
          <p:nvPr/>
        </p:nvSpPr>
        <p:spPr>
          <a:xfrm>
            <a:off x="1843720" y="1370964"/>
            <a:ext cx="9084630" cy="5036240"/>
          </a:xfrm>
          <a:custGeom>
            <a:avLst/>
            <a:gdLst>
              <a:gd name="connsiteX0" fmla="*/ 0 w 10845800"/>
              <a:gd name="connsiteY0" fmla="*/ 736600 h 4584700"/>
              <a:gd name="connsiteX1" fmla="*/ 3848100 w 10845800"/>
              <a:gd name="connsiteY1" fmla="*/ 0 h 4584700"/>
              <a:gd name="connsiteX2" fmla="*/ 5295900 w 10845800"/>
              <a:gd name="connsiteY2" fmla="*/ 1371600 h 4584700"/>
              <a:gd name="connsiteX3" fmla="*/ 9398000 w 10845800"/>
              <a:gd name="connsiteY3" fmla="*/ 431800 h 4584700"/>
              <a:gd name="connsiteX4" fmla="*/ 10845800 w 10845800"/>
              <a:gd name="connsiteY4" fmla="*/ 1651000 h 4584700"/>
              <a:gd name="connsiteX5" fmla="*/ 8864600 w 10845800"/>
              <a:gd name="connsiteY5" fmla="*/ 2209800 h 4584700"/>
              <a:gd name="connsiteX6" fmla="*/ 10744200 w 10845800"/>
              <a:gd name="connsiteY6" fmla="*/ 4165600 h 4584700"/>
              <a:gd name="connsiteX7" fmla="*/ 9474200 w 10845800"/>
              <a:gd name="connsiteY7" fmla="*/ 4584700 h 4584700"/>
              <a:gd name="connsiteX8" fmla="*/ 9601200 w 10845800"/>
              <a:gd name="connsiteY8" fmla="*/ 4495800 h 4584700"/>
              <a:gd name="connsiteX0-1" fmla="*/ 0 w 10845800"/>
              <a:gd name="connsiteY0-2" fmla="*/ 736600 h 4584700"/>
              <a:gd name="connsiteX1-3" fmla="*/ 3848100 w 10845800"/>
              <a:gd name="connsiteY1-4" fmla="*/ 0 h 4584700"/>
              <a:gd name="connsiteX2-5" fmla="*/ 5295900 w 10845800"/>
              <a:gd name="connsiteY2-6" fmla="*/ 1371600 h 4584700"/>
              <a:gd name="connsiteX3-7" fmla="*/ 9398000 w 10845800"/>
              <a:gd name="connsiteY3-8" fmla="*/ 431800 h 4584700"/>
              <a:gd name="connsiteX4-9" fmla="*/ 10845800 w 10845800"/>
              <a:gd name="connsiteY4-10" fmla="*/ 1651000 h 4584700"/>
              <a:gd name="connsiteX5-11" fmla="*/ 8864600 w 10845800"/>
              <a:gd name="connsiteY5-12" fmla="*/ 2209800 h 4584700"/>
              <a:gd name="connsiteX6-13" fmla="*/ 10744200 w 10845800"/>
              <a:gd name="connsiteY6-14" fmla="*/ 4165600 h 4584700"/>
              <a:gd name="connsiteX7-15" fmla="*/ 9474200 w 10845800"/>
              <a:gd name="connsiteY7-16" fmla="*/ 4584700 h 4584700"/>
              <a:gd name="connsiteX8-17" fmla="*/ 9601200 w 10845800"/>
              <a:gd name="connsiteY8-18" fmla="*/ 4495800 h 4584700"/>
              <a:gd name="connsiteX0-19" fmla="*/ 0 w 10845800"/>
              <a:gd name="connsiteY0-20" fmla="*/ 736600 h 4495800"/>
              <a:gd name="connsiteX1-21" fmla="*/ 3848100 w 10845800"/>
              <a:gd name="connsiteY1-22" fmla="*/ 0 h 4495800"/>
              <a:gd name="connsiteX2-23" fmla="*/ 5295900 w 10845800"/>
              <a:gd name="connsiteY2-24" fmla="*/ 1371600 h 4495800"/>
              <a:gd name="connsiteX3-25" fmla="*/ 9398000 w 10845800"/>
              <a:gd name="connsiteY3-26" fmla="*/ 431800 h 4495800"/>
              <a:gd name="connsiteX4-27" fmla="*/ 10845800 w 10845800"/>
              <a:gd name="connsiteY4-28" fmla="*/ 1651000 h 4495800"/>
              <a:gd name="connsiteX5-29" fmla="*/ 8864600 w 10845800"/>
              <a:gd name="connsiteY5-30" fmla="*/ 2209800 h 4495800"/>
              <a:gd name="connsiteX6-31" fmla="*/ 10744200 w 10845800"/>
              <a:gd name="connsiteY6-32" fmla="*/ 4165600 h 4495800"/>
              <a:gd name="connsiteX7-33" fmla="*/ 9601200 w 10845800"/>
              <a:gd name="connsiteY7-34" fmla="*/ 4495800 h 4495800"/>
              <a:gd name="connsiteX0-35" fmla="*/ 0 w 10845800"/>
              <a:gd name="connsiteY0-36" fmla="*/ 736600 h 4686300"/>
              <a:gd name="connsiteX1-37" fmla="*/ 3848100 w 10845800"/>
              <a:gd name="connsiteY1-38" fmla="*/ 0 h 4686300"/>
              <a:gd name="connsiteX2-39" fmla="*/ 5295900 w 10845800"/>
              <a:gd name="connsiteY2-40" fmla="*/ 1371600 h 4686300"/>
              <a:gd name="connsiteX3-41" fmla="*/ 9398000 w 10845800"/>
              <a:gd name="connsiteY3-42" fmla="*/ 431800 h 4686300"/>
              <a:gd name="connsiteX4-43" fmla="*/ 10845800 w 10845800"/>
              <a:gd name="connsiteY4-44" fmla="*/ 1651000 h 4686300"/>
              <a:gd name="connsiteX5-45" fmla="*/ 8864600 w 10845800"/>
              <a:gd name="connsiteY5-46" fmla="*/ 2209800 h 4686300"/>
              <a:gd name="connsiteX6-47" fmla="*/ 10744200 w 10845800"/>
              <a:gd name="connsiteY6-48" fmla="*/ 4165600 h 4686300"/>
              <a:gd name="connsiteX7-49" fmla="*/ 8915400 w 10845800"/>
              <a:gd name="connsiteY7-50" fmla="*/ 4686300 h 4686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845800" h="4686300">
                <a:moveTo>
                  <a:pt x="0" y="736600"/>
                </a:moveTo>
                <a:lnTo>
                  <a:pt x="3848100" y="0"/>
                </a:lnTo>
                <a:lnTo>
                  <a:pt x="5295900" y="1371600"/>
                </a:lnTo>
                <a:lnTo>
                  <a:pt x="9398000" y="431800"/>
                </a:lnTo>
                <a:lnTo>
                  <a:pt x="10845800" y="1651000"/>
                </a:lnTo>
                <a:lnTo>
                  <a:pt x="8864600" y="2209800"/>
                </a:lnTo>
                <a:lnTo>
                  <a:pt x="10744200" y="4165600"/>
                </a:lnTo>
                <a:lnTo>
                  <a:pt x="8915400" y="468630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泪滴形 7"/>
          <p:cNvSpPr/>
          <p:nvPr/>
        </p:nvSpPr>
        <p:spPr>
          <a:xfrm rot="8100000">
            <a:off x="1520190" y="1278255"/>
            <a:ext cx="640080" cy="652780"/>
          </a:xfrm>
          <a:prstGeom prst="teardrop">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7" name="41"/>
          <p:cNvGrpSpPr/>
          <p:nvPr/>
        </p:nvGrpSpPr>
        <p:grpSpPr>
          <a:xfrm>
            <a:off x="6046531" y="2873829"/>
            <a:ext cx="429317" cy="406138"/>
            <a:chOff x="6661150" y="233363"/>
            <a:chExt cx="320675" cy="300038"/>
          </a:xfrm>
          <a:solidFill>
            <a:srgbClr val="342A32"/>
          </a:solidFill>
        </p:grpSpPr>
        <p:sp>
          <p:nvSpPr>
            <p:cNvPr id="18" name="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lstStyle/>
            <a:p>
              <a:endParaRPr lang="en-US" sz="1345">
                <a:solidFill>
                  <a:srgbClr val="000000"/>
                </a:solidFill>
                <a:cs typeface="+mn-ea"/>
                <a:sym typeface="+mn-lt"/>
              </a:endParaRPr>
            </a:p>
          </p:txBody>
        </p:sp>
        <p:sp>
          <p:nvSpPr>
            <p:cNvPr id="19" name="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lstStyle/>
            <a:p>
              <a:endParaRPr lang="en-US" sz="1345">
                <a:solidFill>
                  <a:srgbClr val="000000"/>
                </a:solidFill>
                <a:cs typeface="+mn-ea"/>
                <a:sym typeface="+mn-lt"/>
              </a:endParaRPr>
            </a:p>
          </p:txBody>
        </p:sp>
        <p:sp>
          <p:nvSpPr>
            <p:cNvPr id="20" name="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lstStyle/>
            <a:p>
              <a:endParaRPr lang="en-US" sz="1345">
                <a:solidFill>
                  <a:srgbClr val="000000"/>
                </a:solidFill>
                <a:cs typeface="+mn-ea"/>
                <a:sym typeface="+mn-lt"/>
              </a:endParaRPr>
            </a:p>
          </p:txBody>
        </p:sp>
        <p:sp>
          <p:nvSpPr>
            <p:cNvPr id="21" name="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165" tIns="45583" rIns="91165" bIns="45583" numCol="1" anchor="t" anchorCtr="0" compatLnSpc="1"/>
            <a:lstStyle/>
            <a:p>
              <a:endParaRPr lang="en-US" sz="1345">
                <a:solidFill>
                  <a:srgbClr val="000000"/>
                </a:solidFill>
                <a:cs typeface="+mn-ea"/>
                <a:sym typeface="+mn-lt"/>
              </a:endParaRPr>
            </a:p>
          </p:txBody>
        </p:sp>
      </p:grpSp>
      <p:sp>
        <p:nvSpPr>
          <p:cNvPr id="9" name="椭圆 12"/>
          <p:cNvSpPr/>
          <p:nvPr/>
        </p:nvSpPr>
        <p:spPr>
          <a:xfrm>
            <a:off x="5939890" y="2755599"/>
            <a:ext cx="642600" cy="6425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5" name="41"/>
          <p:cNvGrpSpPr/>
          <p:nvPr/>
        </p:nvGrpSpPr>
        <p:grpSpPr>
          <a:xfrm>
            <a:off x="6031291" y="2878909"/>
            <a:ext cx="429317" cy="406138"/>
            <a:chOff x="6661150" y="233363"/>
            <a:chExt cx="320675" cy="300038"/>
          </a:xfrm>
          <a:solidFill>
            <a:srgbClr val="342A32"/>
          </a:solidFill>
        </p:grpSpPr>
        <p:sp>
          <p:nvSpPr>
            <p:cNvPr id="16" name="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lstStyle/>
            <a:p>
              <a:endParaRPr lang="en-US" sz="1345">
                <a:solidFill>
                  <a:srgbClr val="000000"/>
                </a:solidFill>
                <a:cs typeface="+mn-ea"/>
                <a:sym typeface="+mn-lt"/>
              </a:endParaRPr>
            </a:p>
          </p:txBody>
        </p:sp>
        <p:sp>
          <p:nvSpPr>
            <p:cNvPr id="22" name="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lstStyle/>
            <a:p>
              <a:endParaRPr lang="en-US" sz="1345">
                <a:solidFill>
                  <a:srgbClr val="000000"/>
                </a:solidFill>
                <a:cs typeface="+mn-ea"/>
                <a:sym typeface="+mn-lt"/>
              </a:endParaRPr>
            </a:p>
          </p:txBody>
        </p:sp>
        <p:sp>
          <p:nvSpPr>
            <p:cNvPr id="23" name="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lstStyle/>
            <a:p>
              <a:endParaRPr lang="en-US" sz="1345">
                <a:solidFill>
                  <a:srgbClr val="000000"/>
                </a:solidFill>
                <a:cs typeface="+mn-ea"/>
                <a:sym typeface="+mn-lt"/>
              </a:endParaRPr>
            </a:p>
          </p:txBody>
        </p:sp>
        <p:sp>
          <p:nvSpPr>
            <p:cNvPr id="24" name="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165" tIns="45583" rIns="91165" bIns="45583" numCol="1" anchor="t" anchorCtr="0" compatLnSpc="1"/>
            <a:lstStyle/>
            <a:p>
              <a:endParaRPr lang="en-US" sz="1345">
                <a:solidFill>
                  <a:srgbClr val="000000"/>
                </a:solidFill>
                <a:cs typeface="+mn-ea"/>
                <a:sym typeface="+mn-lt"/>
              </a:endParaRPr>
            </a:p>
          </p:txBody>
        </p:sp>
      </p:grpSp>
      <p:sp>
        <p:nvSpPr>
          <p:cNvPr id="25" name="椭圆 11"/>
          <p:cNvSpPr/>
          <p:nvPr/>
        </p:nvSpPr>
        <p:spPr>
          <a:xfrm>
            <a:off x="9919311" y="2824524"/>
            <a:ext cx="705762" cy="705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Freeform 12"/>
          <p:cNvSpPr>
            <a:spLocks noEditPoints="1"/>
          </p:cNvSpPr>
          <p:nvPr/>
        </p:nvSpPr>
        <p:spPr>
          <a:xfrm>
            <a:off x="10037219" y="2990750"/>
            <a:ext cx="470183" cy="454405"/>
          </a:xfrm>
          <a:custGeom>
            <a:avLst/>
            <a:gdLst/>
            <a:ahLst/>
            <a:cxnLst>
              <a:cxn ang="0">
                <a:pos x="100101438" y="541922457"/>
              </a:cxn>
              <a:cxn ang="0">
                <a:pos x="71500034" y="520531298"/>
              </a:cxn>
              <a:cxn ang="0">
                <a:pos x="71500034" y="221048139"/>
              </a:cxn>
              <a:cxn ang="0">
                <a:pos x="100101438" y="199656980"/>
              </a:cxn>
              <a:cxn ang="0">
                <a:pos x="550552120" y="199656980"/>
              </a:cxn>
              <a:cxn ang="0">
                <a:pos x="586302137" y="221048139"/>
              </a:cxn>
              <a:cxn ang="0">
                <a:pos x="586302137" y="520531298"/>
              </a:cxn>
              <a:cxn ang="0">
                <a:pos x="550552120" y="541922457"/>
              </a:cxn>
              <a:cxn ang="0">
                <a:pos x="100101438" y="541922457"/>
              </a:cxn>
              <a:cxn ang="0">
                <a:pos x="200200560" y="128349264"/>
              </a:cxn>
              <a:cxn ang="0">
                <a:pos x="200200560" y="99828490"/>
              </a:cxn>
              <a:cxn ang="0">
                <a:pos x="228801963" y="71305403"/>
              </a:cxn>
              <a:cxn ang="0">
                <a:pos x="679252645" y="71305403"/>
              </a:cxn>
              <a:cxn ang="0">
                <a:pos x="707854049" y="99828490"/>
              </a:cxn>
              <a:cxn ang="0">
                <a:pos x="707854049" y="392182033"/>
              </a:cxn>
              <a:cxn ang="0">
                <a:pos x="679252645" y="413573192"/>
              </a:cxn>
              <a:cxn ang="0">
                <a:pos x="657804488" y="413573192"/>
              </a:cxn>
              <a:cxn ang="0">
                <a:pos x="657804488" y="221048139"/>
              </a:cxn>
              <a:cxn ang="0">
                <a:pos x="550552120" y="128349264"/>
              </a:cxn>
              <a:cxn ang="0">
                <a:pos x="200200560" y="128349264"/>
              </a:cxn>
              <a:cxn ang="0">
                <a:pos x="679252645" y="0"/>
              </a:cxn>
              <a:cxn ang="0">
                <a:pos x="228801963" y="0"/>
              </a:cxn>
              <a:cxn ang="0">
                <a:pos x="128700525" y="99828490"/>
              </a:cxn>
              <a:cxn ang="0">
                <a:pos x="128700525" y="128349264"/>
              </a:cxn>
              <a:cxn ang="0">
                <a:pos x="100101438" y="128349264"/>
              </a:cxn>
              <a:cxn ang="0">
                <a:pos x="0" y="221048139"/>
              </a:cxn>
              <a:cxn ang="0">
                <a:pos x="0" y="520531298"/>
              </a:cxn>
              <a:cxn ang="0">
                <a:pos x="100101438" y="613230173"/>
              </a:cxn>
              <a:cxn ang="0">
                <a:pos x="278851524" y="613230173"/>
              </a:cxn>
              <a:cxn ang="0">
                <a:pos x="278851524" y="663142106"/>
              </a:cxn>
              <a:cxn ang="0">
                <a:pos x="185901016" y="663142106"/>
              </a:cxn>
              <a:cxn ang="0">
                <a:pos x="150150999" y="698797120"/>
              </a:cxn>
              <a:cxn ang="0">
                <a:pos x="185901016" y="741579437"/>
              </a:cxn>
              <a:cxn ang="0">
                <a:pos x="471903471" y="741579437"/>
              </a:cxn>
              <a:cxn ang="0">
                <a:pos x="507653488" y="698797120"/>
              </a:cxn>
              <a:cxn ang="0">
                <a:pos x="471903471" y="663142106"/>
              </a:cxn>
              <a:cxn ang="0">
                <a:pos x="378952963" y="663142106"/>
              </a:cxn>
              <a:cxn ang="0">
                <a:pos x="378952963" y="613230173"/>
              </a:cxn>
              <a:cxn ang="0">
                <a:pos x="550552120" y="613230173"/>
              </a:cxn>
              <a:cxn ang="0">
                <a:pos x="657804488" y="520531298"/>
              </a:cxn>
              <a:cxn ang="0">
                <a:pos x="657804488" y="484878596"/>
              </a:cxn>
              <a:cxn ang="0">
                <a:pos x="679252645" y="484878596"/>
              </a:cxn>
              <a:cxn ang="0">
                <a:pos x="779354083" y="392182033"/>
              </a:cxn>
              <a:cxn ang="0">
                <a:pos x="779354083" y="99828490"/>
              </a:cxn>
              <a:cxn ang="0">
                <a:pos x="679252645" y="0"/>
              </a:cxn>
            </a:cxnLst>
            <a:rect l="0" t="0" r="0" b="0"/>
            <a:pathLst>
              <a:path w="109" h="104">
                <a:moveTo>
                  <a:pt x="14" y="76"/>
                </a:moveTo>
                <a:cubicBezTo>
                  <a:pt x="12" y="76"/>
                  <a:pt x="10" y="74"/>
                  <a:pt x="10" y="73"/>
                </a:cubicBezTo>
                <a:cubicBezTo>
                  <a:pt x="10" y="31"/>
                  <a:pt x="10" y="31"/>
                  <a:pt x="10" y="31"/>
                </a:cubicBezTo>
                <a:cubicBezTo>
                  <a:pt x="10" y="30"/>
                  <a:pt x="12" y="28"/>
                  <a:pt x="14" y="28"/>
                </a:cubicBezTo>
                <a:cubicBezTo>
                  <a:pt x="77" y="28"/>
                  <a:pt x="77" y="28"/>
                  <a:pt x="77" y="28"/>
                </a:cubicBezTo>
                <a:cubicBezTo>
                  <a:pt x="80" y="28"/>
                  <a:pt x="82" y="30"/>
                  <a:pt x="82" y="31"/>
                </a:cubicBezTo>
                <a:cubicBezTo>
                  <a:pt x="82" y="73"/>
                  <a:pt x="82" y="73"/>
                  <a:pt x="82" y="73"/>
                </a:cubicBezTo>
                <a:cubicBezTo>
                  <a:pt x="82" y="74"/>
                  <a:pt x="80" y="76"/>
                  <a:pt x="77" y="76"/>
                </a:cubicBezTo>
                <a:cubicBezTo>
                  <a:pt x="14" y="76"/>
                  <a:pt x="14" y="76"/>
                  <a:pt x="14" y="76"/>
                </a:cubicBezTo>
                <a:moveTo>
                  <a:pt x="28" y="18"/>
                </a:moveTo>
                <a:cubicBezTo>
                  <a:pt x="28" y="14"/>
                  <a:pt x="28" y="14"/>
                  <a:pt x="28" y="14"/>
                </a:cubicBezTo>
                <a:cubicBezTo>
                  <a:pt x="28" y="12"/>
                  <a:pt x="29" y="10"/>
                  <a:pt x="32" y="10"/>
                </a:cubicBezTo>
                <a:cubicBezTo>
                  <a:pt x="95" y="10"/>
                  <a:pt x="95" y="10"/>
                  <a:pt x="95" y="10"/>
                </a:cubicBezTo>
                <a:cubicBezTo>
                  <a:pt x="98" y="10"/>
                  <a:pt x="99" y="12"/>
                  <a:pt x="99" y="14"/>
                </a:cubicBezTo>
                <a:cubicBezTo>
                  <a:pt x="99" y="55"/>
                  <a:pt x="99" y="55"/>
                  <a:pt x="99" y="55"/>
                </a:cubicBezTo>
                <a:cubicBezTo>
                  <a:pt x="99" y="56"/>
                  <a:pt x="98" y="58"/>
                  <a:pt x="95" y="58"/>
                </a:cubicBezTo>
                <a:cubicBezTo>
                  <a:pt x="92" y="58"/>
                  <a:pt x="92" y="58"/>
                  <a:pt x="92" y="58"/>
                </a:cubicBezTo>
                <a:cubicBezTo>
                  <a:pt x="92" y="31"/>
                  <a:pt x="92" y="31"/>
                  <a:pt x="92" y="31"/>
                </a:cubicBezTo>
                <a:cubicBezTo>
                  <a:pt x="92" y="23"/>
                  <a:pt x="85" y="18"/>
                  <a:pt x="77" y="18"/>
                </a:cubicBezTo>
                <a:cubicBezTo>
                  <a:pt x="28" y="18"/>
                  <a:pt x="28" y="18"/>
                  <a:pt x="28" y="18"/>
                </a:cubicBezTo>
                <a:moveTo>
                  <a:pt x="95" y="0"/>
                </a:moveTo>
                <a:cubicBezTo>
                  <a:pt x="32" y="0"/>
                  <a:pt x="32" y="0"/>
                  <a:pt x="32" y="0"/>
                </a:cubicBezTo>
                <a:cubicBezTo>
                  <a:pt x="24" y="0"/>
                  <a:pt x="18" y="6"/>
                  <a:pt x="18" y="14"/>
                </a:cubicBezTo>
                <a:cubicBezTo>
                  <a:pt x="18" y="18"/>
                  <a:pt x="18" y="18"/>
                  <a:pt x="18" y="18"/>
                </a:cubicBezTo>
                <a:cubicBezTo>
                  <a:pt x="14" y="18"/>
                  <a:pt x="14" y="18"/>
                  <a:pt x="14" y="18"/>
                </a:cubicBezTo>
                <a:cubicBezTo>
                  <a:pt x="7" y="18"/>
                  <a:pt x="0" y="23"/>
                  <a:pt x="0" y="31"/>
                </a:cubicBezTo>
                <a:cubicBezTo>
                  <a:pt x="0" y="73"/>
                  <a:pt x="0" y="73"/>
                  <a:pt x="0" y="73"/>
                </a:cubicBezTo>
                <a:cubicBezTo>
                  <a:pt x="0" y="81"/>
                  <a:pt x="7" y="86"/>
                  <a:pt x="14" y="86"/>
                </a:cubicBezTo>
                <a:cubicBezTo>
                  <a:pt x="39" y="86"/>
                  <a:pt x="39" y="86"/>
                  <a:pt x="39" y="86"/>
                </a:cubicBezTo>
                <a:cubicBezTo>
                  <a:pt x="39" y="93"/>
                  <a:pt x="39" y="93"/>
                  <a:pt x="39" y="93"/>
                </a:cubicBezTo>
                <a:cubicBezTo>
                  <a:pt x="26" y="93"/>
                  <a:pt x="26" y="93"/>
                  <a:pt x="26" y="93"/>
                </a:cubicBezTo>
                <a:cubicBezTo>
                  <a:pt x="23" y="93"/>
                  <a:pt x="21" y="95"/>
                  <a:pt x="21" y="98"/>
                </a:cubicBezTo>
                <a:cubicBezTo>
                  <a:pt x="21" y="101"/>
                  <a:pt x="23" y="104"/>
                  <a:pt x="26" y="104"/>
                </a:cubicBezTo>
                <a:cubicBezTo>
                  <a:pt x="66" y="104"/>
                  <a:pt x="66" y="104"/>
                  <a:pt x="66" y="104"/>
                </a:cubicBezTo>
                <a:cubicBezTo>
                  <a:pt x="68" y="104"/>
                  <a:pt x="71" y="101"/>
                  <a:pt x="71" y="98"/>
                </a:cubicBezTo>
                <a:cubicBezTo>
                  <a:pt x="71" y="95"/>
                  <a:pt x="68" y="93"/>
                  <a:pt x="66" y="93"/>
                </a:cubicBezTo>
                <a:cubicBezTo>
                  <a:pt x="53" y="93"/>
                  <a:pt x="53" y="93"/>
                  <a:pt x="53" y="93"/>
                </a:cubicBezTo>
                <a:cubicBezTo>
                  <a:pt x="53" y="86"/>
                  <a:pt x="53" y="86"/>
                  <a:pt x="53" y="86"/>
                </a:cubicBezTo>
                <a:cubicBezTo>
                  <a:pt x="77" y="86"/>
                  <a:pt x="77" y="86"/>
                  <a:pt x="77" y="86"/>
                </a:cubicBezTo>
                <a:cubicBezTo>
                  <a:pt x="85" y="86"/>
                  <a:pt x="92" y="81"/>
                  <a:pt x="92" y="73"/>
                </a:cubicBezTo>
                <a:cubicBezTo>
                  <a:pt x="92" y="68"/>
                  <a:pt x="92" y="68"/>
                  <a:pt x="92" y="68"/>
                </a:cubicBezTo>
                <a:cubicBezTo>
                  <a:pt x="95" y="68"/>
                  <a:pt x="95" y="68"/>
                  <a:pt x="95" y="68"/>
                </a:cubicBezTo>
                <a:cubicBezTo>
                  <a:pt x="103" y="68"/>
                  <a:pt x="109" y="63"/>
                  <a:pt x="109" y="55"/>
                </a:cubicBezTo>
                <a:cubicBezTo>
                  <a:pt x="109" y="14"/>
                  <a:pt x="109" y="14"/>
                  <a:pt x="109" y="14"/>
                </a:cubicBezTo>
                <a:cubicBezTo>
                  <a:pt x="109" y="6"/>
                  <a:pt x="103" y="0"/>
                  <a:pt x="95" y="0"/>
                </a:cubicBezTo>
              </a:path>
            </a:pathLst>
          </a:custGeom>
          <a:solidFill>
            <a:srgbClr val="342A32"/>
          </a:solidFill>
          <a:ln w="9525">
            <a:noFill/>
          </a:ln>
        </p:spPr>
        <p:txBody>
          <a:bodyPr/>
          <a:lstStyle/>
          <a:p>
            <a:pPr fontAlgn="base">
              <a:spcBef>
                <a:spcPct val="0"/>
              </a:spcBef>
              <a:spcAft>
                <a:spcPct val="0"/>
              </a:spcAft>
            </a:pPr>
            <a:endParaRPr lang="zh-CN" altLang="en-US">
              <a:solidFill>
                <a:srgbClr val="000000"/>
              </a:solidFill>
              <a:cs typeface="+mn-ea"/>
              <a:sym typeface="+mn-lt"/>
            </a:endParaRPr>
          </a:p>
        </p:txBody>
      </p:sp>
      <p:sp>
        <p:nvSpPr>
          <p:cNvPr id="27" name="泪滴形 9"/>
          <p:cNvSpPr/>
          <p:nvPr/>
        </p:nvSpPr>
        <p:spPr>
          <a:xfrm rot="8100000">
            <a:off x="9871228" y="4715719"/>
            <a:ext cx="1309324" cy="1309326"/>
          </a:xfrm>
          <a:prstGeom prst="teardrop">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Text Box 27"/>
          <p:cNvSpPr txBox="1"/>
          <p:nvPr/>
        </p:nvSpPr>
        <p:spPr>
          <a:xfrm>
            <a:off x="1367790" y="2369820"/>
            <a:ext cx="2201545" cy="706755"/>
          </a:xfrm>
          <a:prstGeom prst="rect">
            <a:avLst/>
          </a:prstGeom>
          <a:noFill/>
        </p:spPr>
        <p:txBody>
          <a:bodyPr wrap="square" rtlCol="0">
            <a:spAutoFit/>
          </a:bodyPr>
          <a:lstStyle/>
          <a:p>
            <a:r>
              <a:rPr lang="en-US" sz="2000" b="1" i="1">
                <a:solidFill>
                  <a:schemeClr val="bg1"/>
                </a:solidFill>
              </a:rPr>
              <a:t>Early Warning Systems</a:t>
            </a:r>
          </a:p>
        </p:txBody>
      </p:sp>
      <p:sp>
        <p:nvSpPr>
          <p:cNvPr id="29" name="Oval 28"/>
          <p:cNvSpPr/>
          <p:nvPr/>
        </p:nvSpPr>
        <p:spPr>
          <a:xfrm>
            <a:off x="1728470" y="2061845"/>
            <a:ext cx="222885" cy="182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Box 29"/>
          <p:cNvSpPr txBox="1"/>
          <p:nvPr/>
        </p:nvSpPr>
        <p:spPr>
          <a:xfrm>
            <a:off x="7701915" y="1174750"/>
            <a:ext cx="2540000" cy="398780"/>
          </a:xfrm>
          <a:prstGeom prst="rect">
            <a:avLst/>
          </a:prstGeom>
          <a:noFill/>
        </p:spPr>
        <p:txBody>
          <a:bodyPr wrap="square" rtlCol="0" anchor="t">
            <a:spAutoFit/>
          </a:bodyPr>
          <a:lstStyle/>
          <a:p>
            <a:r>
              <a:rPr lang="en-US" sz="2000" b="1" i="1">
                <a:solidFill>
                  <a:schemeClr val="bg1"/>
                </a:solidFill>
              </a:rPr>
              <a:t>Disaster Response</a:t>
            </a:r>
          </a:p>
        </p:txBody>
      </p:sp>
      <p:sp>
        <p:nvSpPr>
          <p:cNvPr id="31" name="Oval 30"/>
          <p:cNvSpPr/>
          <p:nvPr/>
        </p:nvSpPr>
        <p:spPr>
          <a:xfrm>
            <a:off x="4939030" y="1282700"/>
            <a:ext cx="222885" cy="182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Box 31"/>
          <p:cNvSpPr txBox="1"/>
          <p:nvPr/>
        </p:nvSpPr>
        <p:spPr>
          <a:xfrm>
            <a:off x="5161915" y="3442970"/>
            <a:ext cx="2540000" cy="398780"/>
          </a:xfrm>
          <a:prstGeom prst="rect">
            <a:avLst/>
          </a:prstGeom>
          <a:noFill/>
        </p:spPr>
        <p:txBody>
          <a:bodyPr wrap="square" rtlCol="0" anchor="t">
            <a:spAutoFit/>
          </a:bodyPr>
          <a:lstStyle/>
          <a:p>
            <a:r>
              <a:rPr lang="en-US" sz="2000" b="1" i="1">
                <a:solidFill>
                  <a:schemeClr val="bg1"/>
                </a:solidFill>
              </a:rPr>
              <a:t>Public Safety Alerts</a:t>
            </a:r>
          </a:p>
        </p:txBody>
      </p:sp>
      <p:sp>
        <p:nvSpPr>
          <p:cNvPr id="33" name="Text Box 32"/>
          <p:cNvSpPr txBox="1"/>
          <p:nvPr/>
        </p:nvSpPr>
        <p:spPr>
          <a:xfrm>
            <a:off x="7092950" y="5749290"/>
            <a:ext cx="2444115" cy="398780"/>
          </a:xfrm>
          <a:prstGeom prst="rect">
            <a:avLst/>
          </a:prstGeom>
          <a:noFill/>
        </p:spPr>
        <p:txBody>
          <a:bodyPr wrap="none" rtlCol="0">
            <a:spAutoFit/>
          </a:bodyPr>
          <a:lstStyle/>
          <a:p>
            <a:pPr algn="l"/>
            <a:r>
              <a:rPr lang="en-US" sz="2000" b="1" i="1">
                <a:solidFill>
                  <a:schemeClr val="bg1"/>
                </a:solidFill>
              </a:rPr>
              <a:t>Crisis Communication</a:t>
            </a:r>
          </a:p>
        </p:txBody>
      </p:sp>
      <p:sp>
        <p:nvSpPr>
          <p:cNvPr id="34" name="Oval 33"/>
          <p:cNvSpPr/>
          <p:nvPr/>
        </p:nvSpPr>
        <p:spPr>
          <a:xfrm>
            <a:off x="9227820" y="6296025"/>
            <a:ext cx="222885" cy="182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34"/>
          <p:cNvSpPr txBox="1"/>
          <p:nvPr/>
        </p:nvSpPr>
        <p:spPr>
          <a:xfrm>
            <a:off x="10361295" y="3442970"/>
            <a:ext cx="2008505" cy="706755"/>
          </a:xfrm>
          <a:prstGeom prst="rect">
            <a:avLst/>
          </a:prstGeom>
          <a:noFill/>
        </p:spPr>
        <p:txBody>
          <a:bodyPr wrap="square" rtlCol="0">
            <a:spAutoFit/>
          </a:bodyPr>
          <a:lstStyle/>
          <a:p>
            <a:r>
              <a:rPr lang="en-US" sz="2000" b="1" i="1">
                <a:solidFill>
                  <a:schemeClr val="bg1"/>
                </a:solidFill>
              </a:rPr>
              <a:t>Disaster   Research</a:t>
            </a:r>
          </a:p>
        </p:txBody>
      </p:sp>
      <p:sp>
        <p:nvSpPr>
          <p:cNvPr id="36" name="Oval 35"/>
          <p:cNvSpPr/>
          <p:nvPr/>
        </p:nvSpPr>
        <p:spPr>
          <a:xfrm>
            <a:off x="9599930" y="1724660"/>
            <a:ext cx="222885" cy="182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泪滴形 7"/>
          <p:cNvSpPr/>
          <p:nvPr/>
        </p:nvSpPr>
        <p:spPr>
          <a:xfrm rot="8100000">
            <a:off x="9457690" y="1595755"/>
            <a:ext cx="640080" cy="652780"/>
          </a:xfrm>
          <a:prstGeom prst="teardrop">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7" name="Text Box 36"/>
          <p:cNvSpPr txBox="1"/>
          <p:nvPr/>
        </p:nvSpPr>
        <p:spPr>
          <a:xfrm>
            <a:off x="4335780" y="847090"/>
            <a:ext cx="2139950" cy="368300"/>
          </a:xfrm>
          <a:prstGeom prst="rect">
            <a:avLst/>
          </a:prstGeom>
          <a:noFill/>
        </p:spPr>
        <p:txBody>
          <a:bodyPr wrap="square" rtlCol="0">
            <a:spAutoFit/>
          </a:bodyPr>
          <a:lstStyle/>
          <a:p>
            <a:r>
              <a:rPr lang="en-US">
                <a:solidFill>
                  <a:schemeClr val="bg1"/>
                </a:solidFill>
              </a:rPr>
              <a:t>Emergency Alerts</a:t>
            </a:r>
          </a:p>
        </p:txBody>
      </p:sp>
      <p:sp>
        <p:nvSpPr>
          <p:cNvPr id="38" name="Text Box 37"/>
          <p:cNvSpPr txBox="1"/>
          <p:nvPr/>
        </p:nvSpPr>
        <p:spPr>
          <a:xfrm>
            <a:off x="7766050" y="3846195"/>
            <a:ext cx="1684655" cy="368300"/>
          </a:xfrm>
          <a:prstGeom prst="rect">
            <a:avLst/>
          </a:prstGeom>
          <a:noFill/>
        </p:spPr>
        <p:txBody>
          <a:bodyPr wrap="none" rtlCol="0">
            <a:spAutoFit/>
          </a:bodyPr>
          <a:lstStyle/>
          <a:p>
            <a:pPr algn="l"/>
            <a:r>
              <a:rPr lang="en-US">
                <a:solidFill>
                  <a:schemeClr val="bg1"/>
                </a:solidFill>
              </a:rPr>
              <a:t>Media Coverage</a:t>
            </a:r>
          </a:p>
        </p:txBody>
      </p:sp>
      <p:sp>
        <p:nvSpPr>
          <p:cNvPr id="39" name="Oval 38"/>
          <p:cNvSpPr/>
          <p:nvPr/>
        </p:nvSpPr>
        <p:spPr>
          <a:xfrm>
            <a:off x="9097645" y="3659505"/>
            <a:ext cx="222885" cy="182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39"/>
          <p:cNvSpPr txBox="1"/>
          <p:nvPr/>
        </p:nvSpPr>
        <p:spPr>
          <a:xfrm>
            <a:off x="10037445" y="6296025"/>
            <a:ext cx="1254125" cy="368300"/>
          </a:xfrm>
          <a:prstGeom prst="rect">
            <a:avLst/>
          </a:prstGeom>
          <a:noFill/>
        </p:spPr>
        <p:txBody>
          <a:bodyPr wrap="none" rtlCol="0">
            <a:spAutoFit/>
          </a:bodyPr>
          <a:lstStyle/>
          <a:p>
            <a:pPr algn="l"/>
            <a:r>
              <a:rPr lang="en-US">
                <a:solidFill>
                  <a:schemeClr val="bg1"/>
                </a:solidFill>
              </a:rPr>
              <a:t>Fundraising</a:t>
            </a:r>
          </a:p>
        </p:txBody>
      </p:sp>
      <p:sp>
        <p:nvSpPr>
          <p:cNvPr id="41" name="Text Box 40"/>
          <p:cNvSpPr txBox="1"/>
          <p:nvPr/>
        </p:nvSpPr>
        <p:spPr>
          <a:xfrm>
            <a:off x="10241915" y="1906905"/>
            <a:ext cx="1558290" cy="368300"/>
          </a:xfrm>
          <a:prstGeom prst="rect">
            <a:avLst/>
          </a:prstGeom>
          <a:noFill/>
        </p:spPr>
        <p:txBody>
          <a:bodyPr wrap="none" rtlCol="0">
            <a:spAutoFit/>
          </a:bodyPr>
          <a:lstStyle/>
          <a:p>
            <a:pPr algn="l"/>
            <a:r>
              <a:rPr lang="en-US">
                <a:solidFill>
                  <a:schemeClr val="bg1"/>
                </a:solidFill>
              </a:rPr>
              <a:t>Political 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BFB11"/>
            </a:gs>
            <a:gs pos="100000">
              <a:srgbClr val="838309"/>
            </a:gs>
          </a:gsLst>
          <a:lin scaled="0"/>
        </a:gra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cstate="print">
            <a:lum bright="-12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4">
            <a:lum bright="-36000" contrast="-24000"/>
          </a:blip>
          <a:stretch>
            <a:fillRect/>
          </a:stretch>
        </p:blipFill>
        <p:spPr>
          <a:xfrm>
            <a:off x="1029335" y="515620"/>
            <a:ext cx="9772015" cy="625284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4" name="Text Box 3"/>
          <p:cNvSpPr txBox="1"/>
          <p:nvPr/>
        </p:nvSpPr>
        <p:spPr>
          <a:xfrm>
            <a:off x="744220" y="78105"/>
            <a:ext cx="2298700" cy="768350"/>
          </a:xfrm>
          <a:prstGeom prst="rect">
            <a:avLst/>
          </a:prstGeom>
          <a:noFill/>
        </p:spPr>
        <p:txBody>
          <a:bodyPr wrap="none" rtlCol="0" anchor="t">
            <a:spAutoFit/>
          </a:bodyPr>
          <a:lstStyle/>
          <a:p>
            <a:pPr algn="l"/>
            <a:r>
              <a:rPr lang="en-US" altLang="zh-CN" sz="4400" b="1" i="1">
                <a:gradFill>
                  <a:gsLst>
                    <a:gs pos="0">
                      <a:srgbClr val="FE4444"/>
                    </a:gs>
                    <a:gs pos="100000">
                      <a:srgbClr val="832B2B"/>
                    </a:gs>
                  </a:gsLst>
                  <a:lin scaled="0"/>
                </a:gradFill>
                <a:effectLst>
                  <a:reflection blurRad="6350" stA="53000" endA="300" endPos="35500" dir="5400000" sy="-90000" algn="bl" rotWithShape="0"/>
                </a:effectLst>
                <a:sym typeface="+mn-ea"/>
              </a:rPr>
              <a:t>METHOD</a:t>
            </a:r>
            <a:endParaRPr lang="en-US" sz="4400"/>
          </a:p>
        </p:txBody>
      </p:sp>
      <p:sp>
        <p:nvSpPr>
          <p:cNvPr id="11" name="Explosion 1 10"/>
          <p:cNvSpPr/>
          <p:nvPr/>
        </p:nvSpPr>
        <p:spPr>
          <a:xfrm>
            <a:off x="228600" y="312420"/>
            <a:ext cx="414655" cy="513715"/>
          </a:xfrm>
          <a:prstGeom prst="irregularSeal1">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4975225" y="139700"/>
            <a:ext cx="6864985" cy="645160"/>
          </a:xfrm>
          <a:prstGeom prst="rect">
            <a:avLst/>
          </a:prstGeom>
          <a:noFill/>
        </p:spPr>
        <p:txBody>
          <a:bodyPr wrap="square" rtlCol="0">
            <a:spAutoFit/>
          </a:bodyPr>
          <a:lstStyle/>
          <a:p>
            <a:r>
              <a:rPr lang="en-US">
                <a:solidFill>
                  <a:schemeClr val="bg1"/>
                </a:solidFill>
                <a:hlinkClick r:id="rId5" action="ppaction://hlinkfile"/>
              </a:rPr>
              <a:t>https://arxiv.org/pdf/2202.00795.pdf</a:t>
            </a:r>
          </a:p>
          <a:p>
            <a:r>
              <a:rPr lang="en-US">
                <a:solidFill>
                  <a:schemeClr val="bg1"/>
                </a:solidFill>
                <a:hlinkClick r:id="rId5" action="ppaction://hlinkfile"/>
              </a:rPr>
              <a:t>https://www.warse.org/IJATCSE/static/pdf/file/ijatcse06911sl2020.pdf</a:t>
            </a:r>
            <a:endParaRPr lang="en-US">
              <a:solidFill>
                <a:schemeClr val="bg1"/>
              </a:solidFill>
            </a:endParaRPr>
          </a:p>
        </p:txBody>
      </p:sp>
      <p:graphicFrame>
        <p:nvGraphicFramePr>
          <p:cNvPr id="6" name="Table 5"/>
          <p:cNvGraphicFramePr/>
          <p:nvPr/>
        </p:nvGraphicFramePr>
        <p:xfrm>
          <a:off x="-55245" y="916305"/>
          <a:ext cx="12320905" cy="5852160"/>
        </p:xfrm>
        <a:graphic>
          <a:graphicData uri="http://schemas.openxmlformats.org/drawingml/2006/table">
            <a:tbl>
              <a:tblPr firstRow="1" bandRow="1">
                <a:tableStyleId>{5C22544A-7EE6-4342-B048-85BDC9FD1C3A}</a:tableStyleId>
              </a:tblPr>
              <a:tblGrid>
                <a:gridCol w="500380">
                  <a:extLst>
                    <a:ext uri="{9D8B030D-6E8A-4147-A177-3AD203B41FA5}">
                      <a16:colId xmlns:a16="http://schemas.microsoft.com/office/drawing/2014/main" val="20000"/>
                    </a:ext>
                  </a:extLst>
                </a:gridCol>
                <a:gridCol w="1242060">
                  <a:extLst>
                    <a:ext uri="{9D8B030D-6E8A-4147-A177-3AD203B41FA5}">
                      <a16:colId xmlns:a16="http://schemas.microsoft.com/office/drawing/2014/main" val="20001"/>
                    </a:ext>
                  </a:extLst>
                </a:gridCol>
                <a:gridCol w="1668145">
                  <a:extLst>
                    <a:ext uri="{9D8B030D-6E8A-4147-A177-3AD203B41FA5}">
                      <a16:colId xmlns:a16="http://schemas.microsoft.com/office/drawing/2014/main" val="20002"/>
                    </a:ext>
                  </a:extLst>
                </a:gridCol>
                <a:gridCol w="4714875">
                  <a:extLst>
                    <a:ext uri="{9D8B030D-6E8A-4147-A177-3AD203B41FA5}">
                      <a16:colId xmlns:a16="http://schemas.microsoft.com/office/drawing/2014/main" val="20003"/>
                    </a:ext>
                  </a:extLst>
                </a:gridCol>
                <a:gridCol w="934085">
                  <a:extLst>
                    <a:ext uri="{9D8B030D-6E8A-4147-A177-3AD203B41FA5}">
                      <a16:colId xmlns:a16="http://schemas.microsoft.com/office/drawing/2014/main" val="20004"/>
                    </a:ext>
                  </a:extLst>
                </a:gridCol>
                <a:gridCol w="876935">
                  <a:extLst>
                    <a:ext uri="{9D8B030D-6E8A-4147-A177-3AD203B41FA5}">
                      <a16:colId xmlns:a16="http://schemas.microsoft.com/office/drawing/2014/main" val="20005"/>
                    </a:ext>
                  </a:extLst>
                </a:gridCol>
                <a:gridCol w="1333500">
                  <a:extLst>
                    <a:ext uri="{9D8B030D-6E8A-4147-A177-3AD203B41FA5}">
                      <a16:colId xmlns:a16="http://schemas.microsoft.com/office/drawing/2014/main" val="20006"/>
                    </a:ext>
                  </a:extLst>
                </a:gridCol>
                <a:gridCol w="1050925">
                  <a:extLst>
                    <a:ext uri="{9D8B030D-6E8A-4147-A177-3AD203B41FA5}">
                      <a16:colId xmlns:a16="http://schemas.microsoft.com/office/drawing/2014/main" val="20007"/>
                    </a:ext>
                  </a:extLst>
                </a:gridCol>
              </a:tblGrid>
              <a:tr h="944880">
                <a:tc>
                  <a:txBody>
                    <a:bodyPr/>
                    <a:lstStyle/>
                    <a:p>
                      <a:pPr>
                        <a:buNone/>
                      </a:pPr>
                      <a:r>
                        <a:rPr lang="en-US">
                          <a:solidFill>
                            <a:schemeClr val="bg1"/>
                          </a:solidFill>
                        </a:rPr>
                        <a:t>S.no</a:t>
                      </a:r>
                    </a:p>
                  </a:txBody>
                  <a:tcPr/>
                </a:tc>
                <a:tc>
                  <a:txBody>
                    <a:bodyPr/>
                    <a:lstStyle/>
                    <a:p>
                      <a:pPr>
                        <a:buNone/>
                      </a:pPr>
                      <a:r>
                        <a:rPr lang="en-US" sz="1800" dirty="0">
                          <a:solidFill>
                            <a:schemeClr val="bg1"/>
                          </a:solidFill>
                          <a:sym typeface="+mn-ea"/>
                        </a:rPr>
                        <a:t>Authors</a:t>
                      </a:r>
                      <a:endParaRPr lang="en-US" sz="1800" dirty="0">
                        <a:solidFill>
                          <a:schemeClr val="bg1"/>
                        </a:solidFill>
                      </a:endParaRPr>
                    </a:p>
                    <a:p>
                      <a:pPr>
                        <a:buNone/>
                      </a:pPr>
                      <a:endParaRPr lang="en-US" sz="1800" dirty="0">
                        <a:solidFill>
                          <a:schemeClr val="bg1"/>
                        </a:solidFill>
                      </a:endParaRPr>
                    </a:p>
                  </a:txBody>
                  <a:tcPr/>
                </a:tc>
                <a:tc>
                  <a:txBody>
                    <a:bodyPr/>
                    <a:lstStyle/>
                    <a:p>
                      <a:pPr>
                        <a:buNone/>
                      </a:pPr>
                      <a:r>
                        <a:rPr lang="en-US" sz="1800" dirty="0">
                          <a:solidFill>
                            <a:schemeClr val="bg1"/>
                          </a:solidFill>
                          <a:sym typeface="+mn-ea"/>
                        </a:rPr>
                        <a:t>Title</a:t>
                      </a:r>
                    </a:p>
                  </a:txBody>
                  <a:tcPr/>
                </a:tc>
                <a:tc>
                  <a:txBody>
                    <a:bodyPr/>
                    <a:lstStyle/>
                    <a:p>
                      <a:pPr>
                        <a:buNone/>
                      </a:pPr>
                      <a:r>
                        <a:rPr lang="en-US" sz="1800" dirty="0">
                          <a:solidFill>
                            <a:schemeClr val="bg1"/>
                          </a:solidFill>
                          <a:sym typeface="+mn-ea"/>
                        </a:rPr>
                        <a:t>Abstract</a:t>
                      </a:r>
                    </a:p>
                  </a:txBody>
                  <a:tcPr/>
                </a:tc>
                <a:tc>
                  <a:txBody>
                    <a:bodyPr/>
                    <a:lstStyle/>
                    <a:p>
                      <a:pPr>
                        <a:buNone/>
                      </a:pPr>
                      <a:r>
                        <a:rPr lang="en-US" sz="1800" dirty="0">
                          <a:solidFill>
                            <a:schemeClr val="bg1"/>
                          </a:solidFill>
                          <a:sym typeface="+mn-ea"/>
                        </a:rPr>
                        <a:t>Journal Name, Year</a:t>
                      </a:r>
                    </a:p>
                  </a:txBody>
                  <a:tcPr/>
                </a:tc>
                <a:tc>
                  <a:txBody>
                    <a:bodyPr/>
                    <a:lstStyle/>
                    <a:p>
                      <a:pPr>
                        <a:buNone/>
                      </a:pPr>
                      <a:r>
                        <a:rPr lang="en-US" sz="1800" dirty="0">
                          <a:solidFill>
                            <a:schemeClr val="bg1"/>
                          </a:solidFill>
                          <a:sym typeface="+mn-ea"/>
                        </a:rPr>
                        <a:t>Data set</a:t>
                      </a:r>
                      <a:endParaRPr lang="en-US" sz="1800" dirty="0">
                        <a:solidFill>
                          <a:schemeClr val="bg1"/>
                        </a:solidFill>
                      </a:endParaRPr>
                    </a:p>
                    <a:p>
                      <a:pPr>
                        <a:buNone/>
                      </a:pPr>
                      <a:endParaRPr lang="en-US" sz="1800" dirty="0">
                        <a:solidFill>
                          <a:schemeClr val="bg1"/>
                        </a:solidFill>
                      </a:endParaRPr>
                    </a:p>
                  </a:txBody>
                  <a:tcPr/>
                </a:tc>
                <a:tc>
                  <a:txBody>
                    <a:bodyPr/>
                    <a:lstStyle/>
                    <a:p>
                      <a:pPr>
                        <a:buNone/>
                      </a:pPr>
                      <a:r>
                        <a:rPr lang="en-US" sz="1800" dirty="0">
                          <a:solidFill>
                            <a:schemeClr val="bg1"/>
                          </a:solidFill>
                          <a:sym typeface="+mn-ea"/>
                        </a:rPr>
                        <a:t>Methodology</a:t>
                      </a:r>
                      <a:endParaRPr lang="en-US" sz="1800" dirty="0">
                        <a:solidFill>
                          <a:schemeClr val="bg1"/>
                        </a:solidFill>
                      </a:endParaRPr>
                    </a:p>
                    <a:p>
                      <a:pPr>
                        <a:buNone/>
                      </a:pPr>
                      <a:endParaRPr lang="en-US" sz="1800" dirty="0">
                        <a:solidFill>
                          <a:schemeClr val="bg1"/>
                        </a:solidFill>
                      </a:endParaRPr>
                    </a:p>
                  </a:txBody>
                  <a:tcPr/>
                </a:tc>
                <a:tc>
                  <a:txBody>
                    <a:bodyPr/>
                    <a:lstStyle/>
                    <a:p>
                      <a:pPr>
                        <a:buNone/>
                      </a:pPr>
                      <a:r>
                        <a:rPr lang="en-US" sz="1800" dirty="0">
                          <a:solidFill>
                            <a:schemeClr val="bg1"/>
                          </a:solidFill>
                          <a:sym typeface="+mn-ea"/>
                        </a:rPr>
                        <a:t>performance measure </a:t>
                      </a:r>
                      <a:endParaRPr lang="en-US" sz="1800" dirty="0">
                        <a:solidFill>
                          <a:schemeClr val="bg1"/>
                        </a:solidFill>
                      </a:endParaRPr>
                    </a:p>
                    <a:p>
                      <a:pPr>
                        <a:buNone/>
                      </a:pPr>
                      <a:endParaRPr lang="en-US" sz="1800" dirty="0">
                        <a:solidFill>
                          <a:schemeClr val="bg1"/>
                        </a:solidFill>
                      </a:endParaRPr>
                    </a:p>
                  </a:txBody>
                  <a:tcPr/>
                </a:tc>
                <a:extLst>
                  <a:ext uri="{0D108BD9-81ED-4DB2-BD59-A6C34878D82A}">
                    <a16:rowId xmlns:a16="http://schemas.microsoft.com/office/drawing/2014/main" val="10000"/>
                  </a:ext>
                </a:extLst>
              </a:tr>
              <a:tr h="2195195">
                <a:tc>
                  <a:txBody>
                    <a:bodyPr/>
                    <a:lstStyle/>
                    <a:p>
                      <a:pPr>
                        <a:buNone/>
                      </a:pPr>
                      <a:r>
                        <a:rPr lang="en-US"/>
                        <a:t>1</a:t>
                      </a:r>
                    </a:p>
                  </a:txBody>
                  <a:tcPr/>
                </a:tc>
                <a:tc>
                  <a:txBody>
                    <a:bodyPr/>
                    <a:lstStyle/>
                    <a:p>
                      <a:pPr>
                        <a:buNone/>
                      </a:pPr>
                      <a:r>
                        <a:rPr lang="en-US"/>
                        <a:t>Hamada M. Zahera</a:t>
                      </a:r>
                    </a:p>
                  </a:txBody>
                  <a:tcPr/>
                </a:tc>
                <a:tc>
                  <a:txBody>
                    <a:bodyPr/>
                    <a:lstStyle/>
                    <a:p>
                      <a:pPr>
                        <a:buNone/>
                      </a:pPr>
                      <a:r>
                        <a:rPr lang="en-US" sz="1600"/>
                        <a:t>Fine-tuned BERT Model for Multi-Label Tweets</a:t>
                      </a:r>
                    </a:p>
                    <a:p>
                      <a:pPr>
                        <a:buNone/>
                      </a:pPr>
                      <a:r>
                        <a:rPr lang="en-US" sz="1600"/>
                        <a:t>Classification</a:t>
                      </a:r>
                    </a:p>
                  </a:txBody>
                  <a:tcPr/>
                </a:tc>
                <a:tc>
                  <a:txBody>
                    <a:bodyPr/>
                    <a:lstStyle/>
                    <a:p>
                      <a:pPr algn="l">
                        <a:buNone/>
                      </a:pPr>
                      <a:r>
                        <a:rPr lang="en-US" sz="1400"/>
                        <a:t>They  has conveyed that describe method for categorising disaster-related tweets into multiple label information types (i.e, labels). During disasters, they aim to filter the most relevant tweets first. Then we assign relevant information types to tweets. SearchAndRescue, MovePeople, and Volunteer are examples of information types. We use a refined BERT model with ten BERT layers. In addition, we submitted our approach to the TREC-IS 2019 challenge, and the evaluation results revealed that our approach outperforms the F1-score of median score in identifying actionable information.</a:t>
                      </a:r>
                    </a:p>
                  </a:txBody>
                  <a:tcPr/>
                </a:tc>
                <a:tc>
                  <a:txBody>
                    <a:bodyPr/>
                    <a:lstStyle/>
                    <a:p>
                      <a:pPr>
                        <a:buNone/>
                      </a:pPr>
                      <a:r>
                        <a:rPr lang="en-US"/>
                        <a:t>2019</a:t>
                      </a:r>
                    </a:p>
                  </a:txBody>
                  <a:tcPr/>
                </a:tc>
                <a:tc>
                  <a:txBody>
                    <a:bodyPr/>
                    <a:lstStyle/>
                    <a:p>
                      <a:pPr>
                        <a:buNone/>
                      </a:pPr>
                      <a:r>
                        <a:rPr lang="en-US"/>
                        <a:t>TREC-IS Dataset</a:t>
                      </a:r>
                    </a:p>
                  </a:txBody>
                  <a:tcPr/>
                </a:tc>
                <a:tc>
                  <a:txBody>
                    <a:bodyPr/>
                    <a:lstStyle/>
                    <a:p>
                      <a:pPr>
                        <a:buNone/>
                      </a:pPr>
                      <a:r>
                        <a:rPr lang="en-US"/>
                        <a:t>Fine-tuning BERT</a:t>
                      </a:r>
                    </a:p>
                  </a:txBody>
                  <a:tcPr/>
                </a:tc>
                <a:tc>
                  <a:txBody>
                    <a:bodyPr/>
                    <a:lstStyle/>
                    <a:p>
                      <a:pPr>
                        <a:buNone/>
                      </a:pPr>
                      <a:r>
                        <a:rPr lang="en-US"/>
                        <a:t>0.85</a:t>
                      </a:r>
                    </a:p>
                  </a:txBody>
                  <a:tcPr/>
                </a:tc>
                <a:extLst>
                  <a:ext uri="{0D108BD9-81ED-4DB2-BD59-A6C34878D82A}">
                    <a16:rowId xmlns:a16="http://schemas.microsoft.com/office/drawing/2014/main" val="10001"/>
                  </a:ext>
                </a:extLst>
              </a:tr>
              <a:tr h="2438400">
                <a:tc>
                  <a:txBody>
                    <a:bodyPr/>
                    <a:lstStyle/>
                    <a:p>
                      <a:pPr>
                        <a:buNone/>
                      </a:pPr>
                      <a:r>
                        <a:rPr lang="en-US"/>
                        <a:t>2</a:t>
                      </a:r>
                    </a:p>
                  </a:txBody>
                  <a:tcPr/>
                </a:tc>
                <a:tc>
                  <a:txBody>
                    <a:bodyPr/>
                    <a:lstStyle/>
                    <a:p>
                      <a:pPr>
                        <a:buNone/>
                      </a:pPr>
                      <a:r>
                        <a:rPr lang="en-US"/>
                        <a:t>Gleen A. Dalaorao, Ariel M. Sison</a:t>
                      </a:r>
                    </a:p>
                  </a:txBody>
                  <a:tcPr/>
                </a:tc>
                <a:tc>
                  <a:txBody>
                    <a:bodyPr/>
                    <a:lstStyle/>
                    <a:p>
                      <a:pPr>
                        <a:buNone/>
                      </a:pPr>
                      <a:r>
                        <a:rPr lang="en-US" sz="1600"/>
                        <a:t> Applying Modified TF-IDF with Collocation in Classifying </a:t>
                      </a:r>
                    </a:p>
                    <a:p>
                      <a:pPr>
                        <a:buNone/>
                      </a:pPr>
                      <a:r>
                        <a:rPr lang="en-US" sz="1600"/>
                        <a:t>Disaster-Related Tweets</a:t>
                      </a:r>
                    </a:p>
                  </a:txBody>
                  <a:tcPr/>
                </a:tc>
                <a:tc>
                  <a:txBody>
                    <a:bodyPr/>
                    <a:lstStyle/>
                    <a:p>
                      <a:pPr>
                        <a:buNone/>
                      </a:pPr>
                      <a:r>
                        <a:rPr lang="en-US" sz="1400"/>
                        <a:t>They conveyed that Disaster-related tweets classification refers to posted tweets on twitter during time-critical events that are group together according to pre-defined categories. The Term Frequency – Inverse Document Frequency (TF-IDF) helps classifier extract useful features, but it can be ambiguous and can reduce classification efficacy. This paper aims to provide an analysis of the effectiveness of tweets classification by applying improved TF-IDF with collocation. The performance evaluation metrics considered are confusion matrix, precision, recall, and F1 score.</a:t>
                      </a:r>
                    </a:p>
                  </a:txBody>
                  <a:tcPr/>
                </a:tc>
                <a:tc>
                  <a:txBody>
                    <a:bodyPr/>
                    <a:lstStyle/>
                    <a:p>
                      <a:pPr>
                        <a:buNone/>
                      </a:pPr>
                      <a:r>
                        <a:rPr lang="en-US"/>
                        <a:t>2020</a:t>
                      </a:r>
                    </a:p>
                  </a:txBody>
                  <a:tcPr/>
                </a:tc>
                <a:tc>
                  <a:txBody>
                    <a:bodyPr/>
                    <a:lstStyle/>
                    <a:p>
                      <a:pPr>
                        <a:buNone/>
                      </a:pPr>
                      <a:r>
                        <a:rPr lang="en-US"/>
                        <a:t>Crisislex dataset</a:t>
                      </a:r>
                    </a:p>
                  </a:txBody>
                  <a:tcPr/>
                </a:tc>
                <a:tc>
                  <a:txBody>
                    <a:bodyPr/>
                    <a:lstStyle/>
                    <a:p>
                      <a:pPr>
                        <a:buNone/>
                      </a:pPr>
                      <a:r>
                        <a:rPr lang="en-US" sz="1400"/>
                        <a:t>TF-IDF Collocation Weight Processing, RandomForest, Multinomial Naive Bayes and SVM</a:t>
                      </a:r>
                    </a:p>
                  </a:txBody>
                  <a:tcPr/>
                </a:tc>
                <a:tc>
                  <a:txBody>
                    <a:bodyPr/>
                    <a:lstStyle/>
                    <a:p>
                      <a:pPr>
                        <a:buNone/>
                      </a:pPr>
                      <a:r>
                        <a:rPr lang="en-US"/>
                        <a:t>0.87</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8" name="Content Placeholder 7"/>
          <p:cNvSpPr>
            <a:spLocks noGrp="1"/>
          </p:cNvSpPr>
          <p:nvPr>
            <p:ph sz="half" idx="1"/>
          </p:nvPr>
        </p:nvSpPr>
        <p:spPr/>
        <p:txBody>
          <a:bodyPr/>
          <a:lstStyle/>
          <a:p>
            <a:endParaRPr lang="en-US"/>
          </a:p>
        </p:txBody>
      </p:sp>
      <p:sp>
        <p:nvSpPr>
          <p:cNvPr id="9" name="Content Placeholder 8"/>
          <p:cNvSpPr>
            <a:spLocks noGrp="1"/>
          </p:cNvSpPr>
          <p:nvPr>
            <p:ph sz="half" idx="2"/>
          </p:nvPr>
        </p:nvSpPr>
        <p:spPr/>
        <p:txBody>
          <a:bodyPr/>
          <a:lstStyle/>
          <a:p>
            <a:endParaRPr lang="en-US"/>
          </a:p>
        </p:txBody>
      </p:sp>
      <p:pic>
        <p:nvPicPr>
          <p:cNvPr id="10" name="图片 9"/>
          <p:cNvPicPr>
            <a:picLocks noChangeAspect="1"/>
          </p:cNvPicPr>
          <p:nvPr/>
        </p:nvPicPr>
        <p:blipFill rotWithShape="1">
          <a:blip r:embed="rId3" cstate="print">
            <a:lum bright="-12000"/>
            <a:extLst>
              <a:ext uri="{28A0092B-C50C-407E-A947-70E740481C1C}">
                <a14:useLocalDpi xmlns:a14="http://schemas.microsoft.com/office/drawing/2010/main" val="0"/>
              </a:ext>
            </a:extLst>
          </a:blip>
          <a:srcRect b="26929"/>
          <a:stretch>
            <a:fillRect/>
          </a:stretch>
        </p:blipFill>
        <p:spPr>
          <a:xfrm>
            <a:off x="-168219" y="-144"/>
            <a:ext cx="12547487" cy="6862589"/>
          </a:xfrm>
          <a:prstGeom prst="rect">
            <a:avLst/>
          </a:prstGeom>
        </p:spPr>
      </p:pic>
      <p:sp>
        <p:nvSpPr>
          <p:cNvPr id="7" name="文本框 6"/>
          <p:cNvSpPr txBox="1"/>
          <p:nvPr/>
        </p:nvSpPr>
        <p:spPr>
          <a:xfrm>
            <a:off x="3792270" y="3309305"/>
            <a:ext cx="4626016" cy="39878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4">
            <a:lum bright="-36000" contrast="-24000"/>
          </a:blip>
          <a:stretch>
            <a:fillRect/>
          </a:stretch>
        </p:blipFill>
        <p:spPr>
          <a:xfrm>
            <a:off x="1029335" y="515620"/>
            <a:ext cx="9772015" cy="625284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4" name="Text Box 3"/>
          <p:cNvSpPr txBox="1"/>
          <p:nvPr/>
        </p:nvSpPr>
        <p:spPr>
          <a:xfrm>
            <a:off x="744220" y="185420"/>
            <a:ext cx="2519045" cy="768350"/>
          </a:xfrm>
          <a:prstGeom prst="rect">
            <a:avLst/>
          </a:prstGeom>
          <a:noFill/>
        </p:spPr>
        <p:txBody>
          <a:bodyPr wrap="none" rtlCol="0" anchor="t">
            <a:spAutoFit/>
          </a:bodyPr>
          <a:lstStyle/>
          <a:p>
            <a:pPr algn="l"/>
            <a:r>
              <a:rPr lang="en-US" altLang="zh-CN" sz="4400" b="1" i="1">
                <a:gradFill>
                  <a:gsLst>
                    <a:gs pos="0">
                      <a:srgbClr val="9EE256"/>
                    </a:gs>
                    <a:gs pos="100000">
                      <a:srgbClr val="52762D"/>
                    </a:gs>
                  </a:gsLst>
                  <a:lin scaled="0"/>
                </a:gradFill>
                <a:effectLst>
                  <a:reflection blurRad="6350" stA="53000" endA="300" endPos="35500" dir="5400000" sy="-90000" algn="bl" rotWithShape="0"/>
                </a:effectLst>
                <a:sym typeface="+mn-ea"/>
              </a:rPr>
              <a:t>Algorithm</a:t>
            </a:r>
            <a:endParaRPr lang="en-US" sz="4400"/>
          </a:p>
        </p:txBody>
      </p:sp>
      <p:sp>
        <p:nvSpPr>
          <p:cNvPr id="11" name="Explosion 1 10"/>
          <p:cNvSpPr/>
          <p:nvPr/>
        </p:nvSpPr>
        <p:spPr>
          <a:xfrm>
            <a:off x="228600" y="312420"/>
            <a:ext cx="414655" cy="513715"/>
          </a:xfrm>
          <a:prstGeom prst="irregularSeal1">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同心圆 3"/>
          <p:cNvSpPr/>
          <p:nvPr/>
        </p:nvSpPr>
        <p:spPr>
          <a:xfrm>
            <a:off x="1372528" y="1535049"/>
            <a:ext cx="1648334" cy="1625572"/>
          </a:xfrm>
          <a:prstGeom prst="donut">
            <a:avLst>
              <a:gd name="adj" fmla="val 91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cs typeface="+mn-ea"/>
              <a:sym typeface="+mn-lt"/>
            </a:endParaRPr>
          </a:p>
        </p:txBody>
      </p:sp>
      <p:sp>
        <p:nvSpPr>
          <p:cNvPr id="16" name="矩形 2"/>
          <p:cNvSpPr/>
          <p:nvPr/>
        </p:nvSpPr>
        <p:spPr>
          <a:xfrm>
            <a:off x="551180" y="3056890"/>
            <a:ext cx="1629410" cy="103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cs typeface="+mn-ea"/>
              <a:sym typeface="+mn-lt"/>
            </a:endParaRPr>
          </a:p>
        </p:txBody>
      </p:sp>
      <p:sp>
        <p:nvSpPr>
          <p:cNvPr id="17" name="矩形 6"/>
          <p:cNvSpPr/>
          <p:nvPr/>
        </p:nvSpPr>
        <p:spPr>
          <a:xfrm>
            <a:off x="551815" y="3719195"/>
            <a:ext cx="838073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cs typeface="+mn-ea"/>
              <a:sym typeface="+mn-lt"/>
            </a:endParaRPr>
          </a:p>
        </p:txBody>
      </p:sp>
      <p:sp>
        <p:nvSpPr>
          <p:cNvPr id="18" name="同心圆 7"/>
          <p:cNvSpPr/>
          <p:nvPr/>
        </p:nvSpPr>
        <p:spPr>
          <a:xfrm>
            <a:off x="7931150" y="3708400"/>
            <a:ext cx="1663700" cy="1702435"/>
          </a:xfrm>
          <a:prstGeom prst="donut">
            <a:avLst>
              <a:gd name="adj" fmla="val 83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cs typeface="+mn-ea"/>
              <a:sym typeface="+mn-lt"/>
            </a:endParaRPr>
          </a:p>
        </p:txBody>
      </p:sp>
      <p:sp>
        <p:nvSpPr>
          <p:cNvPr id="19" name="Text Box 18"/>
          <p:cNvSpPr txBox="1"/>
          <p:nvPr/>
        </p:nvSpPr>
        <p:spPr>
          <a:xfrm>
            <a:off x="3573145" y="1657350"/>
            <a:ext cx="8584565" cy="1753235"/>
          </a:xfrm>
          <a:prstGeom prst="rect">
            <a:avLst/>
          </a:prstGeom>
          <a:noFill/>
        </p:spPr>
        <p:txBody>
          <a:bodyPr wrap="square" rtlCol="0">
            <a:spAutoFit/>
          </a:bodyPr>
          <a:lstStyle/>
          <a:p>
            <a:pPr algn="just"/>
            <a:endParaRPr lang="en-US">
              <a:solidFill>
                <a:schemeClr val="bg1"/>
              </a:solidFill>
            </a:endParaRPr>
          </a:p>
          <a:p>
            <a:pPr algn="just"/>
            <a:r>
              <a:rPr lang="en-US">
                <a:solidFill>
                  <a:schemeClr val="bg1"/>
                </a:solidFill>
              </a:rPr>
              <a:t>The BERT (Bidirectional Encoder Representations from Transformers) model is a Google-developed pre-trained deep learning algorithm for natural language processing tasks. It is an effective text classification and language translation tool. The BERT model is used  to categorise tweets as disaster or non-disaster tweets. To adapt to the specific classification task, the BERT model is fine-tuned on training data.</a:t>
            </a:r>
          </a:p>
        </p:txBody>
      </p:sp>
      <p:sp>
        <p:nvSpPr>
          <p:cNvPr id="20" name="Text Box 19"/>
          <p:cNvSpPr txBox="1"/>
          <p:nvPr/>
        </p:nvSpPr>
        <p:spPr>
          <a:xfrm>
            <a:off x="121285" y="4411345"/>
            <a:ext cx="7661910" cy="2030095"/>
          </a:xfrm>
          <a:prstGeom prst="rect">
            <a:avLst/>
          </a:prstGeom>
          <a:noFill/>
        </p:spPr>
        <p:txBody>
          <a:bodyPr wrap="square" rtlCol="0" anchor="t">
            <a:spAutoFit/>
          </a:bodyPr>
          <a:lstStyle/>
          <a:p>
            <a:pPr algn="just"/>
            <a:r>
              <a:rPr lang="en-US">
                <a:solidFill>
                  <a:schemeClr val="bg1"/>
                </a:solidFill>
              </a:rPr>
              <a:t>The TF-IDF vectorizer (Term Frequency-Inverse Document Frequency) is a popular feature extraction tool in natural language processing. It is a statistical method for determining the significance of a word in a document based on its frequency and the number of documents in which it appears. The TF-IDF vectorizer is used to convert tweets into numerical feature vectors. The TF-IDF vectorizer assigns a score to each word in the corpus based on its frequency in a specific tweet and its overall frequency in the corpus.</a:t>
            </a:r>
          </a:p>
        </p:txBody>
      </p:sp>
      <p:sp>
        <p:nvSpPr>
          <p:cNvPr id="21" name="Text Box 20"/>
          <p:cNvSpPr txBox="1"/>
          <p:nvPr/>
        </p:nvSpPr>
        <p:spPr>
          <a:xfrm>
            <a:off x="9740900" y="3634105"/>
            <a:ext cx="2416810" cy="2861310"/>
          </a:xfrm>
          <a:prstGeom prst="rect">
            <a:avLst/>
          </a:prstGeom>
          <a:noFill/>
        </p:spPr>
        <p:txBody>
          <a:bodyPr wrap="square" rtlCol="0">
            <a:spAutoFit/>
          </a:bodyPr>
          <a:lstStyle/>
          <a:p>
            <a:pPr algn="just"/>
            <a:r>
              <a:rPr lang="en-US">
                <a:solidFill>
                  <a:schemeClr val="bg1"/>
                </a:solidFill>
              </a:rPr>
              <a:t>The BERT model and the TF-IDF vectorizer are both effective text classification tools.The BERT model is more complex and requires more computational resources than the TF-IDF vectorizer, but it can be more accurate.</a:t>
            </a:r>
          </a:p>
        </p:txBody>
      </p:sp>
      <p:sp>
        <p:nvSpPr>
          <p:cNvPr id="22" name="Text Box 21"/>
          <p:cNvSpPr txBox="1"/>
          <p:nvPr/>
        </p:nvSpPr>
        <p:spPr>
          <a:xfrm>
            <a:off x="1671320" y="2044700"/>
            <a:ext cx="1349375" cy="583565"/>
          </a:xfrm>
          <a:prstGeom prst="rect">
            <a:avLst/>
          </a:prstGeom>
          <a:noFill/>
        </p:spPr>
        <p:txBody>
          <a:bodyPr wrap="square" rtlCol="0">
            <a:spAutoFit/>
          </a:bodyPr>
          <a:lstStyle/>
          <a:p>
            <a:r>
              <a:rPr lang="en-US" sz="3200" b="1" i="1">
                <a:solidFill>
                  <a:schemeClr val="bg1"/>
                </a:solidFill>
              </a:rPr>
              <a:t>BERT</a:t>
            </a:r>
          </a:p>
        </p:txBody>
      </p:sp>
      <p:sp>
        <p:nvSpPr>
          <p:cNvPr id="23" name="Text Box 22"/>
          <p:cNvSpPr txBox="1"/>
          <p:nvPr/>
        </p:nvSpPr>
        <p:spPr>
          <a:xfrm>
            <a:off x="8138795" y="4161155"/>
            <a:ext cx="1246505" cy="583565"/>
          </a:xfrm>
          <a:prstGeom prst="rect">
            <a:avLst/>
          </a:prstGeom>
          <a:noFill/>
        </p:spPr>
        <p:txBody>
          <a:bodyPr wrap="none" rtlCol="0">
            <a:spAutoFit/>
          </a:bodyPr>
          <a:lstStyle/>
          <a:p>
            <a:pPr algn="l"/>
            <a:r>
              <a:rPr lang="en-US" sz="3200" b="1" i="1">
                <a:solidFill>
                  <a:schemeClr val="bg1"/>
                </a:solidFill>
              </a:rPr>
              <a:t>TF-IDF</a:t>
            </a:r>
          </a:p>
        </p:txBody>
      </p:sp>
      <p:sp>
        <p:nvSpPr>
          <p:cNvPr id="5" name="同心圆 7"/>
          <p:cNvSpPr/>
          <p:nvPr/>
        </p:nvSpPr>
        <p:spPr>
          <a:xfrm>
            <a:off x="10340975" y="137795"/>
            <a:ext cx="903605" cy="914400"/>
          </a:xfrm>
          <a:prstGeom prst="donut">
            <a:avLst>
              <a:gd name="adj" fmla="val 83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cs typeface="+mn-ea"/>
              <a:sym typeface="+mn-lt"/>
            </a:endParaRPr>
          </a:p>
        </p:txBody>
      </p:sp>
      <p:sp>
        <p:nvSpPr>
          <p:cNvPr id="24" name="矩形 2"/>
          <p:cNvSpPr/>
          <p:nvPr/>
        </p:nvSpPr>
        <p:spPr>
          <a:xfrm>
            <a:off x="10801350" y="127000"/>
            <a:ext cx="162941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cs typeface="+mn-ea"/>
              <a:sym typeface="+mn-lt"/>
            </a:endParaRPr>
          </a:p>
        </p:txBody>
      </p:sp>
      <p:sp>
        <p:nvSpPr>
          <p:cNvPr id="25" name="同心圆 7"/>
          <p:cNvSpPr/>
          <p:nvPr/>
        </p:nvSpPr>
        <p:spPr>
          <a:xfrm>
            <a:off x="10720705" y="1082675"/>
            <a:ext cx="828040" cy="848995"/>
          </a:xfrm>
          <a:prstGeom prst="donut">
            <a:avLst>
              <a:gd name="adj" fmla="val 83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cs typeface="+mn-ea"/>
              <a:sym typeface="+mn-lt"/>
            </a:endParaRPr>
          </a:p>
        </p:txBody>
      </p:sp>
      <p:sp>
        <p:nvSpPr>
          <p:cNvPr id="26" name="矩形 2"/>
          <p:cNvSpPr/>
          <p:nvPr/>
        </p:nvSpPr>
        <p:spPr>
          <a:xfrm>
            <a:off x="11100435" y="1085850"/>
            <a:ext cx="162941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cs typeface="+mn-ea"/>
              <a:sym typeface="+mn-lt"/>
            </a:endParaRPr>
          </a:p>
        </p:txBody>
      </p:sp>
      <p:sp>
        <p:nvSpPr>
          <p:cNvPr id="27" name="Text Box 26"/>
          <p:cNvSpPr txBox="1"/>
          <p:nvPr/>
        </p:nvSpPr>
        <p:spPr>
          <a:xfrm>
            <a:off x="10570845" y="281940"/>
            <a:ext cx="1031240" cy="922020"/>
          </a:xfrm>
          <a:prstGeom prst="rect">
            <a:avLst/>
          </a:prstGeom>
          <a:noFill/>
        </p:spPr>
        <p:txBody>
          <a:bodyPr wrap="square" rtlCol="0">
            <a:spAutoFit/>
          </a:bodyPr>
          <a:lstStyle/>
          <a:p>
            <a:r>
              <a:rPr lang="en-US">
                <a:solidFill>
                  <a:schemeClr val="bg1"/>
                </a:solidFill>
              </a:rPr>
              <a:t>LR</a:t>
            </a:r>
          </a:p>
          <a:p>
            <a:r>
              <a:rPr lang="en-US">
                <a:solidFill>
                  <a:schemeClr val="bg1"/>
                </a:solidFill>
              </a:rPr>
              <a:t>SVC</a:t>
            </a:r>
          </a:p>
          <a:p>
            <a:endParaRPr lang="en-US">
              <a:solidFill>
                <a:schemeClr val="bg1"/>
              </a:solidFill>
            </a:endParaRPr>
          </a:p>
        </p:txBody>
      </p:sp>
      <p:sp>
        <p:nvSpPr>
          <p:cNvPr id="28" name="Text Box 27"/>
          <p:cNvSpPr txBox="1"/>
          <p:nvPr/>
        </p:nvSpPr>
        <p:spPr>
          <a:xfrm>
            <a:off x="10869930" y="1195705"/>
            <a:ext cx="732155" cy="922020"/>
          </a:xfrm>
          <a:prstGeom prst="rect">
            <a:avLst/>
          </a:prstGeom>
          <a:noFill/>
        </p:spPr>
        <p:txBody>
          <a:bodyPr wrap="square" rtlCol="0">
            <a:spAutoFit/>
          </a:bodyPr>
          <a:lstStyle/>
          <a:p>
            <a:pPr algn="l"/>
            <a:r>
              <a:rPr lang="en-US">
                <a:solidFill>
                  <a:schemeClr val="bg1"/>
                </a:solidFill>
                <a:sym typeface="+mn-ea"/>
              </a:rPr>
              <a:t>KNN</a:t>
            </a:r>
          </a:p>
          <a:p>
            <a:pPr algn="l"/>
            <a:r>
              <a:rPr lang="en-US">
                <a:solidFill>
                  <a:schemeClr val="bg1"/>
                </a:solidFill>
                <a:sym typeface="+mn-ea"/>
              </a:rPr>
              <a:t>SVM</a:t>
            </a:r>
            <a:endParaRPr lang="en-US">
              <a:solidFill>
                <a:schemeClr val="bg1"/>
              </a:solidFill>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4">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pic>
        <p:nvPicPr>
          <p:cNvPr id="5" name="Picture 4"/>
          <p:cNvPicPr>
            <a:picLocks noChangeAspect="1"/>
          </p:cNvPicPr>
          <p:nvPr/>
        </p:nvPicPr>
        <p:blipFill>
          <a:blip r:embed="rId5">
            <a:lum bright="-6000"/>
          </a:blip>
          <a:stretch>
            <a:fillRect/>
          </a:stretch>
        </p:blipFill>
        <p:spPr>
          <a:xfrm>
            <a:off x="3900170" y="1661160"/>
            <a:ext cx="4619625" cy="3328670"/>
          </a:xfrm>
          <a:prstGeom prst="ellipse">
            <a:avLst/>
          </a:prstGeom>
        </p:spPr>
      </p:pic>
      <p:sp>
        <p:nvSpPr>
          <p:cNvPr id="6" name="Text Box 5"/>
          <p:cNvSpPr txBox="1"/>
          <p:nvPr/>
        </p:nvSpPr>
        <p:spPr>
          <a:xfrm>
            <a:off x="4326255" y="4989830"/>
            <a:ext cx="4376420" cy="398780"/>
          </a:xfrm>
          <a:prstGeom prst="rect">
            <a:avLst/>
          </a:prstGeom>
          <a:noFill/>
        </p:spPr>
        <p:txBody>
          <a:bodyPr wrap="square" rtlCol="0" anchor="t">
            <a:spAutoFit/>
          </a:bodyPr>
          <a:lstStyle/>
          <a:p>
            <a:pPr marL="0" indent="0">
              <a:buNone/>
            </a:pPr>
            <a:r>
              <a:rPr lang="en-US" sz="2000" i="1">
                <a:solidFill>
                  <a:schemeClr val="bg1"/>
                </a:solidFill>
                <a:latin typeface="Gill Sans MT Condensed" panose="020B0506020104020203" charset="0"/>
                <a:cs typeface="Gill Sans MT Condensed" panose="020B0506020104020203" charset="0"/>
                <a:sym typeface="+mn-ea"/>
              </a:rPr>
              <a:t> “Fake news travels quicker than actual news”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Words>
  <Application>Microsoft Office PowerPoint</Application>
  <PresentationFormat>Widescreen</PresentationFormat>
  <Paragraphs>98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宋体</vt:lpstr>
      <vt:lpstr>Arial</vt:lpstr>
      <vt:lpstr>Calibri</vt:lpstr>
      <vt:lpstr>Calibri Light</vt:lpstr>
      <vt:lpstr>Gill Sans MT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Manoj Reddy</dc:creator>
  <cp:lastModifiedBy>Manoj Reddy</cp:lastModifiedBy>
  <cp:revision>31</cp:revision>
  <dcterms:created xsi:type="dcterms:W3CDTF">2023-02-17T07:46:00Z</dcterms:created>
  <dcterms:modified xsi:type="dcterms:W3CDTF">2023-08-22T12:27:30Z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63E49A63E3594748AE9383A9C4B83E91</vt:lpwstr>
  </property>
  <property fmtid="{D5CDD505-2E9C-101B-9397-08002B2CF9AE}" pid="3" name="KSOProductBuildVer">
    <vt:lpwstr>1033-11.2.0.11440</vt:lpwstr>
  </property>
</Properties>
</file>