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9" r:id="rId4"/>
    <p:sldId id="263" r:id="rId5"/>
    <p:sldId id="265" r:id="rId6"/>
    <p:sldId id="264" r:id="rId7"/>
    <p:sldId id="257" r:id="rId8"/>
    <p:sldId id="258" r:id="rId9"/>
    <p:sldId id="259" r:id="rId10"/>
    <p:sldId id="260" r:id="rId11"/>
    <p:sldId id="261"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GADDAM" initials="PG" lastIdx="1" clrIdx="0">
    <p:extLst>
      <p:ext uri="{19B8F6BF-5375-455C-9EA6-DF929625EA0E}">
        <p15:presenceInfo xmlns:p15="http://schemas.microsoft.com/office/powerpoint/2012/main" userId="dae30425dc224a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1" autoAdjust="0"/>
    <p:restoredTop sz="95872"/>
  </p:normalViewPr>
  <p:slideViewPr>
    <p:cSldViewPr snapToGrid="0">
      <p:cViewPr>
        <p:scale>
          <a:sx n="66" d="100"/>
          <a:sy n="66" d="100"/>
        </p:scale>
        <p:origin x="63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10/16/2023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7A31-DE3E-BE3A-9913-8C6B8152A60B}"/>
              </a:ext>
            </a:extLst>
          </p:cNvPr>
          <p:cNvSpPr>
            <a:spLocks noGrp="1"/>
          </p:cNvSpPr>
          <p:nvPr>
            <p:ph type="ctrTitle"/>
          </p:nvPr>
        </p:nvSpPr>
        <p:spPr>
          <a:xfrm>
            <a:off x="3043207" y="770720"/>
            <a:ext cx="5518066" cy="2268559"/>
          </a:xfrm>
        </p:spPr>
        <p:txBody>
          <a:bodyPr>
            <a:normAutofit/>
          </a:bodyPr>
          <a:lstStyle/>
          <a:p>
            <a:r>
              <a:rPr lang="en-US" sz="4400" b="1" dirty="0"/>
              <a:t>A Comprehensive Analysis of Global Financial Metrics</a:t>
            </a:r>
          </a:p>
        </p:txBody>
      </p:sp>
      <p:sp>
        <p:nvSpPr>
          <p:cNvPr id="3" name="Subtitle 2">
            <a:extLst>
              <a:ext uri="{FF2B5EF4-FFF2-40B4-BE49-F238E27FC236}">
                <a16:creationId xmlns:a16="http://schemas.microsoft.com/office/drawing/2014/main" id="{FA7E84FF-E4F7-ADA6-EAB2-9E41FE4CBE38}"/>
              </a:ext>
            </a:extLst>
          </p:cNvPr>
          <p:cNvSpPr>
            <a:spLocks noGrp="1"/>
          </p:cNvSpPr>
          <p:nvPr>
            <p:ph type="subTitle" idx="1"/>
          </p:nvPr>
        </p:nvSpPr>
        <p:spPr>
          <a:xfrm>
            <a:off x="2492472" y="3429000"/>
            <a:ext cx="5357600" cy="1662289"/>
          </a:xfrm>
        </p:spPr>
        <p:txBody>
          <a:bodyPr>
            <a:normAutofit fontScale="85000" lnSpcReduction="10000"/>
          </a:bodyPr>
          <a:lstStyle/>
          <a:p>
            <a:pPr algn="l"/>
            <a:r>
              <a:rPr lang="en-US" dirty="0"/>
              <a:t>Group 1</a:t>
            </a:r>
          </a:p>
          <a:p>
            <a:pPr algn="l"/>
            <a:r>
              <a:rPr lang="en-US" dirty="0"/>
              <a:t>- Manoj </a:t>
            </a:r>
            <a:r>
              <a:rPr lang="en-US" dirty="0" err="1"/>
              <a:t>Padala</a:t>
            </a:r>
            <a:endParaRPr lang="en-US" dirty="0"/>
          </a:p>
          <a:p>
            <a:pPr algn="l"/>
            <a:r>
              <a:rPr lang="en-US" dirty="0"/>
              <a:t>- Moustapha Cisse</a:t>
            </a:r>
          </a:p>
          <a:p>
            <a:pPr algn="l"/>
            <a:r>
              <a:rPr lang="en-US" dirty="0"/>
              <a:t>- </a:t>
            </a:r>
            <a:r>
              <a:rPr lang="en-US" dirty="0" err="1"/>
              <a:t>Yasaswitha</a:t>
            </a:r>
            <a:r>
              <a:rPr lang="en-US" dirty="0"/>
              <a:t> </a:t>
            </a:r>
            <a:r>
              <a:rPr lang="en-US" dirty="0" err="1"/>
              <a:t>Gaddam</a:t>
            </a:r>
            <a:endParaRPr lang="en-US" dirty="0"/>
          </a:p>
        </p:txBody>
      </p:sp>
    </p:spTree>
    <p:extLst>
      <p:ext uri="{BB962C8B-B14F-4D97-AF65-F5344CB8AC3E}">
        <p14:creationId xmlns:p14="http://schemas.microsoft.com/office/powerpoint/2010/main" val="285331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4157-7993-F316-F973-82C2C1C9DD0C}"/>
              </a:ext>
            </a:extLst>
          </p:cNvPr>
          <p:cNvSpPr>
            <a:spLocks noGrp="1"/>
          </p:cNvSpPr>
          <p:nvPr>
            <p:ph type="title"/>
          </p:nvPr>
        </p:nvSpPr>
        <p:spPr/>
        <p:txBody>
          <a:bodyPr/>
          <a:lstStyle/>
          <a:p>
            <a:pPr algn="l"/>
            <a:r>
              <a:rPr lang="en-US" dirty="0"/>
              <a:t>Line plots</a:t>
            </a:r>
          </a:p>
        </p:txBody>
      </p:sp>
      <p:pic>
        <p:nvPicPr>
          <p:cNvPr id="16" name="Content Placeholder 15" descr="A graph showing the price of oil&#10;&#10;Description automatically generated">
            <a:extLst>
              <a:ext uri="{FF2B5EF4-FFF2-40B4-BE49-F238E27FC236}">
                <a16:creationId xmlns:a16="http://schemas.microsoft.com/office/drawing/2014/main" id="{CA16736F-F608-34F3-90D5-9FDBDCF58442}"/>
              </a:ext>
            </a:extLst>
          </p:cNvPr>
          <p:cNvPicPr>
            <a:picLocks noGrp="1" noChangeAspect="1"/>
          </p:cNvPicPr>
          <p:nvPr>
            <p:ph idx="1"/>
          </p:nvPr>
        </p:nvPicPr>
        <p:blipFill>
          <a:blip r:embed="rId2"/>
          <a:stretch>
            <a:fillRect/>
          </a:stretch>
        </p:blipFill>
        <p:spPr>
          <a:xfrm>
            <a:off x="6287912" y="1346670"/>
            <a:ext cx="4658518" cy="2240375"/>
          </a:xfrm>
        </p:spPr>
      </p:pic>
      <p:pic>
        <p:nvPicPr>
          <p:cNvPr id="18" name="Picture 17" descr="A graph showing the price of a dollar&#10;&#10;Description automatically generated">
            <a:extLst>
              <a:ext uri="{FF2B5EF4-FFF2-40B4-BE49-F238E27FC236}">
                <a16:creationId xmlns:a16="http://schemas.microsoft.com/office/drawing/2014/main" id="{550CB033-A08D-74EA-5FD7-0A6B0073B6E1}"/>
              </a:ext>
            </a:extLst>
          </p:cNvPr>
          <p:cNvPicPr>
            <a:picLocks noChangeAspect="1"/>
          </p:cNvPicPr>
          <p:nvPr/>
        </p:nvPicPr>
        <p:blipFill>
          <a:blip r:embed="rId3"/>
          <a:stretch>
            <a:fillRect/>
          </a:stretch>
        </p:blipFill>
        <p:spPr>
          <a:xfrm>
            <a:off x="6287912" y="4125658"/>
            <a:ext cx="4658518" cy="2240375"/>
          </a:xfrm>
          <a:prstGeom prst="rect">
            <a:avLst/>
          </a:prstGeom>
        </p:spPr>
      </p:pic>
      <p:sp>
        <p:nvSpPr>
          <p:cNvPr id="19" name="TextBox 18">
            <a:extLst>
              <a:ext uri="{FF2B5EF4-FFF2-40B4-BE49-F238E27FC236}">
                <a16:creationId xmlns:a16="http://schemas.microsoft.com/office/drawing/2014/main" id="{098FA55F-2260-149C-D04D-BBCB321E83BF}"/>
              </a:ext>
            </a:extLst>
          </p:cNvPr>
          <p:cNvSpPr txBox="1"/>
          <p:nvPr/>
        </p:nvSpPr>
        <p:spPr>
          <a:xfrm>
            <a:off x="2186287" y="1612155"/>
            <a:ext cx="3725334" cy="1200329"/>
          </a:xfrm>
          <a:prstGeom prst="rect">
            <a:avLst/>
          </a:prstGeom>
          <a:noFill/>
        </p:spPr>
        <p:txBody>
          <a:bodyPr wrap="square" rtlCol="0">
            <a:spAutoFit/>
          </a:bodyPr>
          <a:lstStyle/>
          <a:p>
            <a:r>
              <a:rPr lang="en-US" dirty="0"/>
              <a:t>Crude oil Index &amp; U.S. Dollar index (inverse)</a:t>
            </a:r>
          </a:p>
          <a:p>
            <a:endParaRPr lang="en-US" dirty="0"/>
          </a:p>
          <a:p>
            <a:r>
              <a:rPr lang="en-US" dirty="0" err="1"/>
              <a:t>Corr</a:t>
            </a:r>
            <a:r>
              <a:rPr lang="en-US" dirty="0"/>
              <a:t> </a:t>
            </a:r>
            <a:r>
              <a:rPr lang="en-US" dirty="0" err="1"/>
              <a:t>coef</a:t>
            </a:r>
            <a:r>
              <a:rPr lang="en-US" dirty="0"/>
              <a:t> = </a:t>
            </a:r>
          </a:p>
        </p:txBody>
      </p:sp>
      <p:sp>
        <p:nvSpPr>
          <p:cNvPr id="20" name="TextBox 19">
            <a:extLst>
              <a:ext uri="{FF2B5EF4-FFF2-40B4-BE49-F238E27FC236}">
                <a16:creationId xmlns:a16="http://schemas.microsoft.com/office/drawing/2014/main" id="{0FB16824-B9A5-D47C-01FF-656A7DEB6ED9}"/>
              </a:ext>
            </a:extLst>
          </p:cNvPr>
          <p:cNvSpPr txBox="1"/>
          <p:nvPr/>
        </p:nvSpPr>
        <p:spPr>
          <a:xfrm>
            <a:off x="2186287" y="4276349"/>
            <a:ext cx="3714044" cy="1200329"/>
          </a:xfrm>
          <a:prstGeom prst="rect">
            <a:avLst/>
          </a:prstGeom>
          <a:noFill/>
        </p:spPr>
        <p:txBody>
          <a:bodyPr wrap="square" rtlCol="0">
            <a:spAutoFit/>
          </a:bodyPr>
          <a:lstStyle/>
          <a:p>
            <a:r>
              <a:rPr lang="en-US" dirty="0"/>
              <a:t>Gold Index &amp; U.S. Dollar index (none changes)</a:t>
            </a:r>
          </a:p>
          <a:p>
            <a:endParaRPr lang="en-US" dirty="0"/>
          </a:p>
          <a:p>
            <a:r>
              <a:rPr lang="en-US" dirty="0" err="1"/>
              <a:t>Corr</a:t>
            </a:r>
            <a:r>
              <a:rPr lang="en-US" dirty="0"/>
              <a:t> </a:t>
            </a:r>
            <a:r>
              <a:rPr lang="en-US" dirty="0" err="1"/>
              <a:t>coef</a:t>
            </a:r>
            <a:r>
              <a:rPr lang="en-US" dirty="0"/>
              <a:t>= </a:t>
            </a:r>
          </a:p>
        </p:txBody>
      </p:sp>
    </p:spTree>
    <p:extLst>
      <p:ext uri="{BB962C8B-B14F-4D97-AF65-F5344CB8AC3E}">
        <p14:creationId xmlns:p14="http://schemas.microsoft.com/office/powerpoint/2010/main" val="1920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70817A-8AA9-B8C1-3BF5-C9DB99C6E5CC}"/>
              </a:ext>
            </a:extLst>
          </p:cNvPr>
          <p:cNvSpPr>
            <a:spLocks noGrp="1"/>
          </p:cNvSpPr>
          <p:nvPr>
            <p:ph type="body" idx="1"/>
          </p:nvPr>
        </p:nvSpPr>
        <p:spPr/>
        <p:txBody>
          <a:bodyPr/>
          <a:lstStyle/>
          <a:p>
            <a:r>
              <a:rPr lang="en-US" dirty="0">
                <a:solidFill>
                  <a:schemeClr val="tx1">
                    <a:lumMod val="95000"/>
                  </a:schemeClr>
                </a:solidFill>
              </a:rPr>
              <a:t>Natural Gas Index &amp; U.S. Dollar Index (inverse)</a:t>
            </a:r>
          </a:p>
          <a:p>
            <a:r>
              <a:rPr lang="en-US" dirty="0" err="1">
                <a:solidFill>
                  <a:schemeClr val="tx1">
                    <a:lumMod val="95000"/>
                  </a:schemeClr>
                </a:solidFill>
              </a:rPr>
              <a:t>Corr</a:t>
            </a:r>
            <a:r>
              <a:rPr lang="en-US" dirty="0">
                <a:solidFill>
                  <a:schemeClr val="tx1">
                    <a:lumMod val="95000"/>
                  </a:schemeClr>
                </a:solidFill>
              </a:rPr>
              <a:t> </a:t>
            </a:r>
            <a:r>
              <a:rPr lang="en-US" dirty="0" err="1">
                <a:solidFill>
                  <a:schemeClr val="tx1">
                    <a:lumMod val="95000"/>
                  </a:schemeClr>
                </a:solidFill>
              </a:rPr>
              <a:t>Coef</a:t>
            </a:r>
            <a:r>
              <a:rPr lang="en-US" dirty="0">
                <a:solidFill>
                  <a:schemeClr val="tx1">
                    <a:lumMod val="95000"/>
                  </a:schemeClr>
                </a:solidFill>
              </a:rPr>
              <a:t> = </a:t>
            </a:r>
          </a:p>
        </p:txBody>
      </p:sp>
      <p:pic>
        <p:nvPicPr>
          <p:cNvPr id="8" name="Content Placeholder 7" descr="A graph showing the price of gas&#10;&#10;Description automatically generated">
            <a:extLst>
              <a:ext uri="{FF2B5EF4-FFF2-40B4-BE49-F238E27FC236}">
                <a16:creationId xmlns:a16="http://schemas.microsoft.com/office/drawing/2014/main" id="{1526E715-9512-ED41-7D2D-A50BB2929DD8}"/>
              </a:ext>
            </a:extLst>
          </p:cNvPr>
          <p:cNvPicPr>
            <a:picLocks noGrp="1" noChangeAspect="1"/>
          </p:cNvPicPr>
          <p:nvPr>
            <p:ph sz="half" idx="2"/>
          </p:nvPr>
        </p:nvPicPr>
        <p:blipFill>
          <a:blip r:embed="rId2"/>
          <a:stretch>
            <a:fillRect/>
          </a:stretch>
        </p:blipFill>
        <p:spPr>
          <a:xfrm>
            <a:off x="2609850" y="3060300"/>
            <a:ext cx="3892550" cy="2653512"/>
          </a:xfrm>
        </p:spPr>
      </p:pic>
      <p:sp>
        <p:nvSpPr>
          <p:cNvPr id="5" name="Text Placeholder 4">
            <a:extLst>
              <a:ext uri="{FF2B5EF4-FFF2-40B4-BE49-F238E27FC236}">
                <a16:creationId xmlns:a16="http://schemas.microsoft.com/office/drawing/2014/main" id="{E1C32D94-728D-6365-CCA3-3518D55C1BD2}"/>
              </a:ext>
            </a:extLst>
          </p:cNvPr>
          <p:cNvSpPr>
            <a:spLocks noGrp="1"/>
          </p:cNvSpPr>
          <p:nvPr>
            <p:ph type="body" sz="quarter" idx="3"/>
          </p:nvPr>
        </p:nvSpPr>
        <p:spPr>
          <a:xfrm>
            <a:off x="6666634" y="1141482"/>
            <a:ext cx="3899798" cy="1624451"/>
          </a:xfrm>
        </p:spPr>
        <p:txBody>
          <a:bodyPr/>
          <a:lstStyle/>
          <a:p>
            <a:r>
              <a:rPr lang="en-US" dirty="0">
                <a:solidFill>
                  <a:schemeClr val="tx1">
                    <a:lumMod val="95000"/>
                  </a:schemeClr>
                </a:solidFill>
              </a:rPr>
              <a:t>Silver Index &amp; U.S. Dollar Index (negative)</a:t>
            </a:r>
          </a:p>
          <a:p>
            <a:r>
              <a:rPr lang="en-US" dirty="0" err="1">
                <a:solidFill>
                  <a:schemeClr val="tx1">
                    <a:lumMod val="95000"/>
                  </a:schemeClr>
                </a:solidFill>
              </a:rPr>
              <a:t>Corr</a:t>
            </a:r>
            <a:r>
              <a:rPr lang="en-US" dirty="0">
                <a:solidFill>
                  <a:schemeClr val="tx1">
                    <a:lumMod val="95000"/>
                  </a:schemeClr>
                </a:solidFill>
              </a:rPr>
              <a:t> </a:t>
            </a:r>
            <a:r>
              <a:rPr lang="en-US" dirty="0" err="1">
                <a:solidFill>
                  <a:schemeClr val="tx1">
                    <a:lumMod val="95000"/>
                  </a:schemeClr>
                </a:solidFill>
              </a:rPr>
              <a:t>coef</a:t>
            </a:r>
            <a:r>
              <a:rPr lang="en-US" dirty="0">
                <a:solidFill>
                  <a:schemeClr val="tx1">
                    <a:lumMod val="95000"/>
                  </a:schemeClr>
                </a:solidFill>
              </a:rPr>
              <a:t> = </a:t>
            </a:r>
          </a:p>
        </p:txBody>
      </p:sp>
      <p:pic>
        <p:nvPicPr>
          <p:cNvPr id="10" name="Content Placeholder 9" descr="A graph showing the price of a dollar&#10;&#10;Description automatically generated">
            <a:extLst>
              <a:ext uri="{FF2B5EF4-FFF2-40B4-BE49-F238E27FC236}">
                <a16:creationId xmlns:a16="http://schemas.microsoft.com/office/drawing/2014/main" id="{5D7923D7-BB1C-B2D1-2AF2-27B6D8FCA7F2}"/>
              </a:ext>
            </a:extLst>
          </p:cNvPr>
          <p:cNvPicPr>
            <a:picLocks noGrp="1" noChangeAspect="1"/>
          </p:cNvPicPr>
          <p:nvPr>
            <p:ph sz="quarter" idx="4"/>
          </p:nvPr>
        </p:nvPicPr>
        <p:blipFill>
          <a:blip r:embed="rId3"/>
          <a:stretch>
            <a:fillRect/>
          </a:stretch>
        </p:blipFill>
        <p:spPr>
          <a:xfrm>
            <a:off x="6665913" y="3057595"/>
            <a:ext cx="3900487" cy="2658923"/>
          </a:xfrm>
        </p:spPr>
      </p:pic>
    </p:spTree>
    <p:extLst>
      <p:ext uri="{BB962C8B-B14F-4D97-AF65-F5344CB8AC3E}">
        <p14:creationId xmlns:p14="http://schemas.microsoft.com/office/powerpoint/2010/main" val="50725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172D-252F-5E6A-B89E-F5332D8F32B3}"/>
              </a:ext>
            </a:extLst>
          </p:cNvPr>
          <p:cNvSpPr>
            <a:spLocks noGrp="1"/>
          </p:cNvSpPr>
          <p:nvPr>
            <p:ph type="title"/>
          </p:nvPr>
        </p:nvSpPr>
        <p:spPr>
          <a:xfrm>
            <a:off x="2591439" y="207616"/>
            <a:ext cx="6213289" cy="1078348"/>
          </a:xfrm>
        </p:spPr>
        <p:txBody>
          <a:bodyPr>
            <a:normAutofit/>
          </a:bodyPr>
          <a:lstStyle/>
          <a:p>
            <a:r>
              <a:rPr lang="en-US" dirty="0"/>
              <a:t>USA index vs US10year bond</a:t>
            </a:r>
            <a:endParaRPr lang="en-IN" dirty="0"/>
          </a:p>
        </p:txBody>
      </p:sp>
      <p:sp>
        <p:nvSpPr>
          <p:cNvPr id="3" name="Text Placeholder 2">
            <a:extLst>
              <a:ext uri="{FF2B5EF4-FFF2-40B4-BE49-F238E27FC236}">
                <a16:creationId xmlns:a16="http://schemas.microsoft.com/office/drawing/2014/main" id="{13EDE909-E88C-5FAF-4CEC-3D475522E750}"/>
              </a:ext>
            </a:extLst>
          </p:cNvPr>
          <p:cNvSpPr>
            <a:spLocks noGrp="1"/>
          </p:cNvSpPr>
          <p:nvPr>
            <p:ph type="body" idx="1"/>
          </p:nvPr>
        </p:nvSpPr>
        <p:spPr>
          <a:xfrm>
            <a:off x="1272657" y="1563388"/>
            <a:ext cx="4537953" cy="713818"/>
          </a:xfrm>
        </p:spPr>
        <p:txBody>
          <a:bodyPr/>
          <a:lstStyle/>
          <a:p>
            <a:r>
              <a:rPr lang="en-IN" dirty="0">
                <a:solidFill>
                  <a:schemeClr val="tx1"/>
                </a:solidFill>
              </a:rPr>
              <a:t>Correlation Coefficient = -0.271</a:t>
            </a:r>
          </a:p>
        </p:txBody>
      </p:sp>
      <p:sp>
        <p:nvSpPr>
          <p:cNvPr id="5" name="Text Placeholder 4">
            <a:extLst>
              <a:ext uri="{FF2B5EF4-FFF2-40B4-BE49-F238E27FC236}">
                <a16:creationId xmlns:a16="http://schemas.microsoft.com/office/drawing/2014/main" id="{D5DBD3A0-BB64-048B-8539-0B80AB9893A0}"/>
              </a:ext>
            </a:extLst>
          </p:cNvPr>
          <p:cNvSpPr>
            <a:spLocks noGrp="1"/>
          </p:cNvSpPr>
          <p:nvPr>
            <p:ph type="body" sz="quarter" idx="3"/>
          </p:nvPr>
        </p:nvSpPr>
        <p:spPr>
          <a:xfrm>
            <a:off x="1094070" y="2928899"/>
            <a:ext cx="3899798" cy="713818"/>
          </a:xfrm>
        </p:spPr>
        <p:txBody>
          <a:bodyPr/>
          <a:lstStyle/>
          <a:p>
            <a:endParaRPr lang="en-IN" dirty="0"/>
          </a:p>
        </p:txBody>
      </p:sp>
      <p:pic>
        <p:nvPicPr>
          <p:cNvPr id="8" name="Picture 7">
            <a:extLst>
              <a:ext uri="{FF2B5EF4-FFF2-40B4-BE49-F238E27FC236}">
                <a16:creationId xmlns:a16="http://schemas.microsoft.com/office/drawing/2014/main" id="{1841652A-DFD7-2B21-04C0-EA51D2488FE2}"/>
              </a:ext>
            </a:extLst>
          </p:cNvPr>
          <p:cNvPicPr>
            <a:picLocks noChangeAspect="1"/>
          </p:cNvPicPr>
          <p:nvPr/>
        </p:nvPicPr>
        <p:blipFill>
          <a:blip r:embed="rId2"/>
          <a:stretch>
            <a:fillRect/>
          </a:stretch>
        </p:blipFill>
        <p:spPr>
          <a:xfrm>
            <a:off x="6627353" y="4039907"/>
            <a:ext cx="4537953" cy="2731021"/>
          </a:xfrm>
          <a:prstGeom prst="rect">
            <a:avLst/>
          </a:prstGeom>
        </p:spPr>
      </p:pic>
      <p:pic>
        <p:nvPicPr>
          <p:cNvPr id="10" name="Picture 9">
            <a:extLst>
              <a:ext uri="{FF2B5EF4-FFF2-40B4-BE49-F238E27FC236}">
                <a16:creationId xmlns:a16="http://schemas.microsoft.com/office/drawing/2014/main" id="{C04CFD6E-16AC-4182-6A10-98ECC3BD5675}"/>
              </a:ext>
            </a:extLst>
          </p:cNvPr>
          <p:cNvPicPr>
            <a:picLocks noChangeAspect="1"/>
          </p:cNvPicPr>
          <p:nvPr/>
        </p:nvPicPr>
        <p:blipFill>
          <a:blip r:embed="rId3"/>
          <a:stretch>
            <a:fillRect/>
          </a:stretch>
        </p:blipFill>
        <p:spPr>
          <a:xfrm>
            <a:off x="6627353" y="911696"/>
            <a:ext cx="4537953" cy="2731021"/>
          </a:xfrm>
          <a:prstGeom prst="rect">
            <a:avLst/>
          </a:prstGeom>
        </p:spPr>
      </p:pic>
    </p:spTree>
    <p:extLst>
      <p:ext uri="{BB962C8B-B14F-4D97-AF65-F5344CB8AC3E}">
        <p14:creationId xmlns:p14="http://schemas.microsoft.com/office/powerpoint/2010/main" val="101171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9239-1C7A-E74F-9AA8-BA75129498AB}"/>
              </a:ext>
            </a:extLst>
          </p:cNvPr>
          <p:cNvSpPr>
            <a:spLocks noGrp="1"/>
          </p:cNvSpPr>
          <p:nvPr>
            <p:ph type="title"/>
          </p:nvPr>
        </p:nvSpPr>
        <p:spPr>
          <a:xfrm>
            <a:off x="2454389" y="237142"/>
            <a:ext cx="4056761" cy="1078348"/>
          </a:xfrm>
        </p:spPr>
        <p:txBody>
          <a:bodyPr/>
          <a:lstStyle/>
          <a:p>
            <a:r>
              <a:rPr lang="en-IN" dirty="0"/>
              <a:t>INDIA and USA</a:t>
            </a:r>
          </a:p>
        </p:txBody>
      </p:sp>
      <p:sp>
        <p:nvSpPr>
          <p:cNvPr id="3" name="Text Placeholder 2">
            <a:extLst>
              <a:ext uri="{FF2B5EF4-FFF2-40B4-BE49-F238E27FC236}">
                <a16:creationId xmlns:a16="http://schemas.microsoft.com/office/drawing/2014/main" id="{BC167F77-F452-C6A8-EF5A-06C1B9BAC2C5}"/>
              </a:ext>
            </a:extLst>
          </p:cNvPr>
          <p:cNvSpPr>
            <a:spLocks noGrp="1"/>
          </p:cNvSpPr>
          <p:nvPr>
            <p:ph type="body" idx="1"/>
          </p:nvPr>
        </p:nvSpPr>
        <p:spPr>
          <a:xfrm>
            <a:off x="1401843" y="1524894"/>
            <a:ext cx="4245849" cy="713818"/>
          </a:xfrm>
        </p:spPr>
        <p:txBody>
          <a:bodyPr/>
          <a:lstStyle/>
          <a:p>
            <a:r>
              <a:rPr lang="en-IN" dirty="0">
                <a:solidFill>
                  <a:schemeClr val="tx1"/>
                </a:solidFill>
              </a:rPr>
              <a:t>Correlation Coefficient = 0.964</a:t>
            </a:r>
            <a:endParaRPr lang="en-IN" dirty="0"/>
          </a:p>
        </p:txBody>
      </p:sp>
      <p:sp>
        <p:nvSpPr>
          <p:cNvPr id="5" name="Text Placeholder 4">
            <a:extLst>
              <a:ext uri="{FF2B5EF4-FFF2-40B4-BE49-F238E27FC236}">
                <a16:creationId xmlns:a16="http://schemas.microsoft.com/office/drawing/2014/main" id="{3D5BC081-9381-6F4A-E54F-80F0F9D278E3}"/>
              </a:ext>
            </a:extLst>
          </p:cNvPr>
          <p:cNvSpPr>
            <a:spLocks noGrp="1"/>
          </p:cNvSpPr>
          <p:nvPr>
            <p:ph type="body" sz="quarter" idx="3"/>
          </p:nvPr>
        </p:nvSpPr>
        <p:spPr>
          <a:xfrm>
            <a:off x="1574869" y="2680163"/>
            <a:ext cx="3899798" cy="713818"/>
          </a:xfrm>
        </p:spPr>
        <p:txBody>
          <a:bodyPr/>
          <a:lstStyle/>
          <a:p>
            <a:endParaRPr lang="en-IN"/>
          </a:p>
        </p:txBody>
      </p:sp>
      <p:pic>
        <p:nvPicPr>
          <p:cNvPr id="8" name="Picture 7">
            <a:extLst>
              <a:ext uri="{FF2B5EF4-FFF2-40B4-BE49-F238E27FC236}">
                <a16:creationId xmlns:a16="http://schemas.microsoft.com/office/drawing/2014/main" id="{2226C861-5B05-4499-8AC6-2BF92E007762}"/>
              </a:ext>
            </a:extLst>
          </p:cNvPr>
          <p:cNvPicPr>
            <a:picLocks noChangeAspect="1"/>
          </p:cNvPicPr>
          <p:nvPr/>
        </p:nvPicPr>
        <p:blipFill>
          <a:blip r:embed="rId2"/>
          <a:stretch>
            <a:fillRect/>
          </a:stretch>
        </p:blipFill>
        <p:spPr>
          <a:xfrm>
            <a:off x="6511150" y="4026281"/>
            <a:ext cx="4548139" cy="2604709"/>
          </a:xfrm>
          <a:prstGeom prst="rect">
            <a:avLst/>
          </a:prstGeom>
        </p:spPr>
      </p:pic>
      <p:pic>
        <p:nvPicPr>
          <p:cNvPr id="11" name="Picture 10">
            <a:extLst>
              <a:ext uri="{FF2B5EF4-FFF2-40B4-BE49-F238E27FC236}">
                <a16:creationId xmlns:a16="http://schemas.microsoft.com/office/drawing/2014/main" id="{73E3893B-193D-4777-A69A-C88FD69786E2}"/>
              </a:ext>
            </a:extLst>
          </p:cNvPr>
          <p:cNvPicPr>
            <a:picLocks noChangeAspect="1"/>
          </p:cNvPicPr>
          <p:nvPr/>
        </p:nvPicPr>
        <p:blipFill>
          <a:blip r:embed="rId3"/>
          <a:stretch>
            <a:fillRect/>
          </a:stretch>
        </p:blipFill>
        <p:spPr>
          <a:xfrm>
            <a:off x="6511150" y="991401"/>
            <a:ext cx="4548139" cy="2604709"/>
          </a:xfrm>
          <a:prstGeom prst="rect">
            <a:avLst/>
          </a:prstGeom>
        </p:spPr>
      </p:pic>
    </p:spTree>
    <p:extLst>
      <p:ext uri="{BB962C8B-B14F-4D97-AF65-F5344CB8AC3E}">
        <p14:creationId xmlns:p14="http://schemas.microsoft.com/office/powerpoint/2010/main" val="39213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CA9B-8BCE-0C57-1C6E-BAB43F848128}"/>
              </a:ext>
            </a:extLst>
          </p:cNvPr>
          <p:cNvSpPr>
            <a:spLocks noGrp="1"/>
          </p:cNvSpPr>
          <p:nvPr>
            <p:ph type="title"/>
          </p:nvPr>
        </p:nvSpPr>
        <p:spPr>
          <a:xfrm>
            <a:off x="1009230" y="345696"/>
            <a:ext cx="4987309" cy="713818"/>
          </a:xfrm>
        </p:spPr>
        <p:txBody>
          <a:bodyPr/>
          <a:lstStyle/>
          <a:p>
            <a:r>
              <a:rPr lang="en-IN" b="1" dirty="0"/>
              <a:t>UK and USA</a:t>
            </a:r>
          </a:p>
        </p:txBody>
      </p:sp>
      <p:sp>
        <p:nvSpPr>
          <p:cNvPr id="3" name="Text Placeholder 2">
            <a:extLst>
              <a:ext uri="{FF2B5EF4-FFF2-40B4-BE49-F238E27FC236}">
                <a16:creationId xmlns:a16="http://schemas.microsoft.com/office/drawing/2014/main" id="{090D0787-B9F6-9343-4716-5C16DD3B23C9}"/>
              </a:ext>
            </a:extLst>
          </p:cNvPr>
          <p:cNvSpPr>
            <a:spLocks noGrp="1"/>
          </p:cNvSpPr>
          <p:nvPr>
            <p:ph type="body" idx="1"/>
          </p:nvPr>
        </p:nvSpPr>
        <p:spPr>
          <a:xfrm>
            <a:off x="1276311" y="1679374"/>
            <a:ext cx="4169162" cy="713818"/>
          </a:xfrm>
        </p:spPr>
        <p:txBody>
          <a:bodyPr/>
          <a:lstStyle/>
          <a:p>
            <a:r>
              <a:rPr lang="en-IN" dirty="0">
                <a:solidFill>
                  <a:schemeClr val="tx1"/>
                </a:solidFill>
              </a:rPr>
              <a:t>Correlation Coefficient = 0.657</a:t>
            </a:r>
            <a:endParaRPr lang="en-IN" dirty="0"/>
          </a:p>
        </p:txBody>
      </p:sp>
      <p:sp>
        <p:nvSpPr>
          <p:cNvPr id="5" name="Text Placeholder 4">
            <a:extLst>
              <a:ext uri="{FF2B5EF4-FFF2-40B4-BE49-F238E27FC236}">
                <a16:creationId xmlns:a16="http://schemas.microsoft.com/office/drawing/2014/main" id="{B2E9CF22-B79D-A0BB-96D2-807FC164806B}"/>
              </a:ext>
            </a:extLst>
          </p:cNvPr>
          <p:cNvSpPr>
            <a:spLocks noGrp="1"/>
          </p:cNvSpPr>
          <p:nvPr>
            <p:ph type="body" sz="quarter" idx="3"/>
          </p:nvPr>
        </p:nvSpPr>
        <p:spPr>
          <a:xfrm>
            <a:off x="929977" y="3301811"/>
            <a:ext cx="3899798" cy="713818"/>
          </a:xfrm>
        </p:spPr>
        <p:txBody>
          <a:bodyPr/>
          <a:lstStyle/>
          <a:p>
            <a:endParaRPr lang="en-IN"/>
          </a:p>
        </p:txBody>
      </p:sp>
      <p:pic>
        <p:nvPicPr>
          <p:cNvPr id="8" name="Picture 7">
            <a:extLst>
              <a:ext uri="{FF2B5EF4-FFF2-40B4-BE49-F238E27FC236}">
                <a16:creationId xmlns:a16="http://schemas.microsoft.com/office/drawing/2014/main" id="{C47C6D01-04D3-BC17-9E52-C55A00D7B90D}"/>
              </a:ext>
            </a:extLst>
          </p:cNvPr>
          <p:cNvPicPr>
            <a:picLocks noChangeAspect="1"/>
          </p:cNvPicPr>
          <p:nvPr/>
        </p:nvPicPr>
        <p:blipFill>
          <a:blip r:embed="rId2"/>
          <a:stretch>
            <a:fillRect/>
          </a:stretch>
        </p:blipFill>
        <p:spPr>
          <a:xfrm>
            <a:off x="7097668" y="539963"/>
            <a:ext cx="3818021" cy="2761848"/>
          </a:xfrm>
          <a:prstGeom prst="rect">
            <a:avLst/>
          </a:prstGeom>
        </p:spPr>
      </p:pic>
      <p:pic>
        <p:nvPicPr>
          <p:cNvPr id="10" name="Picture 9">
            <a:extLst>
              <a:ext uri="{FF2B5EF4-FFF2-40B4-BE49-F238E27FC236}">
                <a16:creationId xmlns:a16="http://schemas.microsoft.com/office/drawing/2014/main" id="{2A1E5FD7-71A8-D5C9-F4F6-9323A6E85817}"/>
              </a:ext>
            </a:extLst>
          </p:cNvPr>
          <p:cNvPicPr>
            <a:picLocks noChangeAspect="1"/>
          </p:cNvPicPr>
          <p:nvPr/>
        </p:nvPicPr>
        <p:blipFill>
          <a:blip r:embed="rId3"/>
          <a:stretch>
            <a:fillRect/>
          </a:stretch>
        </p:blipFill>
        <p:spPr>
          <a:xfrm>
            <a:off x="7097668" y="3821575"/>
            <a:ext cx="3818021" cy="2761848"/>
          </a:xfrm>
          <a:prstGeom prst="rect">
            <a:avLst/>
          </a:prstGeom>
        </p:spPr>
      </p:pic>
    </p:spTree>
    <p:extLst>
      <p:ext uri="{BB962C8B-B14F-4D97-AF65-F5344CB8AC3E}">
        <p14:creationId xmlns:p14="http://schemas.microsoft.com/office/powerpoint/2010/main" val="403245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99934-D06A-11D7-5021-3CE1584C2CF9}"/>
              </a:ext>
            </a:extLst>
          </p:cNvPr>
          <p:cNvPicPr>
            <a:picLocks noChangeAspect="1"/>
          </p:cNvPicPr>
          <p:nvPr/>
        </p:nvPicPr>
        <p:blipFill>
          <a:blip r:embed="rId2"/>
          <a:stretch>
            <a:fillRect/>
          </a:stretch>
        </p:blipFill>
        <p:spPr>
          <a:xfrm>
            <a:off x="6920561" y="829659"/>
            <a:ext cx="4215867" cy="2676343"/>
          </a:xfrm>
          <a:prstGeom prst="rect">
            <a:avLst/>
          </a:prstGeom>
        </p:spPr>
      </p:pic>
      <p:pic>
        <p:nvPicPr>
          <p:cNvPr id="5" name="Picture 4">
            <a:extLst>
              <a:ext uri="{FF2B5EF4-FFF2-40B4-BE49-F238E27FC236}">
                <a16:creationId xmlns:a16="http://schemas.microsoft.com/office/drawing/2014/main" id="{5E23BE3B-A588-1D85-1FA3-60923191F365}"/>
              </a:ext>
            </a:extLst>
          </p:cNvPr>
          <p:cNvPicPr>
            <a:picLocks noChangeAspect="1"/>
          </p:cNvPicPr>
          <p:nvPr/>
        </p:nvPicPr>
        <p:blipFill>
          <a:blip r:embed="rId3"/>
          <a:stretch>
            <a:fillRect/>
          </a:stretch>
        </p:blipFill>
        <p:spPr>
          <a:xfrm>
            <a:off x="6920562" y="3965608"/>
            <a:ext cx="4215867" cy="2676344"/>
          </a:xfrm>
          <a:prstGeom prst="rect">
            <a:avLst/>
          </a:prstGeom>
        </p:spPr>
      </p:pic>
      <p:sp>
        <p:nvSpPr>
          <p:cNvPr id="7" name="TextBox 6">
            <a:extLst>
              <a:ext uri="{FF2B5EF4-FFF2-40B4-BE49-F238E27FC236}">
                <a16:creationId xmlns:a16="http://schemas.microsoft.com/office/drawing/2014/main" id="{967648A5-F03E-2920-9C2E-7C6FA84BD441}"/>
              </a:ext>
            </a:extLst>
          </p:cNvPr>
          <p:cNvSpPr txBox="1"/>
          <p:nvPr/>
        </p:nvSpPr>
        <p:spPr>
          <a:xfrm>
            <a:off x="3772305" y="60390"/>
            <a:ext cx="6097604" cy="615553"/>
          </a:xfrm>
          <a:prstGeom prst="rect">
            <a:avLst/>
          </a:prstGeom>
          <a:noFill/>
        </p:spPr>
        <p:txBody>
          <a:bodyPr wrap="square">
            <a:spAutoFit/>
          </a:bodyPr>
          <a:lstStyle/>
          <a:p>
            <a:r>
              <a:rPr lang="en-IN" sz="3400" b="1" dirty="0"/>
              <a:t>USA and Russia</a:t>
            </a:r>
            <a:endParaRPr lang="en-IN" sz="3400" dirty="0"/>
          </a:p>
        </p:txBody>
      </p:sp>
      <p:sp>
        <p:nvSpPr>
          <p:cNvPr id="9" name="TextBox 8">
            <a:extLst>
              <a:ext uri="{FF2B5EF4-FFF2-40B4-BE49-F238E27FC236}">
                <a16:creationId xmlns:a16="http://schemas.microsoft.com/office/drawing/2014/main" id="{1821BDB6-BD3F-FFA2-AE15-B3611AE5F815}"/>
              </a:ext>
            </a:extLst>
          </p:cNvPr>
          <p:cNvSpPr txBox="1"/>
          <p:nvPr/>
        </p:nvSpPr>
        <p:spPr>
          <a:xfrm>
            <a:off x="1479884" y="1509380"/>
            <a:ext cx="6097604" cy="430887"/>
          </a:xfrm>
          <a:prstGeom prst="rect">
            <a:avLst/>
          </a:prstGeom>
          <a:noFill/>
        </p:spPr>
        <p:txBody>
          <a:bodyPr wrap="square">
            <a:spAutoFit/>
          </a:bodyPr>
          <a:lstStyle/>
          <a:p>
            <a:r>
              <a:rPr lang="en-IN" sz="2200" dirty="0">
                <a:solidFill>
                  <a:schemeClr val="tx1"/>
                </a:solidFill>
              </a:rPr>
              <a:t>Correlation Coefficient = 0.892</a:t>
            </a:r>
            <a:endParaRPr lang="en-IN" sz="2200" dirty="0"/>
          </a:p>
        </p:txBody>
      </p:sp>
    </p:spTree>
    <p:extLst>
      <p:ext uri="{BB962C8B-B14F-4D97-AF65-F5344CB8AC3E}">
        <p14:creationId xmlns:p14="http://schemas.microsoft.com/office/powerpoint/2010/main" val="116647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72CABA-2001-125A-FDA1-F5CF353F5A7D}"/>
              </a:ext>
            </a:extLst>
          </p:cNvPr>
          <p:cNvPicPr>
            <a:picLocks noChangeAspect="1"/>
          </p:cNvPicPr>
          <p:nvPr/>
        </p:nvPicPr>
        <p:blipFill>
          <a:blip r:embed="rId2"/>
          <a:stretch>
            <a:fillRect/>
          </a:stretch>
        </p:blipFill>
        <p:spPr>
          <a:xfrm>
            <a:off x="6651057" y="858232"/>
            <a:ext cx="4475748" cy="2686271"/>
          </a:xfrm>
          <a:prstGeom prst="rect">
            <a:avLst/>
          </a:prstGeom>
        </p:spPr>
      </p:pic>
      <p:pic>
        <p:nvPicPr>
          <p:cNvPr id="5" name="Picture 4">
            <a:extLst>
              <a:ext uri="{FF2B5EF4-FFF2-40B4-BE49-F238E27FC236}">
                <a16:creationId xmlns:a16="http://schemas.microsoft.com/office/drawing/2014/main" id="{E320170D-E1CB-2B5C-2E81-9B88CE19F8FD}"/>
              </a:ext>
            </a:extLst>
          </p:cNvPr>
          <p:cNvPicPr>
            <a:picLocks noChangeAspect="1"/>
          </p:cNvPicPr>
          <p:nvPr/>
        </p:nvPicPr>
        <p:blipFill>
          <a:blip r:embed="rId3"/>
          <a:stretch>
            <a:fillRect/>
          </a:stretch>
        </p:blipFill>
        <p:spPr>
          <a:xfrm>
            <a:off x="6651057" y="3923086"/>
            <a:ext cx="4475748" cy="2686271"/>
          </a:xfrm>
          <a:prstGeom prst="rect">
            <a:avLst/>
          </a:prstGeom>
        </p:spPr>
      </p:pic>
      <p:sp>
        <p:nvSpPr>
          <p:cNvPr id="7" name="TextBox 6">
            <a:extLst>
              <a:ext uri="{FF2B5EF4-FFF2-40B4-BE49-F238E27FC236}">
                <a16:creationId xmlns:a16="http://schemas.microsoft.com/office/drawing/2014/main" id="{7ADE7E6E-9C2C-8484-E8F5-318D931B1C57}"/>
              </a:ext>
            </a:extLst>
          </p:cNvPr>
          <p:cNvSpPr txBox="1"/>
          <p:nvPr/>
        </p:nvSpPr>
        <p:spPr>
          <a:xfrm>
            <a:off x="3347185" y="171872"/>
            <a:ext cx="6097604" cy="615553"/>
          </a:xfrm>
          <a:prstGeom prst="rect">
            <a:avLst/>
          </a:prstGeom>
          <a:noFill/>
        </p:spPr>
        <p:txBody>
          <a:bodyPr wrap="square">
            <a:spAutoFit/>
          </a:bodyPr>
          <a:lstStyle/>
          <a:p>
            <a:r>
              <a:rPr lang="en-IN" sz="3400" b="1" i="0" kern="1200" dirty="0">
                <a:solidFill>
                  <a:srgbClr val="FFFFFF"/>
                </a:solidFill>
                <a:effectLst/>
                <a:latin typeface="Arial" panose="020B0604020202020204" pitchFamily="34" charset="0"/>
                <a:ea typeface="+mj-ea"/>
                <a:cs typeface="+mj-cs"/>
              </a:rPr>
              <a:t>USA and SINGAPORE</a:t>
            </a:r>
            <a:endParaRPr lang="en-IN" sz="3400" dirty="0"/>
          </a:p>
        </p:txBody>
      </p:sp>
      <p:sp>
        <p:nvSpPr>
          <p:cNvPr id="9" name="TextBox 8">
            <a:extLst>
              <a:ext uri="{FF2B5EF4-FFF2-40B4-BE49-F238E27FC236}">
                <a16:creationId xmlns:a16="http://schemas.microsoft.com/office/drawing/2014/main" id="{7434E7ED-0A80-26AD-4EF6-A6C9493444EE}"/>
              </a:ext>
            </a:extLst>
          </p:cNvPr>
          <p:cNvSpPr txBox="1"/>
          <p:nvPr/>
        </p:nvSpPr>
        <p:spPr>
          <a:xfrm>
            <a:off x="1593783" y="1559913"/>
            <a:ext cx="6097604" cy="430887"/>
          </a:xfrm>
          <a:prstGeom prst="rect">
            <a:avLst/>
          </a:prstGeom>
          <a:noFill/>
        </p:spPr>
        <p:txBody>
          <a:bodyPr wrap="square">
            <a:spAutoFit/>
          </a:bodyPr>
          <a:lstStyle/>
          <a:p>
            <a:r>
              <a:rPr lang="en-IN" sz="2200" dirty="0">
                <a:solidFill>
                  <a:schemeClr val="tx1"/>
                </a:solidFill>
              </a:rPr>
              <a:t>Correlation Coefficient =  0.21</a:t>
            </a:r>
            <a:endParaRPr lang="en-IN" sz="2200" dirty="0"/>
          </a:p>
        </p:txBody>
      </p:sp>
    </p:spTree>
    <p:extLst>
      <p:ext uri="{BB962C8B-B14F-4D97-AF65-F5344CB8AC3E}">
        <p14:creationId xmlns:p14="http://schemas.microsoft.com/office/powerpoint/2010/main" val="173840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7C505-BA40-7573-F216-E16C57FC5EF9}"/>
              </a:ext>
            </a:extLst>
          </p:cNvPr>
          <p:cNvPicPr>
            <a:picLocks noChangeAspect="1"/>
          </p:cNvPicPr>
          <p:nvPr/>
        </p:nvPicPr>
        <p:blipFill>
          <a:blip r:embed="rId2"/>
          <a:stretch>
            <a:fillRect/>
          </a:stretch>
        </p:blipFill>
        <p:spPr>
          <a:xfrm>
            <a:off x="6703823" y="4027505"/>
            <a:ext cx="4471107" cy="2642803"/>
          </a:xfrm>
          <a:prstGeom prst="rect">
            <a:avLst/>
          </a:prstGeom>
        </p:spPr>
      </p:pic>
      <p:pic>
        <p:nvPicPr>
          <p:cNvPr id="5" name="Picture 4">
            <a:extLst>
              <a:ext uri="{FF2B5EF4-FFF2-40B4-BE49-F238E27FC236}">
                <a16:creationId xmlns:a16="http://schemas.microsoft.com/office/drawing/2014/main" id="{976A6027-5C41-5A76-CEAD-7811D35A40EF}"/>
              </a:ext>
            </a:extLst>
          </p:cNvPr>
          <p:cNvPicPr>
            <a:picLocks noChangeAspect="1"/>
          </p:cNvPicPr>
          <p:nvPr/>
        </p:nvPicPr>
        <p:blipFill>
          <a:blip r:embed="rId3"/>
          <a:stretch>
            <a:fillRect/>
          </a:stretch>
        </p:blipFill>
        <p:spPr>
          <a:xfrm>
            <a:off x="6703823" y="803245"/>
            <a:ext cx="4471107" cy="2642803"/>
          </a:xfrm>
          <a:prstGeom prst="rect">
            <a:avLst/>
          </a:prstGeom>
        </p:spPr>
      </p:pic>
      <p:sp>
        <p:nvSpPr>
          <p:cNvPr id="7" name="TextBox 6">
            <a:extLst>
              <a:ext uri="{FF2B5EF4-FFF2-40B4-BE49-F238E27FC236}">
                <a16:creationId xmlns:a16="http://schemas.microsoft.com/office/drawing/2014/main" id="{46267362-FED7-1504-277D-AAB4D6A15B18}"/>
              </a:ext>
            </a:extLst>
          </p:cNvPr>
          <p:cNvSpPr txBox="1"/>
          <p:nvPr/>
        </p:nvSpPr>
        <p:spPr>
          <a:xfrm>
            <a:off x="4300086" y="187692"/>
            <a:ext cx="6097604" cy="615553"/>
          </a:xfrm>
          <a:prstGeom prst="rect">
            <a:avLst/>
          </a:prstGeom>
          <a:noFill/>
        </p:spPr>
        <p:txBody>
          <a:bodyPr wrap="square">
            <a:spAutoFit/>
          </a:bodyPr>
          <a:lstStyle/>
          <a:p>
            <a:r>
              <a:rPr lang="en-IN" sz="3400" b="1" i="0" kern="1200" dirty="0">
                <a:solidFill>
                  <a:srgbClr val="FFFFFF"/>
                </a:solidFill>
                <a:effectLst/>
                <a:latin typeface="Arial" panose="020B0604020202020204" pitchFamily="34" charset="0"/>
                <a:ea typeface="+mj-ea"/>
                <a:cs typeface="+mj-cs"/>
              </a:rPr>
              <a:t>INDIA and UK</a:t>
            </a:r>
            <a:endParaRPr lang="en-IN" sz="3400" dirty="0"/>
          </a:p>
        </p:txBody>
      </p:sp>
      <p:sp>
        <p:nvSpPr>
          <p:cNvPr id="9" name="TextBox 8">
            <a:extLst>
              <a:ext uri="{FF2B5EF4-FFF2-40B4-BE49-F238E27FC236}">
                <a16:creationId xmlns:a16="http://schemas.microsoft.com/office/drawing/2014/main" id="{907B1D26-6FAB-5E4E-6897-DE3B667C7892}"/>
              </a:ext>
            </a:extLst>
          </p:cNvPr>
          <p:cNvSpPr txBox="1"/>
          <p:nvPr/>
        </p:nvSpPr>
        <p:spPr>
          <a:xfrm>
            <a:off x="372979" y="1317325"/>
            <a:ext cx="6097604" cy="430887"/>
          </a:xfrm>
          <a:prstGeom prst="rect">
            <a:avLst/>
          </a:prstGeom>
          <a:noFill/>
        </p:spPr>
        <p:txBody>
          <a:bodyPr wrap="square">
            <a:spAutoFit/>
          </a:bodyPr>
          <a:lstStyle/>
          <a:p>
            <a:pPr algn="ctr"/>
            <a:r>
              <a:rPr lang="en-IN" sz="2200" dirty="0">
                <a:solidFill>
                  <a:schemeClr val="tx1"/>
                </a:solidFill>
              </a:rPr>
              <a:t>Correlation Coefficient =  0.754</a:t>
            </a:r>
            <a:endParaRPr lang="en-IN" sz="2200" dirty="0"/>
          </a:p>
        </p:txBody>
      </p:sp>
    </p:spTree>
    <p:extLst>
      <p:ext uri="{BB962C8B-B14F-4D97-AF65-F5344CB8AC3E}">
        <p14:creationId xmlns:p14="http://schemas.microsoft.com/office/powerpoint/2010/main" val="35997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69348-CC63-28E1-014D-B3EE8E2BE07A}"/>
              </a:ext>
            </a:extLst>
          </p:cNvPr>
          <p:cNvPicPr>
            <a:picLocks noChangeAspect="1"/>
          </p:cNvPicPr>
          <p:nvPr/>
        </p:nvPicPr>
        <p:blipFill>
          <a:blip r:embed="rId2"/>
          <a:stretch>
            <a:fillRect/>
          </a:stretch>
        </p:blipFill>
        <p:spPr>
          <a:xfrm>
            <a:off x="6867553" y="3947526"/>
            <a:ext cx="4355503" cy="2770907"/>
          </a:xfrm>
          <a:prstGeom prst="rect">
            <a:avLst/>
          </a:prstGeom>
        </p:spPr>
      </p:pic>
      <p:pic>
        <p:nvPicPr>
          <p:cNvPr id="5" name="Picture 4">
            <a:extLst>
              <a:ext uri="{FF2B5EF4-FFF2-40B4-BE49-F238E27FC236}">
                <a16:creationId xmlns:a16="http://schemas.microsoft.com/office/drawing/2014/main" id="{568777A1-9014-F8AA-1E34-7E5F8CB882E7}"/>
              </a:ext>
            </a:extLst>
          </p:cNvPr>
          <p:cNvPicPr>
            <a:picLocks noChangeAspect="1"/>
          </p:cNvPicPr>
          <p:nvPr/>
        </p:nvPicPr>
        <p:blipFill>
          <a:blip r:embed="rId3"/>
          <a:stretch>
            <a:fillRect/>
          </a:stretch>
        </p:blipFill>
        <p:spPr>
          <a:xfrm>
            <a:off x="6867553" y="820484"/>
            <a:ext cx="4355504" cy="2770907"/>
          </a:xfrm>
          <a:prstGeom prst="rect">
            <a:avLst/>
          </a:prstGeom>
        </p:spPr>
      </p:pic>
      <p:sp>
        <p:nvSpPr>
          <p:cNvPr id="7" name="TextBox 6">
            <a:extLst>
              <a:ext uri="{FF2B5EF4-FFF2-40B4-BE49-F238E27FC236}">
                <a16:creationId xmlns:a16="http://schemas.microsoft.com/office/drawing/2014/main" id="{CE838A37-B0BF-D6C9-629E-C822F2246137}"/>
              </a:ext>
            </a:extLst>
          </p:cNvPr>
          <p:cNvSpPr txBox="1"/>
          <p:nvPr/>
        </p:nvSpPr>
        <p:spPr>
          <a:xfrm>
            <a:off x="3289434" y="139567"/>
            <a:ext cx="6097604" cy="615553"/>
          </a:xfrm>
          <a:prstGeom prst="rect">
            <a:avLst/>
          </a:prstGeom>
          <a:noFill/>
        </p:spPr>
        <p:txBody>
          <a:bodyPr wrap="square">
            <a:spAutoFit/>
          </a:bodyPr>
          <a:lstStyle/>
          <a:p>
            <a:r>
              <a:rPr lang="en-IN" sz="3400" b="1" i="0" kern="1200" dirty="0">
                <a:solidFill>
                  <a:srgbClr val="FFFFFF"/>
                </a:solidFill>
                <a:effectLst/>
                <a:latin typeface="Arial" panose="020B0604020202020204" pitchFamily="34" charset="0"/>
                <a:ea typeface="+mn-ea"/>
                <a:cs typeface="+mn-cs"/>
              </a:rPr>
              <a:t>INDIA and SINGAPORE </a:t>
            </a:r>
            <a:endParaRPr lang="en-IN" sz="3400" dirty="0"/>
          </a:p>
        </p:txBody>
      </p:sp>
      <p:sp>
        <p:nvSpPr>
          <p:cNvPr id="9" name="TextBox 8">
            <a:extLst>
              <a:ext uri="{FF2B5EF4-FFF2-40B4-BE49-F238E27FC236}">
                <a16:creationId xmlns:a16="http://schemas.microsoft.com/office/drawing/2014/main" id="{24B759F9-22BF-6B9F-6EAD-8C277D71AF5F}"/>
              </a:ext>
            </a:extLst>
          </p:cNvPr>
          <p:cNvSpPr txBox="1"/>
          <p:nvPr/>
        </p:nvSpPr>
        <p:spPr>
          <a:xfrm>
            <a:off x="1364382" y="1254311"/>
            <a:ext cx="6097604" cy="430887"/>
          </a:xfrm>
          <a:prstGeom prst="rect">
            <a:avLst/>
          </a:prstGeom>
          <a:noFill/>
        </p:spPr>
        <p:txBody>
          <a:bodyPr wrap="square">
            <a:spAutoFit/>
          </a:bodyPr>
          <a:lstStyle/>
          <a:p>
            <a:r>
              <a:rPr lang="en-IN" sz="2200" dirty="0">
                <a:solidFill>
                  <a:schemeClr val="tx1"/>
                </a:solidFill>
              </a:rPr>
              <a:t>Correlation Coefficient = 0.30 </a:t>
            </a:r>
            <a:endParaRPr lang="en-IN" sz="2200" dirty="0"/>
          </a:p>
        </p:txBody>
      </p:sp>
    </p:spTree>
    <p:extLst>
      <p:ext uri="{BB962C8B-B14F-4D97-AF65-F5344CB8AC3E}">
        <p14:creationId xmlns:p14="http://schemas.microsoft.com/office/powerpoint/2010/main" val="184446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1D541-36FC-7C71-9135-F0D96599E0D0}"/>
              </a:ext>
            </a:extLst>
          </p:cNvPr>
          <p:cNvPicPr>
            <a:picLocks noChangeAspect="1"/>
          </p:cNvPicPr>
          <p:nvPr/>
        </p:nvPicPr>
        <p:blipFill>
          <a:blip r:embed="rId2"/>
          <a:stretch>
            <a:fillRect/>
          </a:stretch>
        </p:blipFill>
        <p:spPr>
          <a:xfrm>
            <a:off x="5353311" y="1287578"/>
            <a:ext cx="5763868" cy="4766712"/>
          </a:xfrm>
          <a:prstGeom prst="rect">
            <a:avLst/>
          </a:prstGeom>
        </p:spPr>
      </p:pic>
      <p:sp>
        <p:nvSpPr>
          <p:cNvPr id="5" name="TextBox 4">
            <a:extLst>
              <a:ext uri="{FF2B5EF4-FFF2-40B4-BE49-F238E27FC236}">
                <a16:creationId xmlns:a16="http://schemas.microsoft.com/office/drawing/2014/main" id="{82D296EB-6E79-CBD6-704F-8B9E0AC14DE2}"/>
              </a:ext>
            </a:extLst>
          </p:cNvPr>
          <p:cNvSpPr txBox="1"/>
          <p:nvPr/>
        </p:nvSpPr>
        <p:spPr>
          <a:xfrm>
            <a:off x="959318" y="233373"/>
            <a:ext cx="11232682" cy="584775"/>
          </a:xfrm>
          <a:prstGeom prst="rect">
            <a:avLst/>
          </a:prstGeom>
          <a:noFill/>
        </p:spPr>
        <p:txBody>
          <a:bodyPr wrap="square">
            <a:spAutoFit/>
          </a:bodyPr>
          <a:lstStyle/>
          <a:p>
            <a:r>
              <a:rPr lang="en-IN" sz="3200" b="1" dirty="0"/>
              <a:t>Comparison of Various Countries Indexes Over Time</a:t>
            </a:r>
          </a:p>
        </p:txBody>
      </p:sp>
    </p:spTree>
    <p:extLst>
      <p:ext uri="{BB962C8B-B14F-4D97-AF65-F5344CB8AC3E}">
        <p14:creationId xmlns:p14="http://schemas.microsoft.com/office/powerpoint/2010/main" val="250908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4E37-085C-9B6C-9259-EA9EEC53F506}"/>
              </a:ext>
            </a:extLst>
          </p:cNvPr>
          <p:cNvSpPr>
            <a:spLocks noGrp="1"/>
          </p:cNvSpPr>
          <p:nvPr>
            <p:ph type="ctrTitle"/>
          </p:nvPr>
        </p:nvSpPr>
        <p:spPr>
          <a:xfrm>
            <a:off x="2908238" y="561620"/>
            <a:ext cx="5518066" cy="2268559"/>
          </a:xfrm>
        </p:spPr>
        <p:txBody>
          <a:bodyPr/>
          <a:lstStyle/>
          <a:p>
            <a:r>
              <a:rPr lang="en-US" dirty="0"/>
              <a:t>Introduction</a:t>
            </a:r>
          </a:p>
        </p:txBody>
      </p:sp>
      <p:sp>
        <p:nvSpPr>
          <p:cNvPr id="5" name="Subtitle 4">
            <a:extLst>
              <a:ext uri="{FF2B5EF4-FFF2-40B4-BE49-F238E27FC236}">
                <a16:creationId xmlns:a16="http://schemas.microsoft.com/office/drawing/2014/main" id="{370307CE-8913-427A-E741-4CE6BDEB8E5B}"/>
              </a:ext>
            </a:extLst>
          </p:cNvPr>
          <p:cNvSpPr>
            <a:spLocks noGrp="1"/>
          </p:cNvSpPr>
          <p:nvPr>
            <p:ph type="subTitle" idx="1"/>
          </p:nvPr>
        </p:nvSpPr>
        <p:spPr>
          <a:xfrm>
            <a:off x="1097478" y="2091861"/>
            <a:ext cx="7459381" cy="3060482"/>
          </a:xfrm>
        </p:spPr>
        <p:txBody>
          <a:bodyPr>
            <a:normAutofit/>
          </a:bodyPr>
          <a:lstStyle/>
          <a:p>
            <a:pPr marL="285750" indent="-285750" algn="just">
              <a:buFont typeface="Wingdings" panose="05000000000000000000" pitchFamily="2" charset="2"/>
              <a:buChar char="Ø"/>
            </a:pPr>
            <a:r>
              <a:rPr lang="en-US" dirty="0"/>
              <a:t>In this project, we'll be working to analyze data over a 15-year period over several financial indices. </a:t>
            </a:r>
          </a:p>
          <a:p>
            <a:pPr marL="285750" indent="-285750" algn="l">
              <a:buFont typeface="Wingdings" panose="05000000000000000000" pitchFamily="2" charset="2"/>
              <a:buChar char="Ø"/>
            </a:pPr>
            <a:r>
              <a:rPr lang="en-US" dirty="0"/>
              <a:t>The datasets that we used for our project are listed below: </a:t>
            </a:r>
            <a:r>
              <a:rPr lang="en-IN" dirty="0"/>
              <a:t>Nasdaq, S&amp;P 500, BTC, Crypto10 Index, Gold, Silver, Nifty100, European Stock Market Index, China Stock Market Index, Japan Stock Market Index, Singapore Stock Market Index, Gold Index, Silver Index, Crude Oil, and Natural Gas are the datasets that we used to work on this project. We acquired all of these data sets from investing.com. </a:t>
            </a:r>
          </a:p>
        </p:txBody>
      </p:sp>
    </p:spTree>
    <p:extLst>
      <p:ext uri="{BB962C8B-B14F-4D97-AF65-F5344CB8AC3E}">
        <p14:creationId xmlns:p14="http://schemas.microsoft.com/office/powerpoint/2010/main" val="355369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3BD33-A709-B693-BBF6-0CE353B31648}"/>
              </a:ext>
            </a:extLst>
          </p:cNvPr>
          <p:cNvPicPr>
            <a:picLocks noChangeAspect="1"/>
          </p:cNvPicPr>
          <p:nvPr/>
        </p:nvPicPr>
        <p:blipFill>
          <a:blip r:embed="rId2"/>
          <a:stretch>
            <a:fillRect/>
          </a:stretch>
        </p:blipFill>
        <p:spPr>
          <a:xfrm>
            <a:off x="5943598" y="512544"/>
            <a:ext cx="2618073" cy="2916455"/>
          </a:xfrm>
          <a:prstGeom prst="rect">
            <a:avLst/>
          </a:prstGeom>
        </p:spPr>
      </p:pic>
      <p:pic>
        <p:nvPicPr>
          <p:cNvPr id="5" name="Picture 4">
            <a:extLst>
              <a:ext uri="{FF2B5EF4-FFF2-40B4-BE49-F238E27FC236}">
                <a16:creationId xmlns:a16="http://schemas.microsoft.com/office/drawing/2014/main" id="{DD712BAF-CB39-31D7-6CF1-CF89760F5566}"/>
              </a:ext>
            </a:extLst>
          </p:cNvPr>
          <p:cNvPicPr>
            <a:picLocks noChangeAspect="1"/>
          </p:cNvPicPr>
          <p:nvPr/>
        </p:nvPicPr>
        <p:blipFill>
          <a:blip r:embed="rId3"/>
          <a:stretch>
            <a:fillRect/>
          </a:stretch>
        </p:blipFill>
        <p:spPr>
          <a:xfrm>
            <a:off x="8561671" y="512544"/>
            <a:ext cx="2618073" cy="2916455"/>
          </a:xfrm>
          <a:prstGeom prst="rect">
            <a:avLst/>
          </a:prstGeom>
        </p:spPr>
      </p:pic>
      <p:pic>
        <p:nvPicPr>
          <p:cNvPr id="7" name="Picture 6">
            <a:extLst>
              <a:ext uri="{FF2B5EF4-FFF2-40B4-BE49-F238E27FC236}">
                <a16:creationId xmlns:a16="http://schemas.microsoft.com/office/drawing/2014/main" id="{16B5F216-0201-99EC-232B-67B07CDA93B9}"/>
              </a:ext>
            </a:extLst>
          </p:cNvPr>
          <p:cNvPicPr>
            <a:picLocks noChangeAspect="1"/>
          </p:cNvPicPr>
          <p:nvPr/>
        </p:nvPicPr>
        <p:blipFill>
          <a:blip r:embed="rId4"/>
          <a:stretch>
            <a:fillRect/>
          </a:stretch>
        </p:blipFill>
        <p:spPr>
          <a:xfrm>
            <a:off x="5943599" y="3638348"/>
            <a:ext cx="2618072" cy="2916455"/>
          </a:xfrm>
          <a:prstGeom prst="rect">
            <a:avLst/>
          </a:prstGeom>
        </p:spPr>
      </p:pic>
      <p:pic>
        <p:nvPicPr>
          <p:cNvPr id="9" name="Picture 8">
            <a:extLst>
              <a:ext uri="{FF2B5EF4-FFF2-40B4-BE49-F238E27FC236}">
                <a16:creationId xmlns:a16="http://schemas.microsoft.com/office/drawing/2014/main" id="{32A0727E-8109-4A51-44CF-3C595865C1F9}"/>
              </a:ext>
            </a:extLst>
          </p:cNvPr>
          <p:cNvPicPr>
            <a:picLocks noChangeAspect="1"/>
          </p:cNvPicPr>
          <p:nvPr/>
        </p:nvPicPr>
        <p:blipFill>
          <a:blip r:embed="rId5"/>
          <a:stretch>
            <a:fillRect/>
          </a:stretch>
        </p:blipFill>
        <p:spPr>
          <a:xfrm>
            <a:off x="8561671" y="3638348"/>
            <a:ext cx="2618073" cy="2916455"/>
          </a:xfrm>
          <a:prstGeom prst="rect">
            <a:avLst/>
          </a:prstGeom>
        </p:spPr>
      </p:pic>
      <p:sp>
        <p:nvSpPr>
          <p:cNvPr id="11" name="TextBox 10">
            <a:extLst>
              <a:ext uri="{FF2B5EF4-FFF2-40B4-BE49-F238E27FC236}">
                <a16:creationId xmlns:a16="http://schemas.microsoft.com/office/drawing/2014/main" id="{41F8E2CB-66CA-2725-6B8B-6A171AD792F6}"/>
              </a:ext>
            </a:extLst>
          </p:cNvPr>
          <p:cNvSpPr txBox="1"/>
          <p:nvPr/>
        </p:nvSpPr>
        <p:spPr>
          <a:xfrm>
            <a:off x="2464067" y="250934"/>
            <a:ext cx="6097604" cy="523220"/>
          </a:xfrm>
          <a:prstGeom prst="rect">
            <a:avLst/>
          </a:prstGeom>
          <a:noFill/>
        </p:spPr>
        <p:txBody>
          <a:bodyPr wrap="square">
            <a:spAutoFit/>
          </a:bodyPr>
          <a:lstStyle/>
          <a:p>
            <a:r>
              <a:rPr lang="en-IN" sz="2800" b="1" dirty="0"/>
              <a:t>BOXPLOTS</a:t>
            </a:r>
            <a:r>
              <a:rPr lang="en-IN" dirty="0">
                <a:solidFill>
                  <a:schemeClr val="tx1"/>
                </a:solidFill>
              </a:rPr>
              <a:t> </a:t>
            </a:r>
            <a:endParaRPr lang="en-IN" dirty="0"/>
          </a:p>
        </p:txBody>
      </p:sp>
    </p:spTree>
    <p:extLst>
      <p:ext uri="{BB962C8B-B14F-4D97-AF65-F5344CB8AC3E}">
        <p14:creationId xmlns:p14="http://schemas.microsoft.com/office/powerpoint/2010/main" val="239985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A731-844D-3F72-2492-584624B9447E}"/>
              </a:ext>
            </a:extLst>
          </p:cNvPr>
          <p:cNvSpPr>
            <a:spLocks noGrp="1"/>
          </p:cNvSpPr>
          <p:nvPr>
            <p:ph type="title"/>
          </p:nvPr>
        </p:nvSpPr>
        <p:spPr>
          <a:xfrm>
            <a:off x="2387487" y="-324229"/>
            <a:ext cx="7956560" cy="1424746"/>
          </a:xfrm>
        </p:spPr>
        <p:txBody>
          <a:bodyPr/>
          <a:lstStyle/>
          <a:p>
            <a:r>
              <a:rPr lang="en-US" dirty="0"/>
              <a:t>: </a:t>
            </a:r>
          </a:p>
        </p:txBody>
      </p:sp>
      <p:sp>
        <p:nvSpPr>
          <p:cNvPr id="3" name="Text Placeholder 2">
            <a:extLst>
              <a:ext uri="{FF2B5EF4-FFF2-40B4-BE49-F238E27FC236}">
                <a16:creationId xmlns:a16="http://schemas.microsoft.com/office/drawing/2014/main" id="{65A2D9DD-719C-EC0E-BB4F-C738A4D12690}"/>
              </a:ext>
            </a:extLst>
          </p:cNvPr>
          <p:cNvSpPr>
            <a:spLocks noGrp="1"/>
          </p:cNvSpPr>
          <p:nvPr>
            <p:ph type="body" idx="1"/>
          </p:nvPr>
        </p:nvSpPr>
        <p:spPr>
          <a:xfrm>
            <a:off x="227193" y="-153329"/>
            <a:ext cx="7791931" cy="878468"/>
          </a:xfrm>
        </p:spPr>
        <p:txBody>
          <a:bodyPr>
            <a:normAutofit/>
          </a:bodyPr>
          <a:lstStyle/>
          <a:p>
            <a:r>
              <a:rPr lang="en-US" sz="2800" b="1" dirty="0"/>
              <a:t>NASDAQ AND S&amp;P500</a:t>
            </a:r>
          </a:p>
        </p:txBody>
      </p:sp>
      <p:pic>
        <p:nvPicPr>
          <p:cNvPr id="5" name="Picture 4">
            <a:extLst>
              <a:ext uri="{FF2B5EF4-FFF2-40B4-BE49-F238E27FC236}">
                <a16:creationId xmlns:a16="http://schemas.microsoft.com/office/drawing/2014/main" id="{5D37A814-22C1-E8AA-F9C5-A09AA3DF2886}"/>
              </a:ext>
            </a:extLst>
          </p:cNvPr>
          <p:cNvPicPr>
            <a:picLocks noChangeAspect="1"/>
          </p:cNvPicPr>
          <p:nvPr/>
        </p:nvPicPr>
        <p:blipFill>
          <a:blip r:embed="rId2"/>
          <a:stretch>
            <a:fillRect/>
          </a:stretch>
        </p:blipFill>
        <p:spPr>
          <a:xfrm>
            <a:off x="5804452" y="1100517"/>
            <a:ext cx="5426765" cy="5471578"/>
          </a:xfrm>
          <a:prstGeom prst="rect">
            <a:avLst/>
          </a:prstGeom>
        </p:spPr>
      </p:pic>
      <p:sp>
        <p:nvSpPr>
          <p:cNvPr id="7" name="TextBox 6">
            <a:extLst>
              <a:ext uri="{FF2B5EF4-FFF2-40B4-BE49-F238E27FC236}">
                <a16:creationId xmlns:a16="http://schemas.microsoft.com/office/drawing/2014/main" id="{C37467B6-D146-5F89-AC52-E5025636946C}"/>
              </a:ext>
            </a:extLst>
          </p:cNvPr>
          <p:cNvSpPr txBox="1"/>
          <p:nvPr/>
        </p:nvSpPr>
        <p:spPr>
          <a:xfrm>
            <a:off x="1397756" y="1565327"/>
            <a:ext cx="6462919" cy="369332"/>
          </a:xfrm>
          <a:prstGeom prst="rect">
            <a:avLst/>
          </a:prstGeom>
          <a:noFill/>
        </p:spPr>
        <p:txBody>
          <a:bodyPr wrap="square">
            <a:spAutoFit/>
          </a:bodyPr>
          <a:lstStyle/>
          <a:p>
            <a:r>
              <a:rPr lang="en-US" dirty="0"/>
              <a:t>Correlation </a:t>
            </a:r>
            <a:r>
              <a:rPr lang="en-US" dirty="0" err="1"/>
              <a:t>coeficient</a:t>
            </a:r>
            <a:r>
              <a:rPr lang="en-US" dirty="0"/>
              <a:t> = 0.988213</a:t>
            </a:r>
          </a:p>
        </p:txBody>
      </p:sp>
    </p:spTree>
    <p:extLst>
      <p:ext uri="{BB962C8B-B14F-4D97-AF65-F5344CB8AC3E}">
        <p14:creationId xmlns:p14="http://schemas.microsoft.com/office/powerpoint/2010/main" val="133885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D34E-66F0-0418-FF74-DB143A048061}"/>
              </a:ext>
            </a:extLst>
          </p:cNvPr>
          <p:cNvSpPr>
            <a:spLocks noGrp="1"/>
          </p:cNvSpPr>
          <p:nvPr>
            <p:ph type="title"/>
          </p:nvPr>
        </p:nvSpPr>
        <p:spPr>
          <a:xfrm>
            <a:off x="731377" y="430234"/>
            <a:ext cx="7956560" cy="1424746"/>
          </a:xfrm>
        </p:spPr>
        <p:txBody>
          <a:bodyPr/>
          <a:lstStyle/>
          <a:p>
            <a:r>
              <a:rPr lang="en-IN" b="1" dirty="0"/>
              <a:t>CRYPTO 10 and BITCOIN</a:t>
            </a:r>
          </a:p>
        </p:txBody>
      </p:sp>
      <p:pic>
        <p:nvPicPr>
          <p:cNvPr id="4" name="Picture 3">
            <a:extLst>
              <a:ext uri="{FF2B5EF4-FFF2-40B4-BE49-F238E27FC236}">
                <a16:creationId xmlns:a16="http://schemas.microsoft.com/office/drawing/2014/main" id="{4453451E-81E0-A37F-3532-88964510CBF8}"/>
              </a:ext>
            </a:extLst>
          </p:cNvPr>
          <p:cNvPicPr>
            <a:picLocks noChangeAspect="1"/>
          </p:cNvPicPr>
          <p:nvPr/>
        </p:nvPicPr>
        <p:blipFill>
          <a:blip r:embed="rId2"/>
          <a:stretch>
            <a:fillRect/>
          </a:stretch>
        </p:blipFill>
        <p:spPr>
          <a:xfrm>
            <a:off x="5693631" y="1441174"/>
            <a:ext cx="5462237" cy="5128591"/>
          </a:xfrm>
          <a:prstGeom prst="rect">
            <a:avLst/>
          </a:prstGeom>
        </p:spPr>
      </p:pic>
      <p:sp>
        <p:nvSpPr>
          <p:cNvPr id="6" name="TextBox 5">
            <a:extLst>
              <a:ext uri="{FF2B5EF4-FFF2-40B4-BE49-F238E27FC236}">
                <a16:creationId xmlns:a16="http://schemas.microsoft.com/office/drawing/2014/main" id="{85B55E94-16AC-B398-3F4B-04BA8B58903F}"/>
              </a:ext>
            </a:extLst>
          </p:cNvPr>
          <p:cNvSpPr txBox="1"/>
          <p:nvPr/>
        </p:nvSpPr>
        <p:spPr>
          <a:xfrm>
            <a:off x="1160393" y="1670314"/>
            <a:ext cx="6097656" cy="369332"/>
          </a:xfrm>
          <a:prstGeom prst="rect">
            <a:avLst/>
          </a:prstGeom>
          <a:noFill/>
        </p:spPr>
        <p:txBody>
          <a:bodyPr wrap="square">
            <a:spAutoFit/>
          </a:bodyPr>
          <a:lstStyle/>
          <a:p>
            <a:r>
              <a:rPr lang="en-US" dirty="0"/>
              <a:t>Correlation </a:t>
            </a:r>
            <a:r>
              <a:rPr lang="en-US" dirty="0" err="1"/>
              <a:t>coeficient</a:t>
            </a:r>
            <a:r>
              <a:rPr lang="en-US" dirty="0"/>
              <a:t> = 0.988213</a:t>
            </a:r>
          </a:p>
        </p:txBody>
      </p:sp>
    </p:spTree>
    <p:extLst>
      <p:ext uri="{BB962C8B-B14F-4D97-AF65-F5344CB8AC3E}">
        <p14:creationId xmlns:p14="http://schemas.microsoft.com/office/powerpoint/2010/main" val="361148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1F2E-BB18-34E7-9669-C07087D163F8}"/>
              </a:ext>
            </a:extLst>
          </p:cNvPr>
          <p:cNvSpPr>
            <a:spLocks noGrp="1"/>
          </p:cNvSpPr>
          <p:nvPr>
            <p:ph type="title"/>
          </p:nvPr>
        </p:nvSpPr>
        <p:spPr>
          <a:xfrm>
            <a:off x="464798" y="464285"/>
            <a:ext cx="10877527" cy="1078348"/>
          </a:xfrm>
        </p:spPr>
        <p:txBody>
          <a:bodyPr>
            <a:normAutofit/>
          </a:bodyPr>
          <a:lstStyle/>
          <a:p>
            <a:r>
              <a:rPr lang="en-US" sz="2400" b="1" dirty="0"/>
              <a:t>Bitcoin, Crypto 10, Nasdaq, and S&amp;P 500 Index Comparison Over Time</a:t>
            </a:r>
            <a:endParaRPr lang="en-IN" sz="2400" b="1" dirty="0"/>
          </a:p>
        </p:txBody>
      </p:sp>
      <p:sp>
        <p:nvSpPr>
          <p:cNvPr id="3" name="Text Placeholder 2">
            <a:extLst>
              <a:ext uri="{FF2B5EF4-FFF2-40B4-BE49-F238E27FC236}">
                <a16:creationId xmlns:a16="http://schemas.microsoft.com/office/drawing/2014/main" id="{359395CD-AB2B-C537-5F4B-65A2C09B8B70}"/>
              </a:ext>
            </a:extLst>
          </p:cNvPr>
          <p:cNvSpPr>
            <a:spLocks noGrp="1"/>
          </p:cNvSpPr>
          <p:nvPr>
            <p:ph type="body" idx="1"/>
          </p:nvPr>
        </p:nvSpPr>
        <p:spPr>
          <a:xfrm>
            <a:off x="1227747" y="989578"/>
            <a:ext cx="3896467" cy="1351721"/>
          </a:xfrm>
        </p:spPr>
        <p:txBody>
          <a:bodyPr/>
          <a:lstStyle/>
          <a:p>
            <a:r>
              <a:rPr lang="en-US" sz="2000" b="1" kern="1200" dirty="0">
                <a:solidFill>
                  <a:schemeClr val="accent6">
                    <a:lumMod val="75000"/>
                  </a:schemeClr>
                </a:solidFill>
                <a:effectLst/>
                <a:latin typeface="Arial" panose="020B0604020202020204" pitchFamily="34" charset="0"/>
                <a:ea typeface="+mn-ea"/>
                <a:cs typeface="+mn-cs"/>
              </a:rPr>
              <a:t>Correlation Coefficient:  </a:t>
            </a:r>
            <a:endParaRPr lang="en-IN" sz="2000" b="1" dirty="0">
              <a:solidFill>
                <a:schemeClr val="accent6">
                  <a:lumMod val="75000"/>
                </a:schemeClr>
              </a:solidFill>
              <a:effectLst/>
            </a:endParaRPr>
          </a:p>
          <a:p>
            <a:endParaRPr lang="en-IN" dirty="0"/>
          </a:p>
        </p:txBody>
      </p:sp>
      <p:sp>
        <p:nvSpPr>
          <p:cNvPr id="12" name="Content Placeholder 11">
            <a:extLst>
              <a:ext uri="{FF2B5EF4-FFF2-40B4-BE49-F238E27FC236}">
                <a16:creationId xmlns:a16="http://schemas.microsoft.com/office/drawing/2014/main" id="{0785C91A-3740-0677-21A4-B682ED0B4B3F}"/>
              </a:ext>
            </a:extLst>
          </p:cNvPr>
          <p:cNvSpPr>
            <a:spLocks noGrp="1"/>
          </p:cNvSpPr>
          <p:nvPr>
            <p:ph sz="quarter" idx="4"/>
          </p:nvPr>
        </p:nvSpPr>
        <p:spPr/>
        <p:txBody>
          <a:bodyPr/>
          <a:lstStyle/>
          <a:p>
            <a:endParaRPr lang="en-IN" dirty="0"/>
          </a:p>
        </p:txBody>
      </p:sp>
      <p:pic>
        <p:nvPicPr>
          <p:cNvPr id="16" name="Picture 15">
            <a:extLst>
              <a:ext uri="{FF2B5EF4-FFF2-40B4-BE49-F238E27FC236}">
                <a16:creationId xmlns:a16="http://schemas.microsoft.com/office/drawing/2014/main" id="{1AC1FFE3-9FCD-B4B0-4D82-FD5DF2016C55}"/>
              </a:ext>
            </a:extLst>
          </p:cNvPr>
          <p:cNvPicPr>
            <a:picLocks noChangeAspect="1"/>
          </p:cNvPicPr>
          <p:nvPr/>
        </p:nvPicPr>
        <p:blipFill>
          <a:blip r:embed="rId2"/>
          <a:stretch>
            <a:fillRect/>
          </a:stretch>
        </p:blipFill>
        <p:spPr>
          <a:xfrm>
            <a:off x="5615737" y="1542633"/>
            <a:ext cx="5640172" cy="4965750"/>
          </a:xfrm>
          <a:prstGeom prst="rect">
            <a:avLst/>
          </a:prstGeom>
        </p:spPr>
      </p:pic>
      <p:sp>
        <p:nvSpPr>
          <p:cNvPr id="18" name="TextBox 17">
            <a:extLst>
              <a:ext uri="{FF2B5EF4-FFF2-40B4-BE49-F238E27FC236}">
                <a16:creationId xmlns:a16="http://schemas.microsoft.com/office/drawing/2014/main" id="{7043590C-3552-7DCE-9BD7-CBF87FE69975}"/>
              </a:ext>
            </a:extLst>
          </p:cNvPr>
          <p:cNvSpPr txBox="1"/>
          <p:nvPr/>
        </p:nvSpPr>
        <p:spPr>
          <a:xfrm>
            <a:off x="1227747" y="1971967"/>
            <a:ext cx="6097656" cy="369332"/>
          </a:xfrm>
          <a:prstGeom prst="rect">
            <a:avLst/>
          </a:prstGeom>
          <a:noFill/>
        </p:spPr>
        <p:txBody>
          <a:bodyPr wrap="square">
            <a:spAutoFit/>
          </a:bodyPr>
          <a:lstStyle/>
          <a:p>
            <a:r>
              <a:rPr lang="en-IN" dirty="0"/>
              <a:t>Nasdaq - Crypto 10 Index = 0.287</a:t>
            </a:r>
          </a:p>
        </p:txBody>
      </p:sp>
      <p:sp>
        <p:nvSpPr>
          <p:cNvPr id="22" name="TextBox 21">
            <a:extLst>
              <a:ext uri="{FF2B5EF4-FFF2-40B4-BE49-F238E27FC236}">
                <a16:creationId xmlns:a16="http://schemas.microsoft.com/office/drawing/2014/main" id="{BA6FEF5A-3A93-46C0-16F0-9EA2FDFE1339}"/>
              </a:ext>
            </a:extLst>
          </p:cNvPr>
          <p:cNvSpPr txBox="1"/>
          <p:nvPr/>
        </p:nvSpPr>
        <p:spPr>
          <a:xfrm>
            <a:off x="1227747" y="2463161"/>
            <a:ext cx="6097656" cy="369332"/>
          </a:xfrm>
          <a:prstGeom prst="rect">
            <a:avLst/>
          </a:prstGeom>
          <a:noFill/>
        </p:spPr>
        <p:txBody>
          <a:bodyPr wrap="square">
            <a:spAutoFit/>
          </a:bodyPr>
          <a:lstStyle/>
          <a:p>
            <a:r>
              <a:rPr lang="en-IN" dirty="0"/>
              <a:t>Bitcoin – Nasdaq = 0.899</a:t>
            </a:r>
          </a:p>
        </p:txBody>
      </p:sp>
    </p:spTree>
    <p:extLst>
      <p:ext uri="{BB962C8B-B14F-4D97-AF65-F5344CB8AC3E}">
        <p14:creationId xmlns:p14="http://schemas.microsoft.com/office/powerpoint/2010/main" val="228728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04B5-E3FD-F911-C287-24A10AD52209}"/>
              </a:ext>
            </a:extLst>
          </p:cNvPr>
          <p:cNvSpPr>
            <a:spLocks noGrp="1"/>
          </p:cNvSpPr>
          <p:nvPr>
            <p:ph type="title"/>
          </p:nvPr>
        </p:nvSpPr>
        <p:spPr>
          <a:xfrm>
            <a:off x="3106050" y="1036232"/>
            <a:ext cx="7956560" cy="2056924"/>
          </a:xfrm>
        </p:spPr>
        <p:txBody>
          <a:bodyPr>
            <a:normAutofit fontScale="90000"/>
          </a:bodyPr>
          <a:lstStyle/>
          <a:p>
            <a:pPr algn="just"/>
            <a:r>
              <a:rPr lang="en-US" dirty="0"/>
              <a:t>Question 2: How the fluctuations in the prices of Gold, Silver, Natural Gas and Crude Oil in the global markets have affected the performance of the US Dollar over the last 15 years?</a:t>
            </a:r>
          </a:p>
        </p:txBody>
      </p:sp>
      <p:sp>
        <p:nvSpPr>
          <p:cNvPr id="3" name="Text Placeholder 2">
            <a:extLst>
              <a:ext uri="{FF2B5EF4-FFF2-40B4-BE49-F238E27FC236}">
                <a16:creationId xmlns:a16="http://schemas.microsoft.com/office/drawing/2014/main" id="{5D5D50D5-3CA7-6467-7E96-32DEDE7DA040}"/>
              </a:ext>
            </a:extLst>
          </p:cNvPr>
          <p:cNvSpPr>
            <a:spLocks noGrp="1"/>
          </p:cNvSpPr>
          <p:nvPr>
            <p:ph type="body" idx="1"/>
          </p:nvPr>
        </p:nvSpPr>
        <p:spPr>
          <a:xfrm>
            <a:off x="2544897" y="3180169"/>
            <a:ext cx="7791931" cy="878468"/>
          </a:xfrm>
        </p:spPr>
        <p:txBody>
          <a:bodyPr/>
          <a:lstStyle/>
          <a:p>
            <a:pPr algn="l"/>
            <a:r>
              <a:rPr lang="en-US" dirty="0"/>
              <a:t>Moustapha Cisse</a:t>
            </a:r>
          </a:p>
        </p:txBody>
      </p:sp>
    </p:spTree>
    <p:extLst>
      <p:ext uri="{BB962C8B-B14F-4D97-AF65-F5344CB8AC3E}">
        <p14:creationId xmlns:p14="http://schemas.microsoft.com/office/powerpoint/2010/main" val="149936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61B1-57CD-07B5-C1C6-3F7359266E2B}"/>
              </a:ext>
            </a:extLst>
          </p:cNvPr>
          <p:cNvSpPr>
            <a:spLocks noGrp="1"/>
          </p:cNvSpPr>
          <p:nvPr>
            <p:ph type="title"/>
          </p:nvPr>
        </p:nvSpPr>
        <p:spPr/>
        <p:txBody>
          <a:bodyPr/>
          <a:lstStyle/>
          <a:p>
            <a:pPr algn="l"/>
            <a:r>
              <a:rPr lang="en-US" dirty="0"/>
              <a:t>Boxplots</a:t>
            </a:r>
          </a:p>
        </p:txBody>
      </p:sp>
      <p:pic>
        <p:nvPicPr>
          <p:cNvPr id="5" name="Content Placeholder 4" descr="A blue and yellow box plot&#10;&#10;Description automatically generated">
            <a:extLst>
              <a:ext uri="{FF2B5EF4-FFF2-40B4-BE49-F238E27FC236}">
                <a16:creationId xmlns:a16="http://schemas.microsoft.com/office/drawing/2014/main" id="{E6485F94-BBA1-7975-4EB3-521CBE2B606F}"/>
              </a:ext>
            </a:extLst>
          </p:cNvPr>
          <p:cNvPicPr>
            <a:picLocks noGrp="1" noChangeAspect="1"/>
          </p:cNvPicPr>
          <p:nvPr>
            <p:ph idx="1"/>
          </p:nvPr>
        </p:nvPicPr>
        <p:blipFill>
          <a:blip r:embed="rId2"/>
          <a:stretch>
            <a:fillRect/>
          </a:stretch>
        </p:blipFill>
        <p:spPr>
          <a:xfrm>
            <a:off x="6310491" y="2040466"/>
            <a:ext cx="4508500" cy="3073400"/>
          </a:xfrm>
        </p:spPr>
      </p:pic>
      <p:sp>
        <p:nvSpPr>
          <p:cNvPr id="8" name="TextBox 7">
            <a:extLst>
              <a:ext uri="{FF2B5EF4-FFF2-40B4-BE49-F238E27FC236}">
                <a16:creationId xmlns:a16="http://schemas.microsoft.com/office/drawing/2014/main" id="{260EC28E-E9D3-17A5-5996-2AD7108BC854}"/>
              </a:ext>
            </a:extLst>
          </p:cNvPr>
          <p:cNvSpPr txBox="1"/>
          <p:nvPr/>
        </p:nvSpPr>
        <p:spPr>
          <a:xfrm>
            <a:off x="2223911" y="2427111"/>
            <a:ext cx="3657600" cy="1200329"/>
          </a:xfrm>
          <a:prstGeom prst="rect">
            <a:avLst/>
          </a:prstGeom>
          <a:noFill/>
        </p:spPr>
        <p:txBody>
          <a:bodyPr wrap="square" rtlCol="0">
            <a:spAutoFit/>
          </a:bodyPr>
          <a:lstStyle/>
          <a:p>
            <a:r>
              <a:rPr lang="en-US" dirty="0"/>
              <a:t>Crude oil:</a:t>
            </a:r>
          </a:p>
          <a:p>
            <a:r>
              <a:rPr lang="en-US" dirty="0"/>
              <a:t>	- one or few outliers</a:t>
            </a:r>
          </a:p>
          <a:p>
            <a:endParaRPr lang="en-US" dirty="0"/>
          </a:p>
          <a:p>
            <a:r>
              <a:rPr lang="en-US" dirty="0"/>
              <a:t>Gold Index</a:t>
            </a:r>
          </a:p>
        </p:txBody>
      </p:sp>
    </p:spTree>
    <p:extLst>
      <p:ext uri="{BB962C8B-B14F-4D97-AF65-F5344CB8AC3E}">
        <p14:creationId xmlns:p14="http://schemas.microsoft.com/office/powerpoint/2010/main" val="127006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green and grey box plot&#10;&#10;Description automatically generated">
            <a:extLst>
              <a:ext uri="{FF2B5EF4-FFF2-40B4-BE49-F238E27FC236}">
                <a16:creationId xmlns:a16="http://schemas.microsoft.com/office/drawing/2014/main" id="{3F7E77AB-8362-82DB-F169-2449E4221F5E}"/>
              </a:ext>
            </a:extLst>
          </p:cNvPr>
          <p:cNvPicPr>
            <a:picLocks noGrp="1" noChangeAspect="1"/>
          </p:cNvPicPr>
          <p:nvPr>
            <p:ph idx="1"/>
          </p:nvPr>
        </p:nvPicPr>
        <p:blipFill>
          <a:blip r:embed="rId2"/>
          <a:stretch>
            <a:fillRect/>
          </a:stretch>
        </p:blipFill>
        <p:spPr>
          <a:xfrm>
            <a:off x="6276622" y="651933"/>
            <a:ext cx="4327878" cy="2249311"/>
          </a:xfrm>
        </p:spPr>
      </p:pic>
      <p:sp>
        <p:nvSpPr>
          <p:cNvPr id="6" name="TextBox 5">
            <a:extLst>
              <a:ext uri="{FF2B5EF4-FFF2-40B4-BE49-F238E27FC236}">
                <a16:creationId xmlns:a16="http://schemas.microsoft.com/office/drawing/2014/main" id="{0A790E36-F689-7114-272E-6AFE117BBA9A}"/>
              </a:ext>
            </a:extLst>
          </p:cNvPr>
          <p:cNvSpPr txBox="1"/>
          <p:nvPr/>
        </p:nvSpPr>
        <p:spPr>
          <a:xfrm>
            <a:off x="2295720" y="809978"/>
            <a:ext cx="3077792" cy="923330"/>
          </a:xfrm>
          <a:prstGeom prst="rect">
            <a:avLst/>
          </a:prstGeom>
          <a:noFill/>
        </p:spPr>
        <p:txBody>
          <a:bodyPr wrap="square" rtlCol="0">
            <a:spAutoFit/>
          </a:bodyPr>
          <a:lstStyle/>
          <a:p>
            <a:r>
              <a:rPr lang="en-US" dirty="0"/>
              <a:t>Outliers:</a:t>
            </a:r>
          </a:p>
          <a:p>
            <a:r>
              <a:rPr lang="en-US" dirty="0"/>
              <a:t>	- Natural Gas Index</a:t>
            </a:r>
          </a:p>
          <a:p>
            <a:r>
              <a:rPr lang="en-US" dirty="0"/>
              <a:t>	- Silver Index</a:t>
            </a:r>
          </a:p>
        </p:txBody>
      </p:sp>
      <p:pic>
        <p:nvPicPr>
          <p:cNvPr id="7" name="Content Placeholder 4" descr="A red rectangular object with black lines&#10;&#10;Description automatically generated">
            <a:extLst>
              <a:ext uri="{FF2B5EF4-FFF2-40B4-BE49-F238E27FC236}">
                <a16:creationId xmlns:a16="http://schemas.microsoft.com/office/drawing/2014/main" id="{498C69AA-099A-1BB9-AC9E-20F99B15D3B7}"/>
              </a:ext>
            </a:extLst>
          </p:cNvPr>
          <p:cNvPicPr>
            <a:picLocks noChangeAspect="1"/>
          </p:cNvPicPr>
          <p:nvPr/>
        </p:nvPicPr>
        <p:blipFill>
          <a:blip r:embed="rId3"/>
          <a:stretch>
            <a:fillRect/>
          </a:stretch>
        </p:blipFill>
        <p:spPr>
          <a:xfrm>
            <a:off x="6276621" y="3553176"/>
            <a:ext cx="4327879" cy="2475090"/>
          </a:xfrm>
          <a:prstGeom prst="rect">
            <a:avLst/>
          </a:prstGeom>
        </p:spPr>
      </p:pic>
      <p:sp>
        <p:nvSpPr>
          <p:cNvPr id="8" name="TextBox 7">
            <a:extLst>
              <a:ext uri="{FF2B5EF4-FFF2-40B4-BE49-F238E27FC236}">
                <a16:creationId xmlns:a16="http://schemas.microsoft.com/office/drawing/2014/main" id="{A59C25D4-3F56-1A1A-B97E-B1C36A41FFB5}"/>
              </a:ext>
            </a:extLst>
          </p:cNvPr>
          <p:cNvSpPr txBox="1"/>
          <p:nvPr/>
        </p:nvSpPr>
        <p:spPr>
          <a:xfrm>
            <a:off x="2295720" y="3646311"/>
            <a:ext cx="3081867" cy="646331"/>
          </a:xfrm>
          <a:prstGeom prst="rect">
            <a:avLst/>
          </a:prstGeom>
          <a:noFill/>
        </p:spPr>
        <p:txBody>
          <a:bodyPr wrap="square" rtlCol="0">
            <a:spAutoFit/>
          </a:bodyPr>
          <a:lstStyle/>
          <a:p>
            <a:r>
              <a:rPr lang="en-US" dirty="0"/>
              <a:t>U.S. Dollar Index</a:t>
            </a:r>
          </a:p>
          <a:p>
            <a:r>
              <a:rPr lang="en-US" dirty="0"/>
              <a:t>	- no outliers</a:t>
            </a:r>
          </a:p>
        </p:txBody>
      </p:sp>
    </p:spTree>
    <p:extLst>
      <p:ext uri="{BB962C8B-B14F-4D97-AF65-F5344CB8AC3E}">
        <p14:creationId xmlns:p14="http://schemas.microsoft.com/office/powerpoint/2010/main" val="499702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792</TotalTime>
  <Words>370</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MS Shell Dlg 2</vt:lpstr>
      <vt:lpstr>Wingdings</vt:lpstr>
      <vt:lpstr>Wingdings 3</vt:lpstr>
      <vt:lpstr>Madison</vt:lpstr>
      <vt:lpstr>A Comprehensive Analysis of Global Financial Metrics</vt:lpstr>
      <vt:lpstr>Introduction</vt:lpstr>
      <vt:lpstr>PowerPoint Presentation</vt:lpstr>
      <vt:lpstr>: </vt:lpstr>
      <vt:lpstr>CRYPTO 10 and BITCOIN</vt:lpstr>
      <vt:lpstr>Bitcoin, Crypto 10, Nasdaq, and S&amp;P 500 Index Comparison Over Time</vt:lpstr>
      <vt:lpstr>Question 2: How the fluctuations in the prices of Gold, Silver, Natural Gas and Crude Oil in the global markets have affected the performance of the US Dollar over the last 15 years?</vt:lpstr>
      <vt:lpstr>Boxplots</vt:lpstr>
      <vt:lpstr>PowerPoint Presentation</vt:lpstr>
      <vt:lpstr>Line plots</vt:lpstr>
      <vt:lpstr>PowerPoint Presentation</vt:lpstr>
      <vt:lpstr>USA index vs US10year bond</vt:lpstr>
      <vt:lpstr>INDIA and USA</vt:lpstr>
      <vt:lpstr>UK and USA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Analysis of Global Financial Metrics</dc:title>
  <dc:creator>Moustapha Cisse</dc:creator>
  <cp:lastModifiedBy>PRASAD GADDAM</cp:lastModifiedBy>
  <cp:revision>2</cp:revision>
  <dcterms:created xsi:type="dcterms:W3CDTF">2023-10-16T06:24:20Z</dcterms:created>
  <dcterms:modified xsi:type="dcterms:W3CDTF">2023-10-17T00:54:16Z</dcterms:modified>
</cp:coreProperties>
</file>