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2"/>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10/16/23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10/16/23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10/16/23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10/16/23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10/16/23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10/16/23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10/16/23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10/16/23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10/16/23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10/16/23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10/16/23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10/16/23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7A31-DE3E-BE3A-9913-8C6B8152A60B}"/>
              </a:ext>
            </a:extLst>
          </p:cNvPr>
          <p:cNvSpPr>
            <a:spLocks noGrp="1"/>
          </p:cNvSpPr>
          <p:nvPr>
            <p:ph type="ctrTitle"/>
          </p:nvPr>
        </p:nvSpPr>
        <p:spPr>
          <a:xfrm>
            <a:off x="3043207" y="770720"/>
            <a:ext cx="5518066" cy="2268559"/>
          </a:xfrm>
        </p:spPr>
        <p:txBody>
          <a:bodyPr>
            <a:normAutofit/>
          </a:bodyPr>
          <a:lstStyle/>
          <a:p>
            <a:r>
              <a:rPr lang="en-US" sz="4400" b="1" dirty="0"/>
              <a:t>A Comprehensive Analysis of Global Financial Metrics</a:t>
            </a:r>
          </a:p>
        </p:txBody>
      </p:sp>
      <p:sp>
        <p:nvSpPr>
          <p:cNvPr id="3" name="Subtitle 2">
            <a:extLst>
              <a:ext uri="{FF2B5EF4-FFF2-40B4-BE49-F238E27FC236}">
                <a16:creationId xmlns:a16="http://schemas.microsoft.com/office/drawing/2014/main" id="{FA7E84FF-E4F7-ADA6-EAB2-9E41FE4CBE38}"/>
              </a:ext>
            </a:extLst>
          </p:cNvPr>
          <p:cNvSpPr>
            <a:spLocks noGrp="1"/>
          </p:cNvSpPr>
          <p:nvPr>
            <p:ph type="subTitle" idx="1"/>
          </p:nvPr>
        </p:nvSpPr>
        <p:spPr>
          <a:xfrm>
            <a:off x="2492472" y="3429000"/>
            <a:ext cx="5357600" cy="1662289"/>
          </a:xfrm>
        </p:spPr>
        <p:txBody>
          <a:bodyPr>
            <a:normAutofit fontScale="85000" lnSpcReduction="10000"/>
          </a:bodyPr>
          <a:lstStyle/>
          <a:p>
            <a:pPr algn="l"/>
            <a:r>
              <a:rPr lang="en-US" dirty="0"/>
              <a:t>Group 1</a:t>
            </a:r>
          </a:p>
          <a:p>
            <a:pPr algn="l"/>
            <a:r>
              <a:rPr lang="en-US" dirty="0"/>
              <a:t>- Manoj </a:t>
            </a:r>
            <a:r>
              <a:rPr lang="en-US" dirty="0" err="1"/>
              <a:t>Padala</a:t>
            </a:r>
            <a:endParaRPr lang="en-US" dirty="0"/>
          </a:p>
          <a:p>
            <a:pPr algn="l"/>
            <a:r>
              <a:rPr lang="en-US" dirty="0"/>
              <a:t>- Moustapha Cisse</a:t>
            </a:r>
          </a:p>
          <a:p>
            <a:pPr algn="l"/>
            <a:r>
              <a:rPr lang="en-US" dirty="0"/>
              <a:t>- </a:t>
            </a:r>
            <a:r>
              <a:rPr lang="en-US" dirty="0" err="1"/>
              <a:t>Yasaswitha</a:t>
            </a:r>
            <a:r>
              <a:rPr lang="en-US" dirty="0"/>
              <a:t> </a:t>
            </a:r>
            <a:r>
              <a:rPr lang="en-US" dirty="0" err="1"/>
              <a:t>Gaddam</a:t>
            </a:r>
            <a:endParaRPr lang="en-US" dirty="0"/>
          </a:p>
        </p:txBody>
      </p:sp>
    </p:spTree>
    <p:extLst>
      <p:ext uri="{BB962C8B-B14F-4D97-AF65-F5344CB8AC3E}">
        <p14:creationId xmlns:p14="http://schemas.microsoft.com/office/powerpoint/2010/main" val="285331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4E37-085C-9B6C-9259-EA9EEC53F506}"/>
              </a:ext>
            </a:extLst>
          </p:cNvPr>
          <p:cNvSpPr>
            <a:spLocks noGrp="1"/>
          </p:cNvSpPr>
          <p:nvPr>
            <p:ph type="ctrTitle"/>
          </p:nvPr>
        </p:nvSpPr>
        <p:spPr>
          <a:xfrm>
            <a:off x="2908238" y="561620"/>
            <a:ext cx="5518066" cy="2268559"/>
          </a:xfrm>
        </p:spPr>
        <p:txBody>
          <a:bodyPr/>
          <a:lstStyle/>
          <a:p>
            <a:r>
              <a:rPr lang="en-US" dirty="0"/>
              <a:t>Introduction</a:t>
            </a:r>
          </a:p>
        </p:txBody>
      </p:sp>
      <p:sp>
        <p:nvSpPr>
          <p:cNvPr id="3" name="Subtitle 2">
            <a:extLst>
              <a:ext uri="{FF2B5EF4-FFF2-40B4-BE49-F238E27FC236}">
                <a16:creationId xmlns:a16="http://schemas.microsoft.com/office/drawing/2014/main" id="{24C807A2-48DF-0B1B-627F-4386CEE6EE01}"/>
              </a:ext>
            </a:extLst>
          </p:cNvPr>
          <p:cNvSpPr>
            <a:spLocks noGrp="1"/>
          </p:cNvSpPr>
          <p:nvPr>
            <p:ph type="subTitle" idx="1"/>
          </p:nvPr>
        </p:nvSpPr>
        <p:spPr>
          <a:xfrm>
            <a:off x="2411029" y="3429000"/>
            <a:ext cx="5357600" cy="1160213"/>
          </a:xfrm>
        </p:spPr>
        <p:txBody>
          <a:bodyPr/>
          <a:lstStyle/>
          <a:p>
            <a:pPr algn="l"/>
            <a:r>
              <a:rPr lang="en-US" dirty="0"/>
              <a:t>TBD</a:t>
            </a:r>
          </a:p>
        </p:txBody>
      </p:sp>
    </p:spTree>
    <p:extLst>
      <p:ext uri="{BB962C8B-B14F-4D97-AF65-F5344CB8AC3E}">
        <p14:creationId xmlns:p14="http://schemas.microsoft.com/office/powerpoint/2010/main" val="355369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A731-844D-3F72-2492-584624B9447E}"/>
              </a:ext>
            </a:extLst>
          </p:cNvPr>
          <p:cNvSpPr>
            <a:spLocks noGrp="1"/>
          </p:cNvSpPr>
          <p:nvPr>
            <p:ph type="title"/>
          </p:nvPr>
        </p:nvSpPr>
        <p:spPr/>
        <p:txBody>
          <a:bodyPr/>
          <a:lstStyle/>
          <a:p>
            <a:r>
              <a:rPr lang="en-US" dirty="0"/>
              <a:t>Question1 : </a:t>
            </a:r>
          </a:p>
        </p:txBody>
      </p:sp>
      <p:sp>
        <p:nvSpPr>
          <p:cNvPr id="3" name="Text Placeholder 2">
            <a:extLst>
              <a:ext uri="{FF2B5EF4-FFF2-40B4-BE49-F238E27FC236}">
                <a16:creationId xmlns:a16="http://schemas.microsoft.com/office/drawing/2014/main" id="{65A2D9DD-719C-EC0E-BB4F-C738A4D1269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885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04B5-E3FD-F911-C287-24A10AD52209}"/>
              </a:ext>
            </a:extLst>
          </p:cNvPr>
          <p:cNvSpPr>
            <a:spLocks noGrp="1"/>
          </p:cNvSpPr>
          <p:nvPr>
            <p:ph type="title"/>
          </p:nvPr>
        </p:nvSpPr>
        <p:spPr>
          <a:xfrm>
            <a:off x="3106050" y="1036232"/>
            <a:ext cx="7956560" cy="2056924"/>
          </a:xfrm>
        </p:spPr>
        <p:txBody>
          <a:bodyPr>
            <a:normAutofit fontScale="90000"/>
          </a:bodyPr>
          <a:lstStyle/>
          <a:p>
            <a:pPr algn="just"/>
            <a:r>
              <a:rPr lang="en-US" dirty="0"/>
              <a:t>Question 2: How the fluctuations in the prices of Gold, Silver, Natural Gas and Crude Oil in the global markets have affected the performance of the US Dollar over the last 15 years?</a:t>
            </a:r>
          </a:p>
        </p:txBody>
      </p:sp>
      <p:sp>
        <p:nvSpPr>
          <p:cNvPr id="3" name="Text Placeholder 2">
            <a:extLst>
              <a:ext uri="{FF2B5EF4-FFF2-40B4-BE49-F238E27FC236}">
                <a16:creationId xmlns:a16="http://schemas.microsoft.com/office/drawing/2014/main" id="{5D5D50D5-3CA7-6467-7E96-32DEDE7DA040}"/>
              </a:ext>
            </a:extLst>
          </p:cNvPr>
          <p:cNvSpPr>
            <a:spLocks noGrp="1"/>
          </p:cNvSpPr>
          <p:nvPr>
            <p:ph type="body" idx="1"/>
          </p:nvPr>
        </p:nvSpPr>
        <p:spPr>
          <a:xfrm>
            <a:off x="2544897" y="3180169"/>
            <a:ext cx="7791931" cy="878468"/>
          </a:xfrm>
        </p:spPr>
        <p:txBody>
          <a:bodyPr/>
          <a:lstStyle/>
          <a:p>
            <a:pPr algn="l"/>
            <a:r>
              <a:rPr lang="en-US" dirty="0"/>
              <a:t>Moustapha Cisse</a:t>
            </a:r>
          </a:p>
        </p:txBody>
      </p:sp>
    </p:spTree>
    <p:extLst>
      <p:ext uri="{BB962C8B-B14F-4D97-AF65-F5344CB8AC3E}">
        <p14:creationId xmlns:p14="http://schemas.microsoft.com/office/powerpoint/2010/main" val="149936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61B1-57CD-07B5-C1C6-3F7359266E2B}"/>
              </a:ext>
            </a:extLst>
          </p:cNvPr>
          <p:cNvSpPr>
            <a:spLocks noGrp="1"/>
          </p:cNvSpPr>
          <p:nvPr>
            <p:ph type="title"/>
          </p:nvPr>
        </p:nvSpPr>
        <p:spPr/>
        <p:txBody>
          <a:bodyPr/>
          <a:lstStyle/>
          <a:p>
            <a:pPr algn="l"/>
            <a:r>
              <a:rPr lang="en-US" dirty="0"/>
              <a:t>Boxplots</a:t>
            </a:r>
          </a:p>
        </p:txBody>
      </p:sp>
      <p:pic>
        <p:nvPicPr>
          <p:cNvPr id="5" name="Content Placeholder 4" descr="A blue and yellow box plot&#10;&#10;Description automatically generated">
            <a:extLst>
              <a:ext uri="{FF2B5EF4-FFF2-40B4-BE49-F238E27FC236}">
                <a16:creationId xmlns:a16="http://schemas.microsoft.com/office/drawing/2014/main" id="{E6485F94-BBA1-7975-4EB3-521CBE2B606F}"/>
              </a:ext>
            </a:extLst>
          </p:cNvPr>
          <p:cNvPicPr>
            <a:picLocks noGrp="1" noChangeAspect="1"/>
          </p:cNvPicPr>
          <p:nvPr>
            <p:ph idx="1"/>
          </p:nvPr>
        </p:nvPicPr>
        <p:blipFill>
          <a:blip r:embed="rId2"/>
          <a:stretch>
            <a:fillRect/>
          </a:stretch>
        </p:blipFill>
        <p:spPr>
          <a:xfrm>
            <a:off x="6310491" y="2040466"/>
            <a:ext cx="4508500" cy="3073400"/>
          </a:xfrm>
        </p:spPr>
      </p:pic>
      <p:sp>
        <p:nvSpPr>
          <p:cNvPr id="8" name="TextBox 7">
            <a:extLst>
              <a:ext uri="{FF2B5EF4-FFF2-40B4-BE49-F238E27FC236}">
                <a16:creationId xmlns:a16="http://schemas.microsoft.com/office/drawing/2014/main" id="{260EC28E-E9D3-17A5-5996-2AD7108BC854}"/>
              </a:ext>
            </a:extLst>
          </p:cNvPr>
          <p:cNvSpPr txBox="1"/>
          <p:nvPr/>
        </p:nvSpPr>
        <p:spPr>
          <a:xfrm>
            <a:off x="2223911" y="2427111"/>
            <a:ext cx="3657600" cy="1200329"/>
          </a:xfrm>
          <a:prstGeom prst="rect">
            <a:avLst/>
          </a:prstGeom>
          <a:noFill/>
        </p:spPr>
        <p:txBody>
          <a:bodyPr wrap="square" rtlCol="0">
            <a:spAutoFit/>
          </a:bodyPr>
          <a:lstStyle/>
          <a:p>
            <a:r>
              <a:rPr lang="en-US" dirty="0"/>
              <a:t>Crude oil:</a:t>
            </a:r>
          </a:p>
          <a:p>
            <a:r>
              <a:rPr lang="en-US" dirty="0"/>
              <a:t>	- one or few outliers</a:t>
            </a:r>
          </a:p>
          <a:p>
            <a:endParaRPr lang="en-US" dirty="0"/>
          </a:p>
          <a:p>
            <a:r>
              <a:rPr lang="en-US" dirty="0"/>
              <a:t>Gold Index</a:t>
            </a:r>
          </a:p>
        </p:txBody>
      </p:sp>
    </p:spTree>
    <p:extLst>
      <p:ext uri="{BB962C8B-B14F-4D97-AF65-F5344CB8AC3E}">
        <p14:creationId xmlns:p14="http://schemas.microsoft.com/office/powerpoint/2010/main" val="127006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showing a green and grey box plot&#10;&#10;Description automatically generated">
            <a:extLst>
              <a:ext uri="{FF2B5EF4-FFF2-40B4-BE49-F238E27FC236}">
                <a16:creationId xmlns:a16="http://schemas.microsoft.com/office/drawing/2014/main" id="{3F7E77AB-8362-82DB-F169-2449E4221F5E}"/>
              </a:ext>
            </a:extLst>
          </p:cNvPr>
          <p:cNvPicPr>
            <a:picLocks noGrp="1" noChangeAspect="1"/>
          </p:cNvPicPr>
          <p:nvPr>
            <p:ph idx="1"/>
          </p:nvPr>
        </p:nvPicPr>
        <p:blipFill>
          <a:blip r:embed="rId2"/>
          <a:stretch>
            <a:fillRect/>
          </a:stretch>
        </p:blipFill>
        <p:spPr>
          <a:xfrm>
            <a:off x="6276622" y="651933"/>
            <a:ext cx="4327878" cy="2249311"/>
          </a:xfrm>
        </p:spPr>
      </p:pic>
      <p:sp>
        <p:nvSpPr>
          <p:cNvPr id="6" name="TextBox 5">
            <a:extLst>
              <a:ext uri="{FF2B5EF4-FFF2-40B4-BE49-F238E27FC236}">
                <a16:creationId xmlns:a16="http://schemas.microsoft.com/office/drawing/2014/main" id="{0A790E36-F689-7114-272E-6AFE117BBA9A}"/>
              </a:ext>
            </a:extLst>
          </p:cNvPr>
          <p:cNvSpPr txBox="1"/>
          <p:nvPr/>
        </p:nvSpPr>
        <p:spPr>
          <a:xfrm>
            <a:off x="2295720" y="809978"/>
            <a:ext cx="3077792" cy="923330"/>
          </a:xfrm>
          <a:prstGeom prst="rect">
            <a:avLst/>
          </a:prstGeom>
          <a:noFill/>
        </p:spPr>
        <p:txBody>
          <a:bodyPr wrap="square" rtlCol="0">
            <a:spAutoFit/>
          </a:bodyPr>
          <a:lstStyle/>
          <a:p>
            <a:r>
              <a:rPr lang="en-US" dirty="0"/>
              <a:t>Outliers:</a:t>
            </a:r>
          </a:p>
          <a:p>
            <a:r>
              <a:rPr lang="en-US" dirty="0"/>
              <a:t>	- Natural Gas Index</a:t>
            </a:r>
          </a:p>
          <a:p>
            <a:r>
              <a:rPr lang="en-US" dirty="0"/>
              <a:t>	- Silver Index</a:t>
            </a:r>
          </a:p>
        </p:txBody>
      </p:sp>
      <p:pic>
        <p:nvPicPr>
          <p:cNvPr id="7" name="Content Placeholder 4" descr="A red rectangular object with black lines&#10;&#10;Description automatically generated">
            <a:extLst>
              <a:ext uri="{FF2B5EF4-FFF2-40B4-BE49-F238E27FC236}">
                <a16:creationId xmlns:a16="http://schemas.microsoft.com/office/drawing/2014/main" id="{498C69AA-099A-1BB9-AC9E-20F99B15D3B7}"/>
              </a:ext>
            </a:extLst>
          </p:cNvPr>
          <p:cNvPicPr>
            <a:picLocks noChangeAspect="1"/>
          </p:cNvPicPr>
          <p:nvPr/>
        </p:nvPicPr>
        <p:blipFill>
          <a:blip r:embed="rId3"/>
          <a:stretch>
            <a:fillRect/>
          </a:stretch>
        </p:blipFill>
        <p:spPr>
          <a:xfrm>
            <a:off x="6276621" y="3553176"/>
            <a:ext cx="4327879" cy="2475090"/>
          </a:xfrm>
          <a:prstGeom prst="rect">
            <a:avLst/>
          </a:prstGeom>
        </p:spPr>
      </p:pic>
      <p:sp>
        <p:nvSpPr>
          <p:cNvPr id="8" name="TextBox 7">
            <a:extLst>
              <a:ext uri="{FF2B5EF4-FFF2-40B4-BE49-F238E27FC236}">
                <a16:creationId xmlns:a16="http://schemas.microsoft.com/office/drawing/2014/main" id="{A59C25D4-3F56-1A1A-B97E-B1C36A41FFB5}"/>
              </a:ext>
            </a:extLst>
          </p:cNvPr>
          <p:cNvSpPr txBox="1"/>
          <p:nvPr/>
        </p:nvSpPr>
        <p:spPr>
          <a:xfrm>
            <a:off x="2295720" y="3646311"/>
            <a:ext cx="3081867" cy="646331"/>
          </a:xfrm>
          <a:prstGeom prst="rect">
            <a:avLst/>
          </a:prstGeom>
          <a:noFill/>
        </p:spPr>
        <p:txBody>
          <a:bodyPr wrap="square" rtlCol="0">
            <a:spAutoFit/>
          </a:bodyPr>
          <a:lstStyle/>
          <a:p>
            <a:r>
              <a:rPr lang="en-US" dirty="0"/>
              <a:t>U.S. Dollar Index</a:t>
            </a:r>
          </a:p>
          <a:p>
            <a:r>
              <a:rPr lang="en-US" dirty="0"/>
              <a:t>	- no outliers</a:t>
            </a:r>
          </a:p>
        </p:txBody>
      </p:sp>
    </p:spTree>
    <p:extLst>
      <p:ext uri="{BB962C8B-B14F-4D97-AF65-F5344CB8AC3E}">
        <p14:creationId xmlns:p14="http://schemas.microsoft.com/office/powerpoint/2010/main" val="49970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4157-7993-F316-F973-82C2C1C9DD0C}"/>
              </a:ext>
            </a:extLst>
          </p:cNvPr>
          <p:cNvSpPr>
            <a:spLocks noGrp="1"/>
          </p:cNvSpPr>
          <p:nvPr>
            <p:ph type="title"/>
          </p:nvPr>
        </p:nvSpPr>
        <p:spPr/>
        <p:txBody>
          <a:bodyPr/>
          <a:lstStyle/>
          <a:p>
            <a:pPr algn="l"/>
            <a:r>
              <a:rPr lang="en-US" dirty="0"/>
              <a:t>Line plots</a:t>
            </a:r>
          </a:p>
        </p:txBody>
      </p:sp>
      <p:pic>
        <p:nvPicPr>
          <p:cNvPr id="16" name="Content Placeholder 15" descr="A graph showing the price of oil&#10;&#10;Description automatically generated">
            <a:extLst>
              <a:ext uri="{FF2B5EF4-FFF2-40B4-BE49-F238E27FC236}">
                <a16:creationId xmlns:a16="http://schemas.microsoft.com/office/drawing/2014/main" id="{CA16736F-F608-34F3-90D5-9FDBDCF58442}"/>
              </a:ext>
            </a:extLst>
          </p:cNvPr>
          <p:cNvPicPr>
            <a:picLocks noGrp="1" noChangeAspect="1"/>
          </p:cNvPicPr>
          <p:nvPr>
            <p:ph idx="1"/>
          </p:nvPr>
        </p:nvPicPr>
        <p:blipFill>
          <a:blip r:embed="rId2"/>
          <a:stretch>
            <a:fillRect/>
          </a:stretch>
        </p:blipFill>
        <p:spPr>
          <a:xfrm>
            <a:off x="6287912" y="1346670"/>
            <a:ext cx="4658518" cy="2240375"/>
          </a:xfrm>
        </p:spPr>
      </p:pic>
      <p:pic>
        <p:nvPicPr>
          <p:cNvPr id="18" name="Picture 17" descr="A graph showing the price of a dollar&#10;&#10;Description automatically generated">
            <a:extLst>
              <a:ext uri="{FF2B5EF4-FFF2-40B4-BE49-F238E27FC236}">
                <a16:creationId xmlns:a16="http://schemas.microsoft.com/office/drawing/2014/main" id="{550CB033-A08D-74EA-5FD7-0A6B0073B6E1}"/>
              </a:ext>
            </a:extLst>
          </p:cNvPr>
          <p:cNvPicPr>
            <a:picLocks noChangeAspect="1"/>
          </p:cNvPicPr>
          <p:nvPr/>
        </p:nvPicPr>
        <p:blipFill>
          <a:blip r:embed="rId3"/>
          <a:stretch>
            <a:fillRect/>
          </a:stretch>
        </p:blipFill>
        <p:spPr>
          <a:xfrm>
            <a:off x="6287912" y="4125658"/>
            <a:ext cx="4658518" cy="2240375"/>
          </a:xfrm>
          <a:prstGeom prst="rect">
            <a:avLst/>
          </a:prstGeom>
        </p:spPr>
      </p:pic>
      <p:sp>
        <p:nvSpPr>
          <p:cNvPr id="19" name="TextBox 18">
            <a:extLst>
              <a:ext uri="{FF2B5EF4-FFF2-40B4-BE49-F238E27FC236}">
                <a16:creationId xmlns:a16="http://schemas.microsoft.com/office/drawing/2014/main" id="{098FA55F-2260-149C-D04D-BBCB321E83BF}"/>
              </a:ext>
            </a:extLst>
          </p:cNvPr>
          <p:cNvSpPr txBox="1"/>
          <p:nvPr/>
        </p:nvSpPr>
        <p:spPr>
          <a:xfrm>
            <a:off x="2186287" y="1612155"/>
            <a:ext cx="3725334" cy="1200329"/>
          </a:xfrm>
          <a:prstGeom prst="rect">
            <a:avLst/>
          </a:prstGeom>
          <a:noFill/>
        </p:spPr>
        <p:txBody>
          <a:bodyPr wrap="square" rtlCol="0">
            <a:spAutoFit/>
          </a:bodyPr>
          <a:lstStyle/>
          <a:p>
            <a:r>
              <a:rPr lang="en-US" dirty="0"/>
              <a:t>Crude oil Index &amp; U.S. Dollar index (inverse)</a:t>
            </a:r>
          </a:p>
          <a:p>
            <a:endParaRPr lang="en-US" dirty="0"/>
          </a:p>
          <a:p>
            <a:r>
              <a:rPr lang="en-US" dirty="0" err="1"/>
              <a:t>Corr</a:t>
            </a:r>
            <a:r>
              <a:rPr lang="en-US" dirty="0"/>
              <a:t> </a:t>
            </a:r>
            <a:r>
              <a:rPr lang="en-US" dirty="0" err="1"/>
              <a:t>coef</a:t>
            </a:r>
            <a:r>
              <a:rPr lang="en-US" dirty="0"/>
              <a:t> = </a:t>
            </a:r>
          </a:p>
        </p:txBody>
      </p:sp>
      <p:sp>
        <p:nvSpPr>
          <p:cNvPr id="20" name="TextBox 19">
            <a:extLst>
              <a:ext uri="{FF2B5EF4-FFF2-40B4-BE49-F238E27FC236}">
                <a16:creationId xmlns:a16="http://schemas.microsoft.com/office/drawing/2014/main" id="{0FB16824-B9A5-D47C-01FF-656A7DEB6ED9}"/>
              </a:ext>
            </a:extLst>
          </p:cNvPr>
          <p:cNvSpPr txBox="1"/>
          <p:nvPr/>
        </p:nvSpPr>
        <p:spPr>
          <a:xfrm>
            <a:off x="2186287" y="4276349"/>
            <a:ext cx="3714044" cy="1200329"/>
          </a:xfrm>
          <a:prstGeom prst="rect">
            <a:avLst/>
          </a:prstGeom>
          <a:noFill/>
        </p:spPr>
        <p:txBody>
          <a:bodyPr wrap="square" rtlCol="0">
            <a:spAutoFit/>
          </a:bodyPr>
          <a:lstStyle/>
          <a:p>
            <a:r>
              <a:rPr lang="en-US" dirty="0"/>
              <a:t>Gold Index &amp; U.S. Dollar index (none changes)</a:t>
            </a:r>
          </a:p>
          <a:p>
            <a:endParaRPr lang="en-US" dirty="0"/>
          </a:p>
          <a:p>
            <a:r>
              <a:rPr lang="en-US" dirty="0" err="1"/>
              <a:t>Corr</a:t>
            </a:r>
            <a:r>
              <a:rPr lang="en-US" dirty="0"/>
              <a:t> </a:t>
            </a:r>
            <a:r>
              <a:rPr lang="en-US" dirty="0" err="1"/>
              <a:t>coef</a:t>
            </a:r>
            <a:r>
              <a:rPr lang="en-US" dirty="0"/>
              <a:t>= </a:t>
            </a:r>
          </a:p>
        </p:txBody>
      </p:sp>
    </p:spTree>
    <p:extLst>
      <p:ext uri="{BB962C8B-B14F-4D97-AF65-F5344CB8AC3E}">
        <p14:creationId xmlns:p14="http://schemas.microsoft.com/office/powerpoint/2010/main" val="1920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70817A-8AA9-B8C1-3BF5-C9DB99C6E5CC}"/>
              </a:ext>
            </a:extLst>
          </p:cNvPr>
          <p:cNvSpPr>
            <a:spLocks noGrp="1"/>
          </p:cNvSpPr>
          <p:nvPr>
            <p:ph type="body" idx="1"/>
          </p:nvPr>
        </p:nvSpPr>
        <p:spPr/>
        <p:txBody>
          <a:bodyPr/>
          <a:lstStyle/>
          <a:p>
            <a:r>
              <a:rPr lang="en-US" dirty="0">
                <a:solidFill>
                  <a:schemeClr val="tx1">
                    <a:lumMod val="95000"/>
                  </a:schemeClr>
                </a:solidFill>
              </a:rPr>
              <a:t>Natural Gas Index &amp; U.S. Dollar Index (inverse)</a:t>
            </a:r>
          </a:p>
          <a:p>
            <a:r>
              <a:rPr lang="en-US" dirty="0" err="1">
                <a:solidFill>
                  <a:schemeClr val="tx1">
                    <a:lumMod val="95000"/>
                  </a:schemeClr>
                </a:solidFill>
              </a:rPr>
              <a:t>Corr</a:t>
            </a:r>
            <a:r>
              <a:rPr lang="en-US" dirty="0">
                <a:solidFill>
                  <a:schemeClr val="tx1">
                    <a:lumMod val="95000"/>
                  </a:schemeClr>
                </a:solidFill>
              </a:rPr>
              <a:t> </a:t>
            </a:r>
            <a:r>
              <a:rPr lang="en-US" dirty="0" err="1">
                <a:solidFill>
                  <a:schemeClr val="tx1">
                    <a:lumMod val="95000"/>
                  </a:schemeClr>
                </a:solidFill>
              </a:rPr>
              <a:t>Coef</a:t>
            </a:r>
            <a:r>
              <a:rPr lang="en-US" dirty="0">
                <a:solidFill>
                  <a:schemeClr val="tx1">
                    <a:lumMod val="95000"/>
                  </a:schemeClr>
                </a:solidFill>
              </a:rPr>
              <a:t> = </a:t>
            </a:r>
          </a:p>
        </p:txBody>
      </p:sp>
      <p:pic>
        <p:nvPicPr>
          <p:cNvPr id="8" name="Content Placeholder 7" descr="A graph showing the price of gas&#10;&#10;Description automatically generated">
            <a:extLst>
              <a:ext uri="{FF2B5EF4-FFF2-40B4-BE49-F238E27FC236}">
                <a16:creationId xmlns:a16="http://schemas.microsoft.com/office/drawing/2014/main" id="{1526E715-9512-ED41-7D2D-A50BB2929DD8}"/>
              </a:ext>
            </a:extLst>
          </p:cNvPr>
          <p:cNvPicPr>
            <a:picLocks noGrp="1" noChangeAspect="1"/>
          </p:cNvPicPr>
          <p:nvPr>
            <p:ph sz="half" idx="2"/>
          </p:nvPr>
        </p:nvPicPr>
        <p:blipFill>
          <a:blip r:embed="rId2"/>
          <a:stretch>
            <a:fillRect/>
          </a:stretch>
        </p:blipFill>
        <p:spPr>
          <a:xfrm>
            <a:off x="2609850" y="3060300"/>
            <a:ext cx="3892550" cy="2653512"/>
          </a:xfrm>
        </p:spPr>
      </p:pic>
      <p:sp>
        <p:nvSpPr>
          <p:cNvPr id="5" name="Text Placeholder 4">
            <a:extLst>
              <a:ext uri="{FF2B5EF4-FFF2-40B4-BE49-F238E27FC236}">
                <a16:creationId xmlns:a16="http://schemas.microsoft.com/office/drawing/2014/main" id="{E1C32D94-728D-6365-CCA3-3518D55C1BD2}"/>
              </a:ext>
            </a:extLst>
          </p:cNvPr>
          <p:cNvSpPr>
            <a:spLocks noGrp="1"/>
          </p:cNvSpPr>
          <p:nvPr>
            <p:ph type="body" sz="quarter" idx="3"/>
          </p:nvPr>
        </p:nvSpPr>
        <p:spPr>
          <a:xfrm>
            <a:off x="6666634" y="1141482"/>
            <a:ext cx="3899798" cy="1624451"/>
          </a:xfrm>
        </p:spPr>
        <p:txBody>
          <a:bodyPr/>
          <a:lstStyle/>
          <a:p>
            <a:r>
              <a:rPr lang="en-US" dirty="0">
                <a:solidFill>
                  <a:schemeClr val="tx1">
                    <a:lumMod val="95000"/>
                  </a:schemeClr>
                </a:solidFill>
              </a:rPr>
              <a:t>Silver Index &amp; U.S. Dollar Index (negative)</a:t>
            </a:r>
          </a:p>
          <a:p>
            <a:r>
              <a:rPr lang="en-US" dirty="0" err="1">
                <a:solidFill>
                  <a:schemeClr val="tx1">
                    <a:lumMod val="95000"/>
                  </a:schemeClr>
                </a:solidFill>
              </a:rPr>
              <a:t>Corr</a:t>
            </a:r>
            <a:r>
              <a:rPr lang="en-US" dirty="0">
                <a:solidFill>
                  <a:schemeClr val="tx1">
                    <a:lumMod val="95000"/>
                  </a:schemeClr>
                </a:solidFill>
              </a:rPr>
              <a:t> </a:t>
            </a:r>
            <a:r>
              <a:rPr lang="en-US" dirty="0" err="1">
                <a:solidFill>
                  <a:schemeClr val="tx1">
                    <a:lumMod val="95000"/>
                  </a:schemeClr>
                </a:solidFill>
              </a:rPr>
              <a:t>coef</a:t>
            </a:r>
            <a:r>
              <a:rPr lang="en-US" dirty="0">
                <a:solidFill>
                  <a:schemeClr val="tx1">
                    <a:lumMod val="95000"/>
                  </a:schemeClr>
                </a:solidFill>
              </a:rPr>
              <a:t> = </a:t>
            </a:r>
          </a:p>
        </p:txBody>
      </p:sp>
      <p:pic>
        <p:nvPicPr>
          <p:cNvPr id="10" name="Content Placeholder 9" descr="A graph showing the price of a dollar&#10;&#10;Description automatically generated">
            <a:extLst>
              <a:ext uri="{FF2B5EF4-FFF2-40B4-BE49-F238E27FC236}">
                <a16:creationId xmlns:a16="http://schemas.microsoft.com/office/drawing/2014/main" id="{5D7923D7-BB1C-B2D1-2AF2-27B6D8FCA7F2}"/>
              </a:ext>
            </a:extLst>
          </p:cNvPr>
          <p:cNvPicPr>
            <a:picLocks noGrp="1" noChangeAspect="1"/>
          </p:cNvPicPr>
          <p:nvPr>
            <p:ph sz="quarter" idx="4"/>
          </p:nvPr>
        </p:nvPicPr>
        <p:blipFill>
          <a:blip r:embed="rId3"/>
          <a:stretch>
            <a:fillRect/>
          </a:stretch>
        </p:blipFill>
        <p:spPr>
          <a:xfrm>
            <a:off x="6665913" y="3057595"/>
            <a:ext cx="3900487" cy="2658923"/>
          </a:xfrm>
        </p:spPr>
      </p:pic>
    </p:spTree>
    <p:extLst>
      <p:ext uri="{BB962C8B-B14F-4D97-AF65-F5344CB8AC3E}">
        <p14:creationId xmlns:p14="http://schemas.microsoft.com/office/powerpoint/2010/main" val="507256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104</TotalTime>
  <Words>159</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MS Shell Dlg 2</vt:lpstr>
      <vt:lpstr>Wingdings</vt:lpstr>
      <vt:lpstr>Wingdings 3</vt:lpstr>
      <vt:lpstr>Madison</vt:lpstr>
      <vt:lpstr>A Comprehensive Analysis of Global Financial Metrics</vt:lpstr>
      <vt:lpstr>Introduction</vt:lpstr>
      <vt:lpstr>Question1 : </vt:lpstr>
      <vt:lpstr>Question 2: How the fluctuations in the prices of Gold, Silver, Natural Gas and Crude Oil in the global markets have affected the performance of the US Dollar over the last 15 years?</vt:lpstr>
      <vt:lpstr>Boxplots</vt:lpstr>
      <vt:lpstr>PowerPoint Presentation</vt:lpstr>
      <vt:lpstr>Line plots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Analysis of Global Financial Metrics</dc:title>
  <dc:creator>Moustapha Cisse</dc:creator>
  <cp:lastModifiedBy>Moustapha Cisse</cp:lastModifiedBy>
  <cp:revision>1</cp:revision>
  <dcterms:created xsi:type="dcterms:W3CDTF">2023-10-16T06:24:20Z</dcterms:created>
  <dcterms:modified xsi:type="dcterms:W3CDTF">2023-10-16T08:08:27Z</dcterms:modified>
</cp:coreProperties>
</file>