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491" r:id="rId5"/>
    <p:sldId id="258" r:id="rId6"/>
    <p:sldId id="2495" r:id="rId7"/>
    <p:sldId id="2482" r:id="rId8"/>
    <p:sldId id="2494" r:id="rId9"/>
    <p:sldId id="273" r:id="rId10"/>
    <p:sldId id="2478" r:id="rId11"/>
    <p:sldId id="2493" r:id="rId12"/>
    <p:sldId id="262" r:id="rId13"/>
    <p:sldId id="2476" r:id="rId14"/>
    <p:sldId id="2496" r:id="rId15"/>
    <p:sldId id="2477" r:id="rId16"/>
    <p:sldId id="2497" r:id="rId17"/>
    <p:sldId id="24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3B5E-2402-4D8C-9983-0731FE7726F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963B-821D-459F-A7C5-A10E29BB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On todays’ agenda we will be first outlining the tasks of the assignment. </a:t>
            </a:r>
          </a:p>
          <a:p>
            <a:r>
              <a:rPr lang="en-CA"/>
              <a:t>Then we will introduce the team.</a:t>
            </a:r>
          </a:p>
          <a:p>
            <a:r>
              <a:rPr lang="en-CA"/>
              <a:t>We will then provide the details of our project and then go to a live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98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74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78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Our data source comes directly from Monster.ca, compiling a list from searching the first 5 pages of job postings for the job posting “Python Developer”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6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39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In regards to the tools used in our assignment: </a:t>
            </a:r>
          </a:p>
          <a:p>
            <a:r>
              <a:rPr lang="en-CA"/>
              <a:t>We used Python as the programming language for web scraping.</a:t>
            </a:r>
          </a:p>
          <a:p>
            <a:r>
              <a:rPr lang="en-CA"/>
              <a:t>Beautiful Soup is the python package used for the HTML parsing and web scraping. </a:t>
            </a:r>
          </a:p>
          <a:p>
            <a:r>
              <a:rPr lang="en-CA"/>
              <a:t>We used SQL Server as our database. 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78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48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Our data source comes directly from Monster.ca, compiling a list from searching the first 5 pages of job postings for the job posting “Python Developer”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9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Our data source comes directly from Monster.ca, compiling a list from searching the first 5 pages of job postings for the job posting “Python Developer”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50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98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B15C-7D34-4DE4-A443-39E66415081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5B37-2EDA-4B21-B488-3C9B5059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59EB4-5D4D-49DE-B2DA-85E63428D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A7C3-694C-4DAE-A78A-3528F29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3761-3728-4D61-BCE3-9119B4AB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F5BF-B46F-4D3C-AE7A-893B34D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FB32-1B08-4346-97C7-785C31F9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8EDAB-A7A1-49C7-BF61-F72C53C3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8837-BA86-4C9F-B186-26BD3575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922A-8B97-483D-A5EE-566DCAE5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96C8-DCEC-4BCC-B8B3-9721F61A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45A64-8F6A-4C59-8950-D5058790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2D01-8A6A-4836-BF97-AA7DB407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5954-BC3C-472E-B48A-4B94FB3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4AF5-FD17-4A7C-83E2-E4AA7F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7562-B88D-48B2-A026-F0B42784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E07-02CA-4B88-B784-7829762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E531-7C9E-49A5-B9AC-F9AD1BE6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9D2B-3486-4565-9273-C9A0A99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90CD-E5C9-422A-A099-BB6CE222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54B8-B389-411D-B1AA-C945C840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3DC7-48A5-4ACC-83B4-7F1F4905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447AA-9A7B-4CE6-A924-DC2D06F9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D6A8-50CE-497A-A2BC-21C93C26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5710-3E29-4950-9D21-990D7D6E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7B63-7B50-40DD-8B56-300F1C6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1074-E9A1-461B-8715-7A70AC45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838B-AB8C-4432-874E-A50D9F14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2EC9-1997-4CE6-9208-2026424D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CCEF-296D-410D-86E2-4B5735EA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7EC4-DABD-46A3-9AA4-C0BB1A9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B7AE-9575-431A-A74F-F32D71B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B70B-BF72-4B0A-AEF8-20DC4A1D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EEAA-5A84-4A0E-A36E-0EB02E6B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FF2C1-08ED-4DB0-A4B1-4F45FA4E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F206C-0580-4042-93BE-A0B0F1E8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AD2D8-BEE8-42A8-B382-E904611A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BA8C-A2D6-4811-9CD8-515A568E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72101-B3D0-4439-8584-B3EAC161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153B9-626D-4559-90D9-3FE4E1E0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516C-E0AE-495B-9C3D-FA0A0293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FFCC-BC19-4FB7-AAF6-E8DE63C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4CF52-8154-4071-8016-95B68354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50D06-F166-4115-BC48-F0B40BF5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5A460-F645-4A66-BBC8-3884744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E3DE2-5528-48BE-9CE3-76F2FF9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716FD-83AB-4428-BFC6-E28ED4F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D3D1-EFB4-4F45-805C-C66A596D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B695-D408-4CBC-8E70-AAC58824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2E4B7-ED57-463B-B2E7-21D65A04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07F05-2F0A-4CEF-A52A-60F212AF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4972-C93B-4EAA-9BDE-CDAB0A7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1118-9960-4EC8-9989-E6D7E2E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9649-C5DB-4296-8D9C-720D3D14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9ED8C-D558-4CB1-AAC2-5552098E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7F01A-034F-41E7-A74D-D921526D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1CB2-E8B2-46BA-BAFB-81F04DE3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C87B-DC9A-41FB-AF98-CB75B34B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FA18-9DCF-471F-9751-96F7AB87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D2AC-54A3-4EBE-9217-B84319CD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C957-67EB-48FD-B1B0-9CAA37F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ED4C-E83B-45E8-88B7-B84F6E75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9102-8F47-4FA7-99BE-135BDC72B47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CEE3-8461-4D9E-B777-276B8CB1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4283-4285-46CF-B7AE-19C3076D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69E0-B61F-46D9-AC01-FFDD3B2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EshPJnyrlFA&amp;feature=youtu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gi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5823-ACC7-46C9-8A01-EA1748F4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9C67C-3084-471C-9885-8D0D64EF2543}"/>
              </a:ext>
            </a:extLst>
          </p:cNvPr>
          <p:cNvSpPr/>
          <p:nvPr/>
        </p:nvSpPr>
        <p:spPr>
          <a:xfrm>
            <a:off x="323838" y="-1995"/>
            <a:ext cx="2414413" cy="908815"/>
          </a:xfrm>
          <a:prstGeom prst="rect">
            <a:avLst/>
          </a:prstGeom>
          <a:solidFill>
            <a:srgbClr val="6D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1DA9D-B0F6-4A79-9DF7-430A3AAF8C9B}"/>
              </a:ext>
            </a:extLst>
          </p:cNvPr>
          <p:cNvSpPr txBox="1"/>
          <p:nvPr/>
        </p:nvSpPr>
        <p:spPr>
          <a:xfrm>
            <a:off x="674041" y="75823"/>
            <a:ext cx="174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BDAT 1007</a:t>
            </a:r>
          </a:p>
          <a:p>
            <a:pPr algn="ctr"/>
            <a:r>
              <a:rPr lang="en-CA" sz="1400" dirty="0">
                <a:solidFill>
                  <a:schemeClr val="bg1"/>
                </a:solidFill>
              </a:rPr>
              <a:t>Social Data Mining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2FBA0-8C8D-47F1-8E92-7D41E8C3B392}"/>
              </a:ext>
            </a:extLst>
          </p:cNvPr>
          <p:cNvSpPr txBox="1"/>
          <p:nvPr/>
        </p:nvSpPr>
        <p:spPr>
          <a:xfrm>
            <a:off x="401346" y="1195735"/>
            <a:ext cx="5981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Assignment 2</a:t>
            </a:r>
          </a:p>
          <a:p>
            <a:endParaRPr lang="en-CA" sz="20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n-CA" sz="20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REAL TIME DATA COLLECTION ON</a:t>
            </a:r>
          </a:p>
          <a:p>
            <a:r>
              <a:rPr lang="en-CA" sz="2000" b="1" dirty="0">
                <a:solidFill>
                  <a:srgbClr val="7030A0"/>
                </a:solidFill>
                <a:cs typeface="Arial" panose="020B0604020202020204" pitchFamily="34" charset="0"/>
              </a:rPr>
              <a:t>Social Media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3397-DEA3-43C7-9A29-F897D78CCF54}"/>
              </a:ext>
            </a:extLst>
          </p:cNvPr>
          <p:cNvSpPr txBox="1"/>
          <p:nvPr/>
        </p:nvSpPr>
        <p:spPr>
          <a:xfrm>
            <a:off x="467282" y="5433020"/>
            <a:ext cx="390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</a:t>
            </a:r>
          </a:p>
          <a:p>
            <a:endParaRPr lang="en-US" dirty="0"/>
          </a:p>
          <a:p>
            <a:r>
              <a:rPr lang="en-US" dirty="0"/>
              <a:t>Manoj Gottumukkala</a:t>
            </a:r>
          </a:p>
        </p:txBody>
      </p:sp>
      <p:pic>
        <p:nvPicPr>
          <p:cNvPr id="1030" name="Picture 6" descr="Image result for data mining from social networking sites">
            <a:extLst>
              <a:ext uri="{FF2B5EF4-FFF2-40B4-BE49-F238E27FC236}">
                <a16:creationId xmlns:a16="http://schemas.microsoft.com/office/drawing/2014/main" id="{8BD7AF92-CD72-4136-BE5C-DBCACAEC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03" y="75823"/>
            <a:ext cx="7754697" cy="67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4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0" y="19105"/>
            <a:ext cx="116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Storing the data.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10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1" y="615821"/>
            <a:ext cx="12192000" cy="5688277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9FD2C28A-05B7-43FD-8E35-DA705A0D8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4381" y="412400"/>
            <a:ext cx="2541815" cy="2541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27329-42EF-469D-894A-D5F4CB5C6A64}"/>
              </a:ext>
            </a:extLst>
          </p:cNvPr>
          <p:cNvSpPr txBox="1"/>
          <p:nvPr/>
        </p:nvSpPr>
        <p:spPr>
          <a:xfrm>
            <a:off x="1520246" y="920874"/>
            <a:ext cx="849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DATABASE-Mongo Db</a:t>
            </a:r>
          </a:p>
        </p:txBody>
      </p:sp>
      <p:pic>
        <p:nvPicPr>
          <p:cNvPr id="12" name="Picture 4" descr="Image result for mongo db logo">
            <a:extLst>
              <a:ext uri="{FF2B5EF4-FFF2-40B4-BE49-F238E27FC236}">
                <a16:creationId xmlns:a16="http://schemas.microsoft.com/office/drawing/2014/main" id="{35350A5C-3E2C-4F25-BF99-E8C7E201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934" y="0"/>
            <a:ext cx="1382539" cy="138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0077B-7095-4339-9F3C-AE1A510F0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4" y="2882489"/>
            <a:ext cx="12192000" cy="30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0" y="7352"/>
            <a:ext cx="116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Documents in the collections.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11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6503483" y="598587"/>
            <a:ext cx="5688518" cy="5705512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/>
          </a:p>
        </p:txBody>
      </p:sp>
      <p:pic>
        <p:nvPicPr>
          <p:cNvPr id="4098" name="Picture 2" descr="Image result for reddit logo in violet color">
            <a:extLst>
              <a:ext uri="{FF2B5EF4-FFF2-40B4-BE49-F238E27FC236}">
                <a16:creationId xmlns:a16="http://schemas.microsoft.com/office/drawing/2014/main" id="{3D8CF320-A21A-40FD-80A2-10B7BFE7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7" y="747312"/>
            <a:ext cx="1505318" cy="1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 in white">
            <a:extLst>
              <a:ext uri="{FF2B5EF4-FFF2-40B4-BE49-F238E27FC236}">
                <a16:creationId xmlns:a16="http://schemas.microsoft.com/office/drawing/2014/main" id="{410D408D-504F-4091-8220-AA552C4B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817675"/>
            <a:ext cx="1277144" cy="10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E3AAA-B879-4081-8E3D-52AE84873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168" y="2453054"/>
            <a:ext cx="3120492" cy="3854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09AAD-E80C-4A47-A2D8-20013B323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8286" y="2209561"/>
            <a:ext cx="5364670" cy="40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9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12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1" y="615821"/>
            <a:ext cx="12192000" cy="5688277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E16AE-AD05-4FC2-A45A-A3AD34B9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5" y="846696"/>
            <a:ext cx="7175308" cy="5164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EC9FC-8BE0-4870-90B7-44CE129FCBD6}"/>
              </a:ext>
            </a:extLst>
          </p:cNvPr>
          <p:cNvSpPr txBox="1"/>
          <p:nvPr/>
        </p:nvSpPr>
        <p:spPr>
          <a:xfrm>
            <a:off x="158261" y="77078"/>
            <a:ext cx="49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WEB APPLICATION USING FLASK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E8F5A-406E-4965-A630-0D3051A6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812" y="1593509"/>
            <a:ext cx="3689052" cy="3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13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1" y="615821"/>
            <a:ext cx="12192000" cy="5688277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47702484-DDC1-4999-93AC-BCC9F5D13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317" y="-864085"/>
            <a:ext cx="4073300" cy="407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BE583-125B-410E-99D8-3B64868973A6}"/>
              </a:ext>
            </a:extLst>
          </p:cNvPr>
          <p:cNvSpPr txBox="1"/>
          <p:nvPr/>
        </p:nvSpPr>
        <p:spPr>
          <a:xfrm>
            <a:off x="3397601" y="771673"/>
            <a:ext cx="459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WEB 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0D7112-122F-4F68-BAC3-01967FB88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31" y="2564457"/>
            <a:ext cx="10125808" cy="32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259EE-0E63-4D5A-8047-992A3F00FBD1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5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1" y="58670"/>
            <a:ext cx="173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2</a:t>
            </a:fld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4FC47-58D2-4D49-A875-8B296EBB095D}"/>
              </a:ext>
            </a:extLst>
          </p:cNvPr>
          <p:cNvSpPr txBox="1"/>
          <p:nvPr/>
        </p:nvSpPr>
        <p:spPr>
          <a:xfrm>
            <a:off x="2225331" y="2680290"/>
            <a:ext cx="3065076" cy="51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Data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AEC1C-F03A-47BD-B436-1CB4F605D3B8}"/>
              </a:ext>
            </a:extLst>
          </p:cNvPr>
          <p:cNvSpPr txBox="1"/>
          <p:nvPr/>
        </p:nvSpPr>
        <p:spPr>
          <a:xfrm>
            <a:off x="2193092" y="1882636"/>
            <a:ext cx="6417508" cy="51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Data Collection- Twitter and Reddit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86FFEF-8DFA-49AF-85CF-1938C9CC8AA0}"/>
              </a:ext>
            </a:extLst>
          </p:cNvPr>
          <p:cNvSpPr/>
          <p:nvPr/>
        </p:nvSpPr>
        <p:spPr bwMode="auto">
          <a:xfrm>
            <a:off x="1118562" y="1019319"/>
            <a:ext cx="602860" cy="602860"/>
          </a:xfrm>
          <a:prstGeom prst="ellipse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BB3AB7-E005-42C8-AD0B-A0659F60C489}"/>
              </a:ext>
            </a:extLst>
          </p:cNvPr>
          <p:cNvSpPr/>
          <p:nvPr/>
        </p:nvSpPr>
        <p:spPr bwMode="auto">
          <a:xfrm>
            <a:off x="1118562" y="1877861"/>
            <a:ext cx="602860" cy="602860"/>
          </a:xfrm>
          <a:prstGeom prst="ellipse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05D1F-0E21-4189-BF1B-DB81649E4BD0}"/>
              </a:ext>
            </a:extLst>
          </p:cNvPr>
          <p:cNvSpPr/>
          <p:nvPr/>
        </p:nvSpPr>
        <p:spPr bwMode="auto">
          <a:xfrm>
            <a:off x="1150471" y="2680290"/>
            <a:ext cx="602860" cy="602860"/>
          </a:xfrm>
          <a:prstGeom prst="ellipse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03A77-408C-4278-A3C5-16500962C588}"/>
              </a:ext>
            </a:extLst>
          </p:cNvPr>
          <p:cNvSpPr txBox="1"/>
          <p:nvPr/>
        </p:nvSpPr>
        <p:spPr>
          <a:xfrm>
            <a:off x="2260500" y="3605558"/>
            <a:ext cx="3474722" cy="51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Storing of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757EF-F3E7-48FF-AA9D-FCA4CEBCB639}"/>
              </a:ext>
            </a:extLst>
          </p:cNvPr>
          <p:cNvSpPr/>
          <p:nvPr/>
        </p:nvSpPr>
        <p:spPr>
          <a:xfrm>
            <a:off x="8908869" y="615821"/>
            <a:ext cx="3283131" cy="5688277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8" name="Picture 2" descr="Table Of Contents Icons - Download Free Vector Icons | Noun Project">
            <a:extLst>
              <a:ext uri="{FF2B5EF4-FFF2-40B4-BE49-F238E27FC236}">
                <a16:creationId xmlns:a16="http://schemas.microsoft.com/office/drawing/2014/main" id="{11B252DD-5379-41DF-9727-61DBF213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897"/>
                    </a14:imgEffect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16" y="1859558"/>
            <a:ext cx="2625435" cy="262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E4074BA-7607-4F1D-BF5D-7954174971FD}"/>
              </a:ext>
            </a:extLst>
          </p:cNvPr>
          <p:cNvSpPr/>
          <p:nvPr/>
        </p:nvSpPr>
        <p:spPr bwMode="auto">
          <a:xfrm>
            <a:off x="1185641" y="3634501"/>
            <a:ext cx="602860" cy="602860"/>
          </a:xfrm>
          <a:prstGeom prst="ellipse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558E6-D896-409D-BEE2-BD402EC86DF4}"/>
              </a:ext>
            </a:extLst>
          </p:cNvPr>
          <p:cNvSpPr txBox="1"/>
          <p:nvPr/>
        </p:nvSpPr>
        <p:spPr>
          <a:xfrm>
            <a:off x="2230022" y="1012941"/>
            <a:ext cx="4008735" cy="51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About 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CCBC4E-D7EE-47D9-B087-733782432055}"/>
              </a:ext>
            </a:extLst>
          </p:cNvPr>
          <p:cNvSpPr/>
          <p:nvPr/>
        </p:nvSpPr>
        <p:spPr bwMode="auto">
          <a:xfrm>
            <a:off x="1185641" y="4493043"/>
            <a:ext cx="602860" cy="602860"/>
          </a:xfrm>
          <a:prstGeom prst="ellipse">
            <a:avLst/>
          </a:prstGeom>
          <a:solidFill>
            <a:srgbClr val="00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27353-6531-4038-855A-874FB7DE4218}"/>
              </a:ext>
            </a:extLst>
          </p:cNvPr>
          <p:cNvSpPr txBox="1"/>
          <p:nvPr/>
        </p:nvSpPr>
        <p:spPr>
          <a:xfrm>
            <a:off x="2300066" y="4460737"/>
            <a:ext cx="3474722" cy="514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191438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0" y="7351"/>
            <a:ext cx="116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3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6524975" y="617517"/>
            <a:ext cx="5667025" cy="5738833"/>
          </a:xfrm>
          <a:prstGeom prst="rect">
            <a:avLst/>
          </a:prstGeom>
          <a:solidFill>
            <a:schemeClr val="bg2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>
              <a:solidFill>
                <a:schemeClr val="bg1"/>
              </a:solidFill>
            </a:endParaRPr>
          </a:p>
        </p:txBody>
      </p:sp>
      <p:pic>
        <p:nvPicPr>
          <p:cNvPr id="12" name="Picture 20" descr="Funny alien monster icons colorful cartoon characters sketch Free vector in  Adobe Illustrator ai ( .ai ) format, Encapsulated PostScript eps ( .eps )  format format for free download 2.94MB">
            <a:extLst>
              <a:ext uri="{FF2B5EF4-FFF2-40B4-BE49-F238E27FC236}">
                <a16:creationId xmlns:a16="http://schemas.microsoft.com/office/drawing/2014/main" id="{3F28E24E-D385-4075-A07A-07A0856D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105" r="49218" b="54539"/>
          <a:stretch/>
        </p:blipFill>
        <p:spPr bwMode="auto">
          <a:xfrm>
            <a:off x="2219848" y="1080420"/>
            <a:ext cx="2160000" cy="2160000"/>
          </a:xfrm>
          <a:prstGeom prst="ellipse">
            <a:avLst/>
          </a:prstGeom>
          <a:noFill/>
          <a:ln w="50800" cmpd="sng">
            <a:solidFill>
              <a:srgbClr val="522B7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496632-D6F8-4239-8516-C4D98AC054D1}"/>
              </a:ext>
            </a:extLst>
          </p:cNvPr>
          <p:cNvSpPr txBox="1"/>
          <p:nvPr/>
        </p:nvSpPr>
        <p:spPr>
          <a:xfrm>
            <a:off x="672613" y="3767512"/>
            <a:ext cx="5239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Manoj Gottumukkala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University of Western Ontario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Masters in Electrical and Computer Engineerin</a:t>
            </a:r>
            <a:r>
              <a:rPr lang="en-CA" dirty="0"/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2310-BE6C-4E2B-8504-4A0E41BB659F}"/>
              </a:ext>
            </a:extLst>
          </p:cNvPr>
          <p:cNvSpPr txBox="1"/>
          <p:nvPr/>
        </p:nvSpPr>
        <p:spPr>
          <a:xfrm>
            <a:off x="7926265" y="1017540"/>
            <a:ext cx="383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the video presentation</a:t>
            </a:r>
          </a:p>
        </p:txBody>
      </p:sp>
      <p:sp>
        <p:nvSpPr>
          <p:cNvPr id="4" name="AutoShape 2" descr="Image result for youtube picture">
            <a:extLst>
              <a:ext uri="{FF2B5EF4-FFF2-40B4-BE49-F238E27FC236}">
                <a16:creationId xmlns:a16="http://schemas.microsoft.com/office/drawing/2014/main" id="{5250B831-93DC-4E07-BC74-E2B277EDA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youtube picture">
            <a:extLst>
              <a:ext uri="{FF2B5EF4-FFF2-40B4-BE49-F238E27FC236}">
                <a16:creationId xmlns:a16="http://schemas.microsoft.com/office/drawing/2014/main" id="{48E437B8-3D1C-4CC8-A338-D1BAEB69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40" y="3437014"/>
            <a:ext cx="2744664" cy="19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E4178-5C98-49C2-BD7C-A223AD49984A}"/>
              </a:ext>
            </a:extLst>
          </p:cNvPr>
          <p:cNvSpPr txBox="1"/>
          <p:nvPr/>
        </p:nvSpPr>
        <p:spPr>
          <a:xfrm>
            <a:off x="7389935" y="1828097"/>
            <a:ext cx="469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https://www.youtube.com/watch?v=EshPJnyrlFA&amp;feature=youtu.be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81" y="169266"/>
            <a:ext cx="11002962" cy="823913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/>
              <a:t>TOOLS AND TECHNIQUES FOR REAL TIME DATA COLLECTION </a:t>
            </a:r>
            <a:r>
              <a:rPr lang="en-US" sz="2400" b="1" dirty="0">
                <a:solidFill>
                  <a:srgbClr val="FF0000"/>
                </a:solidFill>
              </a:rPr>
              <a:t>ASSIGNMENT #2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7" y="1697823"/>
            <a:ext cx="5989783" cy="44868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5600" dirty="0">
                <a:solidFill>
                  <a:srgbClr val="0070C0"/>
                </a:solidFill>
              </a:rPr>
              <a:t>Tasks</a:t>
            </a:r>
            <a:endParaRPr lang="en-CA" sz="4800" dirty="0"/>
          </a:p>
          <a:p>
            <a:pPr marL="0" indent="0">
              <a:buNone/>
            </a:pPr>
            <a:r>
              <a:rPr lang="en-CA" sz="4800" dirty="0"/>
              <a:t>1. Build a Web Application that allows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/>
              <a:t>Real-time acquisition of feeds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/>
              <a:t>Display (media from the social media feed i.e. photos, videos, web links)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/>
              <a:t>Store collected data in a remote data source(</a:t>
            </a:r>
            <a:r>
              <a:rPr lang="en-CA" sz="4800" dirty="0" err="1"/>
              <a:t>i.e</a:t>
            </a:r>
            <a:r>
              <a:rPr lang="en-CA" sz="4800" dirty="0"/>
              <a:t> Microsoft Azure, MS SQL Server)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CA" sz="4800" dirty="0"/>
              <a:t>Remember that each time you import this data you do not want duplicates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CA" sz="4800" dirty="0"/>
              <a:t>Check for previous entries before importing the record</a:t>
            </a:r>
          </a:p>
          <a:p>
            <a:pPr marL="0" indent="0">
              <a:buNone/>
            </a:pPr>
            <a:r>
              <a:rPr lang="en-CA" sz="4800" dirty="0"/>
              <a:t>2. Collect a minimum of 100 entries. </a:t>
            </a:r>
          </a:p>
          <a:p>
            <a:pPr marL="0" indent="0">
              <a:buNone/>
            </a:pPr>
            <a:r>
              <a:rPr lang="en-CA" sz="4800" dirty="0"/>
              <a:t>3. Build a data model (Object) that suits your data collection. 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/>
              <a:t>Twitter-Social Media Object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4800" dirty="0" err="1"/>
              <a:t>UserId</a:t>
            </a:r>
            <a:endParaRPr lang="en-CA" sz="4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4800" dirty="0"/>
              <a:t>Twitter handle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4800" dirty="0"/>
              <a:t>Likes/Dislikes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4800" dirty="0"/>
              <a:t>Description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4800" dirty="0"/>
              <a:t>Date</a:t>
            </a:r>
          </a:p>
          <a:p>
            <a:pPr marL="914400" lvl="2" indent="0">
              <a:buNone/>
            </a:pPr>
            <a:endParaRPr lang="en-CA" sz="4800" dirty="0"/>
          </a:p>
          <a:p>
            <a:endParaRPr lang="en-CA" sz="5600" dirty="0"/>
          </a:p>
        </p:txBody>
      </p:sp>
      <p:pic>
        <p:nvPicPr>
          <p:cNvPr id="13" name="Picture Placeholder 6" descr="Iphone Floating taking image">
            <a:extLst>
              <a:ext uri="{FF2B5EF4-FFF2-40B4-BE49-F238E27FC236}">
                <a16:creationId xmlns:a16="http://schemas.microsoft.com/office/drawing/2014/main" id="{E5237ADA-5002-4033-9032-57229256C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217" y="1"/>
            <a:ext cx="1135735" cy="1277702"/>
          </a:xfrm>
          <a:prstGeom prst="parallelogram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F22033-58DE-4245-9B1D-AA9D709A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217" y="0"/>
            <a:ext cx="1135735" cy="1277702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B99C9EE-9A17-483E-83EC-AF5E8EAD6EDA}"/>
              </a:ext>
            </a:extLst>
          </p:cNvPr>
          <p:cNvSpPr txBox="1">
            <a:spLocks/>
          </p:cNvSpPr>
          <p:nvPr/>
        </p:nvSpPr>
        <p:spPr>
          <a:xfrm>
            <a:off x="6096000" y="1820547"/>
            <a:ext cx="5874026" cy="49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4. Demonstrate the use of One to Many Lists in your Data Model. 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200" dirty="0"/>
              <a:t>Many businesses function out of multiple offices and usually have many contacts within the business.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200" dirty="0"/>
              <a:t>Use a List collection to give yourself the ability to add multiple Address and Contact Objects to your Business Object</a:t>
            </a:r>
          </a:p>
          <a:p>
            <a:pPr marL="0" indent="0">
              <a:buNone/>
            </a:pPr>
            <a:r>
              <a:rPr lang="en-CA" sz="1200" dirty="0"/>
              <a:t>5. Store this data in a Cloud database (Azure MS SQL Server or MongoDB are good choices)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200" dirty="0"/>
              <a:t>Remember to choose a free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1200" dirty="0"/>
              <a:t>On Azure, setup a Web App + SQL, this option will allow you to setup a 32 Mb Database on a Free Tier Server</a:t>
            </a:r>
          </a:p>
          <a:p>
            <a:pPr marL="0" indent="0">
              <a:buNone/>
            </a:pPr>
            <a:r>
              <a:rPr lang="en-CA" sz="1200" dirty="0"/>
              <a:t>6. Add one more Social Media provider (</a:t>
            </a:r>
            <a:r>
              <a:rPr lang="en-CA" sz="1200" dirty="0" err="1"/>
              <a:t>i.e</a:t>
            </a:r>
            <a:r>
              <a:rPr lang="en-CA" sz="1200" dirty="0"/>
              <a:t> Twitter, Instagram) and duplicate the data collection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b="1" dirty="0">
                <a:solidFill>
                  <a:srgbClr val="FF0000"/>
                </a:solidFill>
              </a:rPr>
              <a:t>Note: Presentations will be a individual power point format with video included in submission on Blackboard link.</a:t>
            </a:r>
          </a:p>
          <a:p>
            <a:endParaRPr lang="en-CA" sz="5600" dirty="0"/>
          </a:p>
          <a:p>
            <a:pPr>
              <a:buFont typeface="Wingdings" panose="05000000000000000000" pitchFamily="2" charset="2"/>
              <a:buChar char="Ø"/>
            </a:pPr>
            <a:endParaRPr lang="en-CA" sz="5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0493D-D5D5-4035-A8BF-A03C2D73DB60}"/>
              </a:ext>
            </a:extLst>
          </p:cNvPr>
          <p:cNvSpPr txBox="1"/>
          <p:nvPr/>
        </p:nvSpPr>
        <p:spPr>
          <a:xfrm>
            <a:off x="1719670" y="979931"/>
            <a:ext cx="852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CA" sz="1400" dirty="0">
                <a:solidFill>
                  <a:srgbClr val="002060"/>
                </a:solidFill>
              </a:rPr>
              <a:t>Use a programming language (C# or Python) as a choice for project creation.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CA" sz="1400" dirty="0">
                <a:solidFill>
                  <a:srgbClr val="002060"/>
                </a:solidFill>
              </a:rPr>
              <a:t>Your code should be well commented and easy to execute and demonstrate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CA" sz="1400" dirty="0">
                <a:solidFill>
                  <a:srgbClr val="00B050"/>
                </a:solidFill>
              </a:rPr>
              <a:t>Due date for Assignment #2 – Monday, 22</a:t>
            </a:r>
            <a:r>
              <a:rPr lang="en-CA" sz="1400" baseline="30000" dirty="0">
                <a:solidFill>
                  <a:srgbClr val="00B050"/>
                </a:solidFill>
              </a:rPr>
              <a:t>nd</a:t>
            </a:r>
            <a:r>
              <a:rPr lang="en-CA" sz="1400" dirty="0">
                <a:solidFill>
                  <a:srgbClr val="00B050"/>
                </a:solidFill>
              </a:rPr>
              <a:t> of February 2021 @ 1pm.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1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13056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0" y="237710"/>
            <a:ext cx="1193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Social Media Platforms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5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7525399" y="1288950"/>
            <a:ext cx="4666601" cy="5015149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/>
          </a:p>
        </p:txBody>
      </p:sp>
      <p:pic>
        <p:nvPicPr>
          <p:cNvPr id="6146" name="Picture 2" descr="Image result for twitter logo">
            <a:extLst>
              <a:ext uri="{FF2B5EF4-FFF2-40B4-BE49-F238E27FC236}">
                <a16:creationId xmlns:a16="http://schemas.microsoft.com/office/drawing/2014/main" id="{E24CAED8-7589-4243-AA8D-D2146E81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94" y="358321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redditor logo">
            <a:extLst>
              <a:ext uri="{FF2B5EF4-FFF2-40B4-BE49-F238E27FC236}">
                <a16:creationId xmlns:a16="http://schemas.microsoft.com/office/drawing/2014/main" id="{64F9A6AE-9969-4CDA-8847-2143E897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867" y="3130981"/>
            <a:ext cx="2504665" cy="25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A73F0-3C99-43FC-A601-B4E23879C40E}"/>
              </a:ext>
            </a:extLst>
          </p:cNvPr>
          <p:cNvSpPr txBox="1"/>
          <p:nvPr/>
        </p:nvSpPr>
        <p:spPr>
          <a:xfrm>
            <a:off x="8849457" y="2312974"/>
            <a:ext cx="485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Reddit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13622B-45A9-4DAE-B6DC-D47F52F36C43}"/>
              </a:ext>
            </a:extLst>
          </p:cNvPr>
          <p:cNvSpPr txBox="1"/>
          <p:nvPr/>
        </p:nvSpPr>
        <p:spPr>
          <a:xfrm>
            <a:off x="2121877" y="2438417"/>
            <a:ext cx="485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5808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6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7996604" y="584690"/>
            <a:ext cx="4195396" cy="5719408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Mining tools">
            <a:extLst>
              <a:ext uri="{FF2B5EF4-FFF2-40B4-BE49-F238E27FC236}">
                <a16:creationId xmlns:a16="http://schemas.microsoft.com/office/drawing/2014/main" id="{31404125-7FDE-474C-AF61-671A5FEE9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8828" y="1595125"/>
            <a:ext cx="3286229" cy="3286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7893C9-A2C4-4DEF-A78E-C3FBC3C12CAB}"/>
              </a:ext>
            </a:extLst>
          </p:cNvPr>
          <p:cNvSpPr txBox="1"/>
          <p:nvPr/>
        </p:nvSpPr>
        <p:spPr>
          <a:xfrm>
            <a:off x="8524142" y="2883877"/>
            <a:ext cx="2829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TOOLS</a:t>
            </a:r>
          </a:p>
        </p:txBody>
      </p:sp>
      <p:pic>
        <p:nvPicPr>
          <p:cNvPr id="6150" name="Picture 6" descr="Python icon - Free download on Iconfinder">
            <a:extLst>
              <a:ext uri="{FF2B5EF4-FFF2-40B4-BE49-F238E27FC236}">
                <a16:creationId xmlns:a16="http://schemas.microsoft.com/office/drawing/2014/main" id="{32FC2AB0-B5B5-44BD-9F29-25C66141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54" y="2734813"/>
            <a:ext cx="1567122" cy="15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Spyder (software) - Wikipedia">
            <a:extLst>
              <a:ext uri="{FF2B5EF4-FFF2-40B4-BE49-F238E27FC236}">
                <a16:creationId xmlns:a16="http://schemas.microsoft.com/office/drawing/2014/main" id="{B089F2A8-E508-41D6-A288-C4D74E91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3" y="824239"/>
            <a:ext cx="1592142" cy="15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flask python">
            <a:extLst>
              <a:ext uri="{FF2B5EF4-FFF2-40B4-BE49-F238E27FC236}">
                <a16:creationId xmlns:a16="http://schemas.microsoft.com/office/drawing/2014/main" id="{D99B0448-4E33-4073-8BFA-B74FE613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3" y="5099543"/>
            <a:ext cx="1741408" cy="89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tweepy logo">
            <a:extLst>
              <a:ext uri="{FF2B5EF4-FFF2-40B4-BE49-F238E27FC236}">
                <a16:creationId xmlns:a16="http://schemas.microsoft.com/office/drawing/2014/main" id="{BB4C2750-7B8B-464B-92AC-B39BFCFB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2" y="1154874"/>
            <a:ext cx="2632111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aw python logo">
            <a:extLst>
              <a:ext uri="{FF2B5EF4-FFF2-40B4-BE49-F238E27FC236}">
                <a16:creationId xmlns:a16="http://schemas.microsoft.com/office/drawing/2014/main" id="{02639B85-2C2E-41E5-AA63-0DA8C10E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26" y="2877839"/>
            <a:ext cx="1286987" cy="12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mongo db">
            <a:extLst>
              <a:ext uri="{FF2B5EF4-FFF2-40B4-BE49-F238E27FC236}">
                <a16:creationId xmlns:a16="http://schemas.microsoft.com/office/drawing/2014/main" id="{EE87E261-0100-40DE-8A04-4A7BD371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84" y="4520080"/>
            <a:ext cx="1241198" cy="14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bootstrap logo">
            <a:extLst>
              <a:ext uri="{FF2B5EF4-FFF2-40B4-BE49-F238E27FC236}">
                <a16:creationId xmlns:a16="http://schemas.microsoft.com/office/drawing/2014/main" id="{4A560878-C8B6-4C0C-9C20-C3A6C810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4" y="2901514"/>
            <a:ext cx="2373016" cy="12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0" y="7352"/>
            <a:ext cx="116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Data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7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6503483" y="598587"/>
            <a:ext cx="5688518" cy="5705512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01E640-0496-449C-8041-CBD29E2E6261}"/>
              </a:ext>
            </a:extLst>
          </p:cNvPr>
          <p:cNvGrpSpPr/>
          <p:nvPr/>
        </p:nvGrpSpPr>
        <p:grpSpPr>
          <a:xfrm>
            <a:off x="819809" y="2609231"/>
            <a:ext cx="5077302" cy="565862"/>
            <a:chOff x="812549" y="1515811"/>
            <a:chExt cx="4858783" cy="7256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04FC6-8792-456E-8FC6-A3B40A101189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rgbClr val="9285A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Unique  identifier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8F43FF-C8A1-46B8-8AAF-2DD0936A189E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rgbClr val="705F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DA6D20-4008-42B5-BEC9-9352BDD44F04}"/>
              </a:ext>
            </a:extLst>
          </p:cNvPr>
          <p:cNvGrpSpPr/>
          <p:nvPr/>
        </p:nvGrpSpPr>
        <p:grpSpPr>
          <a:xfrm>
            <a:off x="819809" y="3949108"/>
            <a:ext cx="5077302" cy="565862"/>
            <a:chOff x="812549" y="1515811"/>
            <a:chExt cx="4858783" cy="7256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12A590-AF2C-4231-AF7D-3F6B0850A7FC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rgbClr val="9285A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content posted by the user.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C74AF-1C6B-4E31-BA24-AE20DE78270B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rgbClr val="705F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5B136-A9F2-4032-869B-34441E6F0B4E}"/>
              </a:ext>
            </a:extLst>
          </p:cNvPr>
          <p:cNvGrpSpPr/>
          <p:nvPr/>
        </p:nvGrpSpPr>
        <p:grpSpPr>
          <a:xfrm>
            <a:off x="812549" y="4615078"/>
            <a:ext cx="5077302" cy="565862"/>
            <a:chOff x="812549" y="1515811"/>
            <a:chExt cx="4858783" cy="7256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5CEE6F-3A6E-47E4-881D-933C625A5C05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rgbClr val="9285A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Link posted by the user.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B838E9-AE60-4C6C-AB5A-1F8AED8CDF5F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rgbClr val="705F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Link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E1C83-5F9B-44FA-A91B-D11DDE9D0CF7}"/>
              </a:ext>
            </a:extLst>
          </p:cNvPr>
          <p:cNvGrpSpPr/>
          <p:nvPr/>
        </p:nvGrpSpPr>
        <p:grpSpPr>
          <a:xfrm>
            <a:off x="815286" y="3262038"/>
            <a:ext cx="5077302" cy="565862"/>
            <a:chOff x="812549" y="1515811"/>
            <a:chExt cx="4858783" cy="72567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FD0BA1-B69A-4AF9-8B31-F73CFD5D0CF5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rgbClr val="9285A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Name of the account user.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4641F7-DCDA-4287-83AE-3900F49AEC2F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rgbClr val="705F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Author Name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FC46A8-4E9B-4E1E-972E-D2DF6A4C25A2}"/>
              </a:ext>
            </a:extLst>
          </p:cNvPr>
          <p:cNvGrpSpPr/>
          <p:nvPr/>
        </p:nvGrpSpPr>
        <p:grpSpPr>
          <a:xfrm>
            <a:off x="6809091" y="3023680"/>
            <a:ext cx="4993675" cy="405320"/>
            <a:chOff x="812549" y="1515811"/>
            <a:chExt cx="4858783" cy="72567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7EB28E-5560-4FEB-BBDF-FA514F6A9AE1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Name of the user account.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E3748F-448D-4D43-A14E-E8DABDC94452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 Name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3914AD-074A-40A9-963D-62BF21877BE8}"/>
              </a:ext>
            </a:extLst>
          </p:cNvPr>
          <p:cNvGrpSpPr/>
          <p:nvPr/>
        </p:nvGrpSpPr>
        <p:grpSpPr>
          <a:xfrm>
            <a:off x="6781330" y="3604024"/>
            <a:ext cx="5001751" cy="359596"/>
            <a:chOff x="715597" y="1515811"/>
            <a:chExt cx="4955735" cy="72567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595C88-A241-481C-87EC-BF8A81A13D43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Screen Name of the user.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A2782F-2473-4F1F-A318-2A9F6E902841}"/>
                </a:ext>
              </a:extLst>
            </p:cNvPr>
            <p:cNvSpPr/>
            <p:nvPr/>
          </p:nvSpPr>
          <p:spPr>
            <a:xfrm>
              <a:off x="715597" y="1515811"/>
              <a:ext cx="1501335" cy="7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 </a:t>
              </a:r>
              <a:r>
                <a:rPr lang="en-CA" dirty="0" err="1">
                  <a:solidFill>
                    <a:srgbClr val="7030A0"/>
                  </a:solidFill>
                </a:rPr>
                <a:t>screen_name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098" name="Picture 2" descr="Image result for reddit logo in violet color">
            <a:extLst>
              <a:ext uri="{FF2B5EF4-FFF2-40B4-BE49-F238E27FC236}">
                <a16:creationId xmlns:a16="http://schemas.microsoft.com/office/drawing/2014/main" id="{3D8CF320-A21A-40FD-80A2-10B7BFE7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7" y="747312"/>
            <a:ext cx="1505318" cy="1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 in white">
            <a:extLst>
              <a:ext uri="{FF2B5EF4-FFF2-40B4-BE49-F238E27FC236}">
                <a16:creationId xmlns:a16="http://schemas.microsoft.com/office/drawing/2014/main" id="{410D408D-504F-4091-8220-AA552C4B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817675"/>
            <a:ext cx="1277144" cy="10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FB38D28-0D55-40CC-B03D-84C97553B0A7}"/>
              </a:ext>
            </a:extLst>
          </p:cNvPr>
          <p:cNvGrpSpPr/>
          <p:nvPr/>
        </p:nvGrpSpPr>
        <p:grpSpPr>
          <a:xfrm>
            <a:off x="6776443" y="4194957"/>
            <a:ext cx="5043316" cy="368503"/>
            <a:chOff x="812549" y="1515811"/>
            <a:chExt cx="4858783" cy="72567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884454-6820-4821-8DD9-80C20E257912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Profile picture </a:t>
              </a:r>
              <a:r>
                <a:rPr lang="en-CA" dirty="0" err="1">
                  <a:solidFill>
                    <a:srgbClr val="7030A0"/>
                  </a:solidFill>
                </a:rPr>
                <a:t>url</a:t>
              </a:r>
              <a:endParaRPr lang="en-CA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872AA5-0DEE-41CB-9E07-7AD08F71BDD1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 </a:t>
              </a:r>
              <a:r>
                <a:rPr lang="en-CA" dirty="0" err="1">
                  <a:solidFill>
                    <a:srgbClr val="7030A0"/>
                  </a:solidFill>
                </a:rPr>
                <a:t>image_url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3803BB-7631-4430-95A4-52D32C9426C3}"/>
              </a:ext>
            </a:extLst>
          </p:cNvPr>
          <p:cNvGrpSpPr/>
          <p:nvPr/>
        </p:nvGrpSpPr>
        <p:grpSpPr>
          <a:xfrm>
            <a:off x="6776443" y="4762971"/>
            <a:ext cx="5079392" cy="368501"/>
            <a:chOff x="812549" y="1515811"/>
            <a:chExt cx="4858783" cy="72567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1218E1-D0FB-477B-8A87-DC6522C8232F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Content of the post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BFF57F-EC2F-47AC-9E16-72CCF158F072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 text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BFB742-778A-4ED1-8389-34240D1A277F}"/>
              </a:ext>
            </a:extLst>
          </p:cNvPr>
          <p:cNvGrpSpPr/>
          <p:nvPr/>
        </p:nvGrpSpPr>
        <p:grpSpPr>
          <a:xfrm>
            <a:off x="6813121" y="2546128"/>
            <a:ext cx="4969960" cy="356518"/>
            <a:chOff x="812549" y="1515811"/>
            <a:chExt cx="4858783" cy="7256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17DB0A-9EF4-4FC7-9DE0-CC5307087F93}"/>
                </a:ext>
              </a:extLst>
            </p:cNvPr>
            <p:cNvSpPr/>
            <p:nvPr/>
          </p:nvSpPr>
          <p:spPr>
            <a:xfrm>
              <a:off x="2216932" y="1515812"/>
              <a:ext cx="3454400" cy="7256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Unique Identifier of the user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86A0A9-1BB8-4159-9F4B-71DEB92B8EB4}"/>
                </a:ext>
              </a:extLst>
            </p:cNvPr>
            <p:cNvSpPr/>
            <p:nvPr/>
          </p:nvSpPr>
          <p:spPr>
            <a:xfrm>
              <a:off x="812549" y="1515811"/>
              <a:ext cx="1404383" cy="725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7030A0"/>
                  </a:solidFill>
                </a:rPr>
                <a:t>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1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8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8393342" y="617516"/>
            <a:ext cx="3798658" cy="5688281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/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325EC734-BB3E-4EF6-BF6D-A85E7FC54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1708" y="2214610"/>
            <a:ext cx="2744309" cy="2744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8E896-AF11-4BB9-982D-E1BBD2A1C66F}"/>
              </a:ext>
            </a:extLst>
          </p:cNvPr>
          <p:cNvSpPr txBox="1"/>
          <p:nvPr/>
        </p:nvSpPr>
        <p:spPr>
          <a:xfrm>
            <a:off x="8180157" y="2615233"/>
            <a:ext cx="4121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  <a:p>
            <a:pPr algn="ctr"/>
            <a:r>
              <a:rPr lang="en-CA" sz="3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-Reddit</a:t>
            </a:r>
          </a:p>
        </p:txBody>
      </p:sp>
      <p:pic>
        <p:nvPicPr>
          <p:cNvPr id="3074" name="Picture 2" descr="Image result for reddit logo">
            <a:extLst>
              <a:ext uri="{FF2B5EF4-FFF2-40B4-BE49-F238E27FC236}">
                <a16:creationId xmlns:a16="http://schemas.microsoft.com/office/drawing/2014/main" id="{8F1D4502-2DF4-4D68-9C25-16DDDC8B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18" y="617515"/>
            <a:ext cx="1772382" cy="9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71392-3890-475F-93F2-564F1D70E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1" y="1012001"/>
            <a:ext cx="8359571" cy="47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33A36-B578-4F49-BCD1-B41EBF8937F1}"/>
              </a:ext>
            </a:extLst>
          </p:cNvPr>
          <p:cNvSpPr/>
          <p:nvPr/>
        </p:nvSpPr>
        <p:spPr>
          <a:xfrm>
            <a:off x="0" y="0"/>
            <a:ext cx="12192000" cy="6175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DA18-8C3E-48A6-8F51-6CA8F5ED8A79}"/>
              </a:ext>
            </a:extLst>
          </p:cNvPr>
          <p:cNvCxnSpPr/>
          <p:nvPr/>
        </p:nvCxnSpPr>
        <p:spPr>
          <a:xfrm>
            <a:off x="0" y="6305797"/>
            <a:ext cx="12192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513E9-7CE5-4925-80B1-2A6D14F38639}"/>
              </a:ext>
            </a:extLst>
          </p:cNvPr>
          <p:cNvSpPr txBox="1"/>
          <p:nvPr/>
        </p:nvSpPr>
        <p:spPr>
          <a:xfrm>
            <a:off x="253340" y="7351"/>
            <a:ext cx="1168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>
                <a:solidFill>
                  <a:schemeClr val="bg1"/>
                </a:solidFill>
              </a:rPr>
              <a:t>Project Details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7D2B-9119-4C41-99C1-AB7A392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00B5-6E5C-43B3-BD00-98B538FC79B2}" type="slidenum">
              <a:rPr lang="en-CA" smtClean="0"/>
              <a:t>9</a:t>
            </a:fld>
            <a:endParaRPr lang="en-CA"/>
          </a:p>
        </p:txBody>
      </p:sp>
      <p:pic>
        <p:nvPicPr>
          <p:cNvPr id="16" name="Graphic 15" descr="Ecommerce with solid fill">
            <a:extLst>
              <a:ext uri="{FF2B5EF4-FFF2-40B4-BE49-F238E27FC236}">
                <a16:creationId xmlns:a16="http://schemas.microsoft.com/office/drawing/2014/main" id="{4CEE4F63-EC46-4CE8-9C3E-51714DD2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01" y="1878649"/>
            <a:ext cx="2504665" cy="25046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1923C-530C-4799-BDC2-57293E0A9178}"/>
              </a:ext>
            </a:extLst>
          </p:cNvPr>
          <p:cNvSpPr/>
          <p:nvPr/>
        </p:nvSpPr>
        <p:spPr>
          <a:xfrm>
            <a:off x="8110904" y="619757"/>
            <a:ext cx="4081096" cy="5715087"/>
          </a:xfrm>
          <a:prstGeom prst="rect">
            <a:avLst/>
          </a:prstGeom>
          <a:solidFill>
            <a:srgbClr val="705F93"/>
          </a:solidFill>
          <a:ln>
            <a:solidFill>
              <a:srgbClr val="705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/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325EC734-BB3E-4EF6-BF6D-A85E7FC54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110" y="2022238"/>
            <a:ext cx="3228890" cy="3228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8E896-AF11-4BB9-982D-E1BBD2A1C66F}"/>
              </a:ext>
            </a:extLst>
          </p:cNvPr>
          <p:cNvSpPr txBox="1"/>
          <p:nvPr/>
        </p:nvSpPr>
        <p:spPr>
          <a:xfrm>
            <a:off x="7891616" y="2526154"/>
            <a:ext cx="471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  <a:p>
            <a:pPr algn="ctr"/>
            <a:r>
              <a:rPr lang="en-CA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-Twitter</a:t>
            </a:r>
          </a:p>
        </p:txBody>
      </p:sp>
      <p:pic>
        <p:nvPicPr>
          <p:cNvPr id="2050" name="Picture 2" descr="Image result for twitter logo">
            <a:extLst>
              <a:ext uri="{FF2B5EF4-FFF2-40B4-BE49-F238E27FC236}">
                <a16:creationId xmlns:a16="http://schemas.microsoft.com/office/drawing/2014/main" id="{BEE41820-86B8-4E43-8F64-45E5E06E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496" y="617517"/>
            <a:ext cx="1256504" cy="7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3F373-A4AD-4BBC-A41E-F56E55F07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2126"/>
            <a:ext cx="8193146" cy="57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6167EF198DD4CB754123C1AD4861C" ma:contentTypeVersion="4" ma:contentTypeDescription="Create a new document." ma:contentTypeScope="" ma:versionID="e51db3f72691db74482efedb12268d2e">
  <xsd:schema xmlns:xsd="http://www.w3.org/2001/XMLSchema" xmlns:xs="http://www.w3.org/2001/XMLSchema" xmlns:p="http://schemas.microsoft.com/office/2006/metadata/properties" xmlns:ns3="f494e13a-26bb-4208-ac7d-b455d0055cac" targetNamespace="http://schemas.microsoft.com/office/2006/metadata/properties" ma:root="true" ma:fieldsID="e268e07c6b8b08e41edb3d90562ac15a" ns3:_="">
    <xsd:import namespace="f494e13a-26bb-4208-ac7d-b455d0055c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4e13a-26bb-4208-ac7d-b455d0055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9A735-B726-48FB-A789-6BBBBB100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94e13a-26bb-4208-ac7d-b455d0055c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2D443-D717-4EA9-A943-429C7E5A3523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494e13a-26bb-4208-ac7d-b455d0055ca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0A3769-1D60-45F0-9482-42C585BA23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692</Words>
  <Application>Microsoft Office PowerPoint</Application>
  <PresentationFormat>Widescreen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TOOLS AND TECHNIQUES FOR REAL TIME DATA COLLECTION ASSIGNMENT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Gottumukkala</dc:creator>
  <cp:lastModifiedBy>Manoj Gottumukkala</cp:lastModifiedBy>
  <cp:revision>6</cp:revision>
  <dcterms:created xsi:type="dcterms:W3CDTF">2021-02-20T13:29:06Z</dcterms:created>
  <dcterms:modified xsi:type="dcterms:W3CDTF">2021-02-21T13:16:44Z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0x01010057C6167EF198DD4CB754123C1AD4861C</vt:lpwstr>
  </property>
</Properties>
</file>