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0" r:id="rId1"/>
  </p:sldMasterIdLst>
  <p:sldIdLst>
    <p:sldId id="256" r:id="rId2"/>
    <p:sldId id="257" r:id="rId3"/>
    <p:sldId id="258" r:id="rId4"/>
    <p:sldId id="259" r:id="rId5"/>
    <p:sldId id="271" r:id="rId6"/>
    <p:sldId id="264" r:id="rId7"/>
    <p:sldId id="266" r:id="rId8"/>
    <p:sldId id="270" r:id="rId9"/>
    <p:sldId id="267" r:id="rId10"/>
    <p:sldId id="272" r:id="rId11"/>
    <p:sldId id="265" r:id="rId12"/>
    <p:sldId id="261" r:id="rId13"/>
    <p:sldId id="262" r:id="rId14"/>
    <p:sldId id="260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87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57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30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24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175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20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99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85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96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44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4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1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80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38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2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6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1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61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909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  <p:sldLayoutId id="2147483916" r:id="rId16"/>
    <p:sldLayoutId id="214748391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347019"/>
            <a:ext cx="6593681" cy="1356852"/>
          </a:xfrm>
        </p:spPr>
        <p:txBody>
          <a:bodyPr>
            <a:normAutofit fontScale="90000"/>
          </a:bodyPr>
          <a:lstStyle/>
          <a:p>
            <a:r>
              <a:rPr dirty="0"/>
              <a:t>Smart Waste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4719484"/>
            <a:ext cx="4178710" cy="1543664"/>
          </a:xfrm>
        </p:spPr>
        <p:txBody>
          <a:bodyPr/>
          <a:lstStyle/>
          <a:p>
            <a:r>
              <a:rPr lang="en-US" dirty="0"/>
              <a:t>"Smarter Bins. Cleaner Cities. Greener Future."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D0EC0-8E0A-A8AE-CCD7-EEC904719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669508"/>
          </a:xfrm>
        </p:spPr>
        <p:txBody>
          <a:bodyPr>
            <a:normAutofit fontScale="90000"/>
          </a:bodyPr>
          <a:lstStyle/>
          <a:p>
            <a:r>
              <a:rPr lang="en-IN" dirty="0"/>
              <a:t>Mapping Integration with Firebase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1EF5C26-2D81-0396-AD72-52CB46F234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08620" y="1720840"/>
            <a:ext cx="732437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sz="1800" dirty="0"/>
              <a:t>ESP32 sends sensor data (waste type, fill level, weight) along with </a:t>
            </a:r>
            <a:r>
              <a:rPr lang="en-US" sz="1800" b="1" dirty="0"/>
              <a:t>latitude &amp; longitude</a:t>
            </a:r>
            <a:r>
              <a:rPr lang="en-US" sz="1800" dirty="0"/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endParaRPr lang="en-US" sz="18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IN" sz="1800" dirty="0"/>
              <a:t>Data is stored in </a:t>
            </a:r>
            <a:r>
              <a:rPr lang="en-IN" sz="1800" b="1" dirty="0"/>
              <a:t>Firebase Realtime Database / </a:t>
            </a:r>
            <a:r>
              <a:rPr lang="en-IN" sz="1800" b="1" dirty="0" err="1"/>
              <a:t>Firestore</a:t>
            </a:r>
            <a:r>
              <a:rPr lang="en-IN" sz="1800" dirty="0"/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endParaRPr lang="en-IN" sz="18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sz="1800" dirty="0"/>
              <a:t>Web app fetches this data using </a:t>
            </a:r>
            <a:r>
              <a:rPr lang="en-US" sz="1800" b="1" dirty="0"/>
              <a:t>Firebase SDK</a:t>
            </a:r>
            <a:r>
              <a:rPr lang="en-US" sz="1800" dirty="0"/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endParaRPr lang="en-US" sz="18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sz="1800" b="1" dirty="0"/>
              <a:t>Google Maps API</a:t>
            </a:r>
            <a:r>
              <a:rPr lang="en-US" sz="1800" dirty="0"/>
              <a:t> displays bin locations as markers on the map.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endParaRPr lang="en-US" sz="18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sz="1800" b="1" dirty="0"/>
              <a:t>Marker colors</a:t>
            </a:r>
            <a:r>
              <a:rPr lang="en-US" sz="1800" dirty="0"/>
              <a:t> indicate bin status (dry/wet, full/not full).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endParaRPr lang="en-US" sz="18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sz="1800" b="1" dirty="0"/>
              <a:t>Real-time updates</a:t>
            </a:r>
            <a:r>
              <a:rPr lang="en-US" sz="1800" dirty="0"/>
              <a:t> ensure changes reflect instantly on the map.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192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6C646-14D2-EB60-43B2-1CF14B66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669508"/>
          </a:xfrm>
        </p:spPr>
        <p:txBody>
          <a:bodyPr/>
          <a:lstStyle/>
          <a:p>
            <a:r>
              <a:rPr lang="en-US" dirty="0"/>
              <a:t>WEB page for </a:t>
            </a:r>
            <a:r>
              <a:rPr lang="en-US" dirty="0" err="1"/>
              <a:t>maping</a:t>
            </a: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E95D4B-4B74-379B-C3E2-9DF4963751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5663" y="1637494"/>
            <a:ext cx="7429500" cy="3960837"/>
          </a:xfrm>
        </p:spPr>
      </p:pic>
    </p:spTree>
    <p:extLst>
      <p:ext uri="{BB962C8B-B14F-4D97-AF65-F5344CB8AC3E}">
        <p14:creationId xmlns:p14="http://schemas.microsoft.com/office/powerpoint/2010/main" val="839908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 &amp; Real-World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Reduces waste collection costs by optimizing routes</a:t>
            </a:r>
          </a:p>
          <a:p>
            <a:r>
              <a:rPr dirty="0"/>
              <a:t>Prevents overflow → cleaner city</a:t>
            </a:r>
          </a:p>
          <a:p>
            <a:r>
              <a:rPr dirty="0"/>
              <a:t>Helps municipalities with real-time data</a:t>
            </a:r>
          </a:p>
          <a:p>
            <a:r>
              <a:rPr dirty="0"/>
              <a:t>Engages citizens for better accountability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Detect mixed waste inside plastic bags (IR/thermal sensors)</a:t>
            </a:r>
          </a:p>
          <a:p>
            <a:r>
              <a:rPr dirty="0"/>
              <a:t>Predictive waste collection using ML</a:t>
            </a:r>
          </a:p>
          <a:p>
            <a:r>
              <a:rPr dirty="0"/>
              <a:t>Solar-powered IoT bins for remote areas</a:t>
            </a:r>
          </a:p>
          <a:p>
            <a:r>
              <a:rPr dirty="0"/>
              <a:t>Integration with municipal apps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Live webpage: Bin fill level &amp; weight</a:t>
            </a:r>
          </a:p>
          <a:p>
            <a:r>
              <a:rPr dirty="0"/>
              <a:t>Waste detection (Dry/Wet classification)</a:t>
            </a:r>
          </a:p>
          <a:p>
            <a:r>
              <a:rPr dirty="0"/>
              <a:t>Servo motor action (lid open/close)</a:t>
            </a:r>
          </a:p>
          <a:p>
            <a:r>
              <a:rPr dirty="0"/>
              <a:t>Route optimization map</a:t>
            </a:r>
          </a:p>
          <a:p>
            <a:r>
              <a:rPr dirty="0"/>
              <a:t>Citizen feedback form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Our project makes waste management smarter, cheaper, and citizen-friendly.</a:t>
            </a:r>
          </a:p>
          <a:p>
            <a:r>
              <a:t>Together, we can build cleaner, smarter cities!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2387" y="820994"/>
            <a:ext cx="5417573" cy="1096296"/>
          </a:xfrm>
        </p:spPr>
        <p:txBody>
          <a:bodyPr>
            <a:normAutofit/>
          </a:bodyPr>
          <a:lstStyle/>
          <a:p>
            <a:r>
              <a:rPr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6413" y="2212258"/>
            <a:ext cx="8150942" cy="3824748"/>
          </a:xfrm>
        </p:spPr>
        <p:txBody>
          <a:bodyPr/>
          <a:lstStyle/>
          <a:p>
            <a:r>
              <a:rPr dirty="0"/>
              <a:t>Every day, bins overflow due to irregular collection.</a:t>
            </a:r>
          </a:p>
          <a:p>
            <a:r>
              <a:rPr dirty="0"/>
              <a:t>Existing smart bins fail to detect mixed waste and optimize routes.</a:t>
            </a:r>
          </a:p>
          <a:p>
            <a:r>
              <a:rPr dirty="0"/>
              <a:t>This leads to inefficiency, higher costs, and unhygienic conditions.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An IoT + AI powered waste management system:</a:t>
            </a:r>
          </a:p>
          <a:p>
            <a:r>
              <a:rPr dirty="0"/>
              <a:t>Detects waste type (Wet/Dry)</a:t>
            </a:r>
          </a:p>
          <a:p>
            <a:r>
              <a:rPr dirty="0"/>
              <a:t>Measures fill level and weight</a:t>
            </a:r>
          </a:p>
          <a:p>
            <a:r>
              <a:rPr dirty="0"/>
              <a:t>Optimizes collection routes with real-time traffi</a:t>
            </a:r>
            <a:r>
              <a:rPr lang="en-US" dirty="0"/>
              <a:t>c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Hardware: ESP32, Ultrasonic Sensor, Load Cell, Servo Motor, Camera</a:t>
            </a:r>
          </a:p>
          <a:p>
            <a:r>
              <a:rPr dirty="0"/>
              <a:t>AI/ML: trained model</a:t>
            </a:r>
            <a:r>
              <a:rPr lang="en-US" dirty="0"/>
              <a:t> made</a:t>
            </a:r>
            <a:r>
              <a:rPr dirty="0"/>
              <a:t> for classification</a:t>
            </a:r>
          </a:p>
          <a:p>
            <a:r>
              <a:rPr dirty="0"/>
              <a:t>Web Dashboard: Live bin status, AI detection, Route optimization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94BE9-FBFD-1BAB-234C-C87D00F60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9" y="618518"/>
            <a:ext cx="7933979" cy="767830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 learning trained in </a:t>
            </a:r>
            <a:r>
              <a:rPr lang="en-US" dirty="0" err="1"/>
              <a:t>roboflow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FEB488-D059-BE2D-6918-CE1104BAE0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55664" y="1464887"/>
            <a:ext cx="732477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Collected and created our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own dataset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labeled images (Dry/Wet waste).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Roboflow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platform for dataset preparation (annotation, augmentation, preprocessing).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Trained the dataset using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YOLOv8 object detection algorithm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learns to classify and detect waste types (Dry / Wet).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Exported the trained model and connected it to our application via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Roboflow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detection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ESP32 and mobile camera integration.</a:t>
            </a:r>
          </a:p>
        </p:txBody>
      </p:sp>
    </p:spTree>
    <p:extLst>
      <p:ext uri="{BB962C8B-B14F-4D97-AF65-F5344CB8AC3E}">
        <p14:creationId xmlns:p14="http://schemas.microsoft.com/office/powerpoint/2010/main" val="4039591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E728A-8E17-9CB6-8CC1-B8E60F791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618518"/>
            <a:ext cx="8287940" cy="63017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WeB</a:t>
            </a:r>
            <a:r>
              <a:rPr lang="en-US" dirty="0"/>
              <a:t> page for dry wet classification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BB82C41-CAA0-9054-F0E2-2402FC6A8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5482" y="2095500"/>
            <a:ext cx="6325099" cy="3695700"/>
          </a:xfrm>
        </p:spPr>
      </p:pic>
    </p:spTree>
    <p:extLst>
      <p:ext uri="{BB962C8B-B14F-4D97-AF65-F5344CB8AC3E}">
        <p14:creationId xmlns:p14="http://schemas.microsoft.com/office/powerpoint/2010/main" val="3158680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CBB4A-1FA0-5DAD-1FFF-C7613D4E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375" y="393291"/>
            <a:ext cx="7541342" cy="1002890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 learning model trained for single objects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69D96E-915B-3B43-FF5E-A4238DAD4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0375" y="1699222"/>
            <a:ext cx="7134788" cy="3816676"/>
          </a:xfrm>
        </p:spPr>
      </p:pic>
    </p:spTree>
    <p:extLst>
      <p:ext uri="{BB962C8B-B14F-4D97-AF65-F5344CB8AC3E}">
        <p14:creationId xmlns:p14="http://schemas.microsoft.com/office/powerpoint/2010/main" val="893932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05A5D-D7C5-AFD4-6F1E-F5F66F199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013637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 learning model trained for single objects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DD4443B-383D-C85B-511F-F72631CB9B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55663" y="2393236"/>
            <a:ext cx="3659187" cy="2841466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71D5974-494B-FEE7-CFA8-41B78A6158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29150" y="2367864"/>
            <a:ext cx="3656013" cy="2892209"/>
          </a:xfrm>
        </p:spPr>
      </p:pic>
    </p:spTree>
    <p:extLst>
      <p:ext uri="{BB962C8B-B14F-4D97-AF65-F5344CB8AC3E}">
        <p14:creationId xmlns:p14="http://schemas.microsoft.com/office/powerpoint/2010/main" val="1856782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B6CC3-F187-775E-2479-FF4064870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540774"/>
            <a:ext cx="7429499" cy="776749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 learning model trained for multiple objects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51D7F1-39FC-2A87-98B5-18FEA7C22B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5663" y="1669059"/>
            <a:ext cx="7429499" cy="3946920"/>
          </a:xfrm>
        </p:spPr>
      </p:pic>
    </p:spTree>
    <p:extLst>
      <p:ext uri="{BB962C8B-B14F-4D97-AF65-F5344CB8AC3E}">
        <p14:creationId xmlns:p14="http://schemas.microsoft.com/office/powerpoint/2010/main" val="1286184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120</TotalTime>
  <Words>418</Words>
  <Application>Microsoft Office PowerPoint</Application>
  <PresentationFormat>On-screen Show (4:3)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Bookman Old Style</vt:lpstr>
      <vt:lpstr>Rockwell</vt:lpstr>
      <vt:lpstr>Damask</vt:lpstr>
      <vt:lpstr>Smart Waste Management System</vt:lpstr>
      <vt:lpstr>Problem Statement</vt:lpstr>
      <vt:lpstr>Our Solution</vt:lpstr>
      <vt:lpstr>System Architecture</vt:lpstr>
      <vt:lpstr>Machine learning trained in roboflow</vt:lpstr>
      <vt:lpstr>WeB page for dry wet classification</vt:lpstr>
      <vt:lpstr>Machine learning model trained for single objects</vt:lpstr>
      <vt:lpstr>Machine learning model trained for single objects</vt:lpstr>
      <vt:lpstr>Machine learning model trained for multiple objects</vt:lpstr>
      <vt:lpstr>Mapping Integration with Firebase</vt:lpstr>
      <vt:lpstr>WEB page for maping </vt:lpstr>
      <vt:lpstr>Impact &amp; Real-World Value</vt:lpstr>
      <vt:lpstr>Future Improvements</vt:lpstr>
      <vt:lpstr>Demo</vt:lpstr>
      <vt:lpstr>Closing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Manoj Patel B M</dc:creator>
  <cp:keywords/>
  <dc:description>generated using python-pptx</dc:description>
  <cp:lastModifiedBy>Manoj patel BM</cp:lastModifiedBy>
  <cp:revision>2</cp:revision>
  <dcterms:created xsi:type="dcterms:W3CDTF">2013-01-27T09:14:16Z</dcterms:created>
  <dcterms:modified xsi:type="dcterms:W3CDTF">2025-09-07T00:27:34Z</dcterms:modified>
  <cp:category/>
</cp:coreProperties>
</file>