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5" d="100"/>
          <a:sy n="85" d="100"/>
        </p:scale>
        <p:origin x="-8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0BACB76-E716-4E57-BC84-D3BECC3C09A0}" type="datetimeFigureOut">
              <a:rPr lang="en-IN" smtClean="0"/>
              <a:t>09-09-2024</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5541E32-4E55-4AE0-8DAC-F6DECF07DB2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BACB76-E716-4E57-BC84-D3BECC3C09A0}" type="datetimeFigureOut">
              <a:rPr lang="en-IN" smtClean="0"/>
              <a:t>09-09-2024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5541E32-4E55-4AE0-8DAC-F6DECF07DB2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C0BACB76-E716-4E57-BC84-D3BECC3C09A0}" type="datetimeFigureOut">
              <a:rPr lang="en-IN" smtClean="0"/>
              <a:t>09-09-2024</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5541E32-4E55-4AE0-8DAC-F6DECF07DB2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BACB76-E716-4E57-BC84-D3BECC3C09A0}" type="datetimeFigureOut">
              <a:rPr lang="en-IN" smtClean="0"/>
              <a:t>09-09-2024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5541E32-4E55-4AE0-8DAC-F6DECF07DB2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0BACB76-E716-4E57-BC84-D3BECC3C09A0}" type="datetimeFigureOut">
              <a:rPr lang="en-IN" smtClean="0"/>
              <a:t>09-09-2024</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75541E32-4E55-4AE0-8DAC-F6DECF07DB2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BACB76-E716-4E57-BC84-D3BECC3C09A0}" type="datetimeFigureOut">
              <a:rPr lang="en-IN" smtClean="0"/>
              <a:t>09-09-2024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5541E32-4E55-4AE0-8DAC-F6DECF07DB2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0BACB76-E716-4E57-BC84-D3BECC3C09A0}" type="datetimeFigureOut">
              <a:rPr lang="en-IN" smtClean="0"/>
              <a:t>09-09-2024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5541E32-4E55-4AE0-8DAC-F6DECF07DB2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0BACB76-E716-4E57-BC84-D3BECC3C09A0}" type="datetimeFigureOut">
              <a:rPr lang="en-IN" smtClean="0"/>
              <a:t>09-09-2024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5541E32-4E55-4AE0-8DAC-F6DECF07DB2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0BACB76-E716-4E57-BC84-D3BECC3C09A0}" type="datetimeFigureOut">
              <a:rPr lang="en-IN" smtClean="0"/>
              <a:t>09-09-2024</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75541E32-4E55-4AE0-8DAC-F6DECF07DB2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BACB76-E716-4E57-BC84-D3BECC3C09A0}" type="datetimeFigureOut">
              <a:rPr lang="en-IN" smtClean="0"/>
              <a:t>09-09-2024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5541E32-4E55-4AE0-8DAC-F6DECF07DB2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C0BACB76-E716-4E57-BC84-D3BECC3C09A0}" type="datetimeFigureOut">
              <a:rPr lang="en-IN" smtClean="0"/>
              <a:t>09-09-2024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5541E32-4E55-4AE0-8DAC-F6DECF07DB27}"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0BACB76-E716-4E57-BC84-D3BECC3C09A0}" type="datetimeFigureOut">
              <a:rPr lang="en-IN" smtClean="0"/>
              <a:t>09-09-2024</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5541E32-4E55-4AE0-8DAC-F6DECF07DB2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1009" y="-67235"/>
            <a:ext cx="5105400" cy="2868168"/>
          </a:xfrm>
        </p:spPr>
        <p:txBody>
          <a:bodyPr/>
          <a:lstStyle/>
          <a:p>
            <a:pPr algn="l"/>
            <a:r>
              <a:rPr lang="en-US" dirty="0" smtClean="0"/>
              <a:t>EMPLOYEE DATA ANALYSIS USING </a:t>
            </a:r>
            <a:endParaRPr lang="en-IN" dirty="0"/>
          </a:p>
        </p:txBody>
      </p:sp>
      <p:sp>
        <p:nvSpPr>
          <p:cNvPr id="3" name="Subtitle 2"/>
          <p:cNvSpPr>
            <a:spLocks noGrp="1"/>
          </p:cNvSpPr>
          <p:nvPr>
            <p:ph type="subTitle" idx="1"/>
          </p:nvPr>
        </p:nvSpPr>
        <p:spPr>
          <a:xfrm>
            <a:off x="3059832" y="3573016"/>
            <a:ext cx="5114778" cy="1656184"/>
          </a:xfrm>
        </p:spPr>
        <p:txBody>
          <a:bodyPr>
            <a:normAutofit/>
          </a:bodyPr>
          <a:lstStyle/>
          <a:p>
            <a:pPr algn="l"/>
            <a:r>
              <a:rPr lang="en-US" dirty="0" smtClean="0">
                <a:latin typeface="Arial Black" pitchFamily="34" charset="0"/>
              </a:rPr>
              <a:t>NAME :R.MANOJ</a:t>
            </a:r>
          </a:p>
          <a:p>
            <a:pPr algn="l"/>
            <a:r>
              <a:rPr lang="en-US" sz="1700" dirty="0" smtClean="0">
                <a:latin typeface="Arial Black" pitchFamily="34" charset="0"/>
              </a:rPr>
              <a:t>NM ID: F28BF9132B32BAFA7D6466549800B845</a:t>
            </a:r>
          </a:p>
          <a:p>
            <a:pPr algn="l"/>
            <a:r>
              <a:rPr lang="en-US" sz="1700" dirty="0" smtClean="0">
                <a:latin typeface="Arial Black" pitchFamily="34" charset="0"/>
              </a:rPr>
              <a:t>REGISTER NO : autunm110312201252</a:t>
            </a:r>
          </a:p>
          <a:p>
            <a:pPr algn="l"/>
            <a:r>
              <a:rPr lang="en-US" sz="1700" dirty="0" smtClean="0">
                <a:latin typeface="Arial Black" pitchFamily="34" charset="0"/>
              </a:rPr>
              <a:t>COLLEGE : DRBCCC HINDU COLLEGE</a:t>
            </a:r>
          </a:p>
          <a:p>
            <a:pPr algn="l"/>
            <a:endParaRPr lang="en-US" sz="1700" dirty="0" smtClean="0">
              <a:latin typeface="Arial Black" pitchFamily="34" charset="0"/>
            </a:endParaRPr>
          </a:p>
          <a:p>
            <a:pPr algn="l"/>
            <a:endParaRPr lang="en-US" sz="1700" dirty="0" smtClean="0">
              <a:latin typeface="Arial Black" pitchFamily="34" charset="0"/>
            </a:endParaRPr>
          </a:p>
          <a:p>
            <a:pPr algn="l"/>
            <a:endParaRPr lang="en-IN" dirty="0">
              <a:latin typeface="Algerian" pitchFamily="82" charset="0"/>
            </a:endParaRPr>
          </a:p>
        </p:txBody>
      </p:sp>
    </p:spTree>
    <p:extLst>
      <p:ext uri="{BB962C8B-B14F-4D97-AF65-F5344CB8AC3E}">
        <p14:creationId xmlns:p14="http://schemas.microsoft.com/office/powerpoint/2010/main" val="23813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539552" y="1628800"/>
            <a:ext cx="7239000" cy="4846320"/>
          </a:xfrm>
        </p:spPr>
        <p:txBody>
          <a:bodyPr>
            <a:normAutofit fontScale="62500" lnSpcReduction="20000"/>
          </a:bodyPr>
          <a:lstStyle/>
          <a:p>
            <a:pPr marL="0" indent="0">
              <a:buNone/>
            </a:pPr>
            <a:r>
              <a:rPr lang="en-US" b="1" dirty="0"/>
              <a:t>Evaluation Metrics</a:t>
            </a:r>
            <a:r>
              <a:rPr lang="en-US" dirty="0" smtClean="0"/>
              <a:t>:</a:t>
            </a:r>
          </a:p>
          <a:p>
            <a:r>
              <a:rPr lang="en-US" dirty="0" smtClean="0"/>
              <a:t>- </a:t>
            </a:r>
            <a:r>
              <a:rPr lang="en-US" dirty="0"/>
              <a:t>Mean Absolute Error (MAE</a:t>
            </a:r>
            <a:r>
              <a:rPr lang="en-US" dirty="0" smtClean="0"/>
              <a:t>)</a:t>
            </a:r>
          </a:p>
          <a:p>
            <a:r>
              <a:rPr lang="en-US" dirty="0" smtClean="0"/>
              <a:t>- </a:t>
            </a:r>
            <a:r>
              <a:rPr lang="en-US" dirty="0"/>
              <a:t>Mean Squared Error (MSE</a:t>
            </a:r>
            <a:r>
              <a:rPr lang="en-US" dirty="0" smtClean="0"/>
              <a:t>)</a:t>
            </a:r>
          </a:p>
          <a:p>
            <a:r>
              <a:rPr lang="en-US" dirty="0" smtClean="0"/>
              <a:t>- </a:t>
            </a:r>
            <a:r>
              <a:rPr lang="en-US" dirty="0"/>
              <a:t>Root Mean Squared Percentage Error (RMSPE</a:t>
            </a:r>
            <a:r>
              <a:rPr lang="en-US" dirty="0" smtClean="0"/>
              <a:t>)</a:t>
            </a:r>
          </a:p>
          <a:p>
            <a:r>
              <a:rPr lang="en-US" dirty="0" smtClean="0"/>
              <a:t>- </a:t>
            </a:r>
            <a:r>
              <a:rPr lang="en-US" dirty="0"/>
              <a:t>Coefficient of Determination (R-squared</a:t>
            </a:r>
            <a:r>
              <a:rPr lang="en-US" dirty="0" smtClean="0"/>
              <a:t>)</a:t>
            </a:r>
          </a:p>
          <a:p>
            <a:r>
              <a:rPr lang="en-US" dirty="0" smtClean="0"/>
              <a:t>Model </a:t>
            </a:r>
            <a:r>
              <a:rPr lang="en-US" dirty="0"/>
              <a:t>Selection</a:t>
            </a:r>
            <a:r>
              <a:rPr lang="en-US" dirty="0" smtClean="0"/>
              <a:t>:</a:t>
            </a:r>
          </a:p>
          <a:p>
            <a:r>
              <a:rPr lang="en-US" dirty="0" smtClean="0"/>
              <a:t>- </a:t>
            </a:r>
            <a:r>
              <a:rPr lang="en-US" dirty="0"/>
              <a:t>Choose the best-performing model based on evaluation metrics and business </a:t>
            </a:r>
            <a:r>
              <a:rPr lang="en-US" dirty="0" smtClean="0"/>
              <a:t>requirements</a:t>
            </a:r>
          </a:p>
          <a:p>
            <a:r>
              <a:rPr lang="en-US" dirty="0" smtClean="0"/>
              <a:t>- </a:t>
            </a:r>
            <a:r>
              <a:rPr lang="en-US" dirty="0"/>
              <a:t>Consider model complexity, interpretability, and ease of </a:t>
            </a:r>
            <a:r>
              <a:rPr lang="en-US" dirty="0" smtClean="0"/>
              <a:t>implementation</a:t>
            </a:r>
          </a:p>
          <a:p>
            <a:pPr marL="0" indent="0">
              <a:buNone/>
            </a:pPr>
            <a:r>
              <a:rPr lang="en-US" b="1" dirty="0" smtClean="0"/>
              <a:t>Model Deployment</a:t>
            </a:r>
            <a:r>
              <a:rPr lang="en-US" dirty="0" smtClean="0"/>
              <a:t>:</a:t>
            </a:r>
          </a:p>
          <a:p>
            <a:r>
              <a:rPr lang="en-US" dirty="0" smtClean="0"/>
              <a:t>- </a:t>
            </a:r>
            <a:r>
              <a:rPr lang="en-US" dirty="0"/>
              <a:t>Integrate the chosen model into the company's financial planning and analysis </a:t>
            </a:r>
            <a:r>
              <a:rPr lang="en-US" dirty="0" smtClean="0"/>
              <a:t>processes</a:t>
            </a:r>
          </a:p>
          <a:p>
            <a:r>
              <a:rPr lang="en-US" dirty="0" smtClean="0"/>
              <a:t>- </a:t>
            </a:r>
            <a:r>
              <a:rPr lang="en-US" dirty="0"/>
              <a:t>Use the model to inform business decisions and drive profitability </a:t>
            </a:r>
            <a:r>
              <a:rPr lang="en-US" dirty="0" smtClean="0"/>
              <a:t>improvements</a:t>
            </a:r>
          </a:p>
          <a:p>
            <a:pPr marL="0" indent="0" algn="ctr">
              <a:buNone/>
            </a:pPr>
            <a:r>
              <a:rPr lang="en-US" dirty="0" smtClean="0"/>
              <a:t>This </a:t>
            </a:r>
            <a:r>
              <a:rPr lang="en-US" dirty="0" err="1" smtClean="0"/>
              <a:t>modelling</a:t>
            </a:r>
            <a:r>
              <a:rPr lang="en-US" dirty="0" smtClean="0"/>
              <a:t> approach combines traditional time series analysis and regression techniques with modern machine learning algorithms to identify key drivers of profit and loss trends and forecast future performance.</a:t>
            </a:r>
            <a:endParaRPr lang="en-IN" dirty="0"/>
          </a:p>
        </p:txBody>
      </p:sp>
    </p:spTree>
    <p:extLst>
      <p:ext uri="{BB962C8B-B14F-4D97-AF65-F5344CB8AC3E}">
        <p14:creationId xmlns:p14="http://schemas.microsoft.com/office/powerpoint/2010/main" val="3999029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err="1" smtClean="0">
                <a:solidFill>
                  <a:srgbClr val="7030A0"/>
                </a:solidFill>
                <a:latin typeface="Bauhaus 93" pitchFamily="82" charset="0"/>
              </a:rPr>
              <a:t>Modelling</a:t>
            </a:r>
            <a:r>
              <a:rPr lang="en-US" sz="4800" dirty="0" smtClean="0">
                <a:solidFill>
                  <a:srgbClr val="7030A0"/>
                </a:solidFill>
                <a:latin typeface="Bauhaus 93" pitchFamily="82" charset="0"/>
              </a:rPr>
              <a:t> approach</a:t>
            </a:r>
            <a:endParaRPr lang="en-IN" sz="4800" dirty="0">
              <a:solidFill>
                <a:srgbClr val="7030A0"/>
              </a:solidFill>
              <a:latin typeface="Bauhaus 93" pitchFamily="82" charset="0"/>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Modeling Objective</a:t>
            </a:r>
            <a:r>
              <a:rPr lang="en-US" b="1" dirty="0" smtClean="0"/>
              <a:t>:</a:t>
            </a:r>
          </a:p>
          <a:p>
            <a:r>
              <a:rPr lang="en-US" dirty="0" smtClean="0"/>
              <a:t>- </a:t>
            </a:r>
            <a:r>
              <a:rPr lang="en-US" dirty="0"/>
              <a:t>Identify key drivers of profit and loss </a:t>
            </a:r>
            <a:r>
              <a:rPr lang="en-US" dirty="0" smtClean="0"/>
              <a:t>trends</a:t>
            </a:r>
          </a:p>
          <a:p>
            <a:r>
              <a:rPr lang="en-US" dirty="0" smtClean="0"/>
              <a:t>- </a:t>
            </a:r>
            <a:r>
              <a:rPr lang="en-US" dirty="0"/>
              <a:t>Forecast future profit and loss </a:t>
            </a:r>
            <a:r>
              <a:rPr lang="en-US" dirty="0" smtClean="0"/>
              <a:t>performance</a:t>
            </a:r>
          </a:p>
          <a:p>
            <a:r>
              <a:rPr lang="en-US" dirty="0" smtClean="0"/>
              <a:t>- </a:t>
            </a:r>
            <a:r>
              <a:rPr lang="en-US" dirty="0"/>
              <a:t>Inform business decisions to improve </a:t>
            </a:r>
            <a:r>
              <a:rPr lang="en-US" dirty="0" smtClean="0"/>
              <a:t>profitability</a:t>
            </a:r>
          </a:p>
          <a:p>
            <a:pPr marL="0" indent="0">
              <a:buNone/>
            </a:pPr>
            <a:r>
              <a:rPr lang="en-US" b="1" dirty="0" smtClean="0"/>
              <a:t>Modeling </a:t>
            </a:r>
            <a:r>
              <a:rPr lang="en-US" b="1" dirty="0"/>
              <a:t>Approach</a:t>
            </a:r>
            <a:r>
              <a:rPr lang="en-US" dirty="0" smtClean="0"/>
              <a:t>:</a:t>
            </a:r>
          </a:p>
          <a:p>
            <a:r>
              <a:rPr lang="en-US" dirty="0" smtClean="0"/>
              <a:t>1</a:t>
            </a:r>
            <a:r>
              <a:rPr lang="en-US" dirty="0"/>
              <a:t>. Time Series Analysis:    - Decompose the profit and loss time series into trend, seasonality, and residuals    - Identify patterns and anomalies in the </a:t>
            </a:r>
            <a:r>
              <a:rPr lang="en-US" dirty="0" smtClean="0"/>
              <a:t>data</a:t>
            </a:r>
          </a:p>
          <a:p>
            <a:r>
              <a:rPr lang="en-US" dirty="0" smtClean="0"/>
              <a:t>2</a:t>
            </a:r>
            <a:r>
              <a:rPr lang="en-US" dirty="0"/>
              <a:t>. Regression Analysis:    - Model the relationship between profit/loss and relevant business drivers (e.g., revenue, expenses, market trends)    - Identify significant predictors of profit and </a:t>
            </a:r>
            <a:r>
              <a:rPr lang="en-US" dirty="0" smtClean="0"/>
              <a:t>loss</a:t>
            </a:r>
          </a:p>
          <a:p>
            <a:r>
              <a:rPr lang="en-US" dirty="0" smtClean="0"/>
              <a:t>3</a:t>
            </a:r>
            <a:r>
              <a:rPr lang="en-US" dirty="0"/>
              <a:t>. Exponential Smoothing (ES):    - Apply ES techniques (e.g., Simple ES, Holt's Method) to forecast future profit and loss </a:t>
            </a:r>
            <a:r>
              <a:rPr lang="en-US" dirty="0" smtClean="0"/>
              <a:t>values</a:t>
            </a:r>
          </a:p>
          <a:p>
            <a:r>
              <a:rPr lang="en-US" dirty="0" smtClean="0"/>
              <a:t>4</a:t>
            </a:r>
            <a:r>
              <a:rPr lang="en-US" dirty="0"/>
              <a:t>. Autoregressive Integrated Moving Average (ARIMA) Modeling:    - Develop an ARIMA model to capture complex patterns and relationships in the </a:t>
            </a:r>
            <a:r>
              <a:rPr lang="en-US" dirty="0" smtClean="0"/>
              <a:t>data</a:t>
            </a:r>
          </a:p>
          <a:p>
            <a:r>
              <a:rPr lang="en-US" dirty="0" smtClean="0"/>
              <a:t>5</a:t>
            </a:r>
            <a:r>
              <a:rPr lang="en-US" dirty="0"/>
              <a:t>. Machine Learning (ML) Algorithms:    - Train ML models (e.g., linear regression, decision trees, random forests) on historical data to predict future profit and loss values</a:t>
            </a:r>
            <a:endParaRPr lang="en-IN" dirty="0"/>
          </a:p>
        </p:txBody>
      </p:sp>
    </p:spTree>
    <p:extLst>
      <p:ext uri="{BB962C8B-B14F-4D97-AF65-F5344CB8AC3E}">
        <p14:creationId xmlns:p14="http://schemas.microsoft.com/office/powerpoint/2010/main" val="168180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7030A0"/>
                </a:solidFill>
                <a:latin typeface="Bauhaus 93" pitchFamily="82" charset="0"/>
              </a:rPr>
              <a:t>results</a:t>
            </a:r>
            <a:endParaRPr lang="en-IN" sz="4800" dirty="0">
              <a:solidFill>
                <a:srgbClr val="7030A0"/>
              </a:solidFill>
              <a:latin typeface="Bauhaus 93" pitchFamily="82" charset="0"/>
            </a:endParaRP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83370" y="1609725"/>
            <a:ext cx="6586660"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487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7030A0"/>
                </a:solidFill>
                <a:latin typeface="Bauhaus 93" pitchFamily="82" charset="0"/>
              </a:rPr>
              <a:t>Conclusions …</a:t>
            </a:r>
            <a:endParaRPr lang="en-IN" sz="4800" dirty="0">
              <a:solidFill>
                <a:srgbClr val="7030A0"/>
              </a:solidFill>
              <a:latin typeface="Bauhaus 93" pitchFamily="82" charset="0"/>
            </a:endParaRPr>
          </a:p>
        </p:txBody>
      </p:sp>
      <p:sp>
        <p:nvSpPr>
          <p:cNvPr id="3" name="Content Placeholder 2"/>
          <p:cNvSpPr>
            <a:spLocks noGrp="1"/>
          </p:cNvSpPr>
          <p:nvPr>
            <p:ph idx="1"/>
          </p:nvPr>
        </p:nvSpPr>
        <p:spPr/>
        <p:txBody>
          <a:bodyPr>
            <a:normAutofit fontScale="92500" lnSpcReduction="20000"/>
          </a:bodyPr>
          <a:lstStyle/>
          <a:p>
            <a:r>
              <a:rPr lang="en-US" dirty="0"/>
              <a:t>The line chart reveals a concerning decline in profitability over the past quarter, with a significant increase in losses in March. Our analysis suggests that this trend is driven by a combination of factors, including</a:t>
            </a:r>
            <a:r>
              <a:rPr lang="en-US" dirty="0" smtClean="0"/>
              <a:t>:</a:t>
            </a:r>
          </a:p>
          <a:p>
            <a:r>
              <a:rPr lang="en-US" dirty="0" smtClean="0"/>
              <a:t>- </a:t>
            </a:r>
            <a:r>
              <a:rPr lang="en-US" dirty="0"/>
              <a:t>Increasing expenses, particularly in February and </a:t>
            </a:r>
            <a:r>
              <a:rPr lang="en-US" dirty="0" smtClean="0"/>
              <a:t>March</a:t>
            </a:r>
          </a:p>
          <a:p>
            <a:r>
              <a:rPr lang="en-US" dirty="0" smtClean="0"/>
              <a:t>- </a:t>
            </a:r>
            <a:r>
              <a:rPr lang="en-US" dirty="0"/>
              <a:t>Fluctuations in revenue, with a notable dip in January- Potential seasonality effects, with profits typically lower in the first </a:t>
            </a:r>
            <a:r>
              <a:rPr lang="en-US" dirty="0" smtClean="0"/>
              <a:t>quarter</a:t>
            </a:r>
          </a:p>
          <a:p>
            <a:r>
              <a:rPr lang="en-US" dirty="0"/>
              <a:t>- Monitor profit and loss trends closely to ensure effective </a:t>
            </a:r>
            <a:r>
              <a:rPr lang="en-US" dirty="0" smtClean="0"/>
              <a:t>intervention</a:t>
            </a:r>
          </a:p>
          <a:p>
            <a:r>
              <a:rPr lang="en-US" dirty="0" smtClean="0"/>
              <a:t>- </a:t>
            </a:r>
            <a:r>
              <a:rPr lang="en-US" dirty="0"/>
              <a:t>Review and adjust business strategies quarterly to ensure alignment with financial goals</a:t>
            </a:r>
            <a:endParaRPr lang="en-IN" dirty="0"/>
          </a:p>
        </p:txBody>
      </p:sp>
    </p:spTree>
    <p:extLst>
      <p:ext uri="{BB962C8B-B14F-4D97-AF65-F5344CB8AC3E}">
        <p14:creationId xmlns:p14="http://schemas.microsoft.com/office/powerpoint/2010/main" val="214202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380768"/>
          </a:xfrm>
        </p:spPr>
        <p:txBody>
          <a:bodyPr>
            <a:normAutofit/>
          </a:bodyPr>
          <a:lstStyle/>
          <a:p>
            <a:pPr algn="ctr"/>
            <a:r>
              <a:rPr lang="en-US" sz="6000" dirty="0"/>
              <a:t>PROJECT TITLE</a:t>
            </a:r>
            <a:endParaRPr lang="en-IN" sz="6000" dirty="0"/>
          </a:p>
        </p:txBody>
      </p:sp>
      <p:sp>
        <p:nvSpPr>
          <p:cNvPr id="3" name="Content Placeholder 2"/>
          <p:cNvSpPr>
            <a:spLocks noGrp="1"/>
          </p:cNvSpPr>
          <p:nvPr>
            <p:ph idx="1"/>
          </p:nvPr>
        </p:nvSpPr>
        <p:spPr>
          <a:xfrm>
            <a:off x="539552" y="2564904"/>
            <a:ext cx="7239000" cy="4846320"/>
          </a:xfrm>
        </p:spPr>
        <p:txBody>
          <a:bodyPr/>
          <a:lstStyle/>
          <a:p>
            <a:pPr marL="0" indent="0" algn="ctr">
              <a:buNone/>
            </a:pPr>
            <a:r>
              <a:rPr lang="en-US" sz="5400" dirty="0">
                <a:solidFill>
                  <a:srgbClr val="7030A0"/>
                </a:solidFill>
              </a:rPr>
              <a:t>PROFIT AND LOSS ANALYSIS USING </a:t>
            </a:r>
            <a:endParaRPr lang="en-US" sz="5400" dirty="0" smtClean="0">
              <a:solidFill>
                <a:srgbClr val="7030A0"/>
              </a:solidFill>
            </a:endParaRPr>
          </a:p>
          <a:p>
            <a:pPr marL="0" indent="0" algn="ctr">
              <a:buNone/>
            </a:pPr>
            <a:r>
              <a:rPr lang="en-US" sz="5400" dirty="0" smtClean="0">
                <a:solidFill>
                  <a:srgbClr val="7030A0"/>
                </a:solidFill>
              </a:rPr>
              <a:t>MS EXCEL</a:t>
            </a:r>
            <a:endParaRPr lang="en-IN" sz="5400" dirty="0">
              <a:solidFill>
                <a:srgbClr val="7030A0"/>
              </a:solidFill>
            </a:endParaRPr>
          </a:p>
          <a:p>
            <a:pPr algn="ctr"/>
            <a:endParaRPr lang="en-IN" dirty="0"/>
          </a:p>
        </p:txBody>
      </p:sp>
    </p:spTree>
    <p:extLst>
      <p:ext uri="{BB962C8B-B14F-4D97-AF65-F5344CB8AC3E}">
        <p14:creationId xmlns:p14="http://schemas.microsoft.com/office/powerpoint/2010/main" val="109096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7030A0"/>
                </a:solidFill>
                <a:latin typeface="Bauhaus 93" pitchFamily="82" charset="0"/>
              </a:rPr>
              <a:t>agenda</a:t>
            </a:r>
            <a:endParaRPr lang="en-IN" sz="4800" dirty="0">
              <a:solidFill>
                <a:srgbClr val="7030A0"/>
              </a:solidFill>
              <a:latin typeface="Bauhaus 93" pitchFamily="82" charset="0"/>
            </a:endParaRPr>
          </a:p>
        </p:txBody>
      </p:sp>
      <p:sp>
        <p:nvSpPr>
          <p:cNvPr id="3" name="Content Placeholder 2"/>
          <p:cNvSpPr>
            <a:spLocks noGrp="1"/>
          </p:cNvSpPr>
          <p:nvPr>
            <p:ph idx="1"/>
          </p:nvPr>
        </p:nvSpPr>
        <p:spPr/>
        <p:txBody>
          <a:bodyPr/>
          <a:lstStyle/>
          <a:p>
            <a:r>
              <a:rPr lang="en-US" dirty="0">
                <a:latin typeface="Arial Rounded MT Bold" pitchFamily="34" charset="0"/>
              </a:rPr>
              <a:t>PROBLEM STATEMENT</a:t>
            </a:r>
          </a:p>
          <a:p>
            <a:r>
              <a:rPr lang="en-US" dirty="0">
                <a:latin typeface="Arial Rounded MT Bold" pitchFamily="34" charset="0"/>
              </a:rPr>
              <a:t>PROJECT OVERVIEW</a:t>
            </a:r>
          </a:p>
          <a:p>
            <a:pPr algn="just"/>
            <a:r>
              <a:rPr lang="en-US" dirty="0">
                <a:latin typeface="Arial Rounded MT Bold" pitchFamily="34" charset="0"/>
              </a:rPr>
              <a:t>END USERS</a:t>
            </a:r>
          </a:p>
          <a:p>
            <a:pPr algn="just"/>
            <a:r>
              <a:rPr lang="en-US" dirty="0">
                <a:latin typeface="Arial Rounded MT Bold" pitchFamily="34" charset="0"/>
              </a:rPr>
              <a:t>SOLUTIONS AND PROPOSITIONS</a:t>
            </a:r>
          </a:p>
          <a:p>
            <a:pPr algn="just"/>
            <a:r>
              <a:rPr lang="en-US" dirty="0">
                <a:latin typeface="Arial Rounded MT Bold" pitchFamily="34" charset="0"/>
              </a:rPr>
              <a:t>DATASET DESCRIPTION</a:t>
            </a:r>
          </a:p>
          <a:p>
            <a:pPr algn="just"/>
            <a:r>
              <a:rPr lang="en-US" dirty="0">
                <a:latin typeface="Arial Rounded MT Bold" pitchFamily="34" charset="0"/>
              </a:rPr>
              <a:t>MODELLING APPROACH</a:t>
            </a:r>
          </a:p>
          <a:p>
            <a:pPr algn="just"/>
            <a:r>
              <a:rPr lang="en-US" dirty="0">
                <a:latin typeface="Arial Rounded MT Bold" pitchFamily="34" charset="0"/>
              </a:rPr>
              <a:t>RESULTS AND DISCUSSION</a:t>
            </a:r>
          </a:p>
          <a:p>
            <a:pPr algn="just"/>
            <a:r>
              <a:rPr lang="en-US" dirty="0">
                <a:latin typeface="Arial Rounded MT Bold" pitchFamily="34" charset="0"/>
              </a:rPr>
              <a:t>CONCLUSION</a:t>
            </a:r>
          </a:p>
          <a:p>
            <a:pPr algn="ctr"/>
            <a:endParaRPr lang="en-IN" dirty="0">
              <a:latin typeface="Arial Rounded MT Bold" pitchFamily="34" charset="0"/>
            </a:endParaRPr>
          </a:p>
          <a:p>
            <a:pPr algn="ctr"/>
            <a:endParaRPr lang="en-IN" dirty="0"/>
          </a:p>
        </p:txBody>
      </p:sp>
    </p:spTree>
    <p:extLst>
      <p:ext uri="{BB962C8B-B14F-4D97-AF65-F5344CB8AC3E}">
        <p14:creationId xmlns:p14="http://schemas.microsoft.com/office/powerpoint/2010/main" val="182855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dirty="0" smtClean="0">
                <a:solidFill>
                  <a:schemeClr val="tx2">
                    <a:lumMod val="75000"/>
                  </a:schemeClr>
                </a:solidFill>
                <a:latin typeface="Bauhaus 93" pitchFamily="82" charset="0"/>
              </a:rPr>
              <a:t>Problem statement</a:t>
            </a:r>
            <a:endParaRPr lang="en-IN" sz="4800" dirty="0">
              <a:solidFill>
                <a:schemeClr val="tx2">
                  <a:lumMod val="75000"/>
                </a:schemeClr>
              </a:solidFill>
              <a:latin typeface="Bauhaus 93" pitchFamily="82" charset="0"/>
            </a:endParaRPr>
          </a:p>
        </p:txBody>
      </p:sp>
      <p:sp>
        <p:nvSpPr>
          <p:cNvPr id="3" name="Content Placeholder 2"/>
          <p:cNvSpPr>
            <a:spLocks noGrp="1"/>
          </p:cNvSpPr>
          <p:nvPr>
            <p:ph idx="1"/>
          </p:nvPr>
        </p:nvSpPr>
        <p:spPr/>
        <p:txBody>
          <a:bodyPr/>
          <a:lstStyle/>
          <a:p>
            <a:r>
              <a:rPr lang="en-US" dirty="0" smtClean="0"/>
              <a:t>Our </a:t>
            </a:r>
            <a:r>
              <a:rPr lang="en-US" dirty="0"/>
              <a:t>company's profit and loss trends over the past quarter, as shown in the attached line chart, indicate a concerning decline in profitability despite increased sales. The chart reveals a steady increase in </a:t>
            </a:r>
            <a:r>
              <a:rPr lang="en-US" dirty="0" smtClean="0"/>
              <a:t>losses, </a:t>
            </a:r>
            <a:r>
              <a:rPr lang="en-US" dirty="0"/>
              <a:t>which has resulted in a significant reduction in overall profit margins. This trend poses a threat to our financial sustainability and requires immediate attention to identify the root causes and implement corrective measures to mitigate losses and restore profitability."</a:t>
            </a:r>
            <a:endParaRPr lang="en-IN" dirty="0"/>
          </a:p>
        </p:txBody>
      </p:sp>
    </p:spTree>
    <p:extLst>
      <p:ext uri="{BB962C8B-B14F-4D97-AF65-F5344CB8AC3E}">
        <p14:creationId xmlns:p14="http://schemas.microsoft.com/office/powerpoint/2010/main" val="145403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2">
                    <a:lumMod val="75000"/>
                  </a:schemeClr>
                </a:solidFill>
                <a:latin typeface="Bauhaus 93" pitchFamily="82" charset="0"/>
              </a:rPr>
              <a:t>Project overview</a:t>
            </a:r>
            <a:endParaRPr lang="en-IN" sz="4800" dirty="0">
              <a:solidFill>
                <a:schemeClr val="tx2">
                  <a:lumMod val="75000"/>
                </a:schemeClr>
              </a:solidFill>
              <a:latin typeface="Bauhaus 93" pitchFamily="82" charset="0"/>
            </a:endParaRPr>
          </a:p>
        </p:txBody>
      </p:sp>
      <p:sp>
        <p:nvSpPr>
          <p:cNvPr id="3" name="Content Placeholder 2"/>
          <p:cNvSpPr>
            <a:spLocks noGrp="1"/>
          </p:cNvSpPr>
          <p:nvPr>
            <p:ph idx="1"/>
          </p:nvPr>
        </p:nvSpPr>
        <p:spPr/>
        <p:txBody>
          <a:bodyPr>
            <a:normAutofit fontScale="70000" lnSpcReduction="20000"/>
          </a:bodyPr>
          <a:lstStyle/>
          <a:p>
            <a:r>
              <a:rPr lang="en-US" dirty="0"/>
              <a:t>Our company has experienced a concerning decline in profitability over the past quarter, as depicted in the attached line chart. </a:t>
            </a:r>
            <a:endParaRPr lang="en-US" dirty="0" smtClean="0"/>
          </a:p>
          <a:p>
            <a:r>
              <a:rPr lang="en-US" dirty="0" smtClean="0"/>
              <a:t>This </a:t>
            </a:r>
            <a:r>
              <a:rPr lang="en-US" dirty="0"/>
              <a:t>project aims to investigate the root causes of the increasing losses and develop strategic solutions to restore profit margins</a:t>
            </a:r>
            <a:r>
              <a:rPr lang="en-US" dirty="0" smtClean="0"/>
              <a:t>.</a:t>
            </a:r>
          </a:p>
          <a:p>
            <a:r>
              <a:rPr lang="en-US" b="1" dirty="0" smtClean="0"/>
              <a:t>Objectives:</a:t>
            </a:r>
          </a:p>
          <a:p>
            <a:r>
              <a:rPr lang="en-US" dirty="0" smtClean="0"/>
              <a:t>1</a:t>
            </a:r>
            <a:r>
              <a:rPr lang="en-US" dirty="0"/>
              <a:t>. Identify key factors contributing to the decline in </a:t>
            </a:r>
            <a:r>
              <a:rPr lang="en-US" dirty="0" smtClean="0"/>
              <a:t>profitability</a:t>
            </a:r>
          </a:p>
          <a:p>
            <a:r>
              <a:rPr lang="en-US" dirty="0" smtClean="0"/>
              <a:t>2</a:t>
            </a:r>
            <a:r>
              <a:rPr lang="en-US" dirty="0"/>
              <a:t>. Analyze the impact of these factors on our financial </a:t>
            </a:r>
            <a:r>
              <a:rPr lang="en-US" dirty="0" smtClean="0"/>
              <a:t>performance</a:t>
            </a:r>
          </a:p>
          <a:p>
            <a:r>
              <a:rPr lang="en-US" dirty="0" smtClean="0"/>
              <a:t>3</a:t>
            </a:r>
            <a:r>
              <a:rPr lang="en-US" dirty="0"/>
              <a:t>. Develop and implement corrective measures to mitigate </a:t>
            </a:r>
            <a:r>
              <a:rPr lang="en-US" dirty="0" smtClean="0"/>
              <a:t>losses</a:t>
            </a:r>
          </a:p>
          <a:p>
            <a:r>
              <a:rPr lang="en-US" dirty="0" smtClean="0"/>
              <a:t>4</a:t>
            </a:r>
            <a:r>
              <a:rPr lang="en-US" dirty="0"/>
              <a:t>. Restore profitability and improve overall financial </a:t>
            </a:r>
            <a:r>
              <a:rPr lang="en-US" dirty="0" smtClean="0"/>
              <a:t>sustainability</a:t>
            </a:r>
          </a:p>
          <a:p>
            <a:r>
              <a:rPr lang="en-US" b="1" dirty="0" smtClean="0"/>
              <a:t>Scope:-</a:t>
            </a:r>
          </a:p>
          <a:p>
            <a:r>
              <a:rPr lang="en-US" dirty="0" smtClean="0"/>
              <a:t> </a:t>
            </a:r>
            <a:r>
              <a:rPr lang="en-US" dirty="0"/>
              <a:t>Review financial data and </a:t>
            </a:r>
            <a:r>
              <a:rPr lang="en-US" dirty="0" smtClean="0"/>
              <a:t>trends</a:t>
            </a:r>
          </a:p>
          <a:p>
            <a:r>
              <a:rPr lang="en-US" dirty="0" smtClean="0"/>
              <a:t>- </a:t>
            </a:r>
            <a:r>
              <a:rPr lang="en-US" dirty="0"/>
              <a:t>Conduct market analysis and competitor </a:t>
            </a:r>
            <a:r>
              <a:rPr lang="en-US" dirty="0" smtClean="0"/>
              <a:t>benchmarking</a:t>
            </a:r>
          </a:p>
          <a:p>
            <a:r>
              <a:rPr lang="en-US" dirty="0" smtClean="0"/>
              <a:t>- </a:t>
            </a:r>
            <a:r>
              <a:rPr lang="en-US" dirty="0"/>
              <a:t>Identify areas for cost optimization and efficiency </a:t>
            </a:r>
            <a:r>
              <a:rPr lang="en-US" dirty="0" smtClean="0"/>
              <a:t>       improvements</a:t>
            </a:r>
          </a:p>
          <a:p>
            <a:endParaRPr lang="en-IN" dirty="0"/>
          </a:p>
        </p:txBody>
      </p:sp>
    </p:spTree>
    <p:extLst>
      <p:ext uri="{BB962C8B-B14F-4D97-AF65-F5344CB8AC3E}">
        <p14:creationId xmlns:p14="http://schemas.microsoft.com/office/powerpoint/2010/main" val="296800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accent2">
                    <a:lumMod val="75000"/>
                  </a:schemeClr>
                </a:solidFill>
                <a:latin typeface="Bauhaus 93" pitchFamily="82" charset="0"/>
              </a:rPr>
              <a:t>End users</a:t>
            </a:r>
            <a:endParaRPr lang="en-IN" sz="4800" dirty="0">
              <a:solidFill>
                <a:schemeClr val="accent2">
                  <a:lumMod val="75000"/>
                </a:schemeClr>
              </a:solidFill>
              <a:latin typeface="Bauhaus 93" pitchFamily="82" charset="0"/>
            </a:endParaRPr>
          </a:p>
        </p:txBody>
      </p:sp>
      <p:sp>
        <p:nvSpPr>
          <p:cNvPr id="3" name="Content Placeholder 2"/>
          <p:cNvSpPr>
            <a:spLocks noGrp="1"/>
          </p:cNvSpPr>
          <p:nvPr>
            <p:ph idx="1"/>
          </p:nvPr>
        </p:nvSpPr>
        <p:spPr/>
        <p:txBody>
          <a:bodyPr>
            <a:normAutofit fontScale="62500" lnSpcReduction="20000"/>
          </a:bodyPr>
          <a:lstStyle/>
          <a:p>
            <a:r>
              <a:rPr lang="en-US" dirty="0"/>
              <a:t>1. Executive Management: CEO, CFO, COO, and other senior leaders who need to understand the company's financial performance and make strategic decisions</a:t>
            </a:r>
            <a:r>
              <a:rPr lang="en-US" dirty="0" smtClean="0"/>
              <a:t>.</a:t>
            </a:r>
          </a:p>
          <a:p>
            <a:r>
              <a:rPr lang="en-US" dirty="0" smtClean="0"/>
              <a:t>2</a:t>
            </a:r>
            <a:r>
              <a:rPr lang="en-US" dirty="0"/>
              <a:t>. Finance Team: Financial analysts, accountants, and controllers who require detailed insights into profit and loss trends to manage budgets, forecast revenues, and optimize expenses</a:t>
            </a:r>
            <a:r>
              <a:rPr lang="en-US" dirty="0" smtClean="0"/>
              <a:t>.</a:t>
            </a:r>
          </a:p>
          <a:p>
            <a:r>
              <a:rPr lang="en-US" dirty="0" smtClean="0"/>
              <a:t>3</a:t>
            </a:r>
            <a:r>
              <a:rPr lang="en-US" dirty="0"/>
              <a:t>. Business Unit Leaders: Heads of departments or business units who need to track their team's financial performance and make data-driven decisions to improve profitability</a:t>
            </a:r>
            <a:r>
              <a:rPr lang="en-US" dirty="0" smtClean="0"/>
              <a:t>.</a:t>
            </a:r>
          </a:p>
          <a:p>
            <a:r>
              <a:rPr lang="en-US" dirty="0" smtClean="0"/>
              <a:t>4</a:t>
            </a:r>
            <a:r>
              <a:rPr lang="en-US" dirty="0"/>
              <a:t>. Investors and Shareholders: Stakeholders who have invested in the company and want to monitor its financial health and growth prospects</a:t>
            </a:r>
            <a:r>
              <a:rPr lang="en-US" dirty="0" smtClean="0"/>
              <a:t>.</a:t>
            </a:r>
          </a:p>
          <a:p>
            <a:r>
              <a:rPr lang="en-US" dirty="0" smtClean="0"/>
              <a:t>5</a:t>
            </a:r>
            <a:r>
              <a:rPr lang="en-US" dirty="0"/>
              <a:t>. Operational Teams: Managers and team leaders responsible for optimizing processes, reducing costs, and improving efficiency, who can use the insights from the line chart to identify areas for </a:t>
            </a:r>
            <a:r>
              <a:rPr lang="en-US" dirty="0" smtClean="0"/>
              <a:t>improvement.</a:t>
            </a:r>
          </a:p>
          <a:p>
            <a:r>
              <a:rPr lang="en-US" dirty="0" smtClean="0"/>
              <a:t>6</a:t>
            </a:r>
            <a:r>
              <a:rPr lang="en-US" dirty="0"/>
              <a:t>. Business Analysts: Professionals responsible for analyzing data to identify trends, opportunities, and challenges, and providing recommendations to improve business performance</a:t>
            </a:r>
            <a:r>
              <a:rPr lang="en-US" dirty="0" smtClean="0"/>
              <a:t>.</a:t>
            </a:r>
          </a:p>
          <a:p>
            <a:r>
              <a:rPr lang="en-US" dirty="0" smtClean="0"/>
              <a:t>7</a:t>
            </a:r>
            <a:r>
              <a:rPr lang="en-US" dirty="0"/>
              <a:t>. Risk Management Teams: Professionals responsible for identifying and mitigating financial risks, who can use the line chart to monitor potential areas of concern.</a:t>
            </a:r>
            <a:endParaRPr lang="en-IN" dirty="0"/>
          </a:p>
        </p:txBody>
      </p:sp>
    </p:spTree>
    <p:extLst>
      <p:ext uri="{BB962C8B-B14F-4D97-AF65-F5344CB8AC3E}">
        <p14:creationId xmlns:p14="http://schemas.microsoft.com/office/powerpoint/2010/main" val="99378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2">
                    <a:lumMod val="75000"/>
                  </a:schemeClr>
                </a:solidFill>
                <a:latin typeface="Bauhaus 93" pitchFamily="82" charset="0"/>
              </a:rPr>
              <a:t>Solutions </a:t>
            </a:r>
            <a:endParaRPr lang="en-IN" sz="4800" dirty="0">
              <a:solidFill>
                <a:schemeClr val="tx2">
                  <a:lumMod val="75000"/>
                </a:schemeClr>
              </a:solidFill>
              <a:latin typeface="Bauhaus 93" pitchFamily="82" charset="0"/>
            </a:endParaRPr>
          </a:p>
        </p:txBody>
      </p:sp>
      <p:sp>
        <p:nvSpPr>
          <p:cNvPr id="3" name="Content Placeholder 2"/>
          <p:cNvSpPr>
            <a:spLocks noGrp="1"/>
          </p:cNvSpPr>
          <p:nvPr>
            <p:ph idx="1"/>
          </p:nvPr>
        </p:nvSpPr>
        <p:spPr/>
        <p:txBody>
          <a:bodyPr>
            <a:normAutofit fontScale="62500" lnSpcReduction="20000"/>
          </a:bodyPr>
          <a:lstStyle/>
          <a:p>
            <a:r>
              <a:rPr lang="en-US" b="1" dirty="0"/>
              <a:t>Short-term Solution (0-3 months</a:t>
            </a:r>
            <a:r>
              <a:rPr lang="en-US" dirty="0" smtClean="0"/>
              <a:t>)</a:t>
            </a:r>
          </a:p>
          <a:p>
            <a:r>
              <a:rPr lang="en-US" dirty="0" smtClean="0"/>
              <a:t>1</a:t>
            </a:r>
            <a:r>
              <a:rPr lang="en-US" dirty="0"/>
              <a:t>. Cost Optimization:    - Identify and reduce non-essential expenses    - Renegotiate contracts with suppliers    - Implement cost-saving measures (e.g., energy efficiency, reduced travel</a:t>
            </a:r>
            <a:r>
              <a:rPr lang="en-US" dirty="0" smtClean="0"/>
              <a:t>)</a:t>
            </a:r>
          </a:p>
          <a:p>
            <a:r>
              <a:rPr lang="en-US" dirty="0" smtClean="0"/>
              <a:t>2</a:t>
            </a:r>
            <a:r>
              <a:rPr lang="en-US" dirty="0"/>
              <a:t>. Revenue Enhancement:    - Analyze and optimize pricing strategies    - Identify new revenue streams or upselling opportunities    - Improve sales forecasting and pipeline </a:t>
            </a:r>
            <a:r>
              <a:rPr lang="en-US" dirty="0" smtClean="0"/>
              <a:t>management</a:t>
            </a:r>
          </a:p>
          <a:p>
            <a:r>
              <a:rPr lang="en-US" dirty="0" smtClean="0"/>
              <a:t>3</a:t>
            </a:r>
            <a:r>
              <a:rPr lang="en-US" dirty="0"/>
              <a:t>. Process Improvements:    - Streamline operations to reduce waste and inefficiencies    - Implement lean principles and automation where </a:t>
            </a:r>
            <a:r>
              <a:rPr lang="en-US" dirty="0" smtClean="0"/>
              <a:t>possible</a:t>
            </a:r>
          </a:p>
          <a:p>
            <a:r>
              <a:rPr lang="en-US" b="1" dirty="0" smtClean="0"/>
              <a:t>Mid-term </a:t>
            </a:r>
            <a:r>
              <a:rPr lang="en-US" b="1" dirty="0"/>
              <a:t>Solution (3-6 months</a:t>
            </a:r>
            <a:r>
              <a:rPr lang="en-US" b="1" dirty="0" smtClean="0"/>
              <a:t>)</a:t>
            </a:r>
          </a:p>
          <a:p>
            <a:r>
              <a:rPr lang="en-US" dirty="0" smtClean="0"/>
              <a:t>1</a:t>
            </a:r>
            <a:r>
              <a:rPr lang="en-US" dirty="0"/>
              <a:t>. Margin Improvement:    - Analyze and optimize product/service mix    - Identify opportunities to increase average order value    - Implement margin-enhancing pricing </a:t>
            </a:r>
            <a:r>
              <a:rPr lang="en-US" dirty="0" smtClean="0"/>
              <a:t>strategies</a:t>
            </a:r>
          </a:p>
          <a:p>
            <a:r>
              <a:rPr lang="en-US" dirty="0" smtClean="0"/>
              <a:t>2</a:t>
            </a:r>
            <a:r>
              <a:rPr lang="en-US" dirty="0"/>
              <a:t>. Expense Management:    - Implement a robust expense tracking and management system    - Establish clear budgets and </a:t>
            </a:r>
            <a:r>
              <a:rPr lang="en-US" dirty="0" smtClean="0"/>
              <a:t>accountability</a:t>
            </a:r>
          </a:p>
          <a:p>
            <a:r>
              <a:rPr lang="en-US" dirty="0" smtClean="0"/>
              <a:t>3</a:t>
            </a:r>
            <a:r>
              <a:rPr lang="en-US" dirty="0"/>
              <a:t>. Performance Metrics:    - Establish key performance indicators (KPIs) for profit and loss    - Track and monitor KPIs regularly</a:t>
            </a:r>
            <a:endParaRPr lang="en-IN" dirty="0"/>
          </a:p>
        </p:txBody>
      </p:sp>
    </p:spTree>
    <p:extLst>
      <p:ext uri="{BB962C8B-B14F-4D97-AF65-F5344CB8AC3E}">
        <p14:creationId xmlns:p14="http://schemas.microsoft.com/office/powerpoint/2010/main" val="283270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7239000" cy="4846320"/>
          </a:xfrm>
        </p:spPr>
        <p:txBody>
          <a:bodyPr>
            <a:normAutofit fontScale="47500" lnSpcReduction="20000"/>
          </a:bodyPr>
          <a:lstStyle/>
          <a:p>
            <a:pPr>
              <a:lnSpc>
                <a:spcPct val="170000"/>
              </a:lnSpc>
            </a:pPr>
            <a:r>
              <a:rPr lang="en-US" b="1" dirty="0"/>
              <a:t>Long-term Solution (6-12 months</a:t>
            </a:r>
            <a:r>
              <a:rPr lang="en-US" b="1" dirty="0" smtClean="0"/>
              <a:t>)</a:t>
            </a:r>
          </a:p>
          <a:p>
            <a:pPr>
              <a:lnSpc>
                <a:spcPct val="220000"/>
              </a:lnSpc>
            </a:pPr>
            <a:r>
              <a:rPr lang="en-US" dirty="0" smtClean="0"/>
              <a:t>1</a:t>
            </a:r>
            <a:r>
              <a:rPr lang="en-US" dirty="0"/>
              <a:t>. Strategic Planning:    - Develop a comprehensive business strategy to drive growth and profitability    - Identify new markets, products, or services to expand revenue </a:t>
            </a:r>
            <a:r>
              <a:rPr lang="en-US" dirty="0" smtClean="0"/>
              <a:t>streams</a:t>
            </a:r>
          </a:p>
          <a:p>
            <a:pPr>
              <a:lnSpc>
                <a:spcPct val="170000"/>
              </a:lnSpc>
            </a:pPr>
            <a:r>
              <a:rPr lang="en-US" dirty="0" smtClean="0"/>
              <a:t>2</a:t>
            </a:r>
            <a:r>
              <a:rPr lang="en-US" dirty="0"/>
              <a:t>. Investment in Technology:    - Implement advanced data analytics and business intelligence tools    - Automate processes and improve operational </a:t>
            </a:r>
            <a:r>
              <a:rPr lang="en-US" dirty="0" smtClean="0"/>
              <a:t>efficiency</a:t>
            </a:r>
          </a:p>
          <a:p>
            <a:pPr>
              <a:lnSpc>
                <a:spcPct val="170000"/>
              </a:lnSpc>
            </a:pPr>
            <a:r>
              <a:rPr lang="en-US" dirty="0" smtClean="0"/>
              <a:t>3</a:t>
            </a:r>
            <a:r>
              <a:rPr lang="en-US" dirty="0"/>
              <a:t>. Talent Development:    - Invest in training and development programs for employees    - Attract and retain top talent to drive business </a:t>
            </a:r>
            <a:r>
              <a:rPr lang="en-US" dirty="0" smtClean="0"/>
              <a:t>growth</a:t>
            </a:r>
          </a:p>
          <a:p>
            <a:pPr>
              <a:lnSpc>
                <a:spcPct val="170000"/>
              </a:lnSpc>
            </a:pPr>
            <a:endParaRPr lang="en-US" dirty="0" smtClean="0"/>
          </a:p>
          <a:p>
            <a:pPr marL="0" indent="0" algn="ctr">
              <a:lnSpc>
                <a:spcPct val="170000"/>
              </a:lnSpc>
              <a:buNone/>
            </a:pPr>
            <a:r>
              <a:rPr lang="en-US" dirty="0" smtClean="0"/>
              <a:t>   This </a:t>
            </a:r>
            <a:r>
              <a:rPr lang="en-US" dirty="0"/>
              <a:t>solution aims to address the declining profitability trend by optimizing costs, enhancing revenue, and improving processes in the short term, while focusing on margin improvement, expense management, and performance metrics in the mid-term. The long-term solution involves strategic planning, technology investment, and talent development to drive sustainable growth and </a:t>
            </a:r>
            <a:r>
              <a:rPr lang="en-US" dirty="0" smtClean="0"/>
              <a:t>profitability.</a:t>
            </a:r>
            <a:endParaRPr lang="en-IN" dirty="0"/>
          </a:p>
        </p:txBody>
      </p:sp>
    </p:spTree>
    <p:extLst>
      <p:ext uri="{BB962C8B-B14F-4D97-AF65-F5344CB8AC3E}">
        <p14:creationId xmlns:p14="http://schemas.microsoft.com/office/powerpoint/2010/main" val="282362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7030A0"/>
                </a:solidFill>
                <a:latin typeface="Bauhaus 93" pitchFamily="82" charset="0"/>
              </a:rPr>
              <a:t>Dataset description</a:t>
            </a:r>
            <a:endParaRPr lang="en-IN" sz="4800" dirty="0">
              <a:solidFill>
                <a:srgbClr val="7030A0"/>
              </a:solidFill>
              <a:latin typeface="Bauhaus 93" pitchFamily="82"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Variables</a:t>
            </a:r>
          </a:p>
          <a:p>
            <a:r>
              <a:rPr lang="en-US" dirty="0" smtClean="0"/>
              <a:t>1</a:t>
            </a:r>
            <a:r>
              <a:rPr lang="en-US" dirty="0"/>
              <a:t>. Month: The month of the year (January, February, March</a:t>
            </a:r>
            <a:r>
              <a:rPr lang="en-US" dirty="0" smtClean="0"/>
              <a:t>)</a:t>
            </a:r>
          </a:p>
          <a:p>
            <a:r>
              <a:rPr lang="en-US" dirty="0" smtClean="0"/>
              <a:t>2</a:t>
            </a:r>
            <a:r>
              <a:rPr lang="en-US" dirty="0"/>
              <a:t>. Profit/Loss: The net profit or loss for each month (in dollars</a:t>
            </a:r>
            <a:r>
              <a:rPr lang="en-US" dirty="0" smtClean="0"/>
              <a:t>)</a:t>
            </a:r>
          </a:p>
          <a:p>
            <a:r>
              <a:rPr lang="en-US" dirty="0" smtClean="0"/>
              <a:t>3</a:t>
            </a:r>
            <a:r>
              <a:rPr lang="en-US" dirty="0"/>
              <a:t>. Revenue: The total revenue for each month (in dollars</a:t>
            </a:r>
            <a:r>
              <a:rPr lang="en-US" dirty="0" smtClean="0"/>
              <a:t>)</a:t>
            </a:r>
          </a:p>
          <a:p>
            <a:r>
              <a:rPr lang="en-US" dirty="0" smtClean="0"/>
              <a:t>4</a:t>
            </a:r>
            <a:r>
              <a:rPr lang="en-US" dirty="0"/>
              <a:t>. Expenses: The total expenses for each month (in dollars</a:t>
            </a:r>
            <a:r>
              <a:rPr lang="en-US" dirty="0" smtClean="0"/>
              <a:t>)</a:t>
            </a:r>
          </a:p>
          <a:p>
            <a:pPr marL="0" indent="0">
              <a:buNone/>
            </a:pPr>
            <a:r>
              <a:rPr lang="en-US" b="1" dirty="0" smtClean="0"/>
              <a:t>Data </a:t>
            </a:r>
            <a:r>
              <a:rPr lang="en-US" b="1" dirty="0"/>
              <a:t>Characteristics:- </a:t>
            </a:r>
            <a:endParaRPr lang="en-US" b="1" dirty="0" smtClean="0"/>
          </a:p>
          <a:p>
            <a:r>
              <a:rPr lang="en-US" dirty="0" smtClean="0"/>
              <a:t>Time </a:t>
            </a:r>
            <a:r>
              <a:rPr lang="en-US" dirty="0"/>
              <a:t>series data with monthly </a:t>
            </a:r>
            <a:r>
              <a:rPr lang="en-US" dirty="0" smtClean="0"/>
              <a:t>frequency</a:t>
            </a:r>
          </a:p>
          <a:p>
            <a:r>
              <a:rPr lang="en-US" dirty="0" smtClean="0"/>
              <a:t>- </a:t>
            </a:r>
            <a:r>
              <a:rPr lang="en-US" dirty="0"/>
              <a:t>Profit/Loss values are net of revenue and </a:t>
            </a:r>
            <a:r>
              <a:rPr lang="en-US" dirty="0" smtClean="0"/>
              <a:t>expenses</a:t>
            </a:r>
          </a:p>
          <a:p>
            <a:r>
              <a:rPr lang="en-US" dirty="0" smtClean="0"/>
              <a:t>- </a:t>
            </a:r>
            <a:r>
              <a:rPr lang="en-US" dirty="0"/>
              <a:t>Revenue and expenses are aggregated from various business units and </a:t>
            </a:r>
            <a:r>
              <a:rPr lang="en-US" dirty="0" smtClean="0"/>
              <a:t>departments</a:t>
            </a:r>
          </a:p>
          <a:p>
            <a:r>
              <a:rPr lang="en-US" dirty="0" smtClean="0"/>
              <a:t>- </a:t>
            </a:r>
            <a:r>
              <a:rPr lang="en-US" dirty="0"/>
              <a:t>Data is based on actual financial records and has been reviewed for </a:t>
            </a:r>
            <a:r>
              <a:rPr lang="en-US" dirty="0" smtClean="0"/>
              <a:t>accuracy</a:t>
            </a:r>
          </a:p>
          <a:p>
            <a:pPr marL="0" indent="0">
              <a:buNone/>
            </a:pPr>
            <a:r>
              <a:rPr lang="en-US" b="1" dirty="0" smtClean="0"/>
              <a:t>Data </a:t>
            </a:r>
            <a:r>
              <a:rPr lang="en-US" b="1" dirty="0"/>
              <a:t>Quality</a:t>
            </a:r>
            <a:r>
              <a:rPr lang="en-US" dirty="0" smtClean="0"/>
              <a:t>:</a:t>
            </a:r>
          </a:p>
          <a:p>
            <a:r>
              <a:rPr lang="en-US" dirty="0" smtClean="0"/>
              <a:t>- </a:t>
            </a:r>
            <a:r>
              <a:rPr lang="en-US" dirty="0"/>
              <a:t>Data is complete and consistent for the specified time period- No missing values or </a:t>
            </a:r>
            <a:r>
              <a:rPr lang="en-US" dirty="0" smtClean="0"/>
              <a:t>outliers</a:t>
            </a:r>
          </a:p>
          <a:p>
            <a:r>
              <a:rPr lang="en-US" dirty="0" smtClean="0"/>
              <a:t>- </a:t>
            </a:r>
            <a:r>
              <a:rPr lang="en-US" dirty="0"/>
              <a:t>Data has been validated against external sources (e.g., financial </a:t>
            </a:r>
            <a:r>
              <a:rPr lang="en-US" dirty="0" smtClean="0"/>
              <a:t>statement</a:t>
            </a:r>
          </a:p>
        </p:txBody>
      </p:sp>
    </p:spTree>
    <p:extLst>
      <p:ext uri="{BB962C8B-B14F-4D97-AF65-F5344CB8AC3E}">
        <p14:creationId xmlns:p14="http://schemas.microsoft.com/office/powerpoint/2010/main" val="2192319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65</TotalTime>
  <Words>1278</Words>
  <Application>Microsoft Office PowerPoint</Application>
  <PresentationFormat>On-screen Show (4:3)</PresentationFormat>
  <Paragraphs>99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Opulent</vt:lpstr>
      <vt:lpstr>EMPLOYEE DATA ANALYSIS USING </vt:lpstr>
      <vt:lpstr>PROJECT TITLE</vt:lpstr>
      <vt:lpstr>agenda</vt:lpstr>
      <vt:lpstr>Problem statement</vt:lpstr>
      <vt:lpstr>Project overview</vt:lpstr>
      <vt:lpstr>End users</vt:lpstr>
      <vt:lpstr>Solutions </vt:lpstr>
      <vt:lpstr>PowerPoint Presentation</vt:lpstr>
      <vt:lpstr>Dataset description</vt:lpstr>
      <vt:lpstr>PowerPoint Presentation</vt:lpstr>
      <vt:lpstr>Modelling approach</vt:lpstr>
      <vt:lpstr>results</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gomathi</dc:creator>
  <cp:lastModifiedBy>gomathi</cp:lastModifiedBy>
  <cp:revision>7</cp:revision>
  <dcterms:created xsi:type="dcterms:W3CDTF">2024-09-09T12:50:18Z</dcterms:created>
  <dcterms:modified xsi:type="dcterms:W3CDTF">2024-09-09T14:56:01Z</dcterms:modified>
</cp:coreProperties>
</file>