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40aef45e468746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0aef45e468746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grpSp>
        <p:nvGrpSpPr>
          <p:cNvPr id="10" name="Google Shape;10;p2"/>
          <p:cNvGrpSpPr/>
          <p:nvPr/>
        </p:nvGrpSpPr>
        <p:grpSpPr>
          <a:xfrm>
            <a:off x="4406400" y="0"/>
            <a:ext cx="4737600" cy="5143065"/>
            <a:chOff x="4406400" y="0"/>
            <a:chExt cx="4737600" cy="5143065"/>
          </a:xfrm>
        </p:grpSpPr>
        <p:sp>
          <p:nvSpPr>
            <p:cNvPr id="11" name="Google Shape;11;p2"/>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2"/>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5" name="Shape 115"/>
        <p:cNvGrpSpPr/>
        <p:nvPr/>
      </p:nvGrpSpPr>
      <p:grpSpPr>
        <a:xfrm>
          <a:off x="0" y="0"/>
          <a:ext cx="0" cy="0"/>
          <a:chOff x="0" y="0"/>
          <a:chExt cx="0" cy="0"/>
        </a:xfrm>
      </p:grpSpPr>
      <p:grpSp>
        <p:nvGrpSpPr>
          <p:cNvPr id="116" name="Google Shape;116;p11"/>
          <p:cNvGrpSpPr/>
          <p:nvPr/>
        </p:nvGrpSpPr>
        <p:grpSpPr>
          <a:xfrm>
            <a:off x="0" y="381001"/>
            <a:ext cx="1037850" cy="1016288"/>
            <a:chOff x="0" y="381001"/>
            <a:chExt cx="1037850" cy="1016288"/>
          </a:xfrm>
        </p:grpSpPr>
        <p:sp>
          <p:nvSpPr>
            <p:cNvPr id="117" name="Google Shape;117;p1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1"/>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0" name="Google Shape;120;p11"/>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1" name="Google Shape;12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2" name="Shape 122"/>
        <p:cNvGrpSpPr/>
        <p:nvPr/>
      </p:nvGrpSpPr>
      <p:grpSpPr>
        <a:xfrm>
          <a:off x="0" y="0"/>
          <a:ext cx="0" cy="0"/>
          <a:chOff x="0" y="0"/>
          <a:chExt cx="0" cy="0"/>
        </a:xfrm>
      </p:grpSpPr>
      <p:grpSp>
        <p:nvGrpSpPr>
          <p:cNvPr id="123" name="Google Shape;123;p12"/>
          <p:cNvGrpSpPr/>
          <p:nvPr/>
        </p:nvGrpSpPr>
        <p:grpSpPr>
          <a:xfrm>
            <a:off x="0" y="381001"/>
            <a:ext cx="1037850" cy="1016288"/>
            <a:chOff x="0" y="381001"/>
            <a:chExt cx="1037850" cy="1016288"/>
          </a:xfrm>
        </p:grpSpPr>
        <p:sp>
          <p:nvSpPr>
            <p:cNvPr id="124" name="Google Shape;124;p1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p12"/>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7" name="Google Shape;127;p12"/>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28" name="Google Shape;128;p12"/>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3"/>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
          <p:cNvGrpSpPr/>
          <p:nvPr/>
        </p:nvGrpSpPr>
        <p:grpSpPr>
          <a:xfrm>
            <a:off x="0" y="490"/>
            <a:ext cx="5153705" cy="5134399"/>
            <a:chOff x="0" y="75"/>
            <a:chExt cx="5153705" cy="5152950"/>
          </a:xfrm>
        </p:grpSpPr>
        <p:sp>
          <p:nvSpPr>
            <p:cNvPr id="34" name="Google Shape;34;p3"/>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3"/>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39" name="Google Shape;39;p3"/>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40" name="Google Shape;4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8"/>
            <a:chOff x="0" y="381001"/>
            <a:chExt cx="1037850" cy="1016288"/>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4"/>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7" name="Google Shape;47;p4"/>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8" name="Google Shape;4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grpSp>
        <p:nvGrpSpPr>
          <p:cNvPr id="50" name="Google Shape;50;p5"/>
          <p:cNvGrpSpPr/>
          <p:nvPr/>
        </p:nvGrpSpPr>
        <p:grpSpPr>
          <a:xfrm>
            <a:off x="4406400" y="0"/>
            <a:ext cx="4737600" cy="5143065"/>
            <a:chOff x="4406400" y="0"/>
            <a:chExt cx="4737600" cy="5143065"/>
          </a:xfrm>
        </p:grpSpPr>
        <p:sp>
          <p:nvSpPr>
            <p:cNvPr id="51" name="Google Shape;51;p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p5"/>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70" name="Google Shape;70;p5"/>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grpSp>
        <p:nvGrpSpPr>
          <p:cNvPr id="75" name="Google Shape;75;p7"/>
          <p:cNvGrpSpPr/>
          <p:nvPr/>
        </p:nvGrpSpPr>
        <p:grpSpPr>
          <a:xfrm>
            <a:off x="4406400" y="0"/>
            <a:ext cx="4737600" cy="5143500"/>
            <a:chOff x="4406400" y="0"/>
            <a:chExt cx="4737600" cy="5143500"/>
          </a:xfrm>
        </p:grpSpPr>
        <p:sp>
          <p:nvSpPr>
            <p:cNvPr id="76" name="Google Shape;76;p7"/>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7"/>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7"/>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7"/>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7"/>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7"/>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7"/>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7"/>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7"/>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7"/>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7"/>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7"/>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7"/>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7"/>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7"/>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7"/>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5" name="Google Shape;9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grpSp>
        <p:nvGrpSpPr>
          <p:cNvPr id="97" name="Google Shape;97;p8"/>
          <p:cNvGrpSpPr/>
          <p:nvPr/>
        </p:nvGrpSpPr>
        <p:grpSpPr>
          <a:xfrm>
            <a:off x="0" y="4128572"/>
            <a:ext cx="698925" cy="684657"/>
            <a:chOff x="0" y="3785672"/>
            <a:chExt cx="698925" cy="684657"/>
          </a:xfrm>
        </p:grpSpPr>
        <p:sp>
          <p:nvSpPr>
            <p:cNvPr id="98" name="Google Shape;98;p8"/>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8"/>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p8"/>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1" name="Google Shape;10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2" name="Shape 102"/>
        <p:cNvGrpSpPr/>
        <p:nvPr/>
      </p:nvGrpSpPr>
      <p:grpSpPr>
        <a:xfrm>
          <a:off x="0" y="0"/>
          <a:ext cx="0" cy="0"/>
          <a:chOff x="0" y="0"/>
          <a:chExt cx="0" cy="0"/>
        </a:xfrm>
      </p:grpSpPr>
      <p:grpSp>
        <p:nvGrpSpPr>
          <p:cNvPr id="103" name="Google Shape;103;p9"/>
          <p:cNvGrpSpPr/>
          <p:nvPr/>
        </p:nvGrpSpPr>
        <p:grpSpPr>
          <a:xfrm>
            <a:off x="0" y="381001"/>
            <a:ext cx="1037850" cy="1016288"/>
            <a:chOff x="0" y="381001"/>
            <a:chExt cx="1037850" cy="1016288"/>
          </a:xfrm>
        </p:grpSpPr>
        <p:sp>
          <p:nvSpPr>
            <p:cNvPr id="104" name="Google Shape;104;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7" name="Google Shape;107;p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8" name="Google Shape;10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9" name="Shape 109"/>
        <p:cNvGrpSpPr/>
        <p:nvPr/>
      </p:nvGrpSpPr>
      <p:grpSpPr>
        <a:xfrm>
          <a:off x="0" y="0"/>
          <a:ext cx="0" cy="0"/>
          <a:chOff x="0" y="0"/>
          <a:chExt cx="0" cy="0"/>
        </a:xfrm>
      </p:grpSpPr>
      <p:grpSp>
        <p:nvGrpSpPr>
          <p:cNvPr id="110" name="Google Shape;110;p10"/>
          <p:cNvGrpSpPr/>
          <p:nvPr/>
        </p:nvGrpSpPr>
        <p:grpSpPr>
          <a:xfrm>
            <a:off x="0" y="381001"/>
            <a:ext cx="1037850" cy="1016288"/>
            <a:chOff x="0" y="381001"/>
            <a:chExt cx="1037850" cy="1016288"/>
          </a:xfrm>
        </p:grpSpPr>
        <p:sp>
          <p:nvSpPr>
            <p:cNvPr id="111" name="Google Shape;111;p1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4" name="Google Shape;11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
          <p:cNvSpPr txBox="1"/>
          <p:nvPr>
            <p:ph type="title"/>
          </p:nvPr>
        </p:nvSpPr>
        <p:spPr>
          <a:xfrm>
            <a:off x="964050" y="2335800"/>
            <a:ext cx="7141200" cy="2031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b="1" lang="en" sz="3000">
                <a:solidFill>
                  <a:schemeClr val="lt2"/>
                </a:solidFill>
                <a:latin typeface="Lato"/>
                <a:ea typeface="Lato"/>
                <a:cs typeface="Lato"/>
                <a:sym typeface="Lato"/>
              </a:rPr>
              <a:t>STUDENT NAME: Manoj.M                                                                               REGISTER NO:312211641</a:t>
            </a:r>
            <a:endParaRPr b="1" sz="3000">
              <a:solidFill>
                <a:schemeClr val="lt2"/>
              </a:solidFill>
              <a:latin typeface="Lato"/>
              <a:ea typeface="Lato"/>
              <a:cs typeface="Lato"/>
              <a:sym typeface="Lato"/>
            </a:endParaRPr>
          </a:p>
          <a:p>
            <a:pPr indent="0" lvl="0" marL="0" rtl="0" algn="l">
              <a:lnSpc>
                <a:spcPct val="100000"/>
              </a:lnSpc>
              <a:spcBef>
                <a:spcPts val="0"/>
              </a:spcBef>
              <a:spcAft>
                <a:spcPts val="0"/>
              </a:spcAft>
              <a:buSzPts val="2800"/>
              <a:buNone/>
            </a:pPr>
            <a:r>
              <a:rPr b="1" lang="en" sz="3000">
                <a:solidFill>
                  <a:schemeClr val="lt2"/>
                </a:solidFill>
                <a:latin typeface="Lato"/>
                <a:ea typeface="Lato"/>
                <a:cs typeface="Lato"/>
                <a:sym typeface="Lato"/>
              </a:rPr>
              <a:t>DEPARTMENT:Bcom(general)</a:t>
            </a:r>
            <a:endParaRPr b="1" sz="3000">
              <a:solidFill>
                <a:schemeClr val="lt2"/>
              </a:solidFill>
              <a:latin typeface="Lato"/>
              <a:ea typeface="Lato"/>
              <a:cs typeface="Lato"/>
              <a:sym typeface="Lato"/>
            </a:endParaRPr>
          </a:p>
          <a:p>
            <a:pPr indent="0" lvl="0" marL="0" rtl="0" algn="l">
              <a:lnSpc>
                <a:spcPct val="100000"/>
              </a:lnSpc>
              <a:spcBef>
                <a:spcPts val="0"/>
              </a:spcBef>
              <a:spcAft>
                <a:spcPts val="0"/>
              </a:spcAft>
              <a:buSzPts val="2800"/>
              <a:buNone/>
            </a:pPr>
            <a:r>
              <a:rPr b="1" lang="en" sz="3000">
                <a:solidFill>
                  <a:schemeClr val="lt2"/>
                </a:solidFill>
                <a:latin typeface="Lato"/>
                <a:ea typeface="Lato"/>
                <a:cs typeface="Lato"/>
                <a:sym typeface="Lato"/>
              </a:rPr>
              <a:t>College: Thiruthangal Nadar college </a:t>
            </a:r>
            <a:endParaRPr b="1" sz="3000">
              <a:solidFill>
                <a:schemeClr val="lt2"/>
              </a:solidFill>
              <a:latin typeface="Lato"/>
              <a:ea typeface="Lato"/>
              <a:cs typeface="Lato"/>
              <a:sym typeface="Lato"/>
            </a:endParaRPr>
          </a:p>
        </p:txBody>
      </p:sp>
      <p:sp>
        <p:nvSpPr>
          <p:cNvPr id="232" name="Google Shape;232;p1"/>
          <p:cNvSpPr txBox="1"/>
          <p:nvPr/>
        </p:nvSpPr>
        <p:spPr>
          <a:xfrm>
            <a:off x="0" y="2041793"/>
            <a:ext cx="9144000" cy="3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Lato"/>
              <a:ea typeface="Lato"/>
              <a:cs typeface="Lato"/>
              <a:sym typeface="Lato"/>
            </a:endParaRPr>
          </a:p>
        </p:txBody>
      </p:sp>
      <p:sp>
        <p:nvSpPr>
          <p:cNvPr id="233" name="Google Shape;233;p1"/>
          <p:cNvSpPr txBox="1"/>
          <p:nvPr/>
        </p:nvSpPr>
        <p:spPr>
          <a:xfrm>
            <a:off x="0" y="0"/>
            <a:ext cx="91440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chemeClr val="lt1"/>
                </a:solidFill>
                <a:latin typeface="Montserrat"/>
                <a:ea typeface="Montserrat"/>
                <a:cs typeface="Montserrat"/>
                <a:sym typeface="Montserrat"/>
              </a:rPr>
              <a:t>Employee Data Analysis using Excel</a:t>
            </a:r>
            <a:endParaRPr b="0" i="0" sz="6000" u="none" cap="none" strike="noStrike">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nvSpPr>
        <p:spPr>
          <a:xfrm>
            <a:off x="186900" y="0"/>
            <a:ext cx="89571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FF"/>
              </a:solidFill>
              <a:latin typeface="Arial"/>
              <a:ea typeface="Arial"/>
              <a:cs typeface="Arial"/>
              <a:sym typeface="Arial"/>
            </a:endParaRPr>
          </a:p>
        </p:txBody>
      </p:sp>
      <p:pic>
        <p:nvPicPr>
          <p:cNvPr id="199" name="Google Shape;199;p22"/>
          <p:cNvPicPr preferRelativeResize="0"/>
          <p:nvPr/>
        </p:nvPicPr>
        <p:blipFill rotWithShape="1">
          <a:blip r:embed="rId3">
            <a:alphaModFix/>
          </a:blip>
          <a:srcRect b="0" l="0" r="0" t="0"/>
          <a:stretch/>
        </p:blipFill>
        <p:spPr>
          <a:xfrm>
            <a:off x="-34500" y="0"/>
            <a:ext cx="9144000" cy="5143500"/>
          </a:xfrm>
          <a:prstGeom prst="rect">
            <a:avLst/>
          </a:prstGeom>
          <a:noFill/>
          <a:ln>
            <a:noFill/>
          </a:ln>
        </p:spPr>
      </p:pic>
      <p:sp>
        <p:nvSpPr>
          <p:cNvPr id="200" name="Google Shape;200;p22"/>
          <p:cNvSpPr txBox="1"/>
          <p:nvPr/>
        </p:nvSpPr>
        <p:spPr>
          <a:xfrm>
            <a:off x="152400" y="152400"/>
            <a:ext cx="8783400" cy="499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1" lang="en" sz="2400" u="none" cap="none" strike="noStrike">
                <a:solidFill>
                  <a:srgbClr val="00FFFF"/>
                </a:solidFill>
                <a:latin typeface="Arial"/>
                <a:ea typeface="Arial"/>
                <a:cs typeface="Arial"/>
                <a:sym typeface="Arial"/>
              </a:rPr>
              <a:t>MODELLING</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In the "Employee Performance Analysis Using Excel" project, the modeling phase involves setting up the Excel workbook with various tools and techniques to analyze and visualize the data effectively. Here's how each component will be used:</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1. Data Filtering</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Purpose: To sort and refine the data to focus on specific criteria, such as department, date range, or individual employee performance.</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Implementation: Excel's filtering feature will be applied to datasets, allowing users to easily narrow down the data to view only the relevant information. For example, filtering by department or by performance rating.</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2. Pivot Tables</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Purpose: To summarize and analyze large datasets by grouping and aggregating data based on different performance metrics.</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b="0" i="0" sz="1400" u="none" cap="none" strike="noStrike">
              <a:solidFill>
                <a:srgbClr val="FF99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00037" y="0"/>
            <a:ext cx="9144000" cy="453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RESULT </a:t>
            </a:r>
            <a:endParaRPr/>
          </a:p>
        </p:txBody>
      </p:sp>
      <p:pic>
        <p:nvPicPr>
          <p:cNvPr id="206" name="Google Shape;206;p23"/>
          <p:cNvPicPr preferRelativeResize="0"/>
          <p:nvPr/>
        </p:nvPicPr>
        <p:blipFill rotWithShape="1">
          <a:blip r:embed="rId3">
            <a:alphaModFix/>
          </a:blip>
          <a:srcRect b="30660" l="19704" r="4423" t="28782"/>
          <a:stretch/>
        </p:blipFill>
        <p:spPr>
          <a:xfrm>
            <a:off x="1457650" y="1294425"/>
            <a:ext cx="6210926" cy="35422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nvSpPr>
        <p:spPr>
          <a:xfrm flipH="1">
            <a:off x="216775" y="3948637"/>
            <a:ext cx="90045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Lato"/>
                <a:ea typeface="Lato"/>
                <a:cs typeface="Lato"/>
                <a:sym typeface="Lato"/>
              </a:rPr>
              <a:t>PIECHART </a:t>
            </a:r>
            <a:endParaRPr sz="2400">
              <a:solidFill>
                <a:schemeClr val="lt1"/>
              </a:solidFill>
              <a:latin typeface="Lato"/>
              <a:ea typeface="Lato"/>
              <a:cs typeface="Lato"/>
              <a:sym typeface="Lato"/>
            </a:endParaRPr>
          </a:p>
        </p:txBody>
      </p:sp>
      <p:pic>
        <p:nvPicPr>
          <p:cNvPr id="212" name="Google Shape;212;p24"/>
          <p:cNvPicPr preferRelativeResize="0"/>
          <p:nvPr/>
        </p:nvPicPr>
        <p:blipFill rotWithShape="1">
          <a:blip r:embed="rId3">
            <a:alphaModFix/>
          </a:blip>
          <a:srcRect b="28329" l="0" r="10785" t="42582"/>
          <a:stretch/>
        </p:blipFill>
        <p:spPr>
          <a:xfrm>
            <a:off x="2690625" y="524450"/>
            <a:ext cx="5039774" cy="41955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495750" y="0"/>
            <a:ext cx="7828500" cy="4802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i="1" lang="en" sz="3000" u="sng">
                <a:latin typeface="Impact"/>
                <a:ea typeface="Impact"/>
                <a:cs typeface="Impact"/>
                <a:sym typeface="Impact"/>
              </a:rPr>
              <a:t>CONCLUSION</a:t>
            </a:r>
            <a:r>
              <a:rPr lang="en" sz="1800"/>
              <a:t> </a:t>
            </a:r>
            <a:endParaRPr b="1" sz="1800"/>
          </a:p>
          <a:p>
            <a:pPr indent="0" lvl="0" marL="0" rtl="0" algn="l">
              <a:lnSpc>
                <a:spcPct val="100000"/>
              </a:lnSpc>
              <a:spcBef>
                <a:spcPts val="0"/>
              </a:spcBef>
              <a:spcAft>
                <a:spcPts val="0"/>
              </a:spcAft>
              <a:buSzPts val="2800"/>
              <a:buNone/>
            </a:pPr>
            <a:r>
              <a:t/>
            </a:r>
            <a:endParaRPr sz="1800"/>
          </a:p>
          <a:p>
            <a:pPr indent="0" lvl="0" marL="0" rtl="0" algn="l">
              <a:lnSpc>
                <a:spcPct val="100000"/>
              </a:lnSpc>
              <a:spcBef>
                <a:spcPts val="0"/>
              </a:spcBef>
              <a:spcAft>
                <a:spcPts val="0"/>
              </a:spcAft>
              <a:buSzPts val="2800"/>
              <a:buNone/>
            </a:pPr>
            <a:r>
              <a:rPr lang="en" sz="1800"/>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300"/>
              <a:buNone/>
            </a:pPr>
            <a:r>
              <a:t/>
            </a:r>
            <a:endParaRPr/>
          </a:p>
        </p:txBody>
      </p:sp>
      <p:pic>
        <p:nvPicPr>
          <p:cNvPr id="223" name="Google Shape;223;p26"/>
          <p:cNvPicPr preferRelativeResize="0"/>
          <p:nvPr/>
        </p:nvPicPr>
        <p:blipFill rotWithShape="1">
          <a:blip r:embed="rId3">
            <a:alphaModFix/>
          </a:blip>
          <a:srcRect b="9916" l="0" r="0" t="9916"/>
          <a:stretch/>
        </p:blipFill>
        <p:spPr>
          <a:xfrm>
            <a:off x="0" y="0"/>
            <a:ext cx="962375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ctrTitle"/>
          </p:nvPr>
        </p:nvSpPr>
        <p:spPr>
          <a:xfrm>
            <a:off x="1678750" y="2122550"/>
            <a:ext cx="6876000" cy="2311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
              <a:t>Employee Data Analysis using Excel</a:t>
            </a:r>
            <a:endParaRPr/>
          </a:p>
        </p:txBody>
      </p:sp>
      <p:sp>
        <p:nvSpPr>
          <p:cNvPr id="142" name="Google Shape;142;p14"/>
          <p:cNvSpPr txBox="1"/>
          <p:nvPr/>
        </p:nvSpPr>
        <p:spPr>
          <a:xfrm>
            <a:off x="0" y="-374697"/>
            <a:ext cx="9144000" cy="3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Lato"/>
              <a:ea typeface="Lato"/>
              <a:cs typeface="Lato"/>
              <a:sym typeface="Lato"/>
            </a:endParaRPr>
          </a:p>
        </p:txBody>
      </p:sp>
      <p:sp>
        <p:nvSpPr>
          <p:cNvPr id="143" name="Google Shape;143;p14"/>
          <p:cNvSpPr txBox="1"/>
          <p:nvPr/>
        </p:nvSpPr>
        <p:spPr>
          <a:xfrm>
            <a:off x="0" y="3157293"/>
            <a:ext cx="9144000" cy="3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Lato"/>
              <a:ea typeface="Lato"/>
              <a:cs typeface="Lato"/>
              <a:sym typeface="Lato"/>
            </a:endParaRPr>
          </a:p>
        </p:txBody>
      </p:sp>
      <p:sp>
        <p:nvSpPr>
          <p:cNvPr id="144" name="Google Shape;144;p14"/>
          <p:cNvSpPr txBox="1"/>
          <p:nvPr/>
        </p:nvSpPr>
        <p:spPr>
          <a:xfrm>
            <a:off x="0" y="62487"/>
            <a:ext cx="9144000" cy="3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Lato"/>
              <a:ea typeface="Lato"/>
              <a:cs typeface="Lato"/>
              <a:sym typeface="Lato"/>
            </a:endParaRPr>
          </a:p>
        </p:txBody>
      </p:sp>
      <p:sp>
        <p:nvSpPr>
          <p:cNvPr id="145" name="Google Shape;145;p14"/>
          <p:cNvSpPr txBox="1"/>
          <p:nvPr/>
        </p:nvSpPr>
        <p:spPr>
          <a:xfrm>
            <a:off x="174450" y="449149"/>
            <a:ext cx="8730900" cy="129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chemeClr val="lt1"/>
                </a:solidFill>
                <a:latin typeface="Lato"/>
                <a:ea typeface="Lato"/>
                <a:cs typeface="Lato"/>
                <a:sym typeface="Lato"/>
              </a:rPr>
              <a:t>project title</a:t>
            </a:r>
            <a:endParaRPr b="0" i="0" sz="7200" u="none" cap="none" strike="noStrike">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AGNEDA</a:t>
            </a:r>
            <a:endParaRPr/>
          </a:p>
        </p:txBody>
      </p:sp>
      <p:sp>
        <p:nvSpPr>
          <p:cNvPr id="151" name="Google Shape;151;p15"/>
          <p:cNvSpPr txBox="1"/>
          <p:nvPr>
            <p:ph idx="1" type="body"/>
          </p:nvPr>
        </p:nvSpPr>
        <p:spPr>
          <a:xfrm>
            <a:off x="471900" y="1919075"/>
            <a:ext cx="7593300" cy="322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1. Problem Statement</a:t>
            </a:r>
            <a:endParaRPr/>
          </a:p>
          <a:p>
            <a:pPr indent="0" lvl="0" marL="0" rtl="0" algn="l">
              <a:lnSpc>
                <a:spcPct val="115000"/>
              </a:lnSpc>
              <a:spcBef>
                <a:spcPts val="1200"/>
              </a:spcBef>
              <a:spcAft>
                <a:spcPts val="0"/>
              </a:spcAft>
              <a:buSzPts val="1300"/>
              <a:buNone/>
            </a:pPr>
            <a:r>
              <a:rPr lang="en"/>
              <a:t>2. Project Overview</a:t>
            </a:r>
            <a:endParaRPr/>
          </a:p>
          <a:p>
            <a:pPr indent="0" lvl="0" marL="0" rtl="0" algn="l">
              <a:lnSpc>
                <a:spcPct val="115000"/>
              </a:lnSpc>
              <a:spcBef>
                <a:spcPts val="1200"/>
              </a:spcBef>
              <a:spcAft>
                <a:spcPts val="0"/>
              </a:spcAft>
              <a:buSzPts val="1300"/>
              <a:buNone/>
            </a:pPr>
            <a:r>
              <a:rPr lang="en"/>
              <a:t>3. End Users</a:t>
            </a:r>
            <a:endParaRPr/>
          </a:p>
          <a:p>
            <a:pPr indent="0" lvl="0" marL="0" rtl="0" algn="l">
              <a:lnSpc>
                <a:spcPct val="115000"/>
              </a:lnSpc>
              <a:spcBef>
                <a:spcPts val="1200"/>
              </a:spcBef>
              <a:spcAft>
                <a:spcPts val="0"/>
              </a:spcAft>
              <a:buSzPts val="1300"/>
              <a:buNone/>
            </a:pPr>
            <a:r>
              <a:rPr lang="en"/>
              <a:t>4. Our Solution and Proposition</a:t>
            </a:r>
            <a:endParaRPr/>
          </a:p>
          <a:p>
            <a:pPr indent="0" lvl="0" marL="0" rtl="0" algn="l">
              <a:lnSpc>
                <a:spcPct val="115000"/>
              </a:lnSpc>
              <a:spcBef>
                <a:spcPts val="1200"/>
              </a:spcBef>
              <a:spcAft>
                <a:spcPts val="0"/>
              </a:spcAft>
              <a:buSzPts val="1300"/>
              <a:buNone/>
            </a:pPr>
            <a:r>
              <a:rPr lang="en"/>
              <a:t>5. Dataset Description 6. Modelling Approach</a:t>
            </a:r>
            <a:endParaRPr/>
          </a:p>
          <a:p>
            <a:pPr indent="0" lvl="0" marL="0" rtl="0" algn="l">
              <a:lnSpc>
                <a:spcPct val="115000"/>
              </a:lnSpc>
              <a:spcBef>
                <a:spcPts val="1200"/>
              </a:spcBef>
              <a:spcAft>
                <a:spcPts val="0"/>
              </a:spcAft>
              <a:buSzPts val="1300"/>
              <a:buNone/>
            </a:pPr>
            <a:r>
              <a:rPr lang="en"/>
              <a:t>7. Results and Discussion</a:t>
            </a:r>
            <a:endParaRPr/>
          </a:p>
          <a:p>
            <a:pPr indent="0" lvl="0" marL="0" rtl="0" algn="l">
              <a:lnSpc>
                <a:spcPct val="115000"/>
              </a:lnSpc>
              <a:spcBef>
                <a:spcPts val="1200"/>
              </a:spcBef>
              <a:spcAft>
                <a:spcPts val="1200"/>
              </a:spcAft>
              <a:buSzPts val="1300"/>
              <a:buNone/>
            </a:pPr>
            <a:r>
              <a:rPr lang="en"/>
              <a:t>8. 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311700" y="257050"/>
            <a:ext cx="8520600" cy="288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t/>
            </a:r>
            <a:endParaRPr sz="1800"/>
          </a:p>
        </p:txBody>
      </p:sp>
      <p:sp>
        <p:nvSpPr>
          <p:cNvPr id="157" name="Google Shape;157;p16"/>
          <p:cNvSpPr txBox="1"/>
          <p:nvPr>
            <p:ph idx="1" type="body"/>
          </p:nvPr>
        </p:nvSpPr>
        <p:spPr>
          <a:xfrm>
            <a:off x="311700" y="257050"/>
            <a:ext cx="8385900" cy="4348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sz="2400">
              <a:highlight>
                <a:srgbClr val="B45F06"/>
              </a:highlight>
            </a:endParaRPr>
          </a:p>
        </p:txBody>
      </p:sp>
      <p:pic>
        <p:nvPicPr>
          <p:cNvPr id="158" name="Google Shape;158;p16"/>
          <p:cNvPicPr preferRelativeResize="0"/>
          <p:nvPr/>
        </p:nvPicPr>
        <p:blipFill rotWithShape="1">
          <a:blip r:embed="rId3">
            <a:alphaModFix/>
          </a:blip>
          <a:srcRect b="0" l="0" r="0" t="0"/>
          <a:stretch/>
        </p:blipFill>
        <p:spPr>
          <a:xfrm>
            <a:off x="0" y="0"/>
            <a:ext cx="9144000" cy="5143501"/>
          </a:xfrm>
          <a:prstGeom prst="rect">
            <a:avLst/>
          </a:prstGeom>
          <a:noFill/>
          <a:ln>
            <a:noFill/>
          </a:ln>
        </p:spPr>
      </p:pic>
      <p:sp>
        <p:nvSpPr>
          <p:cNvPr id="159" name="Google Shape;159;p16"/>
          <p:cNvSpPr txBox="1"/>
          <p:nvPr/>
        </p:nvSpPr>
        <p:spPr>
          <a:xfrm>
            <a:off x="311700" y="257050"/>
            <a:ext cx="8520600" cy="441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4800"/>
              <a:buFont typeface="Arial"/>
              <a:buNone/>
            </a:pPr>
            <a:r>
              <a:rPr b="0" i="0" lang="en" sz="4800" u="none" cap="none" strike="noStrike">
                <a:solidFill>
                  <a:srgbClr val="FF0000"/>
                </a:solidFill>
                <a:latin typeface="Lato"/>
                <a:ea typeface="Lato"/>
                <a:cs typeface="Lato"/>
                <a:sym typeface="Lato"/>
              </a:rPr>
              <a:t>PROBLEM  STATEMENT   </a:t>
            </a:r>
            <a:r>
              <a:rPr b="0" i="0" lang="en" sz="4800" u="none" cap="none" strike="noStrike">
                <a:solidFill>
                  <a:schemeClr val="lt1"/>
                </a:solidFill>
                <a:latin typeface="Lato"/>
                <a:ea typeface="Lato"/>
                <a:cs typeface="Lato"/>
                <a:sym typeface="Lato"/>
              </a:rPr>
              <a:t>                     </a:t>
            </a:r>
            <a:r>
              <a:rPr b="0" i="0" lang="en" sz="2400" u="none" cap="none" strike="noStrike">
                <a:solidFill>
                  <a:schemeClr val="dk1"/>
                </a:solidFill>
                <a:latin typeface="Lato"/>
                <a:ea typeface="Lato"/>
                <a:cs typeface="Lato"/>
                <a:sym typeface="Lato"/>
              </a:rPr>
              <a:t>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regardinging needs, promotions, and overall workforce optimization.</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idx="4294967295" type="title"/>
          </p:nvPr>
        </p:nvSpPr>
        <p:spPr>
          <a:xfrm>
            <a:off x="211221" y="-1920494"/>
            <a:ext cx="9144000" cy="51435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solidFill>
                  <a:schemeClr val="accent3"/>
                </a:solidFill>
              </a:rPr>
              <a:t>PROJECT OVERVIEW</a:t>
            </a:r>
            <a:r>
              <a:rPr lang="en">
                <a:solidFill>
                  <a:schemeClr val="lt2"/>
                </a:solidFill>
              </a:rPr>
              <a:t> </a:t>
            </a:r>
            <a:endParaRPr u="sng">
              <a:solidFill>
                <a:schemeClr val="lt2"/>
              </a:solidFill>
            </a:endParaRPr>
          </a:p>
        </p:txBody>
      </p:sp>
      <p:cxnSp>
        <p:nvCxnSpPr>
          <p:cNvPr id="165" name="Google Shape;165;p17"/>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
        <p:nvSpPr>
          <p:cNvPr id="166" name="Google Shape;166;p17"/>
          <p:cNvSpPr txBox="1"/>
          <p:nvPr>
            <p:ph idx="4294967295" type="body"/>
          </p:nvPr>
        </p:nvSpPr>
        <p:spPr>
          <a:xfrm>
            <a:off x="211225" y="1177450"/>
            <a:ext cx="8482800" cy="36993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1300"/>
              <a:buNone/>
            </a:pPr>
            <a:r>
              <a:rPr b="1" lang="en"/>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0" y="0"/>
            <a:ext cx="10253400" cy="4884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sz="2400">
                <a:latin typeface="Verdana"/>
                <a:ea typeface="Verdana"/>
                <a:cs typeface="Verdana"/>
                <a:sym typeface="Verdana"/>
              </a:rPr>
              <a:t>WHO ARE THE END USERS?</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rPr lang="en" sz="2400">
                <a:latin typeface="Verdana"/>
                <a:ea typeface="Verdana"/>
                <a:cs typeface="Verdana"/>
                <a:sym typeface="Verdana"/>
              </a:rPr>
              <a:t>Human Resources (HR) Managers:</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rPr lang="en" sz="2400">
                <a:latin typeface="Verdana"/>
                <a:ea typeface="Verdana"/>
                <a:cs typeface="Verdana"/>
                <a:sym typeface="Verdana"/>
              </a:rPr>
              <a:t>Department Managers/Supervisors:</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rPr lang="en" sz="2400">
                <a:latin typeface="Verdana"/>
                <a:ea typeface="Verdana"/>
                <a:cs typeface="Verdana"/>
                <a:sym typeface="Verdana"/>
              </a:rPr>
              <a:t>Senior Management/Executives:</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t/>
            </a:r>
            <a:endParaRPr sz="2400">
              <a:latin typeface="Verdana"/>
              <a:ea typeface="Verdana"/>
              <a:cs typeface="Verdana"/>
              <a:sym typeface="Verdana"/>
            </a:endParaRPr>
          </a:p>
          <a:p>
            <a:pPr indent="0" lvl="0" marL="0" rtl="0" algn="l">
              <a:lnSpc>
                <a:spcPct val="100000"/>
              </a:lnSpc>
              <a:spcBef>
                <a:spcPts val="0"/>
              </a:spcBef>
              <a:spcAft>
                <a:spcPts val="0"/>
              </a:spcAft>
              <a:buSzPts val="2800"/>
              <a:buNone/>
            </a:pPr>
            <a:r>
              <a:rPr lang="en" sz="2400">
                <a:latin typeface="Verdana"/>
                <a:ea typeface="Verdana"/>
                <a:cs typeface="Verdana"/>
                <a:sym typeface="Verdana"/>
              </a:rPr>
              <a:t>Employees:</a:t>
            </a:r>
            <a:endParaRPr sz="24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nvSpPr>
        <p:spPr>
          <a:xfrm>
            <a:off x="0" y="0"/>
            <a:ext cx="89511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00"/>
              </a:solidFill>
              <a:latin typeface="Arial"/>
              <a:ea typeface="Arial"/>
              <a:cs typeface="Arial"/>
              <a:sym typeface="Arial"/>
            </a:endParaRPr>
          </a:p>
        </p:txBody>
      </p:sp>
      <p:pic>
        <p:nvPicPr>
          <p:cNvPr id="177" name="Google Shape;177;p19"/>
          <p:cNvPicPr preferRelativeResize="0"/>
          <p:nvPr/>
        </p:nvPicPr>
        <p:blipFill rotWithShape="1">
          <a:blip r:embed="rId3">
            <a:alphaModFix/>
          </a:blip>
          <a:srcRect b="0" l="0" r="0" t="0"/>
          <a:stretch/>
        </p:blipFill>
        <p:spPr>
          <a:xfrm>
            <a:off x="-40500" y="0"/>
            <a:ext cx="9144000" cy="5143500"/>
          </a:xfrm>
          <a:prstGeom prst="rect">
            <a:avLst/>
          </a:prstGeom>
          <a:noFill/>
          <a:ln>
            <a:noFill/>
          </a:ln>
        </p:spPr>
      </p:pic>
      <p:sp>
        <p:nvSpPr>
          <p:cNvPr id="178" name="Google Shape;178;p19"/>
          <p:cNvSpPr txBox="1"/>
          <p:nvPr/>
        </p:nvSpPr>
        <p:spPr>
          <a:xfrm>
            <a:off x="0" y="0"/>
            <a:ext cx="9144000" cy="399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OUR SOLUTION AND ITS VALUE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Data-Driven Insights: Enables managers to make informed decisions based on accurate, real-time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performance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Improved Efficiency: Automates the data collection and analysis process, saving time and reducing manual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errors.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Enhanced Employee Development: Identifies training needs and development opportunities, leading to a more skilled workforce.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Better Performance Management: Helps in recognizing top performers and addressing. underperformance, ultimately improving overall productivity.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Cost-Effective Solution: Leverages the widely accessible Excel platform, avoiding the need for expensive software or tools.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nvSpPr>
        <p:spPr>
          <a:xfrm>
            <a:off x="0" y="11850"/>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p:txBody>
      </p:sp>
      <p:pic>
        <p:nvPicPr>
          <p:cNvPr id="184" name="Google Shape;184;p20"/>
          <p:cNvPicPr preferRelativeResize="0"/>
          <p:nvPr/>
        </p:nvPicPr>
        <p:blipFill rotWithShape="1">
          <a:blip r:embed="rId3">
            <a:alphaModFix/>
          </a:blip>
          <a:srcRect b="0" l="0" r="0" t="0"/>
          <a:stretch/>
        </p:blipFill>
        <p:spPr>
          <a:xfrm>
            <a:off x="0" y="11850"/>
            <a:ext cx="9144000" cy="5143500"/>
          </a:xfrm>
          <a:prstGeom prst="rect">
            <a:avLst/>
          </a:prstGeom>
          <a:noFill/>
          <a:ln>
            <a:noFill/>
          </a:ln>
        </p:spPr>
      </p:pic>
      <p:sp>
        <p:nvSpPr>
          <p:cNvPr id="185" name="Google Shape;185;p20"/>
          <p:cNvSpPr txBox="1"/>
          <p:nvPr/>
        </p:nvSpPr>
        <p:spPr>
          <a:xfrm>
            <a:off x="152400" y="152400"/>
            <a:ext cx="8478300" cy="5119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1" lang="en" sz="1800" u="none" cap="none" strike="noStrike">
                <a:solidFill>
                  <a:srgbClr val="00FF00"/>
                </a:solidFill>
                <a:latin typeface="Arial"/>
                <a:ea typeface="Arial"/>
                <a:cs typeface="Arial"/>
                <a:sym typeface="Arial"/>
              </a:rPr>
              <a:t>DATASET DESCRIPTION </a:t>
            </a:r>
            <a:endParaRPr b="0" i="1" sz="1800" u="none" cap="none" strike="noStrike">
              <a:solidFill>
                <a:srgbClr val="00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Descriptions for each of the columns in the dataset:</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1. Employee ID: Unique identifier for each employee in the organization.</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2. First Name: The first name of the employee.</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3. Last Name: The last name of the employee.</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4. Email: The email address associated with the employee's communication within the organization. 5. Business Unit: The specific business unit or department to which the employee belongs.</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6. State: The state or region where the employee is located.</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7. Job Function: A brief description of the employee's primary job function or role.</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8. Gender: A code representing the gender of the employee (e.g. M for Male, F for Female, N for Non-bin</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9. Performance Score: A score indicating the employee's performance level (e.g.. Excellent, Satisfactory.</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Needs Improvement). 10. Current Employee Rating: The current rating or evaluation of the employee's overall performance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nvSpPr>
        <p:spPr>
          <a:xfrm>
            <a:off x="0" y="363000"/>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p:txBody>
      </p:sp>
      <p:sp>
        <p:nvSpPr>
          <p:cNvPr id="191" name="Google Shape;191;p21"/>
          <p:cNvSpPr txBox="1"/>
          <p:nvPr/>
        </p:nvSpPr>
        <p:spPr>
          <a:xfrm>
            <a:off x="0" y="2041793"/>
            <a:ext cx="9144000" cy="3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Lato"/>
              <a:ea typeface="Lato"/>
              <a:cs typeface="Lato"/>
              <a:sym typeface="Lato"/>
            </a:endParaRPr>
          </a:p>
        </p:txBody>
      </p:sp>
      <p:pic>
        <p:nvPicPr>
          <p:cNvPr id="192" name="Google Shape;192;p21"/>
          <p:cNvPicPr preferRelativeResize="0"/>
          <p:nvPr/>
        </p:nvPicPr>
        <p:blipFill rotWithShape="1">
          <a:blip r:embed="rId3">
            <a:alphaModFix/>
          </a:blip>
          <a:srcRect b="0" l="5554" r="5555" t="0"/>
          <a:stretch/>
        </p:blipFill>
        <p:spPr>
          <a:xfrm>
            <a:off x="0" y="0"/>
            <a:ext cx="9144000" cy="5143500"/>
          </a:xfrm>
          <a:prstGeom prst="rect">
            <a:avLst/>
          </a:prstGeom>
          <a:noFill/>
          <a:ln>
            <a:noFill/>
          </a:ln>
        </p:spPr>
      </p:pic>
      <p:sp>
        <p:nvSpPr>
          <p:cNvPr id="193" name="Google Shape;193;p21"/>
          <p:cNvSpPr txBox="1"/>
          <p:nvPr/>
        </p:nvSpPr>
        <p:spPr>
          <a:xfrm>
            <a:off x="152400" y="152400"/>
            <a:ext cx="8991600" cy="457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9900FF"/>
                </a:solidFill>
                <a:latin typeface="Arial"/>
                <a:ea typeface="Arial"/>
                <a:cs typeface="Arial"/>
                <a:sym typeface="Arial"/>
              </a:rPr>
              <a:t>MODELLING</a:t>
            </a:r>
            <a:r>
              <a:rPr b="0" i="0" lang="en"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Charts</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Purpose: To visualize the data in an easily interpretable format, making trends and</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patterns more apparent.</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4. Conditional Formatting</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Purpose: To highlight specific data points that meet certain conditions, making t easier to spot trends, outliers, or areas of concern.</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9900"/>
                </a:solidFill>
                <a:latin typeface="Arial"/>
                <a:ea typeface="Arial"/>
                <a:cs typeface="Arial"/>
                <a:sym typeface="Arial"/>
              </a:rPr>
              <a:t>Implementation: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