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59" r:id="rId6"/>
    <p:sldId id="260" r:id="rId7"/>
    <p:sldId id="263" r:id="rId8"/>
    <p:sldId id="261" r:id="rId9"/>
    <p:sldId id="264" r:id="rId10"/>
    <p:sldId id="268" r:id="rId11"/>
    <p:sldId id="269" r:id="rId12"/>
    <p:sldId id="270" r:id="rId13"/>
    <p:sldId id="271" r:id="rId14"/>
    <p:sldId id="26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6D701-3999-4916-AF62-BD857AE0D433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4386-E146-4858-968B-9FAB0F20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A62E-BACD-483A-B073-E0D2A8797DF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3CD7-D3F3-41BB-92D6-8549DB5D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A62E-BACD-483A-B073-E0D2A8797DF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3CD7-D3F3-41BB-92D6-8549DB5D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A62E-BACD-483A-B073-E0D2A8797DF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3CD7-D3F3-41BB-92D6-8549DB5D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5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A62E-BACD-483A-B073-E0D2A8797DF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3CD7-D3F3-41BB-92D6-8549DB5D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34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A62E-BACD-483A-B073-E0D2A8797DF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3CD7-D3F3-41BB-92D6-8549DB5D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6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A62E-BACD-483A-B073-E0D2A8797DF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3CD7-D3F3-41BB-92D6-8549DB5D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7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A62E-BACD-483A-B073-E0D2A8797DF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3CD7-D3F3-41BB-92D6-8549DB5D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27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A62E-BACD-483A-B073-E0D2A8797DF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3CD7-D3F3-41BB-92D6-8549DB5D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24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A62E-BACD-483A-B073-E0D2A8797DF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3CD7-D3F3-41BB-92D6-8549DB5D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A62E-BACD-483A-B073-E0D2A8797DF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A9B3CD7-D3F3-41BB-92D6-8549DB5D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4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A62E-BACD-483A-B073-E0D2A8797DF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3CD7-D3F3-41BB-92D6-8549DB5D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8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A62E-BACD-483A-B073-E0D2A8797DF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3CD7-D3F3-41BB-92D6-8549DB5D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A62E-BACD-483A-B073-E0D2A8797DF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3CD7-D3F3-41BB-92D6-8549DB5D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0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A62E-BACD-483A-B073-E0D2A8797DF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3CD7-D3F3-41BB-92D6-8549DB5D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A62E-BACD-483A-B073-E0D2A8797DF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3CD7-D3F3-41BB-92D6-8549DB5D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A62E-BACD-483A-B073-E0D2A8797DF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3CD7-D3F3-41BB-92D6-8549DB5D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8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A62E-BACD-483A-B073-E0D2A8797DF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3CD7-D3F3-41BB-92D6-8549DB5D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6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60A62E-BACD-483A-B073-E0D2A8797DF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9B3CD7-D3F3-41BB-92D6-8549DB5DE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7.10833v2.pdf" TargetMode="External"/><Relationship Id="rId2" Type="http://schemas.openxmlformats.org/officeDocument/2006/relationships/hyperlink" Target="https://github.com/xinntao/Real-ESRGAN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datasets/ambarish/breakhis" TargetMode="External"/><Relationship Id="rId4" Type="http://schemas.openxmlformats.org/officeDocument/2006/relationships/hyperlink" Target="https://media.geeksforgeeks.org/wp-content/uploads/20200619230513/SRGAN.jp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B961-DDCB-4F3C-8212-53E2B91CD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5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Single Image Super Resolution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83888-D137-4B2A-8914-C027EC498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3602038"/>
            <a:ext cx="8886825" cy="220821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Manoj Maddineni</a:t>
            </a:r>
          </a:p>
          <a:p>
            <a:r>
              <a:rPr lang="en-US" dirty="0">
                <a:latin typeface="Comic Sans MS" panose="030F0702030302020204" pitchFamily="66" charset="0"/>
              </a:rPr>
              <a:t>(B20CS034)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Mentor  -  </a:t>
            </a:r>
          </a:p>
          <a:p>
            <a:r>
              <a:rPr lang="en-US" dirty="0">
                <a:latin typeface="Comic Sans MS" panose="030F0702030302020204" pitchFamily="66" charset="0"/>
              </a:rPr>
              <a:t>Dr. Angshuman Paul</a:t>
            </a:r>
          </a:p>
        </p:txBody>
      </p:sp>
    </p:spTree>
    <p:extLst>
      <p:ext uri="{BB962C8B-B14F-4D97-AF65-F5344CB8AC3E}">
        <p14:creationId xmlns:p14="http://schemas.microsoft.com/office/powerpoint/2010/main" val="80108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FBE0-9881-48C6-96DD-91542965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334962"/>
            <a:ext cx="10515600" cy="11604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omic Sans MS" panose="030F0702030302020204" pitchFamily="66" charset="0"/>
              </a:rPr>
              <a:t>Evaluation Metrics -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5A694-9197-4F42-A9D2-B966B787A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2446338"/>
            <a:ext cx="10515600" cy="317341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Mean Squared Error(MSE)</a:t>
            </a:r>
          </a:p>
          <a:p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- The average MSE calculated over 1000 images = 47.78</a:t>
            </a:r>
          </a:p>
          <a:p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en-US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.  Peak Signal to Noise Ratio(PSNR)</a:t>
            </a:r>
          </a:p>
          <a:p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- The average PSNR calculated over 1000 images = 31.68</a:t>
            </a:r>
          </a:p>
        </p:txBody>
      </p:sp>
    </p:spTree>
    <p:extLst>
      <p:ext uri="{BB962C8B-B14F-4D97-AF65-F5344CB8AC3E}">
        <p14:creationId xmlns:p14="http://schemas.microsoft.com/office/powerpoint/2010/main" val="3840330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F6BE-4DC6-4642-B39B-6DBC601B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6" y="0"/>
            <a:ext cx="10018713" cy="1752599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Results -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22D688-E5DA-4C4D-A9D5-56930AED5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1" y="1304925"/>
            <a:ext cx="9896475" cy="4691063"/>
          </a:xfrm>
        </p:spPr>
      </p:pic>
    </p:spTree>
    <p:extLst>
      <p:ext uri="{BB962C8B-B14F-4D97-AF65-F5344CB8AC3E}">
        <p14:creationId xmlns:p14="http://schemas.microsoft.com/office/powerpoint/2010/main" val="328791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154B5A-6EF4-46C0-A553-FA164A7F8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523875"/>
            <a:ext cx="9273201" cy="5516059"/>
          </a:xfrm>
        </p:spPr>
      </p:pic>
    </p:spTree>
    <p:extLst>
      <p:ext uri="{BB962C8B-B14F-4D97-AF65-F5344CB8AC3E}">
        <p14:creationId xmlns:p14="http://schemas.microsoft.com/office/powerpoint/2010/main" val="380084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6DFE7-5983-43FC-B082-FD6991791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454818"/>
            <a:ext cx="9610725" cy="5776913"/>
          </a:xfrm>
        </p:spPr>
      </p:pic>
    </p:spTree>
    <p:extLst>
      <p:ext uri="{BB962C8B-B14F-4D97-AF65-F5344CB8AC3E}">
        <p14:creationId xmlns:p14="http://schemas.microsoft.com/office/powerpoint/2010/main" val="141301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692B-E7E0-495D-BA75-9B670C74F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495300"/>
            <a:ext cx="10515600" cy="1257300"/>
          </a:xfrm>
        </p:spPr>
        <p:txBody>
          <a:bodyPr/>
          <a:lstStyle/>
          <a:p>
            <a:r>
              <a:rPr lang="en-US" dirty="0"/>
              <a:t>References-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90F28-0204-4693-8C4E-A8B5D6DF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725" y="2360613"/>
            <a:ext cx="10515600" cy="150018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[1]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https://github.com/xinntao/Real-ESRGAN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[2]</a:t>
            </a: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https://arxiv.org/pdf/2107.10833v2.pdf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[3]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4"/>
              </a:rPr>
              <a:t>https://media.geeksforgeeks.org/wp-content/uploads/20200619230513/SRGAN.jpg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[4]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hlinkClick r:id="rId5"/>
              </a:rPr>
              <a:t>https://www.kaggle.com/datasets/ambarish/breakhis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7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9F86-728E-4BB2-AD36-0F4802E7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2432050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dirty="0">
                <a:latin typeface="Comic Sans MS" panose="030F0702030302020204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0935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E0DF-0801-42D2-8246-6EDDA6AE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609600"/>
            <a:ext cx="10515600" cy="1571625"/>
          </a:xfrm>
        </p:spPr>
        <p:txBody>
          <a:bodyPr>
            <a:noAutofit/>
          </a:bodyPr>
          <a:lstStyle/>
          <a:p>
            <a:r>
              <a:rPr lang="en-US" sz="4400" dirty="0"/>
              <a:t>                        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>
                <a:latin typeface="Comic Sans MS" panose="030F0702030302020204" pitchFamily="66" charset="0"/>
              </a:rPr>
              <a:t>Deliverables-A software for super resolution of histopathological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BA59-7378-426A-94DA-7CA8E6FF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32088"/>
            <a:ext cx="10515600" cy="339248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Single image super-resolution (SISR) aims at reconstructing a high resolution image from its low-resolution counterpart.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High resolution images offer a higher pixel density thereby giving more details abou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t the original content.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In this project, we do SISR using Machine Learning techniques.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Especially in case of Histopathology, super resolution images would help to better study the tissue and predict any possible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7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19A9-F09F-4CA6-8E9F-80ABBEED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786" y="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Dataset –BreakHis Dataset Kaggle</a:t>
            </a:r>
            <a:r>
              <a:rPr lang="en-US" dirty="0"/>
              <a:t> </a:t>
            </a:r>
          </a:p>
        </p:txBody>
      </p:sp>
      <p:pic>
        <p:nvPicPr>
          <p:cNvPr id="5122" name="Picture 2" descr="Thumbnail for notebook titled Breast Cancer Histopathology Images Classification">
            <a:extLst>
              <a:ext uri="{FF2B5EF4-FFF2-40B4-BE49-F238E27FC236}">
                <a16:creationId xmlns:a16="http://schemas.microsoft.com/office/drawing/2014/main" id="{E25F4ACA-BCF9-436E-834B-1A2DCF29B6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6518" y="1752599"/>
            <a:ext cx="9478962" cy="384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3F5F3-3044-4330-BC25-C5AD304ADA75}"/>
              </a:ext>
            </a:extLst>
          </p:cNvPr>
          <p:cNvSpPr txBox="1"/>
          <p:nvPr/>
        </p:nvSpPr>
        <p:spPr>
          <a:xfrm>
            <a:off x="5310187" y="578858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1.1 </a:t>
            </a: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3907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41D9-5CF8-4151-9320-C0D6E86E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38"/>
            <a:ext cx="10515600" cy="2120899"/>
          </a:xfrm>
        </p:spPr>
        <p:txBody>
          <a:bodyPr>
            <a:normAutofit/>
          </a:bodyPr>
          <a:lstStyle/>
          <a:p>
            <a:r>
              <a:rPr lang="en-US" dirty="0"/>
              <a:t>             </a:t>
            </a:r>
            <a:r>
              <a:rPr lang="en-US" sz="4800" dirty="0">
                <a:latin typeface="Comic Sans MS" panose="030F0702030302020204" pitchFamily="66" charset="0"/>
              </a:rPr>
              <a:t>Earlier approaches</a:t>
            </a:r>
            <a:br>
              <a:rPr lang="en-US" sz="4800" dirty="0">
                <a:latin typeface="Comic Sans MS" panose="030F0702030302020204" pitchFamily="66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7CE4-2F03-46ED-BA6F-0543B6AA9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75594"/>
            <a:ext cx="10515600" cy="472995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Bicubic Interpolation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SRCNN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SRGAN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ESRGAN….</a:t>
            </a:r>
          </a:p>
          <a:p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                              </a:t>
            </a:r>
          </a:p>
          <a:p>
            <a:r>
              <a:rPr lang="en-US" sz="52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     Drawbacks</a:t>
            </a:r>
          </a:p>
          <a:p>
            <a:endParaRPr lang="en-US" sz="5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Despite SRGAN and ESRGAN being good models they don’t work so well in real world cases where the degradations are far too complex and unknown in nature.</a:t>
            </a:r>
          </a:p>
        </p:txBody>
      </p:sp>
    </p:spTree>
    <p:extLst>
      <p:ext uri="{BB962C8B-B14F-4D97-AF65-F5344CB8AC3E}">
        <p14:creationId xmlns:p14="http://schemas.microsoft.com/office/powerpoint/2010/main" val="412614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6E57-83AD-4F66-B4DD-E7ED7C80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5464" y="47625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omic Sans MS" panose="030F0702030302020204" pitchFamily="66" charset="0"/>
              </a:rPr>
              <a:t>                Real-ESRGAN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149F-E0C1-45DB-A203-4C20C77A3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Real-ESRGAN is an extension of the powerful ESRGAN to restore real-world LR images by synthesizing training pairs with a more practical degradation process.</a:t>
            </a:r>
          </a:p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Hence, here the classical “first-order” degradation model is extended to the “second-order”  degradation model for real world degradations</a:t>
            </a:r>
            <a:endParaRPr lang="en-US" sz="2400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Brief overview of the methodology in next slides...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Degradation process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Network Architecture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Training pipeline</a:t>
            </a:r>
          </a:p>
        </p:txBody>
      </p:sp>
    </p:spTree>
    <p:extLst>
      <p:ext uri="{BB962C8B-B14F-4D97-AF65-F5344CB8AC3E}">
        <p14:creationId xmlns:p14="http://schemas.microsoft.com/office/powerpoint/2010/main" val="386808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EE20-0245-4FA4-B569-D356BB2E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75614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latin typeface="Comic Sans MS" panose="030F0702030302020204" pitchFamily="66" charset="0"/>
              </a:rPr>
              <a:t>Degradation process</a:t>
            </a:r>
            <a:br>
              <a:rPr lang="en-US" dirty="0"/>
            </a:br>
            <a:r>
              <a:rPr lang="en-US" dirty="0"/>
              <a:t>                                 </a:t>
            </a:r>
            <a:br>
              <a:rPr lang="en-US" dirty="0"/>
            </a:br>
            <a:r>
              <a:rPr lang="en-US" dirty="0"/>
              <a:t>                                     </a:t>
            </a:r>
            <a:endParaRPr lang="en-US" sz="2000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B6DEFA-5A86-435C-BF0B-0A37A6EAE5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3050" y="2667000"/>
            <a:ext cx="8141237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570388-E775-4037-BC33-73EC00EBCD5C}"/>
              </a:ext>
            </a:extLst>
          </p:cNvPr>
          <p:cNvSpPr txBox="1"/>
          <p:nvPr/>
        </p:nvSpPr>
        <p:spPr>
          <a:xfrm>
            <a:off x="5905500" y="5791200"/>
            <a:ext cx="197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Figure 1.1</a:t>
            </a:r>
            <a:r>
              <a:rPr lang="en-US" sz="1800" dirty="0"/>
              <a:t> [</a:t>
            </a:r>
            <a:r>
              <a:rPr lang="en-US" sz="1800" dirty="0">
                <a:solidFill>
                  <a:srgbClr val="FF0000"/>
                </a:solidFill>
              </a:rPr>
              <a:t>2</a:t>
            </a:r>
            <a:r>
              <a:rPr lang="en-US" sz="1800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3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5610-F294-4BDC-93C9-2173F5B6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7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Network Architecture</a:t>
            </a:r>
            <a:br>
              <a:rPr lang="en-US" dirty="0">
                <a:latin typeface="Comic Sans MS" panose="030F0702030302020204" pitchFamily="66" charset="0"/>
              </a:rPr>
            </a:b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a. Generator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DB42DD7-86BD-4F33-86E5-951E464DE2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4313" y="3249145"/>
            <a:ext cx="10018712" cy="195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3F9D3E-4CB9-4969-A226-0F37F9074F8A}"/>
              </a:ext>
            </a:extLst>
          </p:cNvPr>
          <p:cNvSpPr txBox="1"/>
          <p:nvPr/>
        </p:nvSpPr>
        <p:spPr>
          <a:xfrm>
            <a:off x="4933950" y="5575816"/>
            <a:ext cx="410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1.2</a:t>
            </a: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8577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57F3-1449-4C78-A473-D50DEF49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032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Network Architecture –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sz="4900" dirty="0">
                <a:latin typeface="Comic Sans MS" panose="030F0702030302020204" pitchFamily="66" charset="0"/>
              </a:rPr>
              <a:t>b. GAN</a:t>
            </a:r>
            <a:br>
              <a:rPr lang="en-US" sz="4900" dirty="0">
                <a:latin typeface="Comic Sans MS" panose="030F0702030302020204" pitchFamily="66" charset="0"/>
              </a:rPr>
            </a:br>
            <a:endParaRPr lang="en-US" sz="4900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7E19F9-6D45-44C9-A8D3-A23AF67A80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1121" y="2667000"/>
            <a:ext cx="466509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689D00-78DF-4AB0-A8FC-168551B6A85B}"/>
              </a:ext>
            </a:extLst>
          </p:cNvPr>
          <p:cNvSpPr txBox="1"/>
          <p:nvPr/>
        </p:nvSpPr>
        <p:spPr>
          <a:xfrm>
            <a:off x="5324474" y="5888037"/>
            <a:ext cx="154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Figure 1.3 </a:t>
            </a: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4834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33C9-6833-4C81-83EF-3AAB1900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0" y="568325"/>
            <a:ext cx="10515600" cy="9271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omic Sans MS" panose="030F0702030302020204" pitchFamily="66" charset="0"/>
              </a:rPr>
              <a:t>Training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AB06-39BF-4D84-AE1B-CE49E4BBA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2293938"/>
            <a:ext cx="10515600" cy="2049462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The training process is divided into two stages. First, we train a PSNR-oriented model with the L1 loss. The obtained model is named by Real-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ESRNet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. We then use the trained PSNR-oriented model as an initialization of the generator, and train the Real-ESRGAN with a combination of L1 loss, perceptual loss and GAN loss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44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223</TotalTime>
  <Words>419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Comic Sans MS</vt:lpstr>
      <vt:lpstr>Corbel</vt:lpstr>
      <vt:lpstr>Times New Roman</vt:lpstr>
      <vt:lpstr>Parallax</vt:lpstr>
      <vt:lpstr>Single Image Super Resolution</vt:lpstr>
      <vt:lpstr>                           Deliverables-A software for super resolution of histopathological images</vt:lpstr>
      <vt:lpstr>Dataset –BreakHis Dataset Kaggle </vt:lpstr>
      <vt:lpstr>             Earlier approaches  </vt:lpstr>
      <vt:lpstr>                Real-ESRGAN</vt:lpstr>
      <vt:lpstr>Degradation process                                                                        </vt:lpstr>
      <vt:lpstr>Network Architecture  a. Generator</vt:lpstr>
      <vt:lpstr>Network Architecture –   b. GAN </vt:lpstr>
      <vt:lpstr>Training pipeline</vt:lpstr>
      <vt:lpstr>Evaluation Metrics - </vt:lpstr>
      <vt:lpstr>Results - </vt:lpstr>
      <vt:lpstr>PowerPoint Presentation</vt:lpstr>
      <vt:lpstr>PowerPoint Presentation</vt:lpstr>
      <vt:lpstr>References-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Image Super Resolution</dc:title>
  <dc:creator>917977873257</dc:creator>
  <cp:lastModifiedBy>917977873257</cp:lastModifiedBy>
  <cp:revision>4</cp:revision>
  <dcterms:created xsi:type="dcterms:W3CDTF">2022-05-01T16:22:29Z</dcterms:created>
  <dcterms:modified xsi:type="dcterms:W3CDTF">2022-05-02T16:15:13Z</dcterms:modified>
</cp:coreProperties>
</file>