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0"/>
  </p:notesMasterIdLst>
  <p:sldIdLst>
    <p:sldId id="317" r:id="rId2"/>
    <p:sldId id="276" r:id="rId3"/>
    <p:sldId id="277" r:id="rId4"/>
    <p:sldId id="278" r:id="rId5"/>
    <p:sldId id="318" r:id="rId6"/>
    <p:sldId id="319" r:id="rId7"/>
    <p:sldId id="316" r:id="rId8"/>
    <p:sldId id="315" r:id="rId9"/>
    <p:sldId id="280" r:id="rId10"/>
    <p:sldId id="282" r:id="rId11"/>
    <p:sldId id="283" r:id="rId12"/>
    <p:sldId id="284" r:id="rId13"/>
    <p:sldId id="285" r:id="rId14"/>
    <p:sldId id="286" r:id="rId15"/>
    <p:sldId id="287" r:id="rId16"/>
    <p:sldId id="281" r:id="rId17"/>
    <p:sldId id="290" r:id="rId18"/>
    <p:sldId id="291" r:id="rId19"/>
    <p:sldId id="292" r:id="rId20"/>
    <p:sldId id="321" r:id="rId21"/>
    <p:sldId id="293" r:id="rId22"/>
    <p:sldId id="294" r:id="rId23"/>
    <p:sldId id="320" r:id="rId24"/>
    <p:sldId id="322" r:id="rId25"/>
    <p:sldId id="323" r:id="rId26"/>
    <p:sldId id="324" r:id="rId27"/>
    <p:sldId id="295" r:id="rId28"/>
    <p:sldId id="266"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4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7311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07311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475989" y="762000"/>
            <a:ext cx="10363200" cy="962898"/>
          </a:xfrm>
          <a:prstGeom prst="rect">
            <a:avLst/>
          </a:prstGeom>
          <a:noFill/>
          <a:ln>
            <a:noFill/>
          </a:ln>
        </p:spPr>
        <p:txBody>
          <a:bodyPr spcFirstLastPara="1" wrap="square" lIns="91425" tIns="45700" rIns="91425" bIns="45700" anchor="ctr" anchorCtr="0">
            <a:noAutofit/>
          </a:bodyPr>
          <a:lstStyle/>
          <a:p>
            <a:pPr algn="ctr"/>
            <a:r>
              <a:rPr lang="en-GB" sz="3600" b="0" i="1" dirty="0" err="1">
                <a:solidFill>
                  <a:srgbClr val="002060"/>
                </a:solidFill>
                <a:latin typeface="Cooper Black" panose="0208090404030B020404" pitchFamily="18" charset="0"/>
                <a:ea typeface="Cambria" panose="02040503050406030204" pitchFamily="18" charset="0"/>
              </a:rPr>
              <a:t>Kisan</a:t>
            </a:r>
            <a:r>
              <a:rPr lang="en-GB" sz="3600" b="0" i="1" dirty="0">
                <a:solidFill>
                  <a:srgbClr val="002060"/>
                </a:solidFill>
                <a:latin typeface="Cooper Black" panose="0208090404030B020404" pitchFamily="18" charset="0"/>
                <a:ea typeface="Cambria" panose="02040503050406030204" pitchFamily="18" charset="0"/>
              </a:rPr>
              <a:t> Buddy Mahindra </a:t>
            </a:r>
            <a:r>
              <a:rPr lang="en-GB" sz="3600" b="0" i="1" dirty="0" err="1">
                <a:solidFill>
                  <a:srgbClr val="002060"/>
                </a:solidFill>
                <a:latin typeface="Cooper Black" panose="0208090404030B020404" pitchFamily="18" charset="0"/>
                <a:ea typeface="Cambria" panose="02040503050406030204" pitchFamily="18" charset="0"/>
              </a:rPr>
              <a:t>FarmEq</a:t>
            </a:r>
            <a:endParaRPr sz="3600" dirty="0">
              <a:solidFill>
                <a:srgbClr val="002060"/>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475989" y="1673751"/>
            <a:ext cx="4147194" cy="82427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a:t>
            </a:r>
            <a:r>
              <a:rPr lang="en-GB" dirty="0">
                <a:solidFill>
                  <a:schemeClr val="tx1">
                    <a:lumMod val="95000"/>
                    <a:lumOff val="5000"/>
                  </a:schemeClr>
                </a:solidFill>
                <a:latin typeface="Cambria" panose="02040503050406030204" pitchFamily="18" charset="0"/>
                <a:ea typeface="Cambria" panose="02040503050406030204" pitchFamily="18" charset="0"/>
              </a:rPr>
              <a:t>CSE-205</a:t>
            </a:r>
            <a:endParaRPr dirty="0">
              <a:solidFill>
                <a:schemeClr val="tx1">
                  <a:lumMod val="95000"/>
                  <a:lumOff val="5000"/>
                </a:schemeClr>
              </a:solidFill>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nvPr>
        </p:nvGraphicFramePr>
        <p:xfrm>
          <a:off x="234480" y="2299613"/>
          <a:ext cx="5861520" cy="2020560"/>
        </p:xfrm>
        <a:graphic>
          <a:graphicData uri="http://schemas.openxmlformats.org/drawingml/2006/table">
            <a:tbl>
              <a:tblPr>
                <a:tableStyleId>{3C2FFA5D-87B4-456A-9821-1D502468CF0F}</a:tableStyleId>
              </a:tblPr>
              <a:tblGrid>
                <a:gridCol w="2207035">
                  <a:extLst>
                    <a:ext uri="{9D8B030D-6E8A-4147-A177-3AD203B41FA5}">
                      <a16:colId xmlns:a16="http://schemas.microsoft.com/office/drawing/2014/main" val="20000"/>
                    </a:ext>
                  </a:extLst>
                </a:gridCol>
                <a:gridCol w="3654485">
                  <a:extLst>
                    <a:ext uri="{9D8B030D-6E8A-4147-A177-3AD203B41FA5}">
                      <a16:colId xmlns:a16="http://schemas.microsoft.com/office/drawing/2014/main" val="20001"/>
                    </a:ext>
                  </a:extLst>
                </a:gridCol>
              </a:tblGrid>
              <a:tr h="505140">
                <a:tc>
                  <a:txBody>
                    <a:bodyPr/>
                    <a:lstStyle/>
                    <a:p>
                      <a:pPr marL="0" marR="0" lvl="1" indent="0" algn="ctr" rtl="0">
                        <a:spcBef>
                          <a:spcPts val="0"/>
                        </a:spcBef>
                        <a:spcAft>
                          <a:spcPts val="0"/>
                        </a:spcAft>
                        <a:buNone/>
                      </a:pPr>
                      <a:r>
                        <a:rPr lang="en-GB" sz="1800" u="none" strike="noStrike" cap="none" dirty="0"/>
                        <a:t>Roll Number</a:t>
                      </a:r>
                      <a:endParaRPr sz="1800" b="1" u="none" strike="noStrike" cap="none" dirty="0">
                        <a:solidFill>
                          <a:srgbClr val="17365D"/>
                        </a:solidFill>
                      </a:endParaRPr>
                    </a:p>
                  </a:txBody>
                  <a:tcPr marL="91450" marR="91450" marT="45725" marB="45725" anchor="ctr"/>
                </a:tc>
                <a:tc>
                  <a:txBody>
                    <a:bodyPr/>
                    <a:lstStyle/>
                    <a:p>
                      <a:pPr marL="0" marR="0" lvl="1" indent="0" algn="ctr" rtl="0">
                        <a:spcBef>
                          <a:spcPts val="0"/>
                        </a:spcBef>
                        <a:spcAft>
                          <a:spcPts val="0"/>
                        </a:spcAft>
                        <a:buNone/>
                      </a:pPr>
                      <a:r>
                        <a:rPr lang="en-GB" sz="1800" u="none" strike="noStrike" cap="none" dirty="0"/>
                        <a:t>Student Name</a:t>
                      </a:r>
                      <a:endParaRPr sz="1800" b="1" u="none" strike="noStrike" cap="none" dirty="0">
                        <a:solidFill>
                          <a:srgbClr val="17365D"/>
                        </a:solidFill>
                      </a:endParaRPr>
                    </a:p>
                  </a:txBody>
                  <a:tcPr marL="91450" marR="91450" marT="45725" marB="45725" anchor="ctr"/>
                </a:tc>
                <a:extLst>
                  <a:ext uri="{0D108BD9-81ED-4DB2-BD59-A6C34878D82A}">
                    <a16:rowId xmlns:a16="http://schemas.microsoft.com/office/drawing/2014/main" val="10000"/>
                  </a:ext>
                </a:extLst>
              </a:tr>
              <a:tr h="505140">
                <a:tc>
                  <a:txBody>
                    <a:bodyPr/>
                    <a:lstStyle/>
                    <a:p>
                      <a:pPr marL="0" marR="0" lvl="0" indent="0" algn="ctr" rtl="0">
                        <a:spcBef>
                          <a:spcPts val="0"/>
                        </a:spcBef>
                        <a:spcAft>
                          <a:spcPts val="0"/>
                        </a:spcAft>
                        <a:buFont typeface="+mj-lt"/>
                        <a:buNone/>
                      </a:pPr>
                      <a:r>
                        <a:rPr lang="en-US" sz="1800" u="none" strike="noStrike" cap="none" dirty="0"/>
                        <a:t>20211CSE0884</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t>KAKARLA MANOJ KUMAR</a:t>
                      </a:r>
                      <a:endParaRPr sz="1800" u="none" strike="noStrike" cap="none" dirty="0"/>
                    </a:p>
                  </a:txBody>
                  <a:tcPr marL="91450" marR="91450" marT="45725" marB="45725" anchor="ctr"/>
                </a:tc>
                <a:extLst>
                  <a:ext uri="{0D108BD9-81ED-4DB2-BD59-A6C34878D82A}">
                    <a16:rowId xmlns:a16="http://schemas.microsoft.com/office/drawing/2014/main" val="10001"/>
                  </a:ext>
                </a:extLst>
              </a:tr>
              <a:tr h="505140">
                <a:tc>
                  <a:txBody>
                    <a:bodyPr/>
                    <a:lstStyle/>
                    <a:p>
                      <a:pPr marL="0" marR="0" lvl="0" indent="0" algn="ctr" rtl="0">
                        <a:spcBef>
                          <a:spcPts val="0"/>
                        </a:spcBef>
                        <a:spcAft>
                          <a:spcPts val="0"/>
                        </a:spcAft>
                        <a:buNone/>
                      </a:pPr>
                      <a:r>
                        <a:rPr lang="en-US" sz="1800" u="none" strike="noStrike" cap="none" dirty="0"/>
                        <a:t>20211CSE0164</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t>ALURU SIVA SAHITHI</a:t>
                      </a:r>
                    </a:p>
                  </a:txBody>
                  <a:tcPr marL="91450" marR="91450" marT="45725" marB="45725" anchor="ctr"/>
                </a:tc>
                <a:extLst>
                  <a:ext uri="{0D108BD9-81ED-4DB2-BD59-A6C34878D82A}">
                    <a16:rowId xmlns:a16="http://schemas.microsoft.com/office/drawing/2014/main" val="10002"/>
                  </a:ext>
                </a:extLst>
              </a:tr>
              <a:tr h="505140">
                <a:tc>
                  <a:txBody>
                    <a:bodyPr/>
                    <a:lstStyle/>
                    <a:p>
                      <a:pPr marL="0" marR="0" lvl="0" indent="0" algn="ctr" rtl="0">
                        <a:spcBef>
                          <a:spcPts val="0"/>
                        </a:spcBef>
                        <a:spcAft>
                          <a:spcPts val="0"/>
                        </a:spcAft>
                        <a:buNone/>
                      </a:pPr>
                      <a:r>
                        <a:rPr lang="en-US" sz="1800" u="none" strike="noStrike" cap="none" dirty="0"/>
                        <a:t>20221LCS0005</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t>SHREYANK S</a:t>
                      </a:r>
                      <a:endParaRPr sz="1800" u="none" strike="noStrike" cap="none" dirty="0"/>
                    </a:p>
                  </a:txBody>
                  <a:tcPr marL="91450" marR="91450" marT="45725" marB="45725" anchor="ctr"/>
                </a:tc>
                <a:extLst>
                  <a:ext uri="{0D108BD9-81ED-4DB2-BD59-A6C34878D82A}">
                    <a16:rowId xmlns:a16="http://schemas.microsoft.com/office/drawing/2014/main" val="10003"/>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lvl="0">
              <a:spcBef>
                <a:spcPts val="340"/>
              </a:spcBef>
              <a:buClr>
                <a:srgbClr val="17365D"/>
              </a:buClr>
              <a:buSzPts val="1700"/>
            </a:pPr>
            <a:r>
              <a:rPr lang="en-US" b="1" dirty="0">
                <a:solidFill>
                  <a:schemeClr val="tx1"/>
                </a:solidFill>
                <a:latin typeface="Castellar" panose="020A0402060406010301" pitchFamily="18" charset="0"/>
                <a:ea typeface="Cambria" panose="02040503050406030204" pitchFamily="18" charset="0"/>
                <a:cs typeface="Verdana"/>
                <a:sym typeface="Verdana"/>
              </a:rPr>
              <a:t>DR .Abdul Khadar A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Associate Professor </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2592888" y="125139"/>
            <a:ext cx="4988603" cy="46278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sz="2000" dirty="0">
              <a:latin typeface="Cambria" panose="02040503050406030204" pitchFamily="18" charset="0"/>
              <a:ea typeface="Cambria" panose="02040503050406030204" pitchFamily="18" charset="0"/>
            </a:endParaRPr>
          </a:p>
          <a:p>
            <a:pPr algn="ctr">
              <a:spcBef>
                <a:spcPts val="310"/>
              </a:spcBef>
              <a:buClr>
                <a:srgbClr val="17365D"/>
              </a:buClr>
              <a:buSzPct val="100000"/>
            </a:pPr>
            <a:r>
              <a:rPr lang="en-IN" sz="2000" b="1" dirty="0">
                <a:solidFill>
                  <a:srgbClr val="17365D"/>
                </a:solidFill>
                <a:latin typeface="Cambria" panose="02040503050406030204" pitchFamily="18" charset="0"/>
                <a:ea typeface="Cambria" panose="02040503050406030204" pitchFamily="18" charset="0"/>
                <a:cs typeface="Verdana"/>
                <a:sym typeface="Verdana"/>
              </a:rPr>
              <a:t>VIVA-VOCE</a:t>
            </a:r>
          </a:p>
          <a:p>
            <a:pPr algn="ctr">
              <a:spcBef>
                <a:spcPts val="310"/>
              </a:spcBef>
              <a:buClr>
                <a:srgbClr val="17365D"/>
              </a:buClr>
              <a:buSzPct val="100000"/>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                                           </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B.TECH COMPUTER SCIENCE AND ENGINEERING [CSE]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DR.ASIF MOHAMMED H.B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MR.AMARNATH J.L</a:t>
            </a:r>
            <a:endPar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extLst>
      <p:ext uri="{BB962C8B-B14F-4D97-AF65-F5344CB8AC3E}">
        <p14:creationId xmlns:p14="http://schemas.microsoft.com/office/powerpoint/2010/main" val="3214691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71DD9-86E4-7E95-5F6F-4BCD4D8990FC}"/>
              </a:ext>
            </a:extLst>
          </p:cNvPr>
          <p:cNvSpPr>
            <a:spLocks noGrp="1"/>
          </p:cNvSpPr>
          <p:nvPr>
            <p:ph type="title"/>
          </p:nvPr>
        </p:nvSpPr>
        <p:spPr/>
        <p:txBody>
          <a:bodyPr/>
          <a:lstStyle/>
          <a:p>
            <a:r>
              <a:rPr lang="en-IN" dirty="0"/>
              <a:t>Proposed methodology</a:t>
            </a:r>
          </a:p>
        </p:txBody>
      </p:sp>
      <p:sp>
        <p:nvSpPr>
          <p:cNvPr id="3" name="Text Placeholder 2">
            <a:extLst>
              <a:ext uri="{FF2B5EF4-FFF2-40B4-BE49-F238E27FC236}">
                <a16:creationId xmlns:a16="http://schemas.microsoft.com/office/drawing/2014/main" id="{71A64E3B-565A-35D5-276C-75B0DBFB0F4B}"/>
              </a:ext>
            </a:extLst>
          </p:cNvPr>
          <p:cNvSpPr>
            <a:spLocks noGrp="1"/>
          </p:cNvSpPr>
          <p:nvPr>
            <p:ph type="body" idx="1"/>
          </p:nvPr>
        </p:nvSpPr>
        <p:spPr>
          <a:xfrm>
            <a:off x="812800" y="1143001"/>
            <a:ext cx="10668000" cy="5277464"/>
          </a:xfrm>
        </p:spPr>
        <p:txBody>
          <a:bodyPr>
            <a:noAutofit/>
          </a:bodyPr>
          <a:lstStyle/>
          <a:p>
            <a:r>
              <a:rPr lang="en-US" sz="2000" dirty="0"/>
              <a:t>The methodology for developing the Android application involves a systematic approach that incorporates design, development, integration, and testing phases to ensure the efficient functioning of the three key modules: Admin, Mandi Shops, and Farmers. The methodology can be broken down as follows:</a:t>
            </a:r>
          </a:p>
          <a:p>
            <a:pPr marL="76200" indent="0">
              <a:buNone/>
            </a:pPr>
            <a:endParaRPr lang="en-US" sz="2000" dirty="0"/>
          </a:p>
          <a:p>
            <a:pPr marL="76200" indent="0">
              <a:buNone/>
            </a:pPr>
            <a:r>
              <a:rPr lang="en-US" sz="2000" dirty="0"/>
              <a:t> </a:t>
            </a:r>
            <a:r>
              <a:rPr lang="en-US" sz="2000" b="1" dirty="0"/>
              <a:t>Requirements Analysis</a:t>
            </a:r>
            <a:r>
              <a:rPr lang="en-US" sz="2000" dirty="0"/>
              <a:t> </a:t>
            </a:r>
            <a:r>
              <a:rPr lang="en-US" sz="2000" b="1" dirty="0"/>
              <a:t>:</a:t>
            </a:r>
          </a:p>
          <a:p>
            <a:r>
              <a:rPr lang="en-US" sz="2000" b="1" dirty="0"/>
              <a:t>Objective:</a:t>
            </a:r>
            <a:r>
              <a:rPr lang="en-US" sz="2000" dirty="0"/>
              <a:t> Understand the core functionalities required by each user group (Admin, Mandi Shops, and Farmers) and gather requirements for the integration of location services.</a:t>
            </a:r>
          </a:p>
          <a:p>
            <a:r>
              <a:rPr lang="en-US" sz="2000" b="1" dirty="0"/>
              <a:t>Approach: </a:t>
            </a:r>
            <a:r>
              <a:rPr lang="en-US" sz="2000" dirty="0"/>
              <a:t>Conduct stakeholder interviews with administrators, mandi shop owners, and farmers to identify needs and challenges. Document user stories for each module. Determine key interactions such as login, registration, produce requests, and location based connections. </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82635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6D5B1-B60C-E407-DAC4-CBA5BD2F26CD}"/>
              </a:ext>
            </a:extLst>
          </p:cNvPr>
          <p:cNvSpPr>
            <a:spLocks noGrp="1"/>
          </p:cNvSpPr>
          <p:nvPr>
            <p:ph type="title"/>
          </p:nvPr>
        </p:nvSpPr>
        <p:spPr/>
        <p:txBody>
          <a:bodyPr/>
          <a:lstStyle/>
          <a:p>
            <a:r>
              <a:rPr lang="en-IN" dirty="0"/>
              <a:t>Proposed methodology</a:t>
            </a:r>
          </a:p>
        </p:txBody>
      </p:sp>
      <p:sp>
        <p:nvSpPr>
          <p:cNvPr id="3" name="Text Placeholder 2">
            <a:extLst>
              <a:ext uri="{FF2B5EF4-FFF2-40B4-BE49-F238E27FC236}">
                <a16:creationId xmlns:a16="http://schemas.microsoft.com/office/drawing/2014/main" id="{928ED0A7-CFC9-1297-1A62-3E8719F8B193}"/>
              </a:ext>
            </a:extLst>
          </p:cNvPr>
          <p:cNvSpPr>
            <a:spLocks noGrp="1"/>
          </p:cNvSpPr>
          <p:nvPr>
            <p:ph type="body" idx="1"/>
          </p:nvPr>
        </p:nvSpPr>
        <p:spPr/>
        <p:txBody>
          <a:bodyPr/>
          <a:lstStyle/>
          <a:p>
            <a:pPr marL="76200" indent="0">
              <a:buNone/>
            </a:pPr>
            <a:r>
              <a:rPr lang="en-US" dirty="0"/>
              <a:t>   </a:t>
            </a:r>
            <a:r>
              <a:rPr lang="en-US" b="1" dirty="0">
                <a:latin typeface="Times New Roman" panose="02020603050405020304" pitchFamily="18" charset="0"/>
                <a:cs typeface="Times New Roman" panose="02020603050405020304" pitchFamily="18" charset="0"/>
              </a:rPr>
              <a:t>System Design and Architecture </a:t>
            </a:r>
            <a:endParaRPr lang="en-IN" b="1"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 Design a scalable and efficient architecture to support the three modules while ensuring seamless integration between them and location services.</a:t>
            </a:r>
            <a:r>
              <a:rPr lang="en-US" dirty="0">
                <a:effectLst/>
                <a:latin typeface="Times New Roman" panose="02020603050405020304" pitchFamily="18" charset="0"/>
                <a:ea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Approach:</a:t>
            </a:r>
            <a:endParaRPr lang="en-IN" b="1"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Modular Design: </a:t>
            </a:r>
            <a:r>
              <a:rPr lang="en-US" dirty="0">
                <a:latin typeface="Times New Roman" panose="02020603050405020304" pitchFamily="18" charset="0"/>
                <a:cs typeface="Times New Roman" panose="02020603050405020304" pitchFamily="18" charset="0"/>
              </a:rPr>
              <a:t>Define clear boundaries and interfaces for the Admin, Mandi Shops, and Farmers modules.</a:t>
            </a:r>
          </a:p>
          <a:p>
            <a:r>
              <a:rPr lang="en-US" b="1" dirty="0">
                <a:latin typeface="Times New Roman" panose="02020603050405020304" pitchFamily="18" charset="0"/>
                <a:cs typeface="Times New Roman" panose="02020603050405020304" pitchFamily="18" charset="0"/>
              </a:rPr>
              <a:t>Database Schema: </a:t>
            </a:r>
            <a:r>
              <a:rPr lang="en-US" dirty="0">
                <a:latin typeface="Times New Roman" panose="02020603050405020304" pitchFamily="18" charset="0"/>
                <a:cs typeface="Times New Roman" panose="02020603050405020304" pitchFamily="18" charset="0"/>
              </a:rPr>
              <a:t>Create a relational database schema to handle user data, transaction history, and produce details. </a:t>
            </a:r>
          </a:p>
          <a:p>
            <a:r>
              <a:rPr lang="en-US" b="1" dirty="0">
                <a:latin typeface="Times New Roman" panose="02020603050405020304" pitchFamily="18" charset="0"/>
                <a:cs typeface="Times New Roman" panose="02020603050405020304" pitchFamily="18" charset="0"/>
              </a:rPr>
              <a:t>Location Services Integration: </a:t>
            </a:r>
            <a:r>
              <a:rPr lang="en-US" dirty="0">
                <a:latin typeface="Times New Roman" panose="02020603050405020304" pitchFamily="18" charset="0"/>
                <a:cs typeface="Times New Roman" panose="02020603050405020304" pitchFamily="18" charset="0"/>
              </a:rPr>
              <a:t>Leverage Android’s location APIs to ensure that farmers are matched with the nearest mandi shops. </a:t>
            </a:r>
          </a:p>
          <a:p>
            <a:endParaRPr lang="en-IN" dirty="0"/>
          </a:p>
        </p:txBody>
      </p:sp>
    </p:spTree>
    <p:extLst>
      <p:ext uri="{BB962C8B-B14F-4D97-AF65-F5344CB8AC3E}">
        <p14:creationId xmlns:p14="http://schemas.microsoft.com/office/powerpoint/2010/main" val="2143490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915EA-D99D-6D95-7C6C-C71CE82DB7AC}"/>
              </a:ext>
            </a:extLst>
          </p:cNvPr>
          <p:cNvSpPr>
            <a:spLocks noGrp="1"/>
          </p:cNvSpPr>
          <p:nvPr>
            <p:ph type="title"/>
          </p:nvPr>
        </p:nvSpPr>
        <p:spPr/>
        <p:txBody>
          <a:bodyPr/>
          <a:lstStyle/>
          <a:p>
            <a:r>
              <a:rPr lang="en-IN" dirty="0"/>
              <a:t>Objectives</a:t>
            </a:r>
          </a:p>
        </p:txBody>
      </p:sp>
      <p:sp>
        <p:nvSpPr>
          <p:cNvPr id="3" name="Text Placeholder 2">
            <a:extLst>
              <a:ext uri="{FF2B5EF4-FFF2-40B4-BE49-F238E27FC236}">
                <a16:creationId xmlns:a16="http://schemas.microsoft.com/office/drawing/2014/main" id="{DA2E2952-C5DF-0CAD-7737-A4D28A21281D}"/>
              </a:ext>
            </a:extLst>
          </p:cNvPr>
          <p:cNvSpPr>
            <a:spLocks noGrp="1"/>
          </p:cNvSpPr>
          <p:nvPr>
            <p:ph type="body" idx="1"/>
          </p:nvPr>
        </p:nvSpPr>
        <p:spPr/>
        <p:txBody>
          <a:bodyPr>
            <a:normAutofit fontScale="92500" lnSpcReduction="10000"/>
          </a:bodyPr>
          <a:lstStyle/>
          <a:p>
            <a:r>
              <a:rPr lang="en-US" dirty="0"/>
              <a:t>1. Input Design is the process of converting a user-oriented description of the input into a computer-based system. This design is important to avoid errors in the data input process and show the correct direction to the management for getting correct information from the computerized system. </a:t>
            </a:r>
          </a:p>
          <a:p>
            <a:r>
              <a:rPr lang="en-US" dirty="0"/>
              <a:t> 2. It is achieved by creating user-friendly screens for the data entry to handle large volume of data. The goal of designing input is to make data entry easier and to be free from errors. The data entry screen is designed in such a way that all the data manipulates can be performed. It also provides record viewing facilities.  </a:t>
            </a:r>
          </a:p>
          <a:p>
            <a:r>
              <a:rPr lang="en-US" dirty="0"/>
              <a:t>3. When the data is entered it will check for its validity. Data can be entered with the help of screens. Appropriate messages are provided as when needed so that the user will not be in maize of instant. Thus the objective of input design is to create an input layout that is easy to follow </a:t>
            </a:r>
            <a:endParaRPr lang="en-US" dirty="0">
              <a:effectLst/>
              <a:latin typeface="Times New Roman" panose="02020603050405020304" pitchFamily="18" charset="0"/>
              <a:ea typeface="Times New Roman" panose="02020603050405020304" pitchFamily="18" charset="0"/>
            </a:endParaRPr>
          </a:p>
          <a:p>
            <a:endParaRPr lang="en-IN" sz="26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699874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0B4BF-47D5-F938-74F4-5A5C3C3738A9}"/>
              </a:ext>
            </a:extLst>
          </p:cNvPr>
          <p:cNvSpPr>
            <a:spLocks noGrp="1"/>
          </p:cNvSpPr>
          <p:nvPr>
            <p:ph type="title"/>
          </p:nvPr>
        </p:nvSpPr>
        <p:spPr>
          <a:xfrm>
            <a:off x="812800" y="442051"/>
            <a:ext cx="10668000" cy="487500"/>
          </a:xfrm>
        </p:spPr>
        <p:txBody>
          <a:bodyPr/>
          <a:lstStyle/>
          <a:p>
            <a:r>
              <a:rPr lang="en-IN" dirty="0"/>
              <a:t>Methods/modules</a:t>
            </a:r>
          </a:p>
        </p:txBody>
      </p:sp>
      <p:sp>
        <p:nvSpPr>
          <p:cNvPr id="4" name="Rectangle 1">
            <a:extLst>
              <a:ext uri="{FF2B5EF4-FFF2-40B4-BE49-F238E27FC236}">
                <a16:creationId xmlns:a16="http://schemas.microsoft.com/office/drawing/2014/main" id="{F647757E-763A-46C6-A28A-B96AB1DBB4BF}"/>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ext Placeholder 8">
            <a:extLst>
              <a:ext uri="{FF2B5EF4-FFF2-40B4-BE49-F238E27FC236}">
                <a16:creationId xmlns:a16="http://schemas.microsoft.com/office/drawing/2014/main" id="{4417F948-48B2-4D15-89CC-7B7A55A51453}"/>
              </a:ext>
            </a:extLst>
          </p:cNvPr>
          <p:cNvSpPr>
            <a:spLocks noGrp="1"/>
          </p:cNvSpPr>
          <p:nvPr>
            <p:ph type="body" idx="1"/>
          </p:nvPr>
        </p:nvSpPr>
        <p:spPr/>
        <p:txBody>
          <a:bodyPr>
            <a:normAutofit lnSpcReduction="10000"/>
          </a:bodyPr>
          <a:lstStyle/>
          <a:p>
            <a:pPr marL="76200" indent="0">
              <a:buNone/>
            </a:pPr>
            <a:r>
              <a:rPr lang="en-US" b="1" dirty="0"/>
              <a:t>Modules</a:t>
            </a:r>
          </a:p>
          <a:p>
            <a:r>
              <a:rPr lang="en-US" dirty="0"/>
              <a:t>Admin Module</a:t>
            </a:r>
          </a:p>
          <a:p>
            <a:r>
              <a:rPr lang="en-US" dirty="0"/>
              <a:t>Mandi Shops Module</a:t>
            </a:r>
          </a:p>
          <a:p>
            <a:r>
              <a:rPr lang="en-US" dirty="0"/>
              <a:t>Farmer Module</a:t>
            </a:r>
          </a:p>
          <a:p>
            <a:pPr marL="76200" indent="0">
              <a:buNone/>
            </a:pPr>
            <a:endParaRPr lang="en-US" dirty="0"/>
          </a:p>
          <a:p>
            <a:pPr marL="76200" indent="0">
              <a:buNone/>
            </a:pPr>
            <a:r>
              <a:rPr lang="en-US" b="1" dirty="0"/>
              <a:t>Methods</a:t>
            </a:r>
          </a:p>
          <a:p>
            <a:r>
              <a:rPr lang="en-US" dirty="0"/>
              <a:t>Development Approach</a:t>
            </a:r>
          </a:p>
          <a:p>
            <a:r>
              <a:rPr lang="en-US" dirty="0"/>
              <a:t>Data Management</a:t>
            </a:r>
          </a:p>
          <a:p>
            <a:r>
              <a:rPr lang="en-US" dirty="0"/>
              <a:t>User Interface Design</a:t>
            </a:r>
          </a:p>
          <a:p>
            <a:r>
              <a:rPr lang="en-US" dirty="0"/>
              <a:t>Location-Based Services</a:t>
            </a:r>
          </a:p>
          <a:p>
            <a:r>
              <a:rPr lang="en-US" dirty="0"/>
              <a:t>Testing</a:t>
            </a:r>
          </a:p>
          <a:p>
            <a:pPr marL="76200" indent="0">
              <a:buNone/>
            </a:pPr>
            <a:r>
              <a:rPr lang="en-US" dirty="0"/>
              <a:t>   </a:t>
            </a:r>
          </a:p>
          <a:p>
            <a:pPr marL="76200" indent="0">
              <a:buNone/>
            </a:pPr>
            <a:endParaRPr lang="en-US" dirty="0"/>
          </a:p>
        </p:txBody>
      </p:sp>
      <p:sp>
        <p:nvSpPr>
          <p:cNvPr id="10" name="Rectangle 5">
            <a:extLst>
              <a:ext uri="{FF2B5EF4-FFF2-40B4-BE49-F238E27FC236}">
                <a16:creationId xmlns:a16="http://schemas.microsoft.com/office/drawing/2014/main" id="{2E03EB18-EEE5-4B7A-B056-1D01ED974B2E}"/>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6">
            <a:extLst>
              <a:ext uri="{FF2B5EF4-FFF2-40B4-BE49-F238E27FC236}">
                <a16:creationId xmlns:a16="http://schemas.microsoft.com/office/drawing/2014/main" id="{EAC6EFCB-CF08-4A40-8103-896216E81AF1}"/>
              </a:ext>
            </a:extLst>
          </p:cNvPr>
          <p:cNvSpPr>
            <a:spLocks noChangeArrowheads="1"/>
          </p:cNvSpPr>
          <p:nvPr/>
        </p:nvSpPr>
        <p:spPr bwMode="auto">
          <a:xfrm>
            <a:off x="0" y="-78691"/>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7">
            <a:extLst>
              <a:ext uri="{FF2B5EF4-FFF2-40B4-BE49-F238E27FC236}">
                <a16:creationId xmlns:a16="http://schemas.microsoft.com/office/drawing/2014/main" id="{A6FDFEE4-D093-4561-B969-CA1110F1AED2}"/>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11">
            <a:extLst>
              <a:ext uri="{FF2B5EF4-FFF2-40B4-BE49-F238E27FC236}">
                <a16:creationId xmlns:a16="http://schemas.microsoft.com/office/drawing/2014/main" id="{15EAEBEC-C18D-43D3-994F-8C1D864A3A29}"/>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12">
            <a:extLst>
              <a:ext uri="{FF2B5EF4-FFF2-40B4-BE49-F238E27FC236}">
                <a16:creationId xmlns:a16="http://schemas.microsoft.com/office/drawing/2014/main" id="{052FBD36-FFD9-4BF7-8F38-D6013F42E81D}"/>
              </a:ext>
            </a:extLst>
          </p:cNvPr>
          <p:cNvSpPr>
            <a:spLocks noChangeArrowheads="1"/>
          </p:cNvSpPr>
          <p:nvPr/>
        </p:nvSpPr>
        <p:spPr bwMode="auto">
          <a:xfrm>
            <a:off x="0" y="598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7712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1BC7E-969E-FD62-7DFA-14A87D1C2F98}"/>
              </a:ext>
            </a:extLst>
          </p:cNvPr>
          <p:cNvSpPr>
            <a:spLocks noGrp="1"/>
          </p:cNvSpPr>
          <p:nvPr>
            <p:ph type="title"/>
          </p:nvPr>
        </p:nvSpPr>
        <p:spPr/>
        <p:txBody>
          <a:bodyPr/>
          <a:lstStyle/>
          <a:p>
            <a:r>
              <a:rPr lang="en-IN" dirty="0"/>
              <a:t>Architecture</a:t>
            </a:r>
          </a:p>
        </p:txBody>
      </p:sp>
      <p:sp>
        <p:nvSpPr>
          <p:cNvPr id="3" name="Text Placeholder 2">
            <a:extLst>
              <a:ext uri="{FF2B5EF4-FFF2-40B4-BE49-F238E27FC236}">
                <a16:creationId xmlns:a16="http://schemas.microsoft.com/office/drawing/2014/main" id="{1ECE5976-7501-AAEB-1014-95DBB7C9A7E0}"/>
              </a:ext>
            </a:extLst>
          </p:cNvPr>
          <p:cNvSpPr>
            <a:spLocks noGrp="1"/>
          </p:cNvSpPr>
          <p:nvPr>
            <p:ph type="body" idx="1"/>
          </p:nvPr>
        </p:nvSpPr>
        <p:spPr/>
        <p:txBody>
          <a:bodyPr/>
          <a:lstStyle/>
          <a:p>
            <a:pPr marL="76200" indent="0">
              <a:buNone/>
            </a:pPr>
            <a:endParaRPr lang="en-IN" b="1" u="sng"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45EF43C4-45E2-4AE3-B85A-D34C911FC6A1}"/>
              </a:ext>
            </a:extLst>
          </p:cNvPr>
          <p:cNvPicPr>
            <a:picLocks noChangeAspect="1"/>
          </p:cNvPicPr>
          <p:nvPr/>
        </p:nvPicPr>
        <p:blipFill>
          <a:blip r:embed="rId2"/>
          <a:stretch>
            <a:fillRect/>
          </a:stretch>
        </p:blipFill>
        <p:spPr>
          <a:xfrm>
            <a:off x="812800" y="1049442"/>
            <a:ext cx="10097369" cy="4990949"/>
          </a:xfrm>
          <a:prstGeom prst="rect">
            <a:avLst/>
          </a:prstGeom>
        </p:spPr>
      </p:pic>
    </p:spTree>
    <p:extLst>
      <p:ext uri="{BB962C8B-B14F-4D97-AF65-F5344CB8AC3E}">
        <p14:creationId xmlns:p14="http://schemas.microsoft.com/office/powerpoint/2010/main" val="89470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E8A9F-8662-5C8B-D939-2DF932EB0045}"/>
              </a:ext>
            </a:extLst>
          </p:cNvPr>
          <p:cNvSpPr>
            <a:spLocks noGrp="1"/>
          </p:cNvSpPr>
          <p:nvPr>
            <p:ph type="title"/>
          </p:nvPr>
        </p:nvSpPr>
        <p:spPr/>
        <p:txBody>
          <a:bodyPr/>
          <a:lstStyle/>
          <a:p>
            <a:r>
              <a:rPr lang="en-US" dirty="0"/>
              <a:t>Hardware/software components</a:t>
            </a:r>
            <a:endParaRPr lang="en-IN" dirty="0"/>
          </a:p>
        </p:txBody>
      </p:sp>
      <p:sp>
        <p:nvSpPr>
          <p:cNvPr id="3" name="Text Placeholder 2">
            <a:extLst>
              <a:ext uri="{FF2B5EF4-FFF2-40B4-BE49-F238E27FC236}">
                <a16:creationId xmlns:a16="http://schemas.microsoft.com/office/drawing/2014/main" id="{84A5D025-5AF8-A009-0811-3DDC79E0C148}"/>
              </a:ext>
            </a:extLst>
          </p:cNvPr>
          <p:cNvSpPr>
            <a:spLocks noGrp="1"/>
          </p:cNvSpPr>
          <p:nvPr>
            <p:ph type="body" idx="1"/>
          </p:nvPr>
        </p:nvSpPr>
        <p:spPr/>
        <p:txBody>
          <a:bodyPr>
            <a:normAutofit fontScale="85000" lnSpcReduction="20000"/>
          </a:bodyPr>
          <a:lstStyle/>
          <a:p>
            <a:pPr marL="76200" indent="0" algn="just">
              <a:lnSpc>
                <a:spcPct val="150000"/>
              </a:lnSpc>
              <a:buNone/>
            </a:pPr>
            <a:r>
              <a:rPr lang="en-US" b="1" dirty="0"/>
              <a:t>Hardware Requirements</a:t>
            </a:r>
          </a:p>
          <a:p>
            <a:pPr marL="76200" indent="0" algn="just">
              <a:lnSpc>
                <a:spcPct val="150000"/>
              </a:lnSpc>
              <a:buNone/>
            </a:pPr>
            <a:r>
              <a:rPr lang="en-IN" dirty="0">
                <a:effectLst/>
                <a:latin typeface="Times New Roman" panose="02020603050405020304" pitchFamily="18" charset="0"/>
                <a:ea typeface="Times New Roman" panose="02020603050405020304" pitchFamily="18" charset="0"/>
              </a:rPr>
              <a:t> </a:t>
            </a:r>
            <a:r>
              <a:rPr lang="en-US" dirty="0"/>
              <a:t>• Processor - I3/Intel Processor</a:t>
            </a:r>
          </a:p>
          <a:p>
            <a:pPr marL="76200" indent="0" algn="just">
              <a:lnSpc>
                <a:spcPct val="150000"/>
              </a:lnSpc>
              <a:buNone/>
            </a:pPr>
            <a:r>
              <a:rPr lang="en-US" dirty="0"/>
              <a:t> • RAM - 8 GB</a:t>
            </a:r>
          </a:p>
          <a:p>
            <a:pPr marL="76200" indent="0" algn="just">
              <a:lnSpc>
                <a:spcPct val="150000"/>
              </a:lnSpc>
              <a:buNone/>
            </a:pPr>
            <a:r>
              <a:rPr lang="en-US" dirty="0"/>
              <a:t> • Hard Disk - 1TB</a:t>
            </a:r>
          </a:p>
          <a:p>
            <a:pPr marL="76200" indent="0" algn="just">
              <a:lnSpc>
                <a:spcPct val="150000"/>
              </a:lnSpc>
              <a:buNone/>
            </a:pPr>
            <a:r>
              <a:rPr lang="en-US" b="1" dirty="0"/>
              <a:t>Software Requirements </a:t>
            </a:r>
          </a:p>
          <a:p>
            <a:pPr marL="76200" indent="0" algn="just">
              <a:lnSpc>
                <a:spcPct val="150000"/>
              </a:lnSpc>
              <a:buNone/>
            </a:pPr>
            <a:r>
              <a:rPr lang="en-US" dirty="0"/>
              <a:t>• Operating System - Windows 10 </a:t>
            </a:r>
          </a:p>
          <a:p>
            <a:pPr marL="76200" indent="0" algn="just">
              <a:lnSpc>
                <a:spcPct val="150000"/>
              </a:lnSpc>
              <a:buNone/>
            </a:pPr>
            <a:r>
              <a:rPr lang="en-US" dirty="0"/>
              <a:t>• JDK - java • Plugin –Kotlin</a:t>
            </a:r>
          </a:p>
          <a:p>
            <a:pPr marL="76200" indent="0" algn="just">
              <a:lnSpc>
                <a:spcPct val="150000"/>
              </a:lnSpc>
              <a:buNone/>
            </a:pPr>
            <a:r>
              <a:rPr lang="en-US" dirty="0"/>
              <a:t>• SDK - Android </a:t>
            </a:r>
          </a:p>
          <a:p>
            <a:pPr marL="76200" indent="0" algn="just">
              <a:lnSpc>
                <a:spcPct val="150000"/>
              </a:lnSpc>
              <a:buNone/>
            </a:pPr>
            <a:r>
              <a:rPr lang="en-US" dirty="0"/>
              <a:t> • IDE -Android studio </a:t>
            </a:r>
          </a:p>
          <a:p>
            <a:pPr marL="76200" indent="0" algn="just">
              <a:lnSpc>
                <a:spcPct val="150000"/>
              </a:lnSpc>
              <a:buNone/>
            </a:pPr>
            <a:r>
              <a:rPr lang="en-US" dirty="0"/>
              <a:t> • Database` - </a:t>
            </a:r>
            <a:r>
              <a:rPr lang="en-US" dirty="0" err="1"/>
              <a:t>sql</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86545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4B2DC-AADD-5A69-49AC-16E83788DD1F}"/>
              </a:ext>
            </a:extLst>
          </p:cNvPr>
          <p:cNvSpPr>
            <a:spLocks noGrp="1"/>
          </p:cNvSpPr>
          <p:nvPr>
            <p:ph type="title"/>
          </p:nvPr>
        </p:nvSpPr>
        <p:spPr/>
        <p:txBody>
          <a:bodyPr/>
          <a:lstStyle/>
          <a:p>
            <a:r>
              <a:rPr lang="en-GB" dirty="0"/>
              <a:t>Timeline of Project(</a:t>
            </a:r>
            <a:r>
              <a:rPr lang="en-US" dirty="0"/>
              <a:t>GANTT CHART )</a:t>
            </a:r>
            <a:endParaRPr lang="en-IN" dirty="0"/>
          </a:p>
        </p:txBody>
      </p:sp>
      <p:sp>
        <p:nvSpPr>
          <p:cNvPr id="3" name="Text Placeholder 2">
            <a:extLst>
              <a:ext uri="{FF2B5EF4-FFF2-40B4-BE49-F238E27FC236}">
                <a16:creationId xmlns:a16="http://schemas.microsoft.com/office/drawing/2014/main" id="{E1869A33-9B0D-7605-7396-659D076FEC8E}"/>
              </a:ext>
            </a:extLst>
          </p:cNvPr>
          <p:cNvSpPr>
            <a:spLocks noGrp="1"/>
          </p:cNvSpPr>
          <p:nvPr>
            <p:ph type="body" idx="1"/>
          </p:nvPr>
        </p:nvSpPr>
        <p:spPr>
          <a:xfrm>
            <a:off x="812800" y="914400"/>
            <a:ext cx="10668000" cy="5466735"/>
          </a:xfrm>
        </p:spPr>
        <p:txBody>
          <a:bodyPr>
            <a:normAutofit/>
          </a:bodyPr>
          <a:lstStyle/>
          <a:p>
            <a:pPr marL="76200" indent="0">
              <a:buNone/>
            </a:pPr>
            <a:r>
              <a:rPr lang="en-US" sz="2000" dirty="0"/>
              <a:t>A Gantt chart is a project management tool used to visually represent a project schedule. It displays tasks, activities, or events along a timeline, helping teams track progress, allocate resources, and manage deadlines effectively. </a:t>
            </a:r>
            <a:endParaRPr lang="en-IN" sz="2000" dirty="0"/>
          </a:p>
        </p:txBody>
      </p:sp>
      <p:pic>
        <p:nvPicPr>
          <p:cNvPr id="5" name="Picture 4">
            <a:extLst>
              <a:ext uri="{FF2B5EF4-FFF2-40B4-BE49-F238E27FC236}">
                <a16:creationId xmlns:a16="http://schemas.microsoft.com/office/drawing/2014/main" id="{62490B1C-2CF2-43E2-9387-0160EE49F624}"/>
              </a:ext>
            </a:extLst>
          </p:cNvPr>
          <p:cNvPicPr>
            <a:picLocks noChangeAspect="1"/>
          </p:cNvPicPr>
          <p:nvPr/>
        </p:nvPicPr>
        <p:blipFill>
          <a:blip r:embed="rId2"/>
          <a:stretch>
            <a:fillRect/>
          </a:stretch>
        </p:blipFill>
        <p:spPr>
          <a:xfrm>
            <a:off x="812800" y="2390775"/>
            <a:ext cx="10125075" cy="3552825"/>
          </a:xfrm>
          <a:prstGeom prst="rect">
            <a:avLst/>
          </a:prstGeom>
        </p:spPr>
      </p:pic>
    </p:spTree>
    <p:extLst>
      <p:ext uri="{BB962C8B-B14F-4D97-AF65-F5344CB8AC3E}">
        <p14:creationId xmlns:p14="http://schemas.microsoft.com/office/powerpoint/2010/main" val="1413554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2B81E-68B4-D7C8-D190-D334FEE7F506}"/>
              </a:ext>
            </a:extLst>
          </p:cNvPr>
          <p:cNvSpPr>
            <a:spLocks noGrp="1"/>
          </p:cNvSpPr>
          <p:nvPr>
            <p:ph type="title"/>
          </p:nvPr>
        </p:nvSpPr>
        <p:spPr/>
        <p:txBody>
          <a:bodyPr/>
          <a:lstStyle/>
          <a:p>
            <a:r>
              <a:rPr lang="en-GB" dirty="0"/>
              <a:t>Expected Outcomes</a:t>
            </a:r>
            <a:endParaRPr lang="en-IN" dirty="0"/>
          </a:p>
        </p:txBody>
      </p:sp>
      <p:sp>
        <p:nvSpPr>
          <p:cNvPr id="4" name="Rectangle 1">
            <a:extLst>
              <a:ext uri="{FF2B5EF4-FFF2-40B4-BE49-F238E27FC236}">
                <a16:creationId xmlns:a16="http://schemas.microsoft.com/office/drawing/2014/main" id="{0771B692-309E-4C15-9AA4-4B326FE3B07A}"/>
              </a:ext>
            </a:extLst>
          </p:cNvPr>
          <p:cNvSpPr>
            <a:spLocks noGrp="1" noChangeArrowheads="1"/>
          </p:cNvSpPr>
          <p:nvPr>
            <p:ph type="body" idx="1"/>
          </p:nvPr>
        </p:nvSpPr>
        <p:spPr bwMode="auto">
          <a:xfrm>
            <a:off x="501040" y="1037203"/>
            <a:ext cx="11336055" cy="5037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Improved Market Access for Farmers</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err="1">
                <a:ln>
                  <a:noFill/>
                </a:ln>
                <a:solidFill>
                  <a:schemeClr val="tx1"/>
                </a:solidFill>
                <a:effectLst/>
                <a:latin typeface="Arial" panose="020B0604020202020204" pitchFamily="34" charset="0"/>
              </a:rPr>
              <a:t>Farmers</a:t>
            </a:r>
            <a:r>
              <a:rPr kumimoji="0" lang="en-US" altLang="en-US" sz="2000" b="0" i="0" u="none" strike="noStrike" cap="none" normalizeH="0" baseline="0" dirty="0">
                <a:ln>
                  <a:noFill/>
                </a:ln>
                <a:solidFill>
                  <a:schemeClr val="tx1"/>
                </a:solidFill>
                <a:effectLst/>
                <a:latin typeface="Arial" panose="020B0604020202020204" pitchFamily="34" charset="0"/>
              </a:rPr>
              <a:t> can connect directly with nearby mandi shops, eliminating the inefficiencies of traditional systems.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Enhanced Transparency in Transactions</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Real-time updates on produce prices, request statuses, and payment tracking ensure transparency between farmers and mandi shops.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Streamlined Agricultural Processes</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Digital platforms simplify the workflow for farmers and mandi shops, including request submission, price updates, and transaction management.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Efficient Payment Processing</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Integration of a secure payment gateway enables timely and reliable financial transactions.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Better Decision-Making</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Farmers gain access to real-time data and location-based services, helping them make informed decisions about selling their produce.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8181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80755-CE30-64B3-8DF0-3F7076C3AD79}"/>
              </a:ext>
            </a:extLst>
          </p:cNvPr>
          <p:cNvSpPr>
            <a:spLocks noGrp="1"/>
          </p:cNvSpPr>
          <p:nvPr>
            <p:ph type="title"/>
          </p:nvPr>
        </p:nvSpPr>
        <p:spPr/>
        <p:txBody>
          <a:bodyPr/>
          <a:lstStyle/>
          <a:p>
            <a:r>
              <a:rPr lang="en-GB" dirty="0"/>
              <a:t>Expected Outcomes</a:t>
            </a:r>
            <a:endParaRPr lang="en-IN" dirty="0"/>
          </a:p>
        </p:txBody>
      </p:sp>
      <p:sp>
        <p:nvSpPr>
          <p:cNvPr id="7" name="Rectangle 2">
            <a:extLst>
              <a:ext uri="{FF2B5EF4-FFF2-40B4-BE49-F238E27FC236}">
                <a16:creationId xmlns:a16="http://schemas.microsoft.com/office/drawing/2014/main" id="{8AC8B94E-ADBD-4C9E-B6AF-29378EAF7F6F}"/>
              </a:ext>
            </a:extLst>
          </p:cNvPr>
          <p:cNvSpPr>
            <a:spLocks noGrp="1" noChangeArrowheads="1"/>
          </p:cNvSpPr>
          <p:nvPr>
            <p:ph type="body" idx="1"/>
          </p:nvPr>
        </p:nvSpPr>
        <p:spPr bwMode="auto">
          <a:xfrm>
            <a:off x="578285" y="1290447"/>
            <a:ext cx="11137030" cy="2855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6.Administrative Oversight</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The Admin module allows for effective management of users and monitoring of system operations.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7.Increased Farmer Empowerment</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By reducing dependency on intermediaries, the application enhances farmers' ability to secure fair prices and manage their produce efficiently.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8.Scalable and User-Friendly System</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The app's intuitive interface and modular design ensure ease of use and adaptability for various users.</a:t>
            </a:r>
          </a:p>
        </p:txBody>
      </p:sp>
    </p:spTree>
    <p:extLst>
      <p:ext uri="{BB962C8B-B14F-4D97-AF65-F5344CB8AC3E}">
        <p14:creationId xmlns:p14="http://schemas.microsoft.com/office/powerpoint/2010/main" val="166105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2E35F-CE84-5CB0-A829-FDF70BCC97CA}"/>
              </a:ext>
            </a:extLst>
          </p:cNvPr>
          <p:cNvSpPr>
            <a:spLocks noGrp="1"/>
          </p:cNvSpPr>
          <p:nvPr>
            <p:ph type="title"/>
          </p:nvPr>
        </p:nvSpPr>
        <p:spPr/>
        <p:txBody>
          <a:bodyPr/>
          <a:lstStyle/>
          <a:p>
            <a:r>
              <a:rPr lang="en-GB" dirty="0"/>
              <a:t>Conclusion</a:t>
            </a:r>
            <a:endParaRPr lang="en-IN" dirty="0"/>
          </a:p>
        </p:txBody>
      </p:sp>
      <p:sp>
        <p:nvSpPr>
          <p:cNvPr id="3" name="Text Placeholder 2">
            <a:extLst>
              <a:ext uri="{FF2B5EF4-FFF2-40B4-BE49-F238E27FC236}">
                <a16:creationId xmlns:a16="http://schemas.microsoft.com/office/drawing/2014/main" id="{375594EE-0543-9EBA-C57D-D416D5678C29}"/>
              </a:ext>
            </a:extLst>
          </p:cNvPr>
          <p:cNvSpPr>
            <a:spLocks noGrp="1"/>
          </p:cNvSpPr>
          <p:nvPr>
            <p:ph type="body" idx="1"/>
          </p:nvPr>
        </p:nvSpPr>
        <p:spPr/>
        <p:txBody>
          <a:bodyPr>
            <a:normAutofit fontScale="92500" lnSpcReduction="10000"/>
          </a:bodyPr>
          <a:lstStyle/>
          <a:p>
            <a:pPr marL="76200" indent="0">
              <a:lnSpc>
                <a:spcPct val="150000"/>
              </a:lnSpc>
              <a:buNone/>
            </a:pPr>
            <a:r>
              <a:rPr lang="en-US" dirty="0"/>
              <a:t>The Android application successfully bridges the gap between farmers and mandi shops, providing a streamlined and user-friendly platform for interactions. By incorporating features such as location services, real-time price updates, and transaction tracking, the app enhances communication and transparency in the agricultural value chain. Farmers can now easily connect with nearby mandi shops, manage their transactions, and make informed decisions, ultimately leading to better market efficiency and improved livelihoods for farmers. The application ensures that the process of selling agricultural products becomes more accessible and less cumbersome for all stakeholders involved. </a:t>
            </a:r>
            <a:endParaRPr lang="en-IN" dirty="0"/>
          </a:p>
        </p:txBody>
      </p:sp>
    </p:spTree>
    <p:extLst>
      <p:ext uri="{BB962C8B-B14F-4D97-AF65-F5344CB8AC3E}">
        <p14:creationId xmlns:p14="http://schemas.microsoft.com/office/powerpoint/2010/main" val="423109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D8AB3-0DEC-8B13-1121-22349A8A58EE}"/>
              </a:ext>
            </a:extLst>
          </p:cNvPr>
          <p:cNvSpPr>
            <a:spLocks noGrp="1"/>
          </p:cNvSpPr>
          <p:nvPr>
            <p:ph type="title"/>
          </p:nvPr>
        </p:nvSpPr>
        <p:spPr/>
        <p:txBody>
          <a:bodyPr/>
          <a:lstStyle/>
          <a:p>
            <a:r>
              <a:rPr lang="en-IN" dirty="0"/>
              <a:t>Introduction</a:t>
            </a:r>
          </a:p>
        </p:txBody>
      </p:sp>
      <p:sp>
        <p:nvSpPr>
          <p:cNvPr id="3" name="Text Placeholder 2">
            <a:extLst>
              <a:ext uri="{FF2B5EF4-FFF2-40B4-BE49-F238E27FC236}">
                <a16:creationId xmlns:a16="http://schemas.microsoft.com/office/drawing/2014/main" id="{E682581C-8A33-FFB0-AA53-450F28AFC95C}"/>
              </a:ext>
            </a:extLst>
          </p:cNvPr>
          <p:cNvSpPr>
            <a:spLocks noGrp="1"/>
          </p:cNvSpPr>
          <p:nvPr>
            <p:ph type="body" idx="1"/>
          </p:nvPr>
        </p:nvSpPr>
        <p:spPr>
          <a:xfrm>
            <a:off x="526093" y="851770"/>
            <a:ext cx="10903907" cy="5053730"/>
          </a:xfrm>
        </p:spPr>
        <p:txBody>
          <a:bodyPr>
            <a:noAutofit/>
          </a:bodyPr>
          <a:lstStyle/>
          <a:p>
            <a:pPr marL="76200" indent="0">
              <a:buNone/>
            </a:pPr>
            <a:r>
              <a:rPr lang="en-US" sz="1800" dirty="0"/>
              <a:t>Agriculture remains the backbone of many economies, especially in rural areas where farmers rely on traditional methods to sell their produce. However, these conventional systems are often plagued by inefficiencies, including limited market access, communication barriers between farmers and mandi shops, and delayed payments. The growing need to modernize and streamline agricultural transactions has prompted the development of digital solutions that empower farmers with direct access to markets and better control over their produce sales. This Android application seeks to bridge the gap between farmers and mandi shops by offering a comprehensive platform that facilitates seamless communication and transactions. The app is designed with three core modules—Admin, Mandi Shops, and Farmer each tailored to meet the specific needs of the respective users. Farmers can easily register, log in, submit requests for selling produce, view their transaction history, and make payments. Mandi shops can log in, view and update requests, manage costs, and track the status of transactions, while the Admin module ensures efficient oversight of mandi shops and farmers. By integrating </a:t>
            </a:r>
            <a:r>
              <a:rPr lang="en-US" sz="1800" dirty="0" err="1"/>
              <a:t>locationbased</a:t>
            </a:r>
            <a:r>
              <a:rPr lang="en-US" sz="1800" dirty="0"/>
              <a:t> services, the application helps farmers connect with nearby mandi shops, improving market accessibility. The platform also ensures transparency and security in transactions, enabling farmers to receive timely payments and track their requests. With its user-friendly design and streamlined process, the app aims to revolutionize agricultural transactions by providing a digital solution that benefits both farmers and mandi shop owners, enhancing the efficiency of the overall system.</a:t>
            </a:r>
            <a:endParaRPr lang="en-IN" sz="1800" dirty="0"/>
          </a:p>
        </p:txBody>
      </p:sp>
    </p:spTree>
    <p:extLst>
      <p:ext uri="{BB962C8B-B14F-4D97-AF65-F5344CB8AC3E}">
        <p14:creationId xmlns:p14="http://schemas.microsoft.com/office/powerpoint/2010/main" val="2829497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2E35F-CE84-5CB0-A829-FDF70BCC97CA}"/>
              </a:ext>
            </a:extLst>
          </p:cNvPr>
          <p:cNvSpPr>
            <a:spLocks noGrp="1"/>
          </p:cNvSpPr>
          <p:nvPr>
            <p:ph type="title"/>
          </p:nvPr>
        </p:nvSpPr>
        <p:spPr/>
        <p:txBody>
          <a:bodyPr/>
          <a:lstStyle/>
          <a:p>
            <a:r>
              <a:rPr lang="en-GB" dirty="0"/>
              <a:t>Conclusion</a:t>
            </a:r>
            <a:endParaRPr lang="en-IN" dirty="0"/>
          </a:p>
        </p:txBody>
      </p:sp>
      <p:sp>
        <p:nvSpPr>
          <p:cNvPr id="3" name="Text Placeholder 2">
            <a:extLst>
              <a:ext uri="{FF2B5EF4-FFF2-40B4-BE49-F238E27FC236}">
                <a16:creationId xmlns:a16="http://schemas.microsoft.com/office/drawing/2014/main" id="{375594EE-0543-9EBA-C57D-D416D5678C29}"/>
              </a:ext>
            </a:extLst>
          </p:cNvPr>
          <p:cNvSpPr>
            <a:spLocks noGrp="1"/>
          </p:cNvSpPr>
          <p:nvPr>
            <p:ph type="body" idx="1"/>
          </p:nvPr>
        </p:nvSpPr>
        <p:spPr/>
        <p:txBody>
          <a:bodyPr>
            <a:normAutofit fontScale="92500" lnSpcReduction="10000"/>
          </a:bodyPr>
          <a:lstStyle/>
          <a:p>
            <a:pPr marL="76200" indent="0">
              <a:lnSpc>
                <a:spcPct val="150000"/>
              </a:lnSpc>
              <a:buNone/>
            </a:pPr>
            <a:r>
              <a:rPr lang="en-US" dirty="0"/>
              <a:t>The Android application successfully bridges the gap between farmers and mandi shops, providing a streamlined and user-friendly platform for interactions. By incorporating features such as location services, real-time price updates, and transaction tracking, the app enhances communication and transparency in the agricultural value chain. Farmers can now easily connect with nearby mandi shops, manage their transactions, and make informed decisions, ultimately leading to better market efficiency and improved livelihoods for farmers. The application ensures that the process of selling agricultural products becomes more accessible and less cumbersome for all stakeholders involved. </a:t>
            </a:r>
            <a:endParaRPr lang="en-IN" dirty="0"/>
          </a:p>
        </p:txBody>
      </p:sp>
    </p:spTree>
    <p:extLst>
      <p:ext uri="{BB962C8B-B14F-4D97-AF65-F5344CB8AC3E}">
        <p14:creationId xmlns:p14="http://schemas.microsoft.com/office/powerpoint/2010/main" val="1679526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CF3A9-CCAE-38AE-DB56-BA79B45B9545}"/>
              </a:ext>
            </a:extLst>
          </p:cNvPr>
          <p:cNvSpPr>
            <a:spLocks noGrp="1"/>
          </p:cNvSpPr>
          <p:nvPr>
            <p:ph type="title"/>
          </p:nvPr>
        </p:nvSpPr>
        <p:spPr/>
        <p:txBody>
          <a:bodyPr/>
          <a:lstStyle/>
          <a:p>
            <a:r>
              <a:rPr lang="en-GB" dirty="0"/>
              <a:t>References</a:t>
            </a:r>
            <a:endParaRPr lang="en-IN" dirty="0"/>
          </a:p>
        </p:txBody>
      </p:sp>
      <p:sp>
        <p:nvSpPr>
          <p:cNvPr id="3" name="Text Placeholder 2">
            <a:extLst>
              <a:ext uri="{FF2B5EF4-FFF2-40B4-BE49-F238E27FC236}">
                <a16:creationId xmlns:a16="http://schemas.microsoft.com/office/drawing/2014/main" id="{8DA81D77-6D7F-F312-F42A-68CAB2662CBD}"/>
              </a:ext>
            </a:extLst>
          </p:cNvPr>
          <p:cNvSpPr>
            <a:spLocks noGrp="1"/>
          </p:cNvSpPr>
          <p:nvPr>
            <p:ph type="body" idx="1"/>
          </p:nvPr>
        </p:nvSpPr>
        <p:spPr/>
        <p:txBody>
          <a:bodyPr>
            <a:normAutofit fontScale="55000" lnSpcReduction="20000"/>
          </a:bodyPr>
          <a:lstStyle/>
          <a:p>
            <a:pPr marL="76200" indent="0">
              <a:buNone/>
            </a:pPr>
            <a:r>
              <a:rPr lang="en-US" sz="3600" dirty="0"/>
              <a:t>• Reddy, A. A., &amp; Mishra, D. (2020). "Challenges and Opportunities in the Indian Agricultural Market: A Farmer's Perspective." Agricultural Economics Review, 25(3), 120-132.</a:t>
            </a:r>
          </a:p>
          <a:p>
            <a:pPr marL="76200" indent="0">
              <a:buNone/>
            </a:pPr>
            <a:r>
              <a:rPr lang="en-US" dirty="0"/>
              <a:t> </a:t>
            </a:r>
            <a:r>
              <a:rPr lang="en-US" sz="3600" dirty="0"/>
              <a:t>• Kumar, P., &amp; Joshi, P. K. (2019). "Technological Innovations for Market Linkages in Indian Agriculture." Agriculture and Food Security Journal, 8(1), 45-53.</a:t>
            </a:r>
          </a:p>
          <a:p>
            <a:pPr marL="76200" indent="0">
              <a:buNone/>
            </a:pPr>
            <a:r>
              <a:rPr lang="en-US" dirty="0"/>
              <a:t> </a:t>
            </a:r>
            <a:r>
              <a:rPr lang="en-US" sz="3200" dirty="0"/>
              <a:t>• Singh, R., &amp; Sharma, K. (2020). "Role of Mobile Applications in Enhancing Market Efficiency for Small Farmers." International Journal of Agricultural Extension, 17(2), 95 108.</a:t>
            </a:r>
          </a:p>
          <a:p>
            <a:pPr marL="76200" indent="0">
              <a:buNone/>
            </a:pPr>
            <a:r>
              <a:rPr lang="en-US" dirty="0"/>
              <a:t> </a:t>
            </a:r>
            <a:r>
              <a:rPr lang="en-US" sz="3200" dirty="0"/>
              <a:t>• Mukherjee, S., &amp; Roy, A. (2018). "Improving Agricultural Market Access through ICT: A Review of Success Stories in India." Journal of Rural Development Studies, 14(2), 234 247.</a:t>
            </a:r>
          </a:p>
          <a:p>
            <a:pPr marL="76200" indent="0">
              <a:buNone/>
            </a:pPr>
            <a:r>
              <a:rPr lang="en-US" dirty="0"/>
              <a:t> </a:t>
            </a:r>
            <a:r>
              <a:rPr lang="en-US" sz="3200" dirty="0"/>
              <a:t>• Jain, S., &amp; Patel, A. (2021). "Mandi Connect: A Mobile Application to Bridge the Gap Between Farmers and Markets." International Journal of Digital Transformation, 5(4), 102-112.</a:t>
            </a:r>
          </a:p>
          <a:p>
            <a:pPr marL="76200" indent="0">
              <a:buNone/>
            </a:pPr>
            <a:r>
              <a:rPr lang="en-US" sz="3200" dirty="0"/>
              <a:t> </a:t>
            </a:r>
            <a:r>
              <a:rPr lang="en-US" sz="3600" dirty="0"/>
              <a:t>• Gupta, V., &amp; Singh, H. (2022). "Digitization of Agricultural Market Systems: A Case Study of Mandi Networks in India." Journal of Applied Agricultural Research, 9(1), 77 89.</a:t>
            </a:r>
          </a:p>
          <a:p>
            <a:pPr marL="76200" indent="0">
              <a:buNone/>
            </a:pPr>
            <a:r>
              <a:rPr lang="en-US" dirty="0"/>
              <a:t> </a:t>
            </a:r>
            <a:endParaRPr lang="en-IN" dirty="0"/>
          </a:p>
        </p:txBody>
      </p:sp>
    </p:spTree>
    <p:extLst>
      <p:ext uri="{BB962C8B-B14F-4D97-AF65-F5344CB8AC3E}">
        <p14:creationId xmlns:p14="http://schemas.microsoft.com/office/powerpoint/2010/main" val="3933201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A7713-6DE6-C90E-C2F9-860DD208CE78}"/>
              </a:ext>
            </a:extLst>
          </p:cNvPr>
          <p:cNvSpPr>
            <a:spLocks noGrp="1"/>
          </p:cNvSpPr>
          <p:nvPr>
            <p:ph type="title"/>
          </p:nvPr>
        </p:nvSpPr>
        <p:spPr/>
        <p:txBody>
          <a:bodyPr/>
          <a:lstStyle/>
          <a:p>
            <a:r>
              <a:rPr lang="en-US" dirty="0"/>
              <a:t>Project work mapping with SDG</a:t>
            </a:r>
            <a:endParaRPr lang="en-IN" dirty="0"/>
          </a:p>
        </p:txBody>
      </p:sp>
      <p:sp>
        <p:nvSpPr>
          <p:cNvPr id="3" name="Text Placeholder 2">
            <a:extLst>
              <a:ext uri="{FF2B5EF4-FFF2-40B4-BE49-F238E27FC236}">
                <a16:creationId xmlns:a16="http://schemas.microsoft.com/office/drawing/2014/main" id="{07FEE149-75C9-E147-C40D-6692AF09BCB6}"/>
              </a:ext>
            </a:extLst>
          </p:cNvPr>
          <p:cNvSpPr>
            <a:spLocks noGrp="1"/>
          </p:cNvSpPr>
          <p:nvPr>
            <p:ph type="body" idx="1"/>
          </p:nvPr>
        </p:nvSpPr>
        <p:spPr>
          <a:xfrm>
            <a:off x="812800" y="875071"/>
            <a:ext cx="10668000" cy="5220930"/>
          </a:xfrm>
        </p:spPr>
        <p:txBody>
          <a:bodyPr>
            <a:normAutofit fontScale="77500" lnSpcReduction="20000"/>
          </a:bodyPr>
          <a:lstStyle/>
          <a:p>
            <a:r>
              <a:rPr lang="en-US" dirty="0"/>
              <a:t>The proposed Android application for connecting farmers and mandi shops directly aligns with the following Sustainable Development Goals (SDGs):</a:t>
            </a:r>
          </a:p>
          <a:p>
            <a:pPr marL="76200" indent="0">
              <a:buNone/>
            </a:pPr>
            <a:endParaRPr lang="en-US" dirty="0"/>
          </a:p>
          <a:p>
            <a:r>
              <a:rPr lang="en-US" b="1" dirty="0"/>
              <a:t>SDG 1: No Poverty</a:t>
            </a:r>
            <a:endParaRPr lang="en-US" dirty="0"/>
          </a:p>
          <a:p>
            <a:pPr marL="558800" lvl="1" indent="0">
              <a:buNone/>
            </a:pPr>
            <a:r>
              <a:rPr lang="en-US" dirty="0"/>
              <a:t> </a:t>
            </a:r>
            <a:r>
              <a:rPr lang="en-US" sz="2300" dirty="0"/>
              <a:t>By providing farmers direct access to mandi shops and reducing dependency on intermediaries, the application helps improve farmers' income and livelihoods.</a:t>
            </a:r>
          </a:p>
          <a:p>
            <a:pPr marL="558800" lvl="1" indent="0">
              <a:buNone/>
            </a:pPr>
            <a:endParaRPr lang="en-US" sz="2100" dirty="0"/>
          </a:p>
          <a:p>
            <a:r>
              <a:rPr lang="en-US" b="1" dirty="0"/>
              <a:t>SDG 2: Zero Hunger</a:t>
            </a:r>
            <a:endParaRPr lang="en-US" dirty="0"/>
          </a:p>
          <a:p>
            <a:pPr marL="558800" lvl="1" indent="0">
              <a:buNone/>
            </a:pPr>
            <a:r>
              <a:rPr lang="en-US" sz="2300" dirty="0"/>
              <a:t>Efficient agricultural transactions ensure timely sales of produce, reduce waste, and enhance food security by strengthening market systems.</a:t>
            </a:r>
          </a:p>
          <a:p>
            <a:pPr marL="558800" lvl="1" indent="0">
              <a:buNone/>
            </a:pPr>
            <a:endParaRPr lang="en-US" sz="2100" dirty="0"/>
          </a:p>
          <a:p>
            <a:r>
              <a:rPr lang="en-US" b="1" dirty="0"/>
              <a:t>SDG 8: Decent Work and Economic Growth </a:t>
            </a:r>
          </a:p>
          <a:p>
            <a:pPr marL="76200" indent="0">
              <a:buNone/>
            </a:pPr>
            <a:r>
              <a:rPr lang="en-US" b="1" dirty="0"/>
              <a:t>      </a:t>
            </a:r>
            <a:r>
              <a:rPr lang="en-US" sz="2300" dirty="0"/>
              <a:t>The app supports farmers and mandi shops in increasing efficiency and profitability, fostering economic growth in rural areas through fair trade practices</a:t>
            </a:r>
          </a:p>
          <a:p>
            <a:pPr marL="76200" indent="0">
              <a:buNone/>
            </a:pPr>
            <a:endParaRPr lang="en-US" b="1" dirty="0"/>
          </a:p>
          <a:p>
            <a:r>
              <a:rPr lang="en-US" b="1" dirty="0"/>
              <a:t>SDG 9: Industry, Innovation, and Infrastructure</a:t>
            </a:r>
            <a:endParaRPr lang="en-US" dirty="0"/>
          </a:p>
          <a:p>
            <a:pPr marL="558800" lvl="1" indent="0">
              <a:buNone/>
            </a:pPr>
            <a:r>
              <a:rPr lang="en-US" dirty="0"/>
              <a:t> </a:t>
            </a:r>
            <a:r>
              <a:rPr lang="en-US" sz="2300" dirty="0"/>
              <a:t>The integration of digital technologies like mobile applications, GPS, and secure payment gateways enhances agricultural infrastructure and drives innovation in the sector.</a:t>
            </a:r>
          </a:p>
          <a:p>
            <a:pPr marL="76200" indent="0">
              <a:buNone/>
            </a:pPr>
            <a:endParaRPr lang="en-IN" dirty="0"/>
          </a:p>
        </p:txBody>
      </p:sp>
    </p:spTree>
    <p:extLst>
      <p:ext uri="{BB962C8B-B14F-4D97-AF65-F5344CB8AC3E}">
        <p14:creationId xmlns:p14="http://schemas.microsoft.com/office/powerpoint/2010/main" val="1853612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2E35F-CE84-5CB0-A829-FDF70BCC97CA}"/>
              </a:ext>
            </a:extLst>
          </p:cNvPr>
          <p:cNvSpPr>
            <a:spLocks noGrp="1"/>
          </p:cNvSpPr>
          <p:nvPr>
            <p:ph type="title"/>
          </p:nvPr>
        </p:nvSpPr>
        <p:spPr>
          <a:xfrm>
            <a:off x="609600" y="236538"/>
            <a:ext cx="10668000" cy="487500"/>
          </a:xfrm>
        </p:spPr>
        <p:txBody>
          <a:bodyPr/>
          <a:lstStyle/>
          <a:p>
            <a:r>
              <a:rPr lang="en-GB" dirty="0"/>
              <a:t>Publication</a:t>
            </a:r>
            <a:endParaRPr lang="en-IN" dirty="0"/>
          </a:p>
        </p:txBody>
      </p:sp>
      <p:pic>
        <p:nvPicPr>
          <p:cNvPr id="4" name="Picture 3">
            <a:extLst>
              <a:ext uri="{FF2B5EF4-FFF2-40B4-BE49-F238E27FC236}">
                <a16:creationId xmlns:a16="http://schemas.microsoft.com/office/drawing/2014/main" id="{2D530D46-3592-48A2-A87D-2ADCAE32B065}"/>
              </a:ext>
            </a:extLst>
          </p:cNvPr>
          <p:cNvPicPr>
            <a:picLocks noChangeAspect="1"/>
          </p:cNvPicPr>
          <p:nvPr/>
        </p:nvPicPr>
        <p:blipFill>
          <a:blip r:embed="rId2"/>
          <a:stretch>
            <a:fillRect/>
          </a:stretch>
        </p:blipFill>
        <p:spPr>
          <a:xfrm>
            <a:off x="3974516" y="901698"/>
            <a:ext cx="4242968" cy="5575301"/>
          </a:xfrm>
          <a:prstGeom prst="rect">
            <a:avLst/>
          </a:prstGeom>
        </p:spPr>
      </p:pic>
    </p:spTree>
    <p:extLst>
      <p:ext uri="{BB962C8B-B14F-4D97-AF65-F5344CB8AC3E}">
        <p14:creationId xmlns:p14="http://schemas.microsoft.com/office/powerpoint/2010/main" val="1297528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2E35F-CE84-5CB0-A829-FDF70BCC97CA}"/>
              </a:ext>
            </a:extLst>
          </p:cNvPr>
          <p:cNvSpPr>
            <a:spLocks noGrp="1"/>
          </p:cNvSpPr>
          <p:nvPr>
            <p:ph type="title"/>
          </p:nvPr>
        </p:nvSpPr>
        <p:spPr/>
        <p:txBody>
          <a:bodyPr/>
          <a:lstStyle/>
          <a:p>
            <a:r>
              <a:rPr lang="en-GB" dirty="0"/>
              <a:t>Publication</a:t>
            </a:r>
            <a:endParaRPr lang="en-IN" dirty="0"/>
          </a:p>
        </p:txBody>
      </p:sp>
      <p:pic>
        <p:nvPicPr>
          <p:cNvPr id="5" name="Picture 4">
            <a:extLst>
              <a:ext uri="{FF2B5EF4-FFF2-40B4-BE49-F238E27FC236}">
                <a16:creationId xmlns:a16="http://schemas.microsoft.com/office/drawing/2014/main" id="{527268CE-4036-4D19-8E74-27C8930A18C0}"/>
              </a:ext>
            </a:extLst>
          </p:cNvPr>
          <p:cNvPicPr>
            <a:picLocks noChangeAspect="1"/>
          </p:cNvPicPr>
          <p:nvPr/>
        </p:nvPicPr>
        <p:blipFill>
          <a:blip r:embed="rId2"/>
          <a:stretch>
            <a:fillRect/>
          </a:stretch>
        </p:blipFill>
        <p:spPr>
          <a:xfrm>
            <a:off x="4214550" y="986703"/>
            <a:ext cx="3762900" cy="5172797"/>
          </a:xfrm>
          <a:prstGeom prst="rect">
            <a:avLst/>
          </a:prstGeom>
        </p:spPr>
      </p:pic>
    </p:spTree>
    <p:extLst>
      <p:ext uri="{BB962C8B-B14F-4D97-AF65-F5344CB8AC3E}">
        <p14:creationId xmlns:p14="http://schemas.microsoft.com/office/powerpoint/2010/main" val="2899551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2E35F-CE84-5CB0-A829-FDF70BCC97CA}"/>
              </a:ext>
            </a:extLst>
          </p:cNvPr>
          <p:cNvSpPr>
            <a:spLocks noGrp="1"/>
          </p:cNvSpPr>
          <p:nvPr>
            <p:ph type="title"/>
          </p:nvPr>
        </p:nvSpPr>
        <p:spPr/>
        <p:txBody>
          <a:bodyPr/>
          <a:lstStyle/>
          <a:p>
            <a:r>
              <a:rPr lang="en-GB" dirty="0"/>
              <a:t>Publication</a:t>
            </a:r>
            <a:endParaRPr lang="en-IN" dirty="0"/>
          </a:p>
        </p:txBody>
      </p:sp>
      <p:pic>
        <p:nvPicPr>
          <p:cNvPr id="5" name="Picture 4">
            <a:extLst>
              <a:ext uri="{FF2B5EF4-FFF2-40B4-BE49-F238E27FC236}">
                <a16:creationId xmlns:a16="http://schemas.microsoft.com/office/drawing/2014/main" id="{145ECFCB-4376-422B-88E8-0BE7513A9B3B}"/>
              </a:ext>
            </a:extLst>
          </p:cNvPr>
          <p:cNvPicPr>
            <a:picLocks noChangeAspect="1"/>
          </p:cNvPicPr>
          <p:nvPr/>
        </p:nvPicPr>
        <p:blipFill>
          <a:blip r:embed="rId2"/>
          <a:stretch>
            <a:fillRect/>
          </a:stretch>
        </p:blipFill>
        <p:spPr>
          <a:xfrm>
            <a:off x="4247892" y="988654"/>
            <a:ext cx="3696216" cy="5134692"/>
          </a:xfrm>
          <a:prstGeom prst="rect">
            <a:avLst/>
          </a:prstGeom>
        </p:spPr>
      </p:pic>
    </p:spTree>
    <p:extLst>
      <p:ext uri="{BB962C8B-B14F-4D97-AF65-F5344CB8AC3E}">
        <p14:creationId xmlns:p14="http://schemas.microsoft.com/office/powerpoint/2010/main" val="657117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2E35F-CE84-5CB0-A829-FDF70BCC97CA}"/>
              </a:ext>
            </a:extLst>
          </p:cNvPr>
          <p:cNvSpPr>
            <a:spLocks noGrp="1"/>
          </p:cNvSpPr>
          <p:nvPr>
            <p:ph type="title"/>
          </p:nvPr>
        </p:nvSpPr>
        <p:spPr/>
        <p:txBody>
          <a:bodyPr/>
          <a:lstStyle/>
          <a:p>
            <a:r>
              <a:rPr lang="en-GB" dirty="0"/>
              <a:t>Publication</a:t>
            </a:r>
            <a:endParaRPr lang="en-IN" dirty="0"/>
          </a:p>
        </p:txBody>
      </p:sp>
      <p:pic>
        <p:nvPicPr>
          <p:cNvPr id="5" name="Picture 4">
            <a:extLst>
              <a:ext uri="{FF2B5EF4-FFF2-40B4-BE49-F238E27FC236}">
                <a16:creationId xmlns:a16="http://schemas.microsoft.com/office/drawing/2014/main" id="{DD935E62-7522-4595-9A87-98318D435046}"/>
              </a:ext>
            </a:extLst>
          </p:cNvPr>
          <p:cNvPicPr>
            <a:picLocks noChangeAspect="1"/>
          </p:cNvPicPr>
          <p:nvPr/>
        </p:nvPicPr>
        <p:blipFill>
          <a:blip r:embed="rId2"/>
          <a:stretch>
            <a:fillRect/>
          </a:stretch>
        </p:blipFill>
        <p:spPr>
          <a:xfrm>
            <a:off x="4195497" y="1012459"/>
            <a:ext cx="3801005" cy="5239481"/>
          </a:xfrm>
          <a:prstGeom prst="rect">
            <a:avLst/>
          </a:prstGeom>
        </p:spPr>
      </p:pic>
    </p:spTree>
    <p:extLst>
      <p:ext uri="{BB962C8B-B14F-4D97-AF65-F5344CB8AC3E}">
        <p14:creationId xmlns:p14="http://schemas.microsoft.com/office/powerpoint/2010/main" val="2961491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DD251-B3A1-A980-CC01-0E476D96D8AB}"/>
              </a:ext>
            </a:extLst>
          </p:cNvPr>
          <p:cNvSpPr>
            <a:spLocks noGrp="1"/>
          </p:cNvSpPr>
          <p:nvPr>
            <p:ph type="title"/>
          </p:nvPr>
        </p:nvSpPr>
        <p:spPr/>
        <p:txBody>
          <a:bodyPr/>
          <a:lstStyle/>
          <a:p>
            <a:r>
              <a:rPr lang="en-US" dirty="0" err="1">
                <a:latin typeface="Cambria" panose="02040503050406030204" pitchFamily="18" charset="0"/>
                <a:ea typeface="Cambria" panose="02040503050406030204" pitchFamily="18" charset="0"/>
              </a:rPr>
              <a:t>Github</a:t>
            </a:r>
            <a:r>
              <a:rPr lang="en-US" dirty="0">
                <a:latin typeface="Cambria" panose="02040503050406030204" pitchFamily="18" charset="0"/>
                <a:ea typeface="Cambria" panose="02040503050406030204" pitchFamily="18" charset="0"/>
              </a:rPr>
              <a:t> Link</a:t>
            </a:r>
            <a:endParaRPr lang="en-IN" dirty="0"/>
          </a:p>
        </p:txBody>
      </p:sp>
      <p:sp>
        <p:nvSpPr>
          <p:cNvPr id="3" name="Text Placeholder 2">
            <a:extLst>
              <a:ext uri="{FF2B5EF4-FFF2-40B4-BE49-F238E27FC236}">
                <a16:creationId xmlns:a16="http://schemas.microsoft.com/office/drawing/2014/main" id="{46C91CD7-9F87-8AF3-3B32-C99B91BEECB4}"/>
              </a:ext>
            </a:extLst>
          </p:cNvPr>
          <p:cNvSpPr>
            <a:spLocks noGrp="1"/>
          </p:cNvSpPr>
          <p:nvPr>
            <p:ph type="body" idx="1"/>
          </p:nvPr>
        </p:nvSpPr>
        <p:spPr/>
        <p:txBody>
          <a:bodyPr/>
          <a:lstStyle/>
          <a:p>
            <a:r>
              <a:rPr lang="en-IN" dirty="0"/>
              <a:t>https://github.com/Manoj28012003/kissan-Buddy</a:t>
            </a:r>
          </a:p>
        </p:txBody>
      </p:sp>
    </p:spTree>
    <p:extLst>
      <p:ext uri="{BB962C8B-B14F-4D97-AF65-F5344CB8AC3E}">
        <p14:creationId xmlns:p14="http://schemas.microsoft.com/office/powerpoint/2010/main" val="564428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B2B58-8BC4-193D-0AE3-9D73F4715413}"/>
              </a:ext>
            </a:extLst>
          </p:cNvPr>
          <p:cNvSpPr>
            <a:spLocks noGrp="1"/>
          </p:cNvSpPr>
          <p:nvPr>
            <p:ph type="title"/>
          </p:nvPr>
        </p:nvSpPr>
        <p:spPr/>
        <p:txBody>
          <a:bodyPr/>
          <a:lstStyle/>
          <a:p>
            <a:r>
              <a:rPr lang="en-IN" dirty="0"/>
              <a:t>Literature Review</a:t>
            </a:r>
          </a:p>
        </p:txBody>
      </p:sp>
      <p:sp>
        <p:nvSpPr>
          <p:cNvPr id="3" name="Text Placeholder 2">
            <a:extLst>
              <a:ext uri="{FF2B5EF4-FFF2-40B4-BE49-F238E27FC236}">
                <a16:creationId xmlns:a16="http://schemas.microsoft.com/office/drawing/2014/main" id="{F59D8C72-19E6-6AF4-55DD-39B0D7E946E2}"/>
              </a:ext>
            </a:extLst>
          </p:cNvPr>
          <p:cNvSpPr>
            <a:spLocks noGrp="1"/>
          </p:cNvSpPr>
          <p:nvPr>
            <p:ph type="body" idx="1"/>
          </p:nvPr>
        </p:nvSpPr>
        <p:spPr/>
        <p:txBody>
          <a:bodyPr>
            <a:normAutofit fontScale="77500" lnSpcReduction="20000"/>
          </a:bodyPr>
          <a:lstStyle/>
          <a:p>
            <a:r>
              <a:rPr lang="en-US" dirty="0"/>
              <a:t>The increasing digitization of agriculture has provided significant opportunities to address challenges faced by farmers, particularly in market accessibility. Several studies highlight the role of digital platforms and mobile applications in revolutionizing the agricultural sector.</a:t>
            </a:r>
          </a:p>
          <a:p>
            <a:endParaRPr lang="en-US" dirty="0"/>
          </a:p>
          <a:p>
            <a:r>
              <a:rPr lang="en-US" b="1" dirty="0"/>
              <a:t>Agrawal and Pandey (2021)</a:t>
            </a:r>
            <a:r>
              <a:rPr lang="en-US" dirty="0"/>
              <a:t> examined the impact of digital solutions on enhancing market access for Indian farmers. They emphasized that mobile apps and online platforms empower smallholder farmers by offering real-time market information, connecting them with buyers, and improving price transparency.</a:t>
            </a:r>
          </a:p>
          <a:p>
            <a:endParaRPr lang="en-US" b="1" dirty="0"/>
          </a:p>
          <a:p>
            <a:r>
              <a:rPr lang="en-US" b="1" dirty="0"/>
              <a:t>Reddy and Mishra (2020)</a:t>
            </a:r>
            <a:r>
              <a:rPr lang="en-US" dirty="0"/>
              <a:t> identified systemic challenges within the Indian agricultural supply chain, such as inadequate infrastructure and the exploitation by intermediaries. Their work suggested that technology-driven solutions, combined with policy reforms, could alleviate these issues.</a:t>
            </a:r>
          </a:p>
          <a:p>
            <a:pPr marL="76200" indent="0">
              <a:buNone/>
            </a:pPr>
            <a:br>
              <a:rPr lang="en-US" sz="2600" dirty="0">
                <a:effectLst/>
                <a:latin typeface="Times New Roman" panose="02020603050405020304" pitchFamily="18" charset="0"/>
                <a:ea typeface="Times New Roman" panose="02020603050405020304" pitchFamily="18" charset="0"/>
              </a:rPr>
            </a:br>
            <a:br>
              <a:rPr lang="en-US" sz="2600" dirty="0">
                <a:effectLst/>
                <a:latin typeface="Times New Roman" panose="02020603050405020304" pitchFamily="18" charset="0"/>
                <a:ea typeface="Times New Roman" panose="02020603050405020304" pitchFamily="18" charset="0"/>
              </a:rPr>
            </a:br>
            <a:br>
              <a:rPr lang="en-US" sz="2600" dirty="0">
                <a:effectLst/>
                <a:latin typeface="Times New Roman" panose="02020603050405020304" pitchFamily="18" charset="0"/>
                <a:ea typeface="Times New Roman" panose="02020603050405020304" pitchFamily="18" charset="0"/>
              </a:rPr>
            </a:br>
            <a:endParaRPr lang="en-US" sz="26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183644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65BCC6-685D-47CD-8080-F31C3E99FF80}"/>
              </a:ext>
            </a:extLst>
          </p:cNvPr>
          <p:cNvSpPr>
            <a:spLocks noGrp="1"/>
          </p:cNvSpPr>
          <p:nvPr>
            <p:ph type="title"/>
          </p:nvPr>
        </p:nvSpPr>
        <p:spPr/>
        <p:txBody>
          <a:bodyPr/>
          <a:lstStyle/>
          <a:p>
            <a:r>
              <a:rPr lang="en-IN" dirty="0"/>
              <a:t>Literature Review</a:t>
            </a:r>
            <a:endParaRPr lang="en-US" dirty="0"/>
          </a:p>
        </p:txBody>
      </p:sp>
      <p:sp>
        <p:nvSpPr>
          <p:cNvPr id="3" name="Text Placeholder 2">
            <a:extLst>
              <a:ext uri="{FF2B5EF4-FFF2-40B4-BE49-F238E27FC236}">
                <a16:creationId xmlns:a16="http://schemas.microsoft.com/office/drawing/2014/main" id="{0243CB9F-6F6A-A300-A8A2-AF1A620C35DE}"/>
              </a:ext>
            </a:extLst>
          </p:cNvPr>
          <p:cNvSpPr>
            <a:spLocks noGrp="1"/>
          </p:cNvSpPr>
          <p:nvPr>
            <p:ph type="body" idx="1"/>
          </p:nvPr>
        </p:nvSpPr>
        <p:spPr/>
        <p:txBody>
          <a:bodyPr>
            <a:normAutofit fontScale="85000" lnSpcReduction="20000"/>
          </a:bodyPr>
          <a:lstStyle/>
          <a:p>
            <a:r>
              <a:rPr lang="en-US" b="1" dirty="0"/>
              <a:t>Kumar and Joshi (2019)</a:t>
            </a:r>
            <a:r>
              <a:rPr lang="en-US" dirty="0"/>
              <a:t> highlighted the transformative role of e-marketplaces and precision agriculture tools in reducing transaction costs and eliminating middlemen, ensuring better pricing for farmers.</a:t>
            </a:r>
          </a:p>
          <a:p>
            <a:endParaRPr lang="en-US" dirty="0"/>
          </a:p>
          <a:p>
            <a:r>
              <a:rPr lang="en-US" b="1" dirty="0"/>
              <a:t>Singh and Sharma (2020)</a:t>
            </a:r>
            <a:r>
              <a:rPr lang="en-US" dirty="0"/>
              <a:t> focused on mobile applications' role in increasing market efficiency for small farmers. Their case studies demonstrated how mobile platforms streamline processes, reduce information asymmetry, and provide direct access to buyers.</a:t>
            </a:r>
          </a:p>
          <a:p>
            <a:endParaRPr lang="en-US" dirty="0"/>
          </a:p>
          <a:p>
            <a:r>
              <a:rPr lang="en-US" b="1" dirty="0"/>
              <a:t>Mukherjee and Roy (2018)</a:t>
            </a:r>
            <a:r>
              <a:rPr lang="en-US" dirty="0"/>
              <a:t> reviewed successful ICT interventions like the </a:t>
            </a:r>
            <a:r>
              <a:rPr lang="en-US" dirty="0" err="1"/>
              <a:t>eNAM</a:t>
            </a:r>
            <a:r>
              <a:rPr lang="en-US" dirty="0"/>
              <a:t> platform, noting their contributions to providing market information and fostering transparency in agricultural transactions.</a:t>
            </a:r>
          </a:p>
          <a:p>
            <a:pPr marL="76200" indent="0">
              <a:buNone/>
            </a:pPr>
            <a:r>
              <a:rPr lang="en-US" dirty="0"/>
              <a:t>  </a:t>
            </a:r>
            <a:br>
              <a:rPr lang="en-US" dirty="0"/>
            </a:br>
            <a:br>
              <a:rPr lang="en-US" dirty="0"/>
            </a:br>
            <a:br>
              <a:rPr lang="en-US" dirty="0"/>
            </a:br>
            <a:br>
              <a:rPr lang="en-US" dirty="0"/>
            </a:br>
            <a:endParaRPr lang="en-IN" dirty="0"/>
          </a:p>
        </p:txBody>
      </p:sp>
    </p:spTree>
    <p:extLst>
      <p:ext uri="{BB962C8B-B14F-4D97-AF65-F5344CB8AC3E}">
        <p14:creationId xmlns:p14="http://schemas.microsoft.com/office/powerpoint/2010/main" val="2671538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01E38965-B2AE-4E27-8CCB-C338EC5868BB}"/>
              </a:ext>
            </a:extLst>
          </p:cNvPr>
          <p:cNvSpPr>
            <a:spLocks noGrp="1" noChangeArrowheads="1"/>
          </p:cNvSpPr>
          <p:nvPr>
            <p:ph type="body" idx="1"/>
          </p:nvPr>
        </p:nvSpPr>
        <p:spPr bwMode="auto">
          <a:xfrm>
            <a:off x="463463" y="911966"/>
            <a:ext cx="11355539"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Limited Transparency</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Farmers cannot track transactions or verify prices due to the absence of a structured system, leading to exploitation by intermediaries</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Time-Consuming and Inefficient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Farmers must physically visit mandi shops to negotiate prices and sell their produce, which is both time-intensive and resource-draining.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Delayed Payments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The manual process often results in delays in payment to farmers, negatively affecting their financial stability and cash flow.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Inefficient Market Access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Farmers struggle to find the best mandi shops for their produce due to inadequate communication and lack of real-time updates on market conditions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itle 8">
            <a:extLst>
              <a:ext uri="{FF2B5EF4-FFF2-40B4-BE49-F238E27FC236}">
                <a16:creationId xmlns:a16="http://schemas.microsoft.com/office/drawing/2014/main" id="{CC5FD3CB-36BE-4EE2-BEB4-B3BB5F607169}"/>
              </a:ext>
            </a:extLst>
          </p:cNvPr>
          <p:cNvSpPr>
            <a:spLocks noGrp="1"/>
          </p:cNvSpPr>
          <p:nvPr>
            <p:ph type="title"/>
          </p:nvPr>
        </p:nvSpPr>
        <p:spPr/>
        <p:txBody>
          <a:bodyPr/>
          <a:lstStyle/>
          <a:p>
            <a:r>
              <a:rPr lang="en-US" dirty="0"/>
              <a:t>Existing method Drawback</a:t>
            </a:r>
          </a:p>
        </p:txBody>
      </p:sp>
    </p:spTree>
    <p:extLst>
      <p:ext uri="{BB962C8B-B14F-4D97-AF65-F5344CB8AC3E}">
        <p14:creationId xmlns:p14="http://schemas.microsoft.com/office/powerpoint/2010/main" val="1433571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2A755-A96F-430F-B0CB-D5098BFE0B18}"/>
              </a:ext>
            </a:extLst>
          </p:cNvPr>
          <p:cNvSpPr>
            <a:spLocks noGrp="1"/>
          </p:cNvSpPr>
          <p:nvPr>
            <p:ph type="title"/>
          </p:nvPr>
        </p:nvSpPr>
        <p:spPr/>
        <p:txBody>
          <a:bodyPr/>
          <a:lstStyle/>
          <a:p>
            <a:r>
              <a:rPr lang="en-US" dirty="0"/>
              <a:t>Existing method Drawback</a:t>
            </a:r>
          </a:p>
        </p:txBody>
      </p:sp>
      <p:sp>
        <p:nvSpPr>
          <p:cNvPr id="4" name="Rectangle 1">
            <a:extLst>
              <a:ext uri="{FF2B5EF4-FFF2-40B4-BE49-F238E27FC236}">
                <a16:creationId xmlns:a16="http://schemas.microsoft.com/office/drawing/2014/main" id="{F291849F-C452-4F0C-9D28-31B00FC9360E}"/>
              </a:ext>
            </a:extLst>
          </p:cNvPr>
          <p:cNvSpPr>
            <a:spLocks noGrp="1" noChangeArrowheads="1"/>
          </p:cNvSpPr>
          <p:nvPr>
            <p:ph type="body" idx="1"/>
          </p:nvPr>
        </p:nvSpPr>
        <p:spPr bwMode="auto">
          <a:xfrm>
            <a:off x="325677" y="1095395"/>
            <a:ext cx="11155123"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Dependence on Intermediaries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The current system heavily relies on middlemen, reducing farmers’ profit margins and creating bottlenecks in the supply chain.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Lack of Technology Utilization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  The existing methods do not leverage modern technologies like GPS, digital payment systems, or real-time data sharing, resulting in outdated and inefficient processes.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Inadequate Record-Keeping</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Manual systems do not provide reliable transaction history or data, making it difficult for farmers to track their earnings and manage future planning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5577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887B6-3363-4775-87CC-9039F846810B}"/>
              </a:ext>
            </a:extLst>
          </p:cNvPr>
          <p:cNvSpPr>
            <a:spLocks noGrp="1"/>
          </p:cNvSpPr>
          <p:nvPr>
            <p:ph type="title"/>
          </p:nvPr>
        </p:nvSpPr>
        <p:spPr/>
        <p:txBody>
          <a:bodyPr/>
          <a:lstStyle/>
          <a:p>
            <a:r>
              <a:rPr lang="en-IN" dirty="0"/>
              <a:t>Research Gaps Identified</a:t>
            </a:r>
            <a:endParaRPr lang="en-US" dirty="0"/>
          </a:p>
        </p:txBody>
      </p:sp>
      <p:sp>
        <p:nvSpPr>
          <p:cNvPr id="3" name="Text Placeholder 2">
            <a:extLst>
              <a:ext uri="{FF2B5EF4-FFF2-40B4-BE49-F238E27FC236}">
                <a16:creationId xmlns:a16="http://schemas.microsoft.com/office/drawing/2014/main" id="{A09631C5-01B8-49AF-9E4C-4BE1A55366B9}"/>
              </a:ext>
            </a:extLst>
          </p:cNvPr>
          <p:cNvSpPr>
            <a:spLocks noGrp="1"/>
          </p:cNvSpPr>
          <p:nvPr>
            <p:ph type="body" idx="1"/>
          </p:nvPr>
        </p:nvSpPr>
        <p:spPr/>
        <p:txBody>
          <a:bodyPr>
            <a:normAutofit/>
          </a:bodyPr>
          <a:lstStyle/>
          <a:p>
            <a:r>
              <a:rPr lang="en-US" dirty="0"/>
              <a:t>Limited Digital Infrastructure for Farmers: Many existing solutions focus on urban or semi-urban areas and often neglect rural farmers who may lack access to stable internet or smartphones.</a:t>
            </a:r>
          </a:p>
          <a:p>
            <a:r>
              <a:rPr lang="en-US" dirty="0"/>
              <a:t>Fragmentation in Mandi Shop Integration: Current platforms do not fully integrate real-time data from multiple mandi shops, leading to incomplete or outdated pricing and stock information for farmers. </a:t>
            </a:r>
          </a:p>
          <a:p>
            <a:r>
              <a:rPr lang="en-US" dirty="0"/>
              <a:t>Transparency Issues: While some systems aim to reduce middlemen exploitation, few provide end-to-end transparency, especially regarding transaction tracking and payment processing.</a:t>
            </a:r>
          </a:p>
        </p:txBody>
      </p:sp>
    </p:spTree>
    <p:extLst>
      <p:ext uri="{BB962C8B-B14F-4D97-AF65-F5344CB8AC3E}">
        <p14:creationId xmlns:p14="http://schemas.microsoft.com/office/powerpoint/2010/main" val="1623307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4C8F7-E653-4B85-8CF1-AD17627B6A75}"/>
              </a:ext>
            </a:extLst>
          </p:cNvPr>
          <p:cNvSpPr>
            <a:spLocks noGrp="1"/>
          </p:cNvSpPr>
          <p:nvPr>
            <p:ph type="title"/>
          </p:nvPr>
        </p:nvSpPr>
        <p:spPr/>
        <p:txBody>
          <a:bodyPr/>
          <a:lstStyle/>
          <a:p>
            <a:r>
              <a:rPr lang="en-IN" dirty="0"/>
              <a:t>Research Gaps Identified</a:t>
            </a:r>
            <a:endParaRPr lang="en-US" dirty="0"/>
          </a:p>
        </p:txBody>
      </p:sp>
      <p:sp>
        <p:nvSpPr>
          <p:cNvPr id="3" name="Text Placeholder 2">
            <a:extLst>
              <a:ext uri="{FF2B5EF4-FFF2-40B4-BE49-F238E27FC236}">
                <a16:creationId xmlns:a16="http://schemas.microsoft.com/office/drawing/2014/main" id="{9AB81425-B697-414F-A2C3-C495910200E6}"/>
              </a:ext>
            </a:extLst>
          </p:cNvPr>
          <p:cNvSpPr>
            <a:spLocks noGrp="1"/>
          </p:cNvSpPr>
          <p:nvPr>
            <p:ph type="body" idx="1"/>
          </p:nvPr>
        </p:nvSpPr>
        <p:spPr/>
        <p:txBody>
          <a:bodyPr/>
          <a:lstStyle/>
          <a:p>
            <a:r>
              <a:rPr lang="en-US" dirty="0"/>
              <a:t>Underutilization of Advanced Technologies: Existing solutions do not incorporate advanced analytics, AI for price recommendations, or blockchain for secure and transparent transactions.</a:t>
            </a:r>
          </a:p>
          <a:p>
            <a:r>
              <a:rPr lang="en-US" dirty="0"/>
              <a:t>Lack of Multilingual and User-Friendly Interfaces: Many platforms fail to address language diversity and ease of use for farmers who may not be literate in the application's default language. </a:t>
            </a:r>
          </a:p>
          <a:p>
            <a:r>
              <a:rPr lang="en-US" dirty="0"/>
              <a:t>Challenges in Real-Time Interaction: Most systems do not include features for direct, real-time communication between farmers and mandi shops, such as chat or video support. </a:t>
            </a:r>
          </a:p>
        </p:txBody>
      </p:sp>
    </p:spTree>
    <p:extLst>
      <p:ext uri="{BB962C8B-B14F-4D97-AF65-F5344CB8AC3E}">
        <p14:creationId xmlns:p14="http://schemas.microsoft.com/office/powerpoint/2010/main" val="3624789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AABD7-010A-80C3-810D-25E1AD479419}"/>
              </a:ext>
            </a:extLst>
          </p:cNvPr>
          <p:cNvSpPr>
            <a:spLocks noGrp="1"/>
          </p:cNvSpPr>
          <p:nvPr>
            <p:ph type="title"/>
          </p:nvPr>
        </p:nvSpPr>
        <p:spPr/>
        <p:txBody>
          <a:bodyPr/>
          <a:lstStyle/>
          <a:p>
            <a:r>
              <a:rPr lang="en-IN" dirty="0"/>
              <a:t>Research Gaps Identified</a:t>
            </a:r>
          </a:p>
        </p:txBody>
      </p:sp>
      <p:sp>
        <p:nvSpPr>
          <p:cNvPr id="3" name="Text Placeholder 2">
            <a:extLst>
              <a:ext uri="{FF2B5EF4-FFF2-40B4-BE49-F238E27FC236}">
                <a16:creationId xmlns:a16="http://schemas.microsoft.com/office/drawing/2014/main" id="{9E1AD193-E648-A3D4-3830-AC83288A61F8}"/>
              </a:ext>
            </a:extLst>
          </p:cNvPr>
          <p:cNvSpPr>
            <a:spLocks noGrp="1"/>
          </p:cNvSpPr>
          <p:nvPr>
            <p:ph type="body" idx="1"/>
          </p:nvPr>
        </p:nvSpPr>
        <p:spPr/>
        <p:txBody>
          <a:bodyPr>
            <a:normAutofit/>
          </a:bodyPr>
          <a:lstStyle/>
          <a:p>
            <a:r>
              <a:rPr lang="en-US" dirty="0"/>
              <a:t>Limited Focus on Predictive Insights: Few existing systems leverage predictive analytics for helping farmers decide the best time to sell or guiding them on crop selection based on market trends.</a:t>
            </a:r>
          </a:p>
          <a:p>
            <a:r>
              <a:rPr lang="en-US" dirty="0"/>
              <a:t>Inadequate Support for Diverse Payment Systems: Current applications often provide limited options for digital payments, reducing their accessibility and usability for all farmers.</a:t>
            </a:r>
          </a:p>
          <a:p>
            <a:endParaRPr lang="en-IN" dirty="0"/>
          </a:p>
        </p:txBody>
      </p:sp>
    </p:spTree>
    <p:extLst>
      <p:ext uri="{BB962C8B-B14F-4D97-AF65-F5344CB8AC3E}">
        <p14:creationId xmlns:p14="http://schemas.microsoft.com/office/powerpoint/2010/main" val="668297163"/>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1447</TotalTime>
  <Words>2129</Words>
  <Application>Microsoft Office PowerPoint</Application>
  <PresentationFormat>Widescreen</PresentationFormat>
  <Paragraphs>157</Paragraphs>
  <Slides>28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Bookman Old Style</vt:lpstr>
      <vt:lpstr>Cambria</vt:lpstr>
      <vt:lpstr>Castellar</vt:lpstr>
      <vt:lpstr>Cooper Black</vt:lpstr>
      <vt:lpstr>Times New Roman</vt:lpstr>
      <vt:lpstr>Verdana</vt:lpstr>
      <vt:lpstr>Bioinformatics</vt:lpstr>
      <vt:lpstr>Kisan Buddy Mahindra FarmEq</vt:lpstr>
      <vt:lpstr>Introduction</vt:lpstr>
      <vt:lpstr>Literature Review</vt:lpstr>
      <vt:lpstr>Literature Review</vt:lpstr>
      <vt:lpstr>Existing method Drawback</vt:lpstr>
      <vt:lpstr>Existing method Drawback</vt:lpstr>
      <vt:lpstr>Research Gaps Identified</vt:lpstr>
      <vt:lpstr>Research Gaps Identified</vt:lpstr>
      <vt:lpstr>Research Gaps Identified</vt:lpstr>
      <vt:lpstr>Proposed methodology</vt:lpstr>
      <vt:lpstr>Proposed methodology</vt:lpstr>
      <vt:lpstr>Objectives</vt:lpstr>
      <vt:lpstr>Methods/modules</vt:lpstr>
      <vt:lpstr>Architecture</vt:lpstr>
      <vt:lpstr>Hardware/software components</vt:lpstr>
      <vt:lpstr>Timeline of Project(GANTT CHART )</vt:lpstr>
      <vt:lpstr>Expected Outcomes</vt:lpstr>
      <vt:lpstr>Expected Outcomes</vt:lpstr>
      <vt:lpstr>Conclusion</vt:lpstr>
      <vt:lpstr>Conclusion</vt:lpstr>
      <vt:lpstr>References</vt:lpstr>
      <vt:lpstr>Project work mapping with SDG</vt:lpstr>
      <vt:lpstr>Publication</vt:lpstr>
      <vt:lpstr>Publication</vt:lpstr>
      <vt:lpstr>Publication</vt:lpstr>
      <vt:lpstr>Publication</vt:lpstr>
      <vt:lpstr>Github 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user</cp:lastModifiedBy>
  <cp:revision>69</cp:revision>
  <dcterms:modified xsi:type="dcterms:W3CDTF">2025-01-21T09:20:01Z</dcterms:modified>
</cp:coreProperties>
</file>