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6" r:id="rId4"/>
    <p:sldId id="258" r:id="rId5"/>
    <p:sldId id="260" r:id="rId6"/>
    <p:sldId id="261" r:id="rId7"/>
    <p:sldId id="275" r:id="rId8"/>
    <p:sldId id="277" r:id="rId9"/>
    <p:sldId id="262" r:id="rId10"/>
    <p:sldId id="263" r:id="rId11"/>
    <p:sldId id="264" r:id="rId12"/>
    <p:sldId id="268" r:id="rId13"/>
    <p:sldId id="265" r:id="rId14"/>
    <p:sldId id="259" r:id="rId15"/>
    <p:sldId id="266" r:id="rId16"/>
    <p:sldId id="278" r:id="rId17"/>
    <p:sldId id="274"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KISAN BUDDY MAHINDRA FARMEQ</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73416" y="1861189"/>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lumMod val="95000"/>
                    <a:lumOff val="5000"/>
                  </a:schemeClr>
                </a:solidFill>
                <a:latin typeface="Cambria" panose="02040503050406030204" pitchFamily="18" charset="0"/>
                <a:ea typeface="Cambria" panose="02040503050406030204" pitchFamily="18" charset="0"/>
              </a:rPr>
              <a:t>205</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618024638"/>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20211CSE0884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KAKARLA MANOJ KUMAR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20211CSE0164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ALLURU SIVA SAHITHI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20221LCS0005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SHREYANK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Dr . </a:t>
            </a:r>
            <a:r>
              <a:rPr lang="en-GB" sz="17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ABDUL KHADAR A</a:t>
            </a:r>
            <a:endParaRPr dirty="0">
              <a:solidFill>
                <a:schemeClr val="tx1">
                  <a:lumMod val="95000"/>
                  <a:lumOff val="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latin typeface="Cambria" panose="02040503050406030204" pitchFamily="18" charset="0"/>
                <a:ea typeface="Cambria" panose="02040503050406030204" pitchFamily="18" charset="0"/>
                <a:cs typeface="Verdana"/>
                <a:sym typeface="Verdana"/>
              </a:rPr>
              <a:t>Name of the HoD: DR.ASIF MOHAMMED H.B </a:t>
            </a:r>
          </a:p>
          <a:p>
            <a:pPr marL="0" marR="0" lvl="0" indent="0" rtl="0">
              <a:spcBef>
                <a:spcPts val="0"/>
              </a:spcBef>
              <a:spcAft>
                <a:spcPts val="0"/>
              </a:spcAft>
              <a:buClr>
                <a:srgbClr val="17365D"/>
              </a:buClr>
              <a:buSzPct val="100000"/>
              <a:buFont typeface="Arial"/>
              <a:buNone/>
            </a:pPr>
            <a:r>
              <a:rPr lang="en-US" sz="2000" b="1" dirty="0">
                <a:solidFill>
                  <a:schemeClr val="accent5">
                    <a:lumMod val="75000"/>
                  </a:schemeClr>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MR.AMARNATH J.L</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Hardware/Software Components</a:t>
            </a:r>
          </a:p>
        </p:txBody>
      </p:sp>
      <p:sp>
        <p:nvSpPr>
          <p:cNvPr id="3" name="Content Placeholder 2"/>
          <p:cNvSpPr>
            <a:spLocks noGrp="1"/>
          </p:cNvSpPr>
          <p:nvPr>
            <p:ph idx="1"/>
          </p:nvPr>
        </p:nvSpPr>
        <p:spPr>
          <a:xfrm>
            <a:off x="812801" y="1143002"/>
            <a:ext cx="6597402" cy="2514598"/>
          </a:xfrm>
        </p:spPr>
        <p:txBody>
          <a:bodyPr>
            <a:normAutofit fontScale="85000" lnSpcReduction="20000"/>
          </a:bodyPr>
          <a:lstStyle/>
          <a:p>
            <a:pPr marL="0" indent="0" algn="just">
              <a:lnSpc>
                <a:spcPct val="150000"/>
              </a:lnSpc>
              <a:buNone/>
            </a:pPr>
            <a:r>
              <a:rPr lang="en-US" sz="21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100" dirty="0">
              <a:latin typeface="Times New Roman" panose="02020603050405020304" pitchFamily="18" charset="0"/>
              <a:cs typeface="Times New Roman" panose="02020603050405020304" pitchFamily="18" charset="0"/>
            </a:endParaRPr>
          </a:p>
          <a:p>
            <a:pPr lvl="0" algn="just">
              <a:lnSpc>
                <a:spcPct val="115000"/>
              </a:lnSpc>
              <a:spcAft>
                <a:spcPts val="1000"/>
              </a:spcAft>
              <a:buFont typeface="Symbol" panose="05050102010706020507" pitchFamily="18" charset="2"/>
              <a:buChar char=""/>
              <a:tabLst>
                <a:tab pos="457200" algn="l"/>
              </a:tabLst>
            </a:pPr>
            <a:r>
              <a:rPr lang="en-IN" sz="1900" dirty="0">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tabLst>
                <a:tab pos="457200" algn="l"/>
              </a:tabLst>
            </a:pPr>
            <a:r>
              <a:rPr lang="en-IN" sz="1900" dirty="0">
                <a:latin typeface="Times New Roman" panose="02020603050405020304" pitchFamily="18" charset="0"/>
                <a:ea typeface="Calibri" panose="020F0502020204030204" pitchFamily="34" charset="0"/>
                <a:cs typeface="Times New Roman" panose="02020603050405020304" pitchFamily="18" charset="0"/>
              </a:rPr>
              <a:t>JDK			- java(koltin)</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tabLst>
                <a:tab pos="457200" algn="l"/>
              </a:tabLst>
            </a:pPr>
            <a:r>
              <a:rPr lang="en-IN" sz="1900" dirty="0">
                <a:latin typeface="Times New Roman" panose="02020603050405020304" pitchFamily="18" charset="0"/>
                <a:ea typeface="Calibri" panose="020F0502020204030204" pitchFamily="34" charset="0"/>
                <a:cs typeface="Times New Roman" panose="02020603050405020304" pitchFamily="18" charset="0"/>
              </a:rPr>
              <a:t>SDK			- Android </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tabLst>
                <a:tab pos="457200" algn="l"/>
              </a:tabLst>
            </a:pPr>
            <a:r>
              <a:rPr lang="en-IN" sz="1900" dirty="0">
                <a:latin typeface="Times New Roman" panose="02020603050405020304" pitchFamily="18" charset="0"/>
                <a:ea typeface="Calibri" panose="020F0502020204030204" pitchFamily="34" charset="0"/>
                <a:cs typeface="Times New Roman" panose="02020603050405020304" pitchFamily="18" charset="0"/>
              </a:rPr>
              <a:t>IDE			-Android studio</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000"/>
              </a:spcAft>
              <a:buFont typeface="Symbol" panose="05050102010706020507" pitchFamily="18" charset="2"/>
              <a:buChar char=""/>
              <a:tabLst>
                <a:tab pos="457200" algn="l"/>
              </a:tabLst>
            </a:pPr>
            <a:r>
              <a:rPr lang="en-IN" sz="1900" dirty="0">
                <a:latin typeface="Times New Roman" panose="02020603050405020304" pitchFamily="18" charset="0"/>
                <a:ea typeface="Calibri" panose="020F0502020204030204" pitchFamily="34" charset="0"/>
                <a:cs typeface="Times New Roman" panose="02020603050405020304" pitchFamily="18" charset="0"/>
              </a:rPr>
              <a:t>Database`		- my SQL</a:t>
            </a:r>
            <a:endParaRPr lang="en-IN" sz="1900" dirty="0">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Rectangle 3">
            <a:extLst>
              <a:ext uri="{FF2B5EF4-FFF2-40B4-BE49-F238E27FC236}">
                <a16:creationId xmlns:a16="http://schemas.microsoft.com/office/drawing/2014/main" id="{1258F87F-1C95-4225-BEAC-7ACCBA653476}"/>
              </a:ext>
            </a:extLst>
          </p:cNvPr>
          <p:cNvSpPr/>
          <p:nvPr/>
        </p:nvSpPr>
        <p:spPr>
          <a:xfrm>
            <a:off x="665018" y="3657600"/>
            <a:ext cx="8229600" cy="1719958"/>
          </a:xfrm>
          <a:prstGeom prst="rect">
            <a:avLst/>
          </a:prstGeom>
        </p:spPr>
        <p:txBody>
          <a:bodyPr wrap="square">
            <a:spAutoFit/>
          </a:body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p>
          <a:p>
            <a:pPr marL="342900" lvl="0" indent="-342900" algn="just">
              <a:lnSpc>
                <a:spcPct val="115000"/>
              </a:lnSpc>
              <a:spcAft>
                <a:spcPts val="1000"/>
              </a:spcAft>
              <a:buFont typeface="Symbol" panose="05050102010706020507" pitchFamily="18"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RAM                              -    8 GB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Hard Disk                      -    1TB</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17EC859D-941F-40BF-AD4C-36F854430B29}"/>
              </a:ext>
            </a:extLst>
          </p:cNvPr>
          <p:cNvPicPr>
            <a:picLocks noGrp="1" noChangeAspect="1"/>
          </p:cNvPicPr>
          <p:nvPr>
            <p:ph idx="1"/>
          </p:nvPr>
        </p:nvPicPr>
        <p:blipFill>
          <a:blip r:embed="rId2"/>
          <a:stretch>
            <a:fillRect/>
          </a:stretch>
        </p:blipFill>
        <p:spPr>
          <a:xfrm>
            <a:off x="339567" y="1035565"/>
            <a:ext cx="11465932" cy="4759593"/>
          </a:xfrm>
          <a:prstGeom prst="rect">
            <a:avLst/>
          </a:prstGeom>
        </p:spPr>
      </p:pic>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Expected Outcomes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altLang="en-US" dirty="0">
                <a:latin typeface="Times New Roman" panose="02020603050405020304" pitchFamily="18" charset="0"/>
                <a:cs typeface="Times New Roman" panose="02020603050405020304" pitchFamily="18" charset="0"/>
              </a:rPr>
              <a:t>   The expected outcome of the Android application is to create an efficient and transparent platform that connects farmers with mandi shops, enhancing communication and market access. The app will simplify the process of selling produce, enabling farmers to submit requests, view transaction history, and receive timely payments. Mandi shops will be able to manage requests, update prices, and track transactions more effectively. By providing a digital solution, the platform aims to improve market efficiency, ensure fair pricing for farmers, and promote faster, more secure transactions, ultimately improving the livelihoods of farmers and streamlining the agricultural supply chain.</a:t>
            </a:r>
            <a:endParaRPr lang="en-US" altLang="en-US" dirty="0">
              <a:solidFill>
                <a:schemeClr val="tx1"/>
              </a:solidFill>
              <a:latin typeface="Times New Roman" panose="020206030504050203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143001"/>
            <a:ext cx="10148125" cy="4058391"/>
          </a:xfrm>
        </p:spPr>
        <p:txBody>
          <a:bodyPr>
            <a:normAutofit/>
          </a:bodyPr>
          <a:lstStyle/>
          <a:p>
            <a:pPr marL="0" indent="0">
              <a:buNone/>
            </a:pPr>
            <a:r>
              <a:rPr lang="en-US" sz="2000" dirty="0"/>
              <a:t> The Android application designed to connect farmers with mandi shops effectively addresses the inefficiencies of the traditional agricultural market system. By offering a digital platform that enhances communication, transparency, and real-time updates, the app simplifies the process of selling agricultural produce. The integration of location services ensures that farmers are connected with the nearest mandi shops, promoting market accessibility. The platform not only streamlines transactions, resulting in timely payments, but also empowers farmers with better control over their produce sales. Ultimately, this solution improves the agricultural supply chain and contributes to the financial stability of farmers.</a:t>
            </a:r>
            <a:endParaRPr lang="en-GB" sz="2000"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647" y="106878"/>
            <a:ext cx="7968342" cy="1045029"/>
          </a:xfrm>
        </p:spPr>
        <p:txBody>
          <a:bodyPr/>
          <a:lstStyle/>
          <a:p>
            <a:r>
              <a:rPr lang="en-GB" dirty="0"/>
              <a:t>Github Link</a:t>
            </a:r>
          </a:p>
        </p:txBody>
      </p:sp>
      <p:sp>
        <p:nvSpPr>
          <p:cNvPr id="3" name="Content Placeholder 2"/>
          <p:cNvSpPr>
            <a:spLocks noGrp="1"/>
          </p:cNvSpPr>
          <p:nvPr>
            <p:ph idx="1"/>
          </p:nvPr>
        </p:nvSpPr>
        <p:spPr>
          <a:xfrm>
            <a:off x="938150" y="1591294"/>
            <a:ext cx="9940965" cy="1175657"/>
          </a:xfrm>
        </p:spPr>
        <p:txBody>
          <a:bodyPr/>
          <a:lstStyle/>
          <a:p>
            <a:pPr marL="0" indent="0">
              <a:buNone/>
            </a:pPr>
            <a:r>
              <a:rPr lang="en-IN" dirty="0">
                <a:latin typeface="Times New Roman" panose="02020603050405020304" pitchFamily="18" charset="0"/>
                <a:ea typeface="Tahoma" panose="020B0604030504040204" pitchFamily="34" charset="0"/>
                <a:cs typeface="Times New Roman" panose="02020603050405020304" pitchFamily="18" charset="0"/>
              </a:rPr>
              <a:t>          https://github.com/Manoj28012003/kissan-Buddy</a:t>
            </a:r>
          </a:p>
        </p:txBody>
      </p:sp>
    </p:spTree>
    <p:extLst>
      <p:ext uri="{BB962C8B-B14F-4D97-AF65-F5344CB8AC3E}">
        <p14:creationId xmlns:p14="http://schemas.microsoft.com/office/powerpoint/2010/main" val="265961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47500" lnSpcReduction="20000"/>
          </a:bodyPr>
          <a:lstStyle/>
          <a:p>
            <a:pPr marL="0" lvl="0" indent="0" algn="just" eaLnBrk="0" fontAlgn="base" hangingPunct="0">
              <a:lnSpc>
                <a:spcPct val="150000"/>
              </a:lnSpc>
              <a:spcBef>
                <a:spcPct val="0"/>
              </a:spcBef>
              <a:spcAft>
                <a:spcPct val="0"/>
              </a:spcAft>
              <a:buFontTx/>
              <a:buChar char="•"/>
            </a:pPr>
            <a:r>
              <a:rPr lang="en-US" altLang="en-US" sz="4400" dirty="0">
                <a:latin typeface="Times New Roman" panose="02020603050405020304" pitchFamily="18" charset="0"/>
                <a:cs typeface="Times New Roman" panose="02020603050405020304" pitchFamily="18" charset="0"/>
              </a:rPr>
              <a:t>Agrawal, M., &amp; Pandey, D. (2021). "Digital Solutions for Enhancing Market Access for Farmers in India." </a:t>
            </a:r>
            <a:r>
              <a:rPr lang="en-US" altLang="en-US" sz="4400" i="1" dirty="0">
                <a:latin typeface="Times New Roman" panose="02020603050405020304" pitchFamily="18" charset="0"/>
                <a:cs typeface="Times New Roman" panose="02020603050405020304" pitchFamily="18" charset="0"/>
              </a:rPr>
              <a:t>Journal of Agricultural Sciences and Technology</a:t>
            </a:r>
            <a:r>
              <a:rPr lang="en-US" altLang="en-US" sz="4400" dirty="0">
                <a:latin typeface="Times New Roman" panose="02020603050405020304" pitchFamily="18" charset="0"/>
                <a:cs typeface="Times New Roman" panose="02020603050405020304" pitchFamily="18" charset="0"/>
              </a:rPr>
              <a:t>, 10(2), 150-160.</a:t>
            </a:r>
          </a:p>
          <a:p>
            <a:pPr marL="0" lvl="0" indent="0" algn="just" eaLnBrk="0" fontAlgn="base" hangingPunct="0">
              <a:lnSpc>
                <a:spcPct val="150000"/>
              </a:lnSpc>
              <a:spcBef>
                <a:spcPct val="0"/>
              </a:spcBef>
              <a:spcAft>
                <a:spcPct val="0"/>
              </a:spcAft>
              <a:buFontTx/>
              <a:buChar char="•"/>
            </a:pPr>
            <a:r>
              <a:rPr lang="en-US" altLang="en-US" sz="4400" dirty="0">
                <a:latin typeface="Times New Roman" panose="02020603050405020304" pitchFamily="18" charset="0"/>
                <a:cs typeface="Times New Roman" panose="02020603050405020304" pitchFamily="18" charset="0"/>
              </a:rPr>
              <a:t>Reddy, A. A., &amp; Mishra, D. (2020). "Challenges and Opportunities in the Indian Agricultural Market: A Farmer's Perspective." </a:t>
            </a:r>
            <a:r>
              <a:rPr lang="en-US" altLang="en-US" sz="4400" i="1" dirty="0">
                <a:latin typeface="Times New Roman" panose="02020603050405020304" pitchFamily="18" charset="0"/>
                <a:cs typeface="Times New Roman" panose="02020603050405020304" pitchFamily="18" charset="0"/>
              </a:rPr>
              <a:t>Agricultural Economics Review</a:t>
            </a:r>
            <a:r>
              <a:rPr lang="en-US" altLang="en-US" sz="4400" dirty="0">
                <a:latin typeface="Times New Roman" panose="02020603050405020304" pitchFamily="18" charset="0"/>
                <a:cs typeface="Times New Roman" panose="02020603050405020304" pitchFamily="18" charset="0"/>
              </a:rPr>
              <a:t>, 25(3), 120-132.</a:t>
            </a:r>
          </a:p>
          <a:p>
            <a:pPr marL="0" lvl="0" indent="0" algn="just" eaLnBrk="0" fontAlgn="base" hangingPunct="0">
              <a:lnSpc>
                <a:spcPct val="150000"/>
              </a:lnSpc>
              <a:spcBef>
                <a:spcPct val="0"/>
              </a:spcBef>
              <a:spcAft>
                <a:spcPct val="0"/>
              </a:spcAft>
              <a:buFontTx/>
              <a:buChar char="•"/>
            </a:pPr>
            <a:r>
              <a:rPr lang="en-US" altLang="en-US" sz="4400" dirty="0">
                <a:latin typeface="Times New Roman" panose="02020603050405020304" pitchFamily="18" charset="0"/>
                <a:cs typeface="Times New Roman" panose="02020603050405020304" pitchFamily="18" charset="0"/>
              </a:rPr>
              <a:t>Kumar, P., &amp; Joshi, P. K. (2019). "Technological Innovations for Market Linkages in Indian Agriculture." </a:t>
            </a:r>
            <a:r>
              <a:rPr lang="en-US" altLang="en-US" sz="4400" i="1" dirty="0">
                <a:latin typeface="Times New Roman" panose="02020603050405020304" pitchFamily="18" charset="0"/>
                <a:cs typeface="Times New Roman" panose="02020603050405020304" pitchFamily="18" charset="0"/>
              </a:rPr>
              <a:t>Agriculture and Food Security Journal</a:t>
            </a:r>
            <a:r>
              <a:rPr lang="en-US" altLang="en-US" sz="4400" dirty="0">
                <a:latin typeface="Times New Roman" panose="02020603050405020304" pitchFamily="18" charset="0"/>
                <a:cs typeface="Times New Roman" panose="02020603050405020304" pitchFamily="18" charset="0"/>
              </a:rPr>
              <a:t>, 8(1), 45-53.</a:t>
            </a:r>
          </a:p>
          <a:p>
            <a:pPr marL="0" lvl="0" indent="0" algn="just" eaLnBrk="0" fontAlgn="base" hangingPunct="0">
              <a:lnSpc>
                <a:spcPct val="150000"/>
              </a:lnSpc>
              <a:spcBef>
                <a:spcPct val="0"/>
              </a:spcBef>
              <a:spcAft>
                <a:spcPct val="0"/>
              </a:spcAft>
              <a:buFontTx/>
              <a:buChar char="•"/>
            </a:pPr>
            <a:r>
              <a:rPr lang="en-US" altLang="en-US" sz="4400" dirty="0">
                <a:latin typeface="Times New Roman" panose="02020603050405020304" pitchFamily="18" charset="0"/>
                <a:cs typeface="Times New Roman" panose="02020603050405020304" pitchFamily="18" charset="0"/>
              </a:rPr>
              <a:t>Singh, R., &amp; Sharma, K. (2020). "Role of Mobile Applications in Enhancing Market Efficiency for Small Farmers." </a:t>
            </a:r>
            <a:r>
              <a:rPr lang="en-US" altLang="en-US" sz="4400" i="1" dirty="0">
                <a:latin typeface="Times New Roman" panose="02020603050405020304" pitchFamily="18" charset="0"/>
                <a:cs typeface="Times New Roman" panose="02020603050405020304" pitchFamily="18" charset="0"/>
              </a:rPr>
              <a:t>International Journal of Agricultural Extension</a:t>
            </a:r>
            <a:r>
              <a:rPr lang="en-US" altLang="en-US" sz="4400" dirty="0">
                <a:latin typeface="Times New Roman" panose="02020603050405020304" pitchFamily="18" charset="0"/>
                <a:cs typeface="Times New Roman" panose="02020603050405020304" pitchFamily="18" charset="0"/>
              </a:rPr>
              <a:t>, 17(2), 95-108.</a:t>
            </a:r>
          </a:p>
          <a:p>
            <a:pPr marL="0" lvl="0" indent="0" algn="just" eaLnBrk="0" fontAlgn="base" hangingPunct="0">
              <a:lnSpc>
                <a:spcPct val="150000"/>
              </a:lnSpc>
              <a:spcBef>
                <a:spcPct val="0"/>
              </a:spcBef>
              <a:spcAft>
                <a:spcPct val="0"/>
              </a:spcAft>
              <a:buFontTx/>
              <a:buChar char="•"/>
            </a:pPr>
            <a:r>
              <a:rPr lang="en-US" altLang="en-US" sz="4400" dirty="0">
                <a:latin typeface="Times New Roman" panose="02020603050405020304" pitchFamily="18" charset="0"/>
                <a:cs typeface="Times New Roman" panose="02020603050405020304" pitchFamily="18" charset="0"/>
              </a:rPr>
              <a:t>Mukherjee, S., &amp; Roy, A. (2018). "Improving Agricultural Market Access through ICT: A Review of Success Stories in India." </a:t>
            </a:r>
            <a:r>
              <a:rPr lang="en-US" altLang="en-US" sz="4400" i="1" dirty="0">
                <a:latin typeface="Times New Roman" panose="02020603050405020304" pitchFamily="18" charset="0"/>
                <a:cs typeface="Times New Roman" panose="02020603050405020304" pitchFamily="18" charset="0"/>
              </a:rPr>
              <a:t>Journal of Rural Development Studies</a:t>
            </a:r>
            <a:r>
              <a:rPr lang="en-US" altLang="en-US" sz="4400" dirty="0">
                <a:latin typeface="Times New Roman" panose="02020603050405020304" pitchFamily="18" charset="0"/>
                <a:cs typeface="Times New Roman" panose="02020603050405020304" pitchFamily="18" charset="0"/>
              </a:rPr>
              <a:t>, 14(2), 234-247.</a:t>
            </a:r>
          </a:p>
          <a:p>
            <a:pPr marL="0" indent="0" algn="ctr">
              <a:buNone/>
            </a:pPr>
            <a:endParaRPr lang="en-GB" sz="4400" dirty="0"/>
          </a:p>
        </p:txBody>
      </p:sp>
    </p:spTree>
    <p:extLst>
      <p:ext uri="{BB962C8B-B14F-4D97-AF65-F5344CB8AC3E}">
        <p14:creationId xmlns:p14="http://schemas.microsoft.com/office/powerpoint/2010/main" val="3691672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FBAF-C07A-44A4-B3E0-C01C0B5E9C0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F27A91E-26B3-4566-8FD7-3F107E0F5A98}"/>
              </a:ext>
            </a:extLst>
          </p:cNvPr>
          <p:cNvSpPr>
            <a:spLocks noGrp="1"/>
          </p:cNvSpPr>
          <p:nvPr>
            <p:ph idx="1"/>
          </p:nvPr>
        </p:nvSpPr>
        <p:spPr/>
        <p:txBody>
          <a:bodyPr>
            <a:normAutofit fontScale="85000" lnSpcReduction="10000"/>
          </a:bodyPr>
          <a:lstStyle/>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Jain, S., &amp; Patel, A. (2021). "Mandi Connect: A Mobile Application to Bridge the Gap Between Farmers and Markets." </a:t>
            </a:r>
            <a:r>
              <a:rPr lang="en-US" altLang="en-US" i="1" dirty="0">
                <a:latin typeface="Times New Roman" panose="02020603050405020304" pitchFamily="18" charset="0"/>
                <a:cs typeface="Times New Roman" panose="02020603050405020304" pitchFamily="18" charset="0"/>
              </a:rPr>
              <a:t>International Journal of Digital Transformation</a:t>
            </a:r>
            <a:r>
              <a:rPr lang="en-US" altLang="en-US" dirty="0">
                <a:latin typeface="Times New Roman" panose="02020603050405020304" pitchFamily="18" charset="0"/>
                <a:cs typeface="Times New Roman" panose="02020603050405020304" pitchFamily="18" charset="0"/>
              </a:rPr>
              <a:t>, 5(4), 102-112.</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Gupta, V., &amp; Singh, H. (2022). "Digitization of Agricultural Market Systems: A Case Study of Mandi Networks in India." </a:t>
            </a:r>
            <a:r>
              <a:rPr lang="en-US" altLang="en-US" i="1" dirty="0">
                <a:latin typeface="Times New Roman" panose="02020603050405020304" pitchFamily="18" charset="0"/>
                <a:cs typeface="Times New Roman" panose="02020603050405020304" pitchFamily="18" charset="0"/>
              </a:rPr>
              <a:t>Journal of Applied Agricultural Research</a:t>
            </a:r>
            <a:r>
              <a:rPr lang="en-US" altLang="en-US" dirty="0">
                <a:latin typeface="Times New Roman" panose="02020603050405020304" pitchFamily="18" charset="0"/>
                <a:cs typeface="Times New Roman" panose="02020603050405020304" pitchFamily="18" charset="0"/>
              </a:rPr>
              <a:t>, 9(1), 77-89.</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Deshmukh, A., &amp; Rao, S. (2019). "Connecting Farmers to Markets through Technology: The Impact of Digital Platforms on Rural Economies." </a:t>
            </a:r>
            <a:r>
              <a:rPr lang="en-US" altLang="en-US" i="1" dirty="0">
                <a:latin typeface="Times New Roman" panose="02020603050405020304" pitchFamily="18" charset="0"/>
                <a:cs typeface="Times New Roman" panose="02020603050405020304" pitchFamily="18" charset="0"/>
              </a:rPr>
              <a:t>Rural Development Journal</a:t>
            </a:r>
            <a:r>
              <a:rPr lang="en-US" altLang="en-US" dirty="0">
                <a:latin typeface="Times New Roman" panose="02020603050405020304" pitchFamily="18" charset="0"/>
                <a:cs typeface="Times New Roman" panose="02020603050405020304" pitchFamily="18" charset="0"/>
              </a:rPr>
              <a:t>, 12(3), 163-174.</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Mishra, S., &amp; Choudhury, P. (2020). "Addressing Market Inefficiencies for Farmers: A Review of Digital Agricultural Solutions." </a:t>
            </a:r>
            <a:r>
              <a:rPr lang="en-US" altLang="en-US" i="1" dirty="0">
                <a:latin typeface="Times New Roman" panose="02020603050405020304" pitchFamily="18" charset="0"/>
                <a:cs typeface="Times New Roman" panose="02020603050405020304" pitchFamily="18" charset="0"/>
              </a:rPr>
              <a:t>International Journal of Agribusiness Studies</a:t>
            </a:r>
            <a:r>
              <a:rPr lang="en-US" altLang="en-US" dirty="0">
                <a:latin typeface="Times New Roman" panose="02020603050405020304" pitchFamily="18" charset="0"/>
                <a:cs typeface="Times New Roman" panose="02020603050405020304" pitchFamily="18" charset="0"/>
              </a:rPr>
              <a:t>, 18(2), 112-122.</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Narayan, G., &amp; </a:t>
            </a:r>
            <a:r>
              <a:rPr lang="en-US" altLang="en-US" dirty="0" err="1">
                <a:latin typeface="Times New Roman" panose="02020603050405020304" pitchFamily="18" charset="0"/>
                <a:cs typeface="Times New Roman" panose="02020603050405020304" pitchFamily="18" charset="0"/>
              </a:rPr>
              <a:t>Verma</a:t>
            </a:r>
            <a:r>
              <a:rPr lang="en-US" altLang="en-US" dirty="0">
                <a:latin typeface="Times New Roman" panose="02020603050405020304" pitchFamily="18" charset="0"/>
                <a:cs typeface="Times New Roman" panose="02020603050405020304" pitchFamily="18" charset="0"/>
              </a:rPr>
              <a:t>, R. (2021). "Enhancing Farmer Market Linkages Using Mobile Applications: A Review of Case Studies in India." </a:t>
            </a:r>
            <a:r>
              <a:rPr lang="en-US" altLang="en-US" i="1" dirty="0">
                <a:latin typeface="Times New Roman" panose="02020603050405020304" pitchFamily="18" charset="0"/>
                <a:cs typeface="Times New Roman" panose="02020603050405020304" pitchFamily="18" charset="0"/>
              </a:rPr>
              <a:t>Journal of Agricultural Economics and Development</a:t>
            </a:r>
            <a:r>
              <a:rPr lang="en-US" altLang="en-US" dirty="0">
                <a:latin typeface="Times New Roman" panose="02020603050405020304" pitchFamily="18" charset="0"/>
                <a:cs typeface="Times New Roman" panose="02020603050405020304" pitchFamily="18" charset="0"/>
              </a:rPr>
              <a:t>, 10(4), 182-194.</a:t>
            </a:r>
          </a:p>
          <a:p>
            <a:endParaRPr lang="en-US" dirty="0"/>
          </a:p>
        </p:txBody>
      </p:sp>
    </p:spTree>
    <p:extLst>
      <p:ext uri="{BB962C8B-B14F-4D97-AF65-F5344CB8AC3E}">
        <p14:creationId xmlns:p14="http://schemas.microsoft.com/office/powerpoint/2010/main" val="2846617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31A4-D183-4068-812D-DDF6A0EFBD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21BF0D-2748-4964-8596-9407D34595A5}"/>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4800" dirty="0">
                <a:latin typeface="Rockwell Extra Bold" panose="02060903040505020403" pitchFamily="18" charset="0"/>
              </a:rPr>
              <a:t>THANK YOU</a:t>
            </a:r>
          </a:p>
        </p:txBody>
      </p:sp>
    </p:spTree>
    <p:extLst>
      <p:ext uri="{BB962C8B-B14F-4D97-AF65-F5344CB8AC3E}">
        <p14:creationId xmlns:p14="http://schemas.microsoft.com/office/powerpoint/2010/main" val="101010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10000"/>
          </a:bodyPr>
          <a:lstStyle/>
          <a:p>
            <a:pPr marL="0" lvl="0" indent="0" algn="just"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Agriculture remains the backbone of many economies, especially in rural areas where farmers rely on traditional methods to sell their produce. However, these conventional systems are often plagued by inefficiencies, including limited market access, communication barriers between farmers and mandi shops, and delayed payments. The growing need to modernize and streamline agricultural transactions has prompted the development of digital solutions that empower farmers with direct access to markets and better control over their produce sales.</a:t>
            </a:r>
          </a:p>
          <a:p>
            <a:pPr marL="0" lvl="0" indent="0" algn="just" eaLnBrk="0" fontAlgn="base" hangingPunct="0">
              <a:spcBef>
                <a:spcPct val="0"/>
              </a:spcBef>
              <a:spcAft>
                <a:spcPct val="0"/>
              </a:spcAft>
              <a:buNone/>
            </a:pPr>
            <a:r>
              <a:rPr lang="en-US" altLang="en-US" dirty="0">
                <a:latin typeface="Times New Roman" panose="02020603050405020304" pitchFamily="18" charset="0"/>
                <a:cs typeface="Times New Roman" panose="02020603050405020304" pitchFamily="18" charset="0"/>
              </a:rPr>
              <a:t>This Android application seeks to bridge the gap between farmers and mandi shops by offering a comprehensive platform that facilitates seamless communication and transactions. The app is designed with three core modules—Admin, Mandi Shops, and Farmer each tailored to meet the specific needs of the respective users. Farmers can easily register, log in, submit requests for selling produce, view their transaction history, and make payments. Mandi shops can log in, view and update requests, manage costs, and track the status of transactions, while the Admin module ensures efficient oversight of mandi shops and farmers.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a:xfrm>
            <a:off x="985651" y="262763"/>
            <a:ext cx="10004961" cy="449756"/>
          </a:xfrm>
        </p:spPr>
        <p:txBody>
          <a:bodyPr/>
          <a:lstStyle/>
          <a:p>
            <a:r>
              <a:rPr lang="en-IN" dirty="0"/>
              <a:t>Literature Review</a:t>
            </a:r>
          </a:p>
        </p:txBody>
      </p:sp>
      <p:pic>
        <p:nvPicPr>
          <p:cNvPr id="5" name="table">
            <a:extLst>
              <a:ext uri="{FF2B5EF4-FFF2-40B4-BE49-F238E27FC236}">
                <a16:creationId xmlns:a16="http://schemas.microsoft.com/office/drawing/2014/main" id="{5BE0D2FA-B983-4144-8138-681DF6D705E9}"/>
              </a:ext>
            </a:extLst>
          </p:cNvPr>
          <p:cNvPicPr>
            <a:picLocks noGrp="1" noChangeAspect="1"/>
          </p:cNvPicPr>
          <p:nvPr>
            <p:ph idx="1"/>
          </p:nvPr>
        </p:nvPicPr>
        <p:blipFill>
          <a:blip r:embed="rId2"/>
          <a:stretch>
            <a:fillRect/>
          </a:stretch>
        </p:blipFill>
        <p:spPr>
          <a:xfrm>
            <a:off x="1264810" y="1143000"/>
            <a:ext cx="9763979" cy="4953000"/>
          </a:xfrm>
          <a:prstGeom prst="rect">
            <a:avLst/>
          </a:prstGeom>
        </p:spPr>
      </p:pic>
    </p:spTree>
    <p:extLst>
      <p:ext uri="{BB962C8B-B14F-4D97-AF65-F5344CB8AC3E}">
        <p14:creationId xmlns:p14="http://schemas.microsoft.com/office/powerpoint/2010/main" val="16376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6" name="table">
            <a:extLst>
              <a:ext uri="{FF2B5EF4-FFF2-40B4-BE49-F238E27FC236}">
                <a16:creationId xmlns:a16="http://schemas.microsoft.com/office/drawing/2014/main" id="{FC38140A-F05A-47DF-8B50-8F9487C29416}"/>
              </a:ext>
            </a:extLst>
          </p:cNvPr>
          <p:cNvPicPr>
            <a:picLocks noGrp="1" noChangeAspect="1"/>
          </p:cNvPicPr>
          <p:nvPr>
            <p:ph idx="1"/>
          </p:nvPr>
        </p:nvPicPr>
        <p:blipFill>
          <a:blip r:embed="rId2"/>
          <a:stretch>
            <a:fillRect/>
          </a:stretch>
        </p:blipFill>
        <p:spPr>
          <a:xfrm>
            <a:off x="1395784" y="1143000"/>
            <a:ext cx="9502032" cy="4953000"/>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 Drawback</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In the existing manual process, farmers typically visit nearby mandi shops or markets to sell their produce. This system relies heavily on in-person communication, where farmers negotiate prices directly with shop owners. There is limited transparency in transactions, leading to delays in payments. Additionally, farmers may face challenges in finding the best markets for their produce, as the system lacks an organized structure for tracking requests, updating prices, or managing sales efficiently.</a:t>
            </a:r>
            <a:endParaRPr lang="en-IN" dirty="0">
              <a:latin typeface="Times New Roman" panose="02020603050405020304" pitchFamily="18" charset="0"/>
              <a:ea typeface="Tahom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a:t>
            </a:r>
          </a:p>
        </p:txBody>
      </p:sp>
      <p:sp>
        <p:nvSpPr>
          <p:cNvPr id="3" name="Content Placeholder 2"/>
          <p:cNvSpPr>
            <a:spLocks noGrp="1"/>
          </p:cNvSpPr>
          <p:nvPr>
            <p:ph idx="1"/>
          </p:nvPr>
        </p:nvSpPr>
        <p:spPr/>
        <p:txBody>
          <a:bodyPr/>
          <a:lstStyle/>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The manual process offers limited visibility into transactions, making it difficult for farmers to track payments and the status of their produce.</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Farmers must visit markets in person, leading to time-consuming negotiations and delayed responses from mandi shops.</a:t>
            </a:r>
          </a:p>
          <a:p>
            <a:pPr marL="0" lvl="0" indent="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Without a structured system, farmers may struggle to identify the best markets for their produce, reducing their opportunities for better pricing and sales. </a:t>
            </a:r>
          </a:p>
          <a:p>
            <a:endParaRPr lang="en-GB" dirty="0"/>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Purpose Method</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The Android application is built with three key modules: Admin, Mandi Shops, and Farmers. The Admin module allows administrators to log in, manage mandi shops, and view farmers. The Mandi Shops module enables shop owners to log in, view farmer requests, update produce costs, and manage request statuses. The Farmer module allows farmers to register, log in, submit requests for selling produce, view transaction history, and make payments. The system integrates location services to ensure farmers connect with the nearest mandi shops, promoting efficient market interactions..</a:t>
            </a:r>
          </a:p>
          <a:p>
            <a:endParaRPr lang="en-IN" dirty="0"/>
          </a:p>
        </p:txBody>
      </p:sp>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lvl="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The app provides an intuitive and easy-to-use platform for farmers, mandi shops, and administrators, ensuring smooth navigation and interaction.</a:t>
            </a:r>
          </a:p>
          <a:p>
            <a:pPr lvl="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By utilizing location services, farmers can easily connect with the nearest mandi shops, ensuring better market accessibility.</a:t>
            </a:r>
          </a:p>
          <a:p>
            <a:pPr lvl="0" algn="just" eaLnBrk="0" fontAlgn="base" hangingPunct="0">
              <a:lnSpc>
                <a:spcPct val="15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Farmers can track the status of their requests and payments, fostering transparency in transactions with mandi shops.</a:t>
            </a:r>
          </a:p>
          <a:p>
            <a:pPr lvl="0" algn="just" eaLnBrk="0" fontAlgn="base" hangingPunct="0">
              <a:lnSpc>
                <a:spcPct val="150000"/>
              </a:lnSpc>
              <a:spcBef>
                <a:spcPct val="0"/>
              </a:spcBef>
              <a:spcAft>
                <a:spcPct val="0"/>
              </a:spcAft>
              <a:buFontTx/>
              <a:buChar char="•"/>
            </a:pPr>
            <a:r>
              <a:rPr lang="en-US" dirty="0">
                <a:latin typeface="Times New Roman" panose="02020603050405020304" pitchFamily="18" charset="0"/>
                <a:cs typeface="Times New Roman" panose="02020603050405020304" pitchFamily="18" charset="0"/>
              </a:rPr>
              <a:t>The app enables real-time communication between farmers and mandi shops, streamlining the process of selling produce and updating costs.</a:t>
            </a:r>
            <a:endParaRPr lang="en-US" alt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4" name="Content Placeholder 3">
            <a:extLst>
              <a:ext uri="{FF2B5EF4-FFF2-40B4-BE49-F238E27FC236}">
                <a16:creationId xmlns:a16="http://schemas.microsoft.com/office/drawing/2014/main" id="{64F7623B-0803-48EE-8EA8-C8A31EB41093}"/>
              </a:ext>
            </a:extLst>
          </p:cNvPr>
          <p:cNvPicPr>
            <a:picLocks noGrp="1" noChangeAspect="1"/>
          </p:cNvPicPr>
          <p:nvPr>
            <p:ph idx="1"/>
          </p:nvPr>
        </p:nvPicPr>
        <p:blipFill>
          <a:blip r:embed="rId2"/>
          <a:stretch>
            <a:fillRect/>
          </a:stretch>
        </p:blipFill>
        <p:spPr>
          <a:xfrm>
            <a:off x="1145308" y="1227117"/>
            <a:ext cx="8604333" cy="4550368"/>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155</TotalTime>
  <Words>1304</Words>
  <Application>Microsoft Office PowerPoint</Application>
  <PresentationFormat>Widescreen</PresentationFormat>
  <Paragraphs>85</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Bookman Old Style</vt:lpstr>
      <vt:lpstr>Calibri</vt:lpstr>
      <vt:lpstr>Cambria</vt:lpstr>
      <vt:lpstr>Rockwell Extra Bold</vt:lpstr>
      <vt:lpstr>Symbol</vt:lpstr>
      <vt:lpstr>Tahoma</vt:lpstr>
      <vt:lpstr>Times New Roman</vt:lpstr>
      <vt:lpstr>Verdana</vt:lpstr>
      <vt:lpstr>Bioinformatics</vt:lpstr>
      <vt:lpstr>KISAN BUDDY MAHINDRA FARMEQ</vt:lpstr>
      <vt:lpstr>Introduction</vt:lpstr>
      <vt:lpstr>Literature Review</vt:lpstr>
      <vt:lpstr>Literature Review</vt:lpstr>
      <vt:lpstr>Existing Method Drawback</vt:lpstr>
      <vt:lpstr>Disadvantages</vt:lpstr>
      <vt:lpstr>Purpose Method</vt:lpstr>
      <vt:lpstr>Advantages</vt:lpstr>
      <vt:lpstr>Architecture</vt:lpstr>
      <vt:lpstr>Hardware/Software Components</vt:lpstr>
      <vt:lpstr>Timeline of Project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30</cp:revision>
  <dcterms:created xsi:type="dcterms:W3CDTF">2023-03-16T03:26:27Z</dcterms:created>
  <dcterms:modified xsi:type="dcterms:W3CDTF">2024-10-20T18:30:34Z</dcterms:modified>
</cp:coreProperties>
</file>