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 id="2147483793" r:id="rId4"/>
  </p:sldMasterIdLst>
  <p:notesMasterIdLst>
    <p:notesMasterId r:id="rId24"/>
  </p:notesMasterIdLst>
  <p:sldIdLst>
    <p:sldId id="314" r:id="rId5"/>
    <p:sldId id="315" r:id="rId6"/>
    <p:sldId id="334" r:id="rId7"/>
    <p:sldId id="336" r:id="rId8"/>
    <p:sldId id="318" r:id="rId9"/>
    <p:sldId id="319" r:id="rId10"/>
    <p:sldId id="320" r:id="rId11"/>
    <p:sldId id="337" r:id="rId12"/>
    <p:sldId id="338" r:id="rId13"/>
    <p:sldId id="321" r:id="rId14"/>
    <p:sldId id="322" r:id="rId15"/>
    <p:sldId id="323" r:id="rId16"/>
    <p:sldId id="324" r:id="rId17"/>
    <p:sldId id="339" r:id="rId18"/>
    <p:sldId id="326" r:id="rId19"/>
    <p:sldId id="328" r:id="rId20"/>
    <p:sldId id="330" r:id="rId21"/>
    <p:sldId id="331" r:id="rId22"/>
    <p:sldId id="332" r:id="rId23"/>
  </p:sldIdLst>
  <p:sldSz cx="12192000" cy="6858000"/>
  <p:notesSz cx="6858000" cy="9144000"/>
  <p:defaultTextStyle>
    <a:defPPr>
      <a:defRPr lang="en-US"/>
    </a:defPPr>
    <a:lvl1pPr algn="l" defTabSz="912813" rtl="0" fontAlgn="base">
      <a:spcBef>
        <a:spcPct val="0"/>
      </a:spcBef>
      <a:spcAft>
        <a:spcPct val="0"/>
      </a:spcAft>
      <a:defRPr kern="1200">
        <a:solidFill>
          <a:schemeClr val="tx1"/>
        </a:solidFill>
        <a:latin typeface="Arial" panose="020B0604020202020204" pitchFamily="34" charset="0"/>
        <a:ea typeface="Arial Unicode MS" panose="020B0604020202020204" pitchFamily="34" charset="-128"/>
        <a:cs typeface="Arial" panose="020B0604020202020204" pitchFamily="34" charset="0"/>
      </a:defRPr>
    </a:lvl1pPr>
    <a:lvl2pPr marL="455613" indent="1588" algn="l" defTabSz="912813" rtl="0" fontAlgn="base">
      <a:spcBef>
        <a:spcPct val="0"/>
      </a:spcBef>
      <a:spcAft>
        <a:spcPct val="0"/>
      </a:spcAft>
      <a:defRPr kern="1200">
        <a:solidFill>
          <a:schemeClr val="tx1"/>
        </a:solidFill>
        <a:latin typeface="Arial" panose="020B0604020202020204" pitchFamily="34" charset="0"/>
        <a:ea typeface="Arial Unicode MS" panose="020B0604020202020204" pitchFamily="34" charset="-128"/>
        <a:cs typeface="Arial" panose="020B0604020202020204" pitchFamily="34" charset="0"/>
      </a:defRPr>
    </a:lvl2pPr>
    <a:lvl3pPr marL="912813" indent="1588" algn="l" defTabSz="912813" rtl="0" fontAlgn="base">
      <a:spcBef>
        <a:spcPct val="0"/>
      </a:spcBef>
      <a:spcAft>
        <a:spcPct val="0"/>
      </a:spcAft>
      <a:defRPr kern="1200">
        <a:solidFill>
          <a:schemeClr val="tx1"/>
        </a:solidFill>
        <a:latin typeface="Arial" panose="020B0604020202020204" pitchFamily="34" charset="0"/>
        <a:ea typeface="Arial Unicode MS" panose="020B0604020202020204" pitchFamily="34" charset="-128"/>
        <a:cs typeface="Arial" panose="020B0604020202020204" pitchFamily="34" charset="0"/>
      </a:defRPr>
    </a:lvl3pPr>
    <a:lvl4pPr marL="1370013" indent="1588" algn="l" defTabSz="912813" rtl="0" fontAlgn="base">
      <a:spcBef>
        <a:spcPct val="0"/>
      </a:spcBef>
      <a:spcAft>
        <a:spcPct val="0"/>
      </a:spcAft>
      <a:defRPr kern="1200">
        <a:solidFill>
          <a:schemeClr val="tx1"/>
        </a:solidFill>
        <a:latin typeface="Arial" panose="020B0604020202020204" pitchFamily="34" charset="0"/>
        <a:ea typeface="Arial Unicode MS" panose="020B0604020202020204" pitchFamily="34" charset="-128"/>
        <a:cs typeface="Arial" panose="020B0604020202020204" pitchFamily="34" charset="0"/>
      </a:defRPr>
    </a:lvl4pPr>
    <a:lvl5pPr marL="1827213" indent="1588" algn="l" defTabSz="912813" rtl="0" fontAlgn="base">
      <a:spcBef>
        <a:spcPct val="0"/>
      </a:spcBef>
      <a:spcAft>
        <a:spcPct val="0"/>
      </a:spcAft>
      <a:defRPr kern="1200">
        <a:solidFill>
          <a:schemeClr val="tx1"/>
        </a:solidFill>
        <a:latin typeface="Arial" panose="020B0604020202020204" pitchFamily="34" charset="0"/>
        <a:ea typeface="Arial Unicode MS" panose="020B0604020202020204" pitchFamily="34" charset="-128"/>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Arial Unicode MS" panose="020B0604020202020204" pitchFamily="34" charset="-128"/>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Arial Unicode MS" panose="020B0604020202020204" pitchFamily="34" charset="-128"/>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Arial Unicode MS" panose="020B0604020202020204" pitchFamily="34" charset="-128"/>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Arial Unicode MS" panose="020B0604020202020204" pitchFamily="34" charset="-128"/>
        <a:cs typeface="Arial" panose="020B0604020202020204" pitchFamily="34" charset="0"/>
      </a:defRPr>
    </a:lvl9pPr>
  </p:defaultTextStyle>
  <p:extLst>
    <p:ext uri="{EFAFB233-063F-42B5-8137-9DF3F51BA10A}">
      <p15:sldGuideLst xmlns:p15="http://schemas.microsoft.com/office/powerpoint/2012/main">
        <p15:guide id="1" orient="horz" pos="2376">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5E0DC"/>
    <a:srgbClr val="D2D6D7"/>
    <a:srgbClr val="D5DA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97" autoAdjust="0"/>
    <p:restoredTop sz="94660"/>
  </p:normalViewPr>
  <p:slideViewPr>
    <p:cSldViewPr snapToGrid="0">
      <p:cViewPr varScale="1">
        <p:scale>
          <a:sx n="68" d="100"/>
          <a:sy n="68" d="100"/>
        </p:scale>
        <p:origin x="852" y="48"/>
      </p:cViewPr>
      <p:guideLst>
        <p:guide orient="horz" pos="237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BB94B1A-4CCC-4F48-AB8C-3CF8FA8E76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defTabSz="914286" fontAlgn="auto">
              <a:spcBef>
                <a:spcPts val="0"/>
              </a:spcBef>
              <a:spcAft>
                <a:spcPts val="0"/>
              </a:spcAft>
              <a:defRPr sz="1200">
                <a:latin typeface="+mn-lt"/>
                <a:ea typeface="+mn-ea"/>
                <a:cs typeface="+mn-cs"/>
              </a:defRPr>
            </a:lvl1pPr>
          </a:lstStyle>
          <a:p>
            <a:pPr>
              <a:defRPr/>
            </a:pPr>
            <a:endParaRPr lang="en-IN"/>
          </a:p>
        </p:txBody>
      </p:sp>
      <p:sp>
        <p:nvSpPr>
          <p:cNvPr id="3" name="Date Placeholder 2">
            <a:extLst>
              <a:ext uri="{FF2B5EF4-FFF2-40B4-BE49-F238E27FC236}">
                <a16:creationId xmlns:a16="http://schemas.microsoft.com/office/drawing/2014/main" id="{48C58B4B-39CA-40EB-93C9-9F2E84711709}"/>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defTabSz="914286" fontAlgn="auto">
              <a:spcBef>
                <a:spcPts val="0"/>
              </a:spcBef>
              <a:spcAft>
                <a:spcPts val="0"/>
              </a:spcAft>
              <a:defRPr sz="1200" smtClean="0">
                <a:latin typeface="+mn-lt"/>
                <a:ea typeface="+mn-ea"/>
                <a:cs typeface="+mn-cs"/>
              </a:defRPr>
            </a:lvl1pPr>
          </a:lstStyle>
          <a:p>
            <a:pPr>
              <a:defRPr/>
            </a:pPr>
            <a:fld id="{EA520383-BD92-41A5-836A-00867EBE0ECF}" type="datetimeFigureOut">
              <a:rPr lang="en-IN"/>
              <a:pPr>
                <a:defRPr/>
              </a:pPr>
              <a:t>19-07-2021</a:t>
            </a:fld>
            <a:endParaRPr lang="en-IN"/>
          </a:p>
        </p:txBody>
      </p:sp>
      <p:sp>
        <p:nvSpPr>
          <p:cNvPr id="4" name="Slide Image Placeholder 3">
            <a:extLst>
              <a:ext uri="{FF2B5EF4-FFF2-40B4-BE49-F238E27FC236}">
                <a16:creationId xmlns:a16="http://schemas.microsoft.com/office/drawing/2014/main" id="{B1B9390D-B9EA-4D28-8EDD-11EFD124C74F}"/>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8882E296-9017-4D7D-94C2-9A56A17B5AA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548A1633-B073-47D6-939E-5E95346252E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914286" fontAlgn="auto">
              <a:spcBef>
                <a:spcPts val="0"/>
              </a:spcBef>
              <a:spcAft>
                <a:spcPts val="0"/>
              </a:spcAft>
              <a:defRPr sz="1200">
                <a:latin typeface="+mn-lt"/>
                <a:ea typeface="+mn-ea"/>
                <a:cs typeface="+mn-cs"/>
              </a:defRPr>
            </a:lvl1pPr>
          </a:lstStyle>
          <a:p>
            <a:pPr>
              <a:defRPr/>
            </a:pPr>
            <a:endParaRPr lang="en-IN"/>
          </a:p>
        </p:txBody>
      </p:sp>
      <p:sp>
        <p:nvSpPr>
          <p:cNvPr id="7" name="Slide Number Placeholder 6">
            <a:extLst>
              <a:ext uri="{FF2B5EF4-FFF2-40B4-BE49-F238E27FC236}">
                <a16:creationId xmlns:a16="http://schemas.microsoft.com/office/drawing/2014/main" id="{5D3AE6BF-BFE9-4D31-AD12-61DDD514E187}"/>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cs typeface="Arial Unicode MS" panose="020B0604020202020204" pitchFamily="34" charset="-128"/>
              </a:defRPr>
            </a:lvl1pPr>
          </a:lstStyle>
          <a:p>
            <a:fld id="{F22D1355-ECB5-4794-810F-219EE695BEA0}" type="slidenum">
              <a:rPr lang="en-IN" altLang="en-US"/>
              <a:pPr/>
              <a:t>‹#›</a:t>
            </a:fld>
            <a:endParaRPr lang="en-I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F226171C-7DDE-4CE3-BF50-4239C9B186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2E1F8D7A-EF75-4695-B221-A3388CA1475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IN" altLang="en-US"/>
          </a:p>
        </p:txBody>
      </p:sp>
      <p:sp>
        <p:nvSpPr>
          <p:cNvPr id="24580" name="Slide Number Placeholder 3">
            <a:extLst>
              <a:ext uri="{FF2B5EF4-FFF2-40B4-BE49-F238E27FC236}">
                <a16:creationId xmlns:a16="http://schemas.microsoft.com/office/drawing/2014/main" id="{C8BD1F0D-AE6C-47CA-9CA1-62A3CB8281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912813" fontAlgn="base">
              <a:spcBef>
                <a:spcPct val="0"/>
              </a:spcBef>
              <a:spcAft>
                <a:spcPct val="0"/>
              </a:spcAf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912813" fontAlgn="base">
              <a:spcBef>
                <a:spcPct val="0"/>
              </a:spcBef>
              <a:spcAft>
                <a:spcPct val="0"/>
              </a:spcAf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912813" fontAlgn="base">
              <a:spcBef>
                <a:spcPct val="0"/>
              </a:spcBef>
              <a:spcAft>
                <a:spcPct val="0"/>
              </a:spcAf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912813" fontAlgn="base">
              <a:spcBef>
                <a:spcPct val="0"/>
              </a:spcBef>
              <a:spcAft>
                <a:spcPct val="0"/>
              </a:spcAf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C017DC23-498B-4321-B635-6F7EE071967C}" type="slidenum">
              <a:rPr lang="en-US" altLang="en-US">
                <a:latin typeface="Calibri" panose="020F0502020204030204" pitchFamily="34" charset="0"/>
              </a:rPr>
              <a:pPr/>
              <a:t>1</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58AA6C-B033-427A-921C-445DD17F7F66}"/>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6" fontAlgn="auto">
              <a:spcBef>
                <a:spcPts val="0"/>
              </a:spcBef>
              <a:spcAft>
                <a:spcPts val="0"/>
              </a:spcAft>
              <a:defRPr/>
            </a:pPr>
            <a:endParaRPr lang="en-US"/>
          </a:p>
        </p:txBody>
      </p:sp>
      <p:sp>
        <p:nvSpPr>
          <p:cNvPr id="3" name="Arc 2">
            <a:extLst>
              <a:ext uri="{FF2B5EF4-FFF2-40B4-BE49-F238E27FC236}">
                <a16:creationId xmlns:a16="http://schemas.microsoft.com/office/drawing/2014/main" id="{1FF9A0A9-9409-4BD8-A37F-3E502F511EC2}"/>
              </a:ext>
            </a:extLst>
          </p:cNvPr>
          <p:cNvSpPr/>
          <p:nvPr userDrawn="1"/>
        </p:nvSpPr>
        <p:spPr>
          <a:xfrm>
            <a:off x="8301038" y="-866775"/>
            <a:ext cx="4067175" cy="4067175"/>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defTabSz="914286" fontAlgn="auto">
              <a:spcBef>
                <a:spcPts val="0"/>
              </a:spcBef>
              <a:spcAft>
                <a:spcPts val="0"/>
              </a:spcAft>
              <a:defRPr/>
            </a:pPr>
            <a:endParaRPr lang="en-US"/>
          </a:p>
        </p:txBody>
      </p:sp>
    </p:spTree>
    <p:extLst>
      <p:ext uri="{BB962C8B-B14F-4D97-AF65-F5344CB8AC3E}">
        <p14:creationId xmlns:p14="http://schemas.microsoft.com/office/powerpoint/2010/main" val="3414003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p:cNvSpPr>
            <a:spLocks noGrp="1"/>
          </p:cNvSpPr>
          <p:nvPr>
            <p:ph type="pic" sz="quarter" idx="10"/>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pPr lvl="0"/>
            <a:r>
              <a:rPr lang="en-US" altLang="ko-KR" noProof="0"/>
              <a:t>Click icon to add picture</a:t>
            </a:r>
            <a:endParaRPr lang="ko-KR" altLang="en-US" noProof="0" dirty="0"/>
          </a:p>
        </p:txBody>
      </p:sp>
      <p:sp>
        <p:nvSpPr>
          <p:cNvPr id="6" name="그림 개체 틀 2"/>
          <p:cNvSpPr>
            <a:spLocks noGrp="1"/>
          </p:cNvSpPr>
          <p:nvPr>
            <p:ph type="pic" sz="quarter" idx="42"/>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pPr lvl="0"/>
            <a:r>
              <a:rPr lang="en-US" altLang="ko-KR" noProof="0"/>
              <a:t>Click icon to add picture</a:t>
            </a:r>
            <a:endParaRPr lang="ko-KR" altLang="en-US" noProof="0" dirty="0"/>
          </a:p>
        </p:txBody>
      </p:sp>
    </p:spTree>
    <p:extLst>
      <p:ext uri="{BB962C8B-B14F-4D97-AF65-F5344CB8AC3E}">
        <p14:creationId xmlns:p14="http://schemas.microsoft.com/office/powerpoint/2010/main" val="2482563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p:cNvSpPr>
            <a:spLocks noGrp="1"/>
          </p:cNvSpPr>
          <p:nvPr>
            <p:ph type="pic" sz="quarter" idx="10"/>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pPr lvl="0"/>
            <a:r>
              <a:rPr lang="en-US" altLang="ko-KR" noProof="0"/>
              <a:t>Click icon to add picture</a:t>
            </a:r>
            <a:endParaRPr lang="ko-KR" altLang="en-US" noProof="0" dirty="0"/>
          </a:p>
        </p:txBody>
      </p:sp>
    </p:spTree>
    <p:extLst>
      <p:ext uri="{BB962C8B-B14F-4D97-AF65-F5344CB8AC3E}">
        <p14:creationId xmlns:p14="http://schemas.microsoft.com/office/powerpoint/2010/main" val="1148841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pPr lvl="0"/>
            <a:r>
              <a:rPr lang="en-US" altLang="ko-KR" noProof="0"/>
              <a:t>Click icon to add picture</a:t>
            </a:r>
            <a:endParaRPr lang="ko-KR" altLang="en-US" noProof="0" dirty="0"/>
          </a:p>
        </p:txBody>
      </p:sp>
      <p:sp>
        <p:nvSpPr>
          <p:cNvPr id="13" name="Picture Placeholder 12"/>
          <p:cNvSpPr>
            <a:spLocks noGrp="1"/>
          </p:cNvSpPr>
          <p:nvPr>
            <p:ph type="pic" sz="quarter" idx="1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pPr lvl="0"/>
            <a:r>
              <a:rPr lang="en-US" altLang="ko-KR" noProof="0"/>
              <a:t>Click icon to add picture</a:t>
            </a:r>
            <a:endParaRPr lang="ko-KR" altLang="en-US" noProof="0" dirty="0"/>
          </a:p>
        </p:txBody>
      </p:sp>
    </p:spTree>
    <p:extLst>
      <p:ext uri="{BB962C8B-B14F-4D97-AF65-F5344CB8AC3E}">
        <p14:creationId xmlns:p14="http://schemas.microsoft.com/office/powerpoint/2010/main" val="2223600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p:cNvSpPr>
            <a:spLocks noGrp="1"/>
          </p:cNvSpPr>
          <p:nvPr>
            <p:ph type="pic" sz="quarter" idx="10"/>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pPr lvl="0"/>
            <a:r>
              <a:rPr lang="en-US" altLang="ko-KR" noProof="0"/>
              <a:t>Click icon to add picture</a:t>
            </a:r>
            <a:endParaRPr lang="ko-KR" altLang="en-US" noProof="0" dirty="0"/>
          </a:p>
        </p:txBody>
      </p:sp>
    </p:spTree>
    <p:extLst>
      <p:ext uri="{BB962C8B-B14F-4D97-AF65-F5344CB8AC3E}">
        <p14:creationId xmlns:p14="http://schemas.microsoft.com/office/powerpoint/2010/main" val="609988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p:cNvSpPr>
            <a:spLocks noGrp="1"/>
          </p:cNvSpPr>
          <p:nvPr>
            <p:ph type="pic" sz="quarter" idx="10"/>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pPr lvl="0"/>
            <a:r>
              <a:rPr lang="en-US" altLang="ko-KR" noProof="0"/>
              <a:t>Click icon to add picture</a:t>
            </a:r>
            <a:endParaRPr lang="ko-KR" altLang="en-US" noProof="0" dirty="0"/>
          </a:p>
        </p:txBody>
      </p:sp>
    </p:spTree>
    <p:extLst>
      <p:ext uri="{BB962C8B-B14F-4D97-AF65-F5344CB8AC3E}">
        <p14:creationId xmlns:p14="http://schemas.microsoft.com/office/powerpoint/2010/main" val="2920671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6439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125436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942148"/>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9972564"/>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2449588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4328AA44-7AC8-4682-A283-9D7B5846920C}"/>
              </a:ext>
            </a:extLst>
          </p:cNvPr>
          <p:cNvSpPr/>
          <p:nvPr userDrawn="1"/>
        </p:nvSpPr>
        <p:spPr>
          <a:xfrm flipH="1">
            <a:off x="3994150" y="809625"/>
            <a:ext cx="4427538" cy="5322888"/>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anchor="ctr"/>
          <a:lstStyle/>
          <a:p>
            <a:pPr defTabSz="914286" fontAlgn="auto">
              <a:spcBef>
                <a:spcPts val="0"/>
              </a:spcBef>
              <a:spcAft>
                <a:spcPts val="0"/>
              </a:spcAft>
              <a:defRPr/>
            </a:pPr>
            <a:endParaRPr lang="en-US">
              <a:latin typeface="+mn-lt"/>
              <a:ea typeface="+mn-ea"/>
              <a:cs typeface="+mn-cs"/>
            </a:endParaRPr>
          </a:p>
        </p:txBody>
      </p:sp>
    </p:spTree>
    <p:extLst>
      <p:ext uri="{BB962C8B-B14F-4D97-AF65-F5344CB8AC3E}">
        <p14:creationId xmlns:p14="http://schemas.microsoft.com/office/powerpoint/2010/main" val="20874572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53365752"/>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7319801"/>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9934418"/>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692177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49879677"/>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6255868"/>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87853703"/>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59969982"/>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91120524"/>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6092672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53728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917635"/>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6867938"/>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p:cNvSpPr>
            <a:spLocks noGrp="1"/>
          </p:cNvSpPr>
          <p:nvPr>
            <p:ph type="pic" sz="quarter" idx="10"/>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pPr lvl="0"/>
            <a:r>
              <a:rPr lang="en-US" altLang="ko-KR" noProof="0"/>
              <a:t>Click icon to add picture</a:t>
            </a:r>
            <a:endParaRPr lang="ko-KR" altLang="en-US" noProof="0" dirty="0"/>
          </a:p>
        </p:txBody>
      </p:sp>
    </p:spTree>
    <p:extLst>
      <p:ext uri="{BB962C8B-B14F-4D97-AF65-F5344CB8AC3E}">
        <p14:creationId xmlns:p14="http://schemas.microsoft.com/office/powerpoint/2010/main" val="3012604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F02C4B-0EE4-4A2F-8BAC-7AA243AC6960}"/>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6" fontAlgn="auto">
              <a:spcBef>
                <a:spcPts val="0"/>
              </a:spcBef>
              <a:spcAft>
                <a:spcPts val="0"/>
              </a:spcAft>
              <a:defRPr/>
            </a:pPr>
            <a:endParaRPr lang="en-US"/>
          </a:p>
        </p:txBody>
      </p:sp>
      <p:sp>
        <p:nvSpPr>
          <p:cNvPr id="3" name="Arc 2">
            <a:extLst>
              <a:ext uri="{FF2B5EF4-FFF2-40B4-BE49-F238E27FC236}">
                <a16:creationId xmlns:a16="http://schemas.microsoft.com/office/drawing/2014/main" id="{D0994A37-0A33-47A4-BD80-12389665AFC1}"/>
              </a:ext>
            </a:extLst>
          </p:cNvPr>
          <p:cNvSpPr/>
          <p:nvPr userDrawn="1"/>
        </p:nvSpPr>
        <p:spPr>
          <a:xfrm>
            <a:off x="8301038" y="-866775"/>
            <a:ext cx="4067175" cy="4067175"/>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defTabSz="914286" fontAlgn="auto">
              <a:spcBef>
                <a:spcPts val="0"/>
              </a:spcBef>
              <a:spcAft>
                <a:spcPts val="0"/>
              </a:spcAft>
              <a:defRPr/>
            </a:pPr>
            <a:endParaRPr lang="en-US"/>
          </a:p>
        </p:txBody>
      </p:sp>
    </p:spTree>
    <p:extLst>
      <p:ext uri="{BB962C8B-B14F-4D97-AF65-F5344CB8AC3E}">
        <p14:creationId xmlns:p14="http://schemas.microsoft.com/office/powerpoint/2010/main" val="28831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0161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121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FBDB40-12ED-499F-A782-A736CFC6EF50}"/>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6" fontAlgn="auto">
              <a:spcBef>
                <a:spcPts val="0"/>
              </a:spcBef>
              <a:spcAft>
                <a:spcPts val="0"/>
              </a:spcAft>
              <a:defRPr/>
            </a:pPr>
            <a:endParaRPr lang="en-US"/>
          </a:p>
        </p:txBody>
      </p:sp>
    </p:spTree>
    <p:extLst>
      <p:ext uri="{BB962C8B-B14F-4D97-AF65-F5344CB8AC3E}">
        <p14:creationId xmlns:p14="http://schemas.microsoft.com/office/powerpoint/2010/main" val="411519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a:t>Click to edit Master text styles</a:t>
            </a:r>
          </a:p>
        </p:txBody>
      </p:sp>
    </p:spTree>
    <p:extLst>
      <p:ext uri="{BB962C8B-B14F-4D97-AF65-F5344CB8AC3E}">
        <p14:creationId xmlns:p14="http://schemas.microsoft.com/office/powerpoint/2010/main" val="3970640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3" name="Freeform: Shape 6">
            <a:extLst>
              <a:ext uri="{FF2B5EF4-FFF2-40B4-BE49-F238E27FC236}">
                <a16:creationId xmlns:a16="http://schemas.microsoft.com/office/drawing/2014/main" id="{2B75A083-04F2-4378-8CD5-4B1BE6CAFB27}"/>
              </a:ext>
            </a:extLst>
          </p:cNvPr>
          <p:cNvSpPr/>
          <p:nvPr userDrawn="1"/>
        </p:nvSpPr>
        <p:spPr>
          <a:xfrm>
            <a:off x="0" y="161925"/>
            <a:ext cx="11191875" cy="1025525"/>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6" fontAlgn="auto">
              <a:spcBef>
                <a:spcPts val="0"/>
              </a:spcBef>
              <a:spcAft>
                <a:spcPts val="0"/>
              </a:spcAft>
              <a:defRPr/>
            </a:pPr>
            <a:endParaRPr lang="en-US"/>
          </a:p>
        </p:txBody>
      </p:sp>
      <p:sp>
        <p:nvSpPr>
          <p:cNvPr id="4" name="Freeform: Shape 3">
            <a:extLst>
              <a:ext uri="{FF2B5EF4-FFF2-40B4-BE49-F238E27FC236}">
                <a16:creationId xmlns:a16="http://schemas.microsoft.com/office/drawing/2014/main" id="{6DDE0883-A152-403B-A0EE-3446FAA91A0C}"/>
              </a:ext>
            </a:extLst>
          </p:cNvPr>
          <p:cNvSpPr/>
          <p:nvPr userDrawn="1"/>
        </p:nvSpPr>
        <p:spPr>
          <a:xfrm>
            <a:off x="0" y="161925"/>
            <a:ext cx="1668463" cy="1025525"/>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6" fontAlgn="auto">
              <a:spcBef>
                <a:spcPts val="0"/>
              </a:spcBef>
              <a:spcAft>
                <a:spcPts val="0"/>
              </a:spcAft>
              <a:defRPr/>
            </a:pPr>
            <a:endParaRPr lang="en-US"/>
          </a:p>
        </p:txBody>
      </p:sp>
      <p:sp>
        <p:nvSpPr>
          <p:cNvPr id="5" name="Freeform: Shape 8">
            <a:extLst>
              <a:ext uri="{FF2B5EF4-FFF2-40B4-BE49-F238E27FC236}">
                <a16:creationId xmlns:a16="http://schemas.microsoft.com/office/drawing/2014/main" id="{6A74B59C-0600-4499-BC71-C04949098263}"/>
              </a:ext>
            </a:extLst>
          </p:cNvPr>
          <p:cNvSpPr/>
          <p:nvPr userDrawn="1"/>
        </p:nvSpPr>
        <p:spPr>
          <a:xfrm>
            <a:off x="11288713" y="161925"/>
            <a:ext cx="903287" cy="1025525"/>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6" fontAlgn="auto">
              <a:spcBef>
                <a:spcPts val="0"/>
              </a:spcBef>
              <a:spcAft>
                <a:spcPts val="0"/>
              </a:spcAft>
              <a:defRPr/>
            </a:pPr>
            <a:endParaRPr lang="en-US"/>
          </a:p>
        </p:txBody>
      </p:sp>
      <p:sp>
        <p:nvSpPr>
          <p:cNvPr id="2" name="Text Placeholder 9"/>
          <p:cNvSpPr>
            <a:spLocks noGrp="1"/>
          </p:cNvSpPr>
          <p:nvPr>
            <p:ph type="body" sz="quarter" idx="10"/>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a:t>Click to edit Master text styles</a:t>
            </a:r>
          </a:p>
        </p:txBody>
      </p:sp>
    </p:spTree>
    <p:extLst>
      <p:ext uri="{BB962C8B-B14F-4D97-AF65-F5344CB8AC3E}">
        <p14:creationId xmlns:p14="http://schemas.microsoft.com/office/powerpoint/2010/main" val="19179181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theme" Target="../theme/theme4.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5" r:id="rId1"/>
    <p:sldLayoutId id="2147483766" r:id="rId2"/>
  </p:sldLayoutIdLst>
  <p:hf hdr="0" ftr="0" dt="0"/>
  <p:txStyles>
    <p:titleStyle>
      <a:lvl1pPr algn="l" rtl="0" fontAlgn="base">
        <a:lnSpc>
          <a:spcPct val="90000"/>
        </a:lnSpc>
        <a:spcBef>
          <a:spcPct val="0"/>
        </a:spcBef>
        <a:spcAft>
          <a:spcPct val="0"/>
        </a:spcAft>
        <a:defRPr sz="4400" kern="1200">
          <a:solidFill>
            <a:schemeClr val="tx1"/>
          </a:solidFill>
          <a:latin typeface="+mj-lt"/>
          <a:ea typeface="+mj-ea"/>
          <a:cs typeface="Arial Unicode MS" panose="020B0604020202020204" pitchFamily="34" charset="-128"/>
        </a:defRPr>
      </a:lvl1pPr>
      <a:lvl2pPr algn="l" rtl="0" fontAlgn="base">
        <a:lnSpc>
          <a:spcPct val="90000"/>
        </a:lnSpc>
        <a:spcBef>
          <a:spcPct val="0"/>
        </a:spcBef>
        <a:spcAft>
          <a:spcPct val="0"/>
        </a:spcAft>
        <a:defRPr sz="4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lgn="l" rtl="0" fontAlgn="base">
        <a:lnSpc>
          <a:spcPct val="90000"/>
        </a:lnSpc>
        <a:spcBef>
          <a:spcPct val="0"/>
        </a:spcBef>
        <a:spcAft>
          <a:spcPct val="0"/>
        </a:spcAft>
        <a:defRPr sz="4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lgn="l" rtl="0" fontAlgn="base">
        <a:lnSpc>
          <a:spcPct val="90000"/>
        </a:lnSpc>
        <a:spcBef>
          <a:spcPct val="0"/>
        </a:spcBef>
        <a:spcAft>
          <a:spcPct val="0"/>
        </a:spcAft>
        <a:defRPr sz="4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lgn="l" rtl="0" fontAlgn="base">
        <a:lnSpc>
          <a:spcPct val="90000"/>
        </a:lnSpc>
        <a:spcBef>
          <a:spcPct val="0"/>
        </a:spcBef>
        <a:spcAft>
          <a:spcPct val="0"/>
        </a:spcAft>
        <a:defRPr sz="4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Arial Unicode MS" panose="020B0604020202020204" pitchFamily="34" charset="-128"/>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Arial Unicode MS" panose="020B0604020202020204" pitchFamily="34" charset="-128"/>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Arial Unicode MS" panose="020B0604020202020204" pitchFamily="34" charset="-128"/>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Arial Unicode MS" panose="020B0604020202020204" pitchFamily="34" charset="-128"/>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Arial Unicode MS" panose="020B0604020202020204" pitchFamily="34" charset="-128"/>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Lst>
  <p:hf hdr="0" ftr="0" dt="0"/>
  <p:txStyles>
    <p:titleStyle>
      <a:lvl1pPr algn="l" rtl="0" fontAlgn="base">
        <a:lnSpc>
          <a:spcPct val="90000"/>
        </a:lnSpc>
        <a:spcBef>
          <a:spcPct val="0"/>
        </a:spcBef>
        <a:spcAft>
          <a:spcPct val="0"/>
        </a:spcAft>
        <a:defRPr sz="4400" kern="1200">
          <a:solidFill>
            <a:schemeClr val="tx1"/>
          </a:solidFill>
          <a:latin typeface="+mj-lt"/>
          <a:ea typeface="+mj-ea"/>
          <a:cs typeface="Arial Unicode MS" panose="020B0604020202020204" pitchFamily="34" charset="-128"/>
        </a:defRPr>
      </a:lvl1pPr>
      <a:lvl2pPr algn="l" rtl="0" fontAlgn="base">
        <a:lnSpc>
          <a:spcPct val="90000"/>
        </a:lnSpc>
        <a:spcBef>
          <a:spcPct val="0"/>
        </a:spcBef>
        <a:spcAft>
          <a:spcPct val="0"/>
        </a:spcAft>
        <a:defRPr sz="4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lgn="l" rtl="0" fontAlgn="base">
        <a:lnSpc>
          <a:spcPct val="90000"/>
        </a:lnSpc>
        <a:spcBef>
          <a:spcPct val="0"/>
        </a:spcBef>
        <a:spcAft>
          <a:spcPct val="0"/>
        </a:spcAft>
        <a:defRPr sz="4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lgn="l" rtl="0" fontAlgn="base">
        <a:lnSpc>
          <a:spcPct val="90000"/>
        </a:lnSpc>
        <a:spcBef>
          <a:spcPct val="0"/>
        </a:spcBef>
        <a:spcAft>
          <a:spcPct val="0"/>
        </a:spcAft>
        <a:defRPr sz="4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lgn="l" rtl="0" fontAlgn="base">
        <a:lnSpc>
          <a:spcPct val="90000"/>
        </a:lnSpc>
        <a:spcBef>
          <a:spcPct val="0"/>
        </a:spcBef>
        <a:spcAft>
          <a:spcPct val="0"/>
        </a:spcAft>
        <a:defRPr sz="4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Arial Unicode MS" panose="020B0604020202020204" pitchFamily="34" charset="-128"/>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Arial Unicode MS" panose="020B0604020202020204" pitchFamily="34" charset="-128"/>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Arial Unicode MS" panose="020B0604020202020204" pitchFamily="34" charset="-128"/>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Arial Unicode MS" panose="020B0604020202020204" pitchFamily="34" charset="-128"/>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Arial Unicode MS" panose="020B0604020202020204" pitchFamily="34" charset="-128"/>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4" r:id="rId1"/>
  </p:sldLayoutIdLst>
  <p:hf hdr="0" ftr="0" dt="0"/>
  <p:txStyles>
    <p:titleStyle>
      <a:lvl1pPr algn="l" rtl="0" fontAlgn="base">
        <a:lnSpc>
          <a:spcPct val="90000"/>
        </a:lnSpc>
        <a:spcBef>
          <a:spcPct val="0"/>
        </a:spcBef>
        <a:spcAft>
          <a:spcPct val="0"/>
        </a:spcAft>
        <a:defRPr sz="4400" kern="1200">
          <a:solidFill>
            <a:schemeClr val="tx1"/>
          </a:solidFill>
          <a:latin typeface="+mj-lt"/>
          <a:ea typeface="+mj-ea"/>
          <a:cs typeface="Arial Unicode MS" panose="020B0604020202020204" pitchFamily="34" charset="-128"/>
        </a:defRPr>
      </a:lvl1pPr>
      <a:lvl2pPr algn="l" rtl="0" fontAlgn="base">
        <a:lnSpc>
          <a:spcPct val="90000"/>
        </a:lnSpc>
        <a:spcBef>
          <a:spcPct val="0"/>
        </a:spcBef>
        <a:spcAft>
          <a:spcPct val="0"/>
        </a:spcAft>
        <a:defRPr sz="4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lgn="l" rtl="0" fontAlgn="base">
        <a:lnSpc>
          <a:spcPct val="90000"/>
        </a:lnSpc>
        <a:spcBef>
          <a:spcPct val="0"/>
        </a:spcBef>
        <a:spcAft>
          <a:spcPct val="0"/>
        </a:spcAft>
        <a:defRPr sz="4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lgn="l" rtl="0" fontAlgn="base">
        <a:lnSpc>
          <a:spcPct val="90000"/>
        </a:lnSpc>
        <a:spcBef>
          <a:spcPct val="0"/>
        </a:spcBef>
        <a:spcAft>
          <a:spcPct val="0"/>
        </a:spcAft>
        <a:defRPr sz="4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lgn="l" rtl="0" fontAlgn="base">
        <a:lnSpc>
          <a:spcPct val="90000"/>
        </a:lnSpc>
        <a:spcBef>
          <a:spcPct val="0"/>
        </a:spcBef>
        <a:spcAft>
          <a:spcPct val="0"/>
        </a:spcAft>
        <a:defRPr sz="4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Arial Unicode MS" panose="020B0604020202020204" pitchFamily="34" charset="-128"/>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Arial Unicode MS" panose="020B0604020202020204" pitchFamily="34" charset="-128"/>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Arial Unicode MS" panose="020B0604020202020204" pitchFamily="34" charset="-128"/>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Arial Unicode MS" panose="020B0604020202020204" pitchFamily="34" charset="-128"/>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Arial Unicode MS" panose="020B0604020202020204" pitchFamily="34" charset="-128"/>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7/19/2021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5288840"/>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a:extLst>
              <a:ext uri="{FF2B5EF4-FFF2-40B4-BE49-F238E27FC236}">
                <a16:creationId xmlns:a16="http://schemas.microsoft.com/office/drawing/2014/main" id="{49251D41-7429-4374-9DDC-BE6C235E6236}"/>
              </a:ext>
            </a:extLst>
          </p:cNvPr>
          <p:cNvPicPr>
            <a:picLocks noGrp="1" noChangeAspect="1"/>
          </p:cNvPicPr>
          <p:nvPr>
            <p:ph type="pic" sz="quarter" idx="10"/>
          </p:nvPr>
        </p:nvPicPr>
        <p:blipFill>
          <a:blip r:embed="rId3"/>
          <a:srcRect l="8401" r="8401"/>
          <a:stretch/>
        </p:blipFill>
        <p:spPr/>
      </p:pic>
      <p:sp>
        <p:nvSpPr>
          <p:cNvPr id="2" name="Title 1">
            <a:extLst>
              <a:ext uri="{FF2B5EF4-FFF2-40B4-BE49-F238E27FC236}">
                <a16:creationId xmlns:a16="http://schemas.microsoft.com/office/drawing/2014/main" id="{128CD282-2A10-402A-8C86-BC5326F7F104}"/>
              </a:ext>
            </a:extLst>
          </p:cNvPr>
          <p:cNvSpPr>
            <a:spLocks noGrp="1"/>
          </p:cNvSpPr>
          <p:nvPr>
            <p:ph type="title" idx="4294967295"/>
          </p:nvPr>
        </p:nvSpPr>
        <p:spPr>
          <a:xfrm>
            <a:off x="622296" y="3734859"/>
            <a:ext cx="11001375" cy="720725"/>
          </a:xfrm>
          <a:prstGeom prst="rect">
            <a:avLst/>
          </a:prstGeom>
        </p:spPr>
        <p:txBody>
          <a:bodyPr/>
          <a:lstStyle/>
          <a:p>
            <a:pPr algn="ctr" defTabSz="914423" fontAlgn="auto">
              <a:spcAft>
                <a:spcPts val="0"/>
              </a:spcAft>
              <a:defRPr/>
            </a:pPr>
            <a:r>
              <a:rPr lang="en-US" sz="3600" b="1" dirty="0">
                <a:solidFill>
                  <a:schemeClr val="tx1">
                    <a:lumMod val="95000"/>
                    <a:lumOff val="5000"/>
                  </a:schemeClr>
                </a:solidFill>
                <a:latin typeface="Times New Roman" panose="02020603050405020304" pitchFamily="18" charset="0"/>
                <a:cs typeface="Times New Roman" panose="02020603050405020304" pitchFamily="18" charset="0"/>
              </a:rPr>
              <a:t>Food Analyzer</a:t>
            </a:r>
          </a:p>
        </p:txBody>
      </p:sp>
      <p:sp>
        <p:nvSpPr>
          <p:cNvPr id="4" name="Text Placeholder 3">
            <a:extLst>
              <a:ext uri="{FF2B5EF4-FFF2-40B4-BE49-F238E27FC236}">
                <a16:creationId xmlns:a16="http://schemas.microsoft.com/office/drawing/2014/main" id="{0F74B1C0-1EBD-49CB-986F-66C4F23A36D2}"/>
              </a:ext>
            </a:extLst>
          </p:cNvPr>
          <p:cNvSpPr>
            <a:spLocks noGrp="1"/>
          </p:cNvSpPr>
          <p:nvPr>
            <p:ph type="body" sz="half" idx="4294967295"/>
          </p:nvPr>
        </p:nvSpPr>
        <p:spPr>
          <a:xfrm>
            <a:off x="6795436" y="4963809"/>
            <a:ext cx="5050109" cy="1735775"/>
          </a:xfrm>
          <a:prstGeom prst="rect">
            <a:avLst/>
          </a:prstGeom>
        </p:spPr>
        <p:txBody>
          <a:bodyPr>
            <a:normAutofit fontScale="85000" lnSpcReduction="10000"/>
          </a:bodyPr>
          <a:lstStyle/>
          <a:p>
            <a:pPr marL="0" indent="0" defTabSz="914423" fontAlgn="auto">
              <a:lnSpc>
                <a:spcPct val="150000"/>
              </a:lnSpc>
              <a:spcAft>
                <a:spcPts val="0"/>
              </a:spcAft>
              <a:buFont typeface="Arial" panose="020B0604020202020204" pitchFamily="34" charset="0"/>
              <a:buNone/>
              <a:defRPr/>
            </a:pPr>
            <a:r>
              <a:rPr lang="en-US" sz="2800" b="1" dirty="0">
                <a:latin typeface="Times New Roman" panose="02020603050405020304" pitchFamily="18" charset="0"/>
                <a:cs typeface="Times New Roman" panose="02020603050405020304" pitchFamily="18" charset="0"/>
              </a:rPr>
              <a:t>Submitted By:</a:t>
            </a:r>
          </a:p>
          <a:p>
            <a:pPr marL="0" indent="0" defTabSz="914423" fontAlgn="auto">
              <a:lnSpc>
                <a:spcPct val="100000"/>
              </a:lnSpc>
              <a:spcAft>
                <a:spcPts val="0"/>
              </a:spcAft>
              <a:buFont typeface="Arial" panose="020B0604020202020204" pitchFamily="34" charset="0"/>
              <a:buNone/>
              <a:defRPr/>
            </a:pPr>
            <a:r>
              <a:rPr lang="en-US" sz="2400" b="1" dirty="0">
                <a:latin typeface="Times New Roman" panose="02020603050405020304" pitchFamily="18" charset="0"/>
                <a:cs typeface="Times New Roman" panose="02020603050405020304" pitchFamily="18" charset="0"/>
              </a:rPr>
              <a:t>Name</a:t>
            </a:r>
            <a:r>
              <a:rPr lang="en-US" sz="2400" dirty="0">
                <a:latin typeface="Times New Roman" panose="02020603050405020304" pitchFamily="18" charset="0"/>
                <a:cs typeface="Times New Roman" panose="02020603050405020304" pitchFamily="18" charset="0"/>
              </a:rPr>
              <a:t> : Kunal K , Mahesh V Bhat, </a:t>
            </a:r>
            <a:r>
              <a:rPr lang="en-US" sz="2400" dirty="0" err="1">
                <a:latin typeface="Times New Roman" panose="02020603050405020304" pitchFamily="18" charset="0"/>
                <a:cs typeface="Times New Roman" panose="02020603050405020304" pitchFamily="18" charset="0"/>
              </a:rPr>
              <a:t>Manoj</a:t>
            </a:r>
            <a:r>
              <a:rPr lang="en-US" sz="2400" dirty="0">
                <a:latin typeface="Times New Roman" panose="02020603050405020304" pitchFamily="18" charset="0"/>
                <a:cs typeface="Times New Roman" panose="02020603050405020304" pitchFamily="18" charset="0"/>
              </a:rPr>
              <a:t> M</a:t>
            </a:r>
          </a:p>
          <a:p>
            <a:pPr marL="0" indent="0" defTabSz="914423" fontAlgn="auto">
              <a:lnSpc>
                <a:spcPct val="100000"/>
              </a:lnSpc>
              <a:spcAft>
                <a:spcPts val="0"/>
              </a:spcAft>
              <a:buFont typeface="Arial" panose="020B0604020202020204" pitchFamily="34" charset="0"/>
              <a:buNone/>
              <a:defRPr/>
            </a:pPr>
            <a:r>
              <a:rPr lang="en-US" sz="2400" b="1" dirty="0">
                <a:latin typeface="Times New Roman" panose="02020603050405020304" pitchFamily="18" charset="0"/>
                <a:cs typeface="Times New Roman" panose="02020603050405020304" pitchFamily="18" charset="0"/>
              </a:rPr>
              <a:t>USN</a:t>
            </a:r>
            <a:r>
              <a:rPr lang="en-US" sz="2400" dirty="0">
                <a:latin typeface="Times New Roman" panose="02020603050405020304" pitchFamily="18" charset="0"/>
                <a:cs typeface="Times New Roman" panose="02020603050405020304" pitchFamily="18" charset="0"/>
              </a:rPr>
              <a:t> : 1DB17CS060, 1DB17CS065, 1DB17CS068</a:t>
            </a:r>
          </a:p>
          <a:p>
            <a:pPr marL="228605" indent="-228605" defTabSz="914423" fontAlgn="auto">
              <a:spcAft>
                <a:spcPts val="0"/>
              </a:spcAft>
              <a:defRPr/>
            </a:pPr>
            <a:endParaRPr lang="en-US" sz="2400" b="1" dirty="0">
              <a:solidFill>
                <a:schemeClr val="tx1">
                  <a:lumMod val="50000"/>
                  <a:lumOff val="50000"/>
                </a:schemeClr>
              </a:solidFill>
              <a:cs typeface="+mn-cs"/>
            </a:endParaRPr>
          </a:p>
          <a:p>
            <a:pPr marL="228605" indent="-228605" defTabSz="914423" fontAlgn="auto">
              <a:spcAft>
                <a:spcPts val="0"/>
              </a:spcAft>
              <a:defRPr/>
            </a:pPr>
            <a:endParaRPr lang="en-US" sz="2400" b="1" dirty="0">
              <a:solidFill>
                <a:schemeClr val="tx1">
                  <a:lumMod val="50000"/>
                  <a:lumOff val="50000"/>
                </a:schemeClr>
              </a:solidFill>
              <a:cs typeface="+mn-cs"/>
            </a:endParaRPr>
          </a:p>
          <a:p>
            <a:pPr marL="228605" indent="-228605" defTabSz="914423" fontAlgn="auto">
              <a:spcAft>
                <a:spcPts val="0"/>
              </a:spcAft>
              <a:defRPr/>
            </a:pPr>
            <a:endParaRPr lang="en-US" sz="2400" b="1" dirty="0">
              <a:solidFill>
                <a:schemeClr val="tx1">
                  <a:lumMod val="50000"/>
                  <a:lumOff val="50000"/>
                </a:schemeClr>
              </a:solidFill>
              <a:cs typeface="+mn-cs"/>
            </a:endParaRPr>
          </a:p>
          <a:p>
            <a:pPr marL="228605" indent="-228605" defTabSz="914423" fontAlgn="auto">
              <a:spcAft>
                <a:spcPts val="0"/>
              </a:spcAft>
              <a:defRPr/>
            </a:pPr>
            <a:endParaRPr lang="en-US" sz="2400" b="1" dirty="0">
              <a:solidFill>
                <a:schemeClr val="tx1">
                  <a:lumMod val="50000"/>
                  <a:lumOff val="50000"/>
                </a:schemeClr>
              </a:solidFill>
              <a:cs typeface="+mn-cs"/>
            </a:endParaRPr>
          </a:p>
        </p:txBody>
      </p:sp>
      <p:sp>
        <p:nvSpPr>
          <p:cNvPr id="9" name="TextBox 8">
            <a:extLst>
              <a:ext uri="{FF2B5EF4-FFF2-40B4-BE49-F238E27FC236}">
                <a16:creationId xmlns:a16="http://schemas.microsoft.com/office/drawing/2014/main" id="{67680915-E40D-4396-897A-9F913D48DDA1}"/>
              </a:ext>
            </a:extLst>
          </p:cNvPr>
          <p:cNvSpPr txBox="1"/>
          <p:nvPr/>
        </p:nvSpPr>
        <p:spPr>
          <a:xfrm>
            <a:off x="2474116" y="3127133"/>
            <a:ext cx="7297737" cy="461963"/>
          </a:xfrm>
          <a:prstGeom prst="rect">
            <a:avLst/>
          </a:prstGeom>
          <a:noFill/>
        </p:spPr>
        <p:txBody>
          <a:bodyPr>
            <a:spAutoFit/>
          </a:bodyPr>
          <a:lstStyle/>
          <a:p>
            <a:pPr algn="ctr" defTabSz="914286" fontAlgn="auto">
              <a:spcBef>
                <a:spcPts val="0"/>
              </a:spcBef>
              <a:spcAft>
                <a:spcPts val="0"/>
              </a:spcAft>
              <a:defRPr/>
            </a:pPr>
            <a:r>
              <a:rPr lang="en-IN" sz="2400" b="1" dirty="0">
                <a:latin typeface="Times New Roman" panose="02020603050405020304" pitchFamily="18" charset="0"/>
                <a:ea typeface="+mn-ea"/>
                <a:cs typeface="Times New Roman" panose="02020603050405020304" pitchFamily="18" charset="0"/>
              </a:rPr>
              <a:t>Project Presentation on</a:t>
            </a:r>
          </a:p>
        </p:txBody>
      </p:sp>
      <p:pic>
        <p:nvPicPr>
          <p:cNvPr id="7174" name="Picture 10">
            <a:extLst>
              <a:ext uri="{FF2B5EF4-FFF2-40B4-BE49-F238E27FC236}">
                <a16:creationId xmlns:a16="http://schemas.microsoft.com/office/drawing/2014/main" id="{AB1067CD-3BFA-4CFD-9833-4AECDF0C1BF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92750" y="2125663"/>
            <a:ext cx="121285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a:extLst>
              <a:ext uri="{FF2B5EF4-FFF2-40B4-BE49-F238E27FC236}">
                <a16:creationId xmlns:a16="http://schemas.microsoft.com/office/drawing/2014/main" id="{96311218-57A4-4F25-8D01-D33FF748E84F}"/>
              </a:ext>
            </a:extLst>
          </p:cNvPr>
          <p:cNvSpPr txBox="1">
            <a:spLocks/>
          </p:cNvSpPr>
          <p:nvPr/>
        </p:nvSpPr>
        <p:spPr>
          <a:xfrm>
            <a:off x="-472699" y="767592"/>
            <a:ext cx="12235514" cy="870933"/>
          </a:xfrm>
          <a:prstGeom prst="rect">
            <a:avLst/>
          </a:prstGeom>
        </p:spPr>
        <p:txBody>
          <a:bodyPr anchor="b">
            <a:normAutofit/>
            <a:scene3d>
              <a:camera prst="orthographicFront"/>
              <a:lightRig rig="soft" dir="t">
                <a:rot lat="0" lon="0" rev="15600000"/>
              </a:lightRig>
            </a:scene3d>
            <a:sp3d extrusionH="57150" prstMaterial="softEdge">
              <a:bevelT w="25400" h="38100"/>
            </a:sp3d>
          </a:bodyPr>
          <a:lstStyle>
            <a:lvl1pPr algn="l" defTabSz="457200" rtl="0" eaLnBrk="1" latinLnBrk="0" hangingPunct="1">
              <a:spcBef>
                <a:spcPct val="0"/>
              </a:spcBef>
              <a:buNone/>
              <a:defRPr sz="2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fontAlgn="auto">
              <a:spcAft>
                <a:spcPts val="0"/>
              </a:spcAft>
              <a:defRPr/>
            </a:pPr>
            <a:r>
              <a:rPr lang="en-US" sz="3600" b="1" dirty="0">
                <a:ln/>
                <a:solidFill>
                  <a:schemeClr val="accent4"/>
                </a:solidFill>
                <a:latin typeface="Times New Roman" panose="02020603050405020304" pitchFamily="18" charset="0"/>
                <a:cs typeface="Times New Roman" panose="02020603050405020304" pitchFamily="18" charset="0"/>
              </a:rPr>
              <a:t>    </a:t>
            </a:r>
            <a:r>
              <a:rPr lang="en-US" sz="3600" b="1" dirty="0">
                <a:ln/>
                <a:solidFill>
                  <a:schemeClr val="tx1"/>
                </a:solidFill>
                <a:latin typeface="Times New Roman" panose="02020603050405020304" pitchFamily="18" charset="0"/>
                <a:cs typeface="Times New Roman" panose="02020603050405020304" pitchFamily="18" charset="0"/>
              </a:rPr>
              <a:t>DON  BOSCO INSTITUTE OF TECHNOLOGY</a:t>
            </a:r>
          </a:p>
        </p:txBody>
      </p:sp>
      <p:sp>
        <p:nvSpPr>
          <p:cNvPr id="12" name="TextBox 11">
            <a:extLst>
              <a:ext uri="{FF2B5EF4-FFF2-40B4-BE49-F238E27FC236}">
                <a16:creationId xmlns:a16="http://schemas.microsoft.com/office/drawing/2014/main" id="{A5C48C28-6872-4A0A-B349-7A579F4E5335}"/>
              </a:ext>
            </a:extLst>
          </p:cNvPr>
          <p:cNvSpPr txBox="1"/>
          <p:nvPr/>
        </p:nvSpPr>
        <p:spPr>
          <a:xfrm>
            <a:off x="321354" y="4963809"/>
            <a:ext cx="5357551" cy="1569660"/>
          </a:xfrm>
          <a:prstGeom prst="rect">
            <a:avLst/>
          </a:prstGeom>
          <a:noFill/>
        </p:spPr>
        <p:txBody>
          <a:bodyPr wrap="square">
            <a:spAutoFit/>
          </a:bodyPr>
          <a:lstStyle/>
          <a:p>
            <a:pPr defTabSz="914286" fontAlgn="auto">
              <a:lnSpc>
                <a:spcPct val="150000"/>
              </a:lnSpc>
              <a:spcBef>
                <a:spcPts val="0"/>
              </a:spcBef>
              <a:spcAft>
                <a:spcPts val="0"/>
              </a:spcAft>
              <a:defRPr/>
            </a:pPr>
            <a:r>
              <a:rPr lang="en-US" sz="2400" b="1" spc="50" dirty="0">
                <a:ln w="0"/>
                <a:effectLst>
                  <a:innerShdw blurRad="63500" dist="50800" dir="13500000">
                    <a:srgbClr val="000000">
                      <a:alpha val="50000"/>
                    </a:srgbClr>
                  </a:innerShdw>
                </a:effectLst>
                <a:latin typeface="Times New Roman" panose="02020603050405020304" pitchFamily="18" charset="0"/>
                <a:ea typeface="+mn-ea"/>
                <a:cs typeface="Times New Roman" panose="02020603050405020304" pitchFamily="18" charset="0"/>
              </a:rPr>
              <a:t>Under the Guidance of:</a:t>
            </a:r>
            <a:endParaRPr lang="en-US" sz="2400" b="1" dirty="0">
              <a:ln/>
              <a:latin typeface="Times New Roman" panose="02020603050405020304" pitchFamily="18" charset="0"/>
              <a:ea typeface="+mn-ea"/>
              <a:cs typeface="Times New Roman" panose="02020603050405020304" pitchFamily="18" charset="0"/>
            </a:endParaRPr>
          </a:p>
          <a:p>
            <a:pPr defTabSz="914286" fontAlgn="auto">
              <a:lnSpc>
                <a:spcPct val="150000"/>
              </a:lnSpc>
              <a:spcBef>
                <a:spcPts val="0"/>
              </a:spcBef>
              <a:spcAft>
                <a:spcPts val="0"/>
              </a:spcAft>
              <a:defRPr/>
            </a:pPr>
            <a:r>
              <a:rPr lang="en-US" sz="2400" b="1" spc="50" dirty="0">
                <a:ln w="0"/>
                <a:effectLst>
                  <a:innerShdw blurRad="63500" dist="50800" dir="13500000">
                    <a:srgbClr val="000000">
                      <a:alpha val="50000"/>
                    </a:srgbClr>
                  </a:innerShdw>
                </a:effectLst>
                <a:latin typeface="Times New Roman" panose="02020603050405020304" pitchFamily="18" charset="0"/>
                <a:ea typeface="+mn-ea"/>
                <a:cs typeface="Times New Roman" panose="02020603050405020304" pitchFamily="18" charset="0"/>
              </a:rPr>
              <a:t>Guide Name</a:t>
            </a:r>
            <a:r>
              <a:rPr lang="en-US" sz="2400" spc="50" dirty="0">
                <a:ln w="0"/>
                <a:effectLst>
                  <a:innerShdw blurRad="63500" dist="50800" dir="13500000">
                    <a:srgbClr val="000000">
                      <a:alpha val="50000"/>
                    </a:srgbClr>
                  </a:innerShdw>
                </a:effectLst>
                <a:latin typeface="Times New Roman" panose="02020603050405020304" pitchFamily="18" charset="0"/>
                <a:ea typeface="+mn-ea"/>
                <a:cs typeface="Times New Roman" panose="02020603050405020304" pitchFamily="18" charset="0"/>
              </a:rPr>
              <a:t>: Prof. </a:t>
            </a:r>
            <a:r>
              <a:rPr lang="en-US" sz="2400" spc="50" dirty="0" err="1">
                <a:ln w="0"/>
                <a:effectLst>
                  <a:innerShdw blurRad="63500" dist="50800" dir="13500000">
                    <a:srgbClr val="000000">
                      <a:alpha val="50000"/>
                    </a:srgbClr>
                  </a:innerShdw>
                </a:effectLst>
                <a:latin typeface="Times New Roman" panose="02020603050405020304" pitchFamily="18" charset="0"/>
                <a:ea typeface="+mn-ea"/>
                <a:cs typeface="Times New Roman" panose="02020603050405020304" pitchFamily="18" charset="0"/>
              </a:rPr>
              <a:t>Lakshmikantha</a:t>
            </a:r>
            <a:r>
              <a:rPr lang="en-US" sz="2400" spc="50" dirty="0">
                <a:ln w="0"/>
                <a:effectLst>
                  <a:innerShdw blurRad="63500" dist="50800" dir="13500000">
                    <a:srgbClr val="000000">
                      <a:alpha val="50000"/>
                    </a:srgbClr>
                  </a:innerShdw>
                </a:effectLst>
                <a:latin typeface="Times New Roman" panose="02020603050405020304" pitchFamily="18" charset="0"/>
                <a:ea typeface="+mn-ea"/>
                <a:cs typeface="Times New Roman" panose="02020603050405020304" pitchFamily="18" charset="0"/>
              </a:rPr>
              <a:t> G C</a:t>
            </a:r>
            <a:endParaRPr lang="en-IN" sz="2400" dirty="0">
              <a:latin typeface="Times New Roman" panose="02020603050405020304" pitchFamily="18" charset="0"/>
              <a:ea typeface="+mn-ea"/>
              <a:cs typeface="Times New Roman" panose="02020603050405020304" pitchFamily="18" charset="0"/>
            </a:endParaRPr>
          </a:p>
          <a:p>
            <a:pPr defTabSz="914286" fontAlgn="auto">
              <a:spcBef>
                <a:spcPts val="0"/>
              </a:spcBef>
              <a:spcAft>
                <a:spcPts val="0"/>
              </a:spcAft>
              <a:defRPr/>
            </a:pPr>
            <a:r>
              <a:rPr lang="en-IN" sz="2400" b="1" dirty="0">
                <a:latin typeface="Times New Roman" panose="02020603050405020304" pitchFamily="18" charset="0"/>
                <a:ea typeface="+mn-ea"/>
                <a:cs typeface="Times New Roman" panose="02020603050405020304" pitchFamily="18" charset="0"/>
              </a:rPr>
              <a:t>Panel Member</a:t>
            </a:r>
            <a:r>
              <a:rPr lang="en-IN" sz="2400" dirty="0">
                <a:latin typeface="Times New Roman" panose="02020603050405020304" pitchFamily="18" charset="0"/>
                <a:ea typeface="+mn-ea"/>
                <a:cs typeface="Times New Roman" panose="02020603050405020304" pitchFamily="18" charset="0"/>
              </a:rPr>
              <a:t>: Prof. Manjula B S</a:t>
            </a:r>
          </a:p>
        </p:txBody>
      </p:sp>
      <p:sp>
        <p:nvSpPr>
          <p:cNvPr id="7177" name="TextBox 9">
            <a:extLst>
              <a:ext uri="{FF2B5EF4-FFF2-40B4-BE49-F238E27FC236}">
                <a16:creationId xmlns:a16="http://schemas.microsoft.com/office/drawing/2014/main" id="{871BEAD9-7F4B-471D-A3DD-66DE1BCDDF62}"/>
              </a:ext>
            </a:extLst>
          </p:cNvPr>
          <p:cNvSpPr txBox="1">
            <a:spLocks noChangeArrowheads="1"/>
          </p:cNvSpPr>
          <p:nvPr/>
        </p:nvSpPr>
        <p:spPr bwMode="auto">
          <a:xfrm>
            <a:off x="2466975" y="1692275"/>
            <a:ext cx="6934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912813" fontAlgn="base">
              <a:spcBef>
                <a:spcPct val="0"/>
              </a:spcBef>
              <a:spcAft>
                <a:spcPct val="0"/>
              </a:spcAf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912813" fontAlgn="base">
              <a:spcBef>
                <a:spcPct val="0"/>
              </a:spcBef>
              <a:spcAft>
                <a:spcPct val="0"/>
              </a:spcAf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912813" fontAlgn="base">
              <a:spcBef>
                <a:spcPct val="0"/>
              </a:spcBef>
              <a:spcAft>
                <a:spcPct val="0"/>
              </a:spcAf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912813" fontAlgn="base">
              <a:spcBef>
                <a:spcPct val="0"/>
              </a:spcBef>
              <a:spcAft>
                <a:spcPct val="0"/>
              </a:spcAf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r>
              <a:rPr lang="en-US" altLang="en-US" sz="2400" b="1" dirty="0">
                <a:latin typeface="Times New Roman" panose="02020603050405020304" pitchFamily="18" charset="0"/>
                <a:cs typeface="Times New Roman" panose="02020603050405020304" pitchFamily="18" charset="0"/>
              </a:rPr>
              <a:t>Department of Computer Science and Engineering</a:t>
            </a:r>
          </a:p>
        </p:txBody>
      </p:sp>
      <p:sp>
        <p:nvSpPr>
          <p:cNvPr id="32" name="Rectangle 31">
            <a:extLst>
              <a:ext uri="{FF2B5EF4-FFF2-40B4-BE49-F238E27FC236}">
                <a16:creationId xmlns:a16="http://schemas.microsoft.com/office/drawing/2014/main" id="{01FD9582-EE45-435B-B2B4-15C044A4FD01}"/>
              </a:ext>
            </a:extLst>
          </p:cNvPr>
          <p:cNvSpPr/>
          <p:nvPr/>
        </p:nvSpPr>
        <p:spPr>
          <a:xfrm>
            <a:off x="1311275" y="3132138"/>
            <a:ext cx="862013" cy="284162"/>
          </a:xfrm>
          <a:prstGeom prst="rect">
            <a:avLst/>
          </a:prstGeom>
          <a:solidFill>
            <a:srgbClr val="E5E0DC"/>
          </a:solidFill>
          <a:ln>
            <a:solidFill>
              <a:srgbClr val="E5E0D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6" fontAlgn="auto">
              <a:spcBef>
                <a:spcPts val="0"/>
              </a:spcBef>
              <a:spcAft>
                <a:spcPts val="0"/>
              </a:spcAft>
              <a:defRPr/>
            </a:pPr>
            <a:endParaRPr lang="en-IN"/>
          </a:p>
        </p:txBody>
      </p:sp>
      <p:pic>
        <p:nvPicPr>
          <p:cNvPr id="7179" name="Picture 5" descr="C:\Users\Staff\Desktop\SEP TO DEC 2020\college logo.jpg">
            <a:extLst>
              <a:ext uri="{FF2B5EF4-FFF2-40B4-BE49-F238E27FC236}">
                <a16:creationId xmlns:a16="http://schemas.microsoft.com/office/drawing/2014/main" id="{CE8FB4A1-B6BA-4BCD-8C01-3BF9C9F280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3113" y="174625"/>
            <a:ext cx="1058862"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0" name="Picture 8" descr="dbit-ryt">
            <a:extLst>
              <a:ext uri="{FF2B5EF4-FFF2-40B4-BE49-F238E27FC236}">
                <a16:creationId xmlns:a16="http://schemas.microsoft.com/office/drawing/2014/main" id="{BD912986-51B8-47C5-BD16-76B38C6D62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109663"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BDD882-4761-4637-9DDE-934518D805EC}"/>
              </a:ext>
            </a:extLst>
          </p:cNvPr>
          <p:cNvSpPr>
            <a:spLocks noGrp="1"/>
          </p:cNvSpPr>
          <p:nvPr>
            <p:ph idx="1"/>
          </p:nvPr>
        </p:nvSpPr>
        <p:spPr>
          <a:xfrm>
            <a:off x="2592388" y="1676619"/>
            <a:ext cx="8915400" cy="4641003"/>
          </a:xfrm>
        </p:spPr>
        <p:txBody>
          <a:bodyPr>
            <a:normAutofit/>
          </a:bodyPr>
          <a:lstStyle/>
          <a:p>
            <a:pPr algn="just">
              <a:buFont typeface="+mj-lt"/>
              <a:buAutoNum type="arabicPeriod"/>
            </a:pPr>
            <a:r>
              <a:rPr lang="en-IN" sz="2000" b="1" dirty="0">
                <a:latin typeface="Times New Roman" panose="02020603050405020304" pitchFamily="18" charset="0"/>
                <a:cs typeface="Times New Roman" panose="02020603050405020304" pitchFamily="18" charset="0"/>
              </a:rPr>
              <a:t>Convolutional Neural Network</a:t>
            </a:r>
          </a:p>
          <a:p>
            <a:pPr algn="just"/>
            <a:r>
              <a:rPr lang="en-IN" sz="2000" dirty="0" err="1">
                <a:latin typeface="Times New Roman" panose="02020603050405020304" pitchFamily="18" charset="0"/>
                <a:cs typeface="Times New Roman" panose="02020603050405020304" pitchFamily="18" charset="0"/>
              </a:rPr>
              <a:t>Hokuto</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Kagaya</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Kiyoharu</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Aizawa</a:t>
            </a:r>
            <a:r>
              <a:rPr lang="en-IN" sz="2000" dirty="0">
                <a:latin typeface="Times New Roman" panose="02020603050405020304" pitchFamily="18" charset="0"/>
                <a:cs typeface="Times New Roman" panose="02020603050405020304" pitchFamily="18" charset="0"/>
              </a:rPr>
              <a:t>, et al proposes a method Food recognition, food detection using Convolutional Neural Network.</a:t>
            </a:r>
          </a:p>
          <a:p>
            <a:pPr algn="just"/>
            <a:r>
              <a:rPr lang="en-IN" sz="2000" b="1" dirty="0">
                <a:latin typeface="Times New Roman" panose="02020603050405020304" pitchFamily="18" charset="0"/>
                <a:cs typeface="Times New Roman" panose="02020603050405020304" pitchFamily="18" charset="0"/>
              </a:rPr>
              <a:t>Advantages:</a:t>
            </a:r>
            <a:endParaRPr lang="en-US" sz="20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Using CNN, it occurs great accuracy in Food image recognition problems.</a:t>
            </a:r>
            <a:endParaRPr lang="en-US" sz="20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It has attributed large modelling capacity and significant advancement in network training.</a:t>
            </a:r>
            <a:endParaRPr lang="en-US" sz="2000"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Disadvantage:</a:t>
            </a:r>
            <a:endParaRPr lang="en-US" sz="20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Lack of ability to be spatially invariant to the input data.</a:t>
            </a:r>
            <a:endParaRPr lang="en-US" sz="2000" dirty="0">
              <a:latin typeface="Times New Roman" panose="02020603050405020304" pitchFamily="18" charset="0"/>
              <a:cs typeface="Times New Roman" panose="02020603050405020304" pitchFamily="18" charset="0"/>
            </a:endParaRPr>
          </a:p>
          <a:p>
            <a:endParaRPr lang="en-IN" b="1" dirty="0"/>
          </a:p>
          <a:p>
            <a:pPr>
              <a:buFont typeface="+mj-lt"/>
              <a:buAutoNum type="alphaLcPeriod"/>
            </a:pPr>
            <a:endParaRPr lang="en-US" dirty="0"/>
          </a:p>
        </p:txBody>
      </p:sp>
      <p:sp>
        <p:nvSpPr>
          <p:cNvPr id="5" name="Rectangle 2">
            <a:extLst>
              <a:ext uri="{FF2B5EF4-FFF2-40B4-BE49-F238E27FC236}">
                <a16:creationId xmlns:a16="http://schemas.microsoft.com/office/drawing/2014/main" id="{B1842FCD-6A6D-49A7-B32F-331977B99CCE}"/>
              </a:ext>
            </a:extLst>
          </p:cNvPr>
          <p:cNvSpPr>
            <a:spLocks noGrp="1" noChangeArrowheads="1"/>
          </p:cNvSpPr>
          <p:nvPr>
            <p:ph type="title"/>
          </p:nvPr>
        </p:nvSpPr>
        <p:spPr bwMode="auto">
          <a:xfrm>
            <a:off x="2592388" y="623888"/>
            <a:ext cx="529798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912813" fontAlgn="base">
              <a:spcBef>
                <a:spcPct val="0"/>
              </a:spcBef>
              <a:spcAft>
                <a:spcPct val="0"/>
              </a:spcAf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912813" fontAlgn="base">
              <a:spcBef>
                <a:spcPct val="0"/>
              </a:spcBef>
              <a:spcAft>
                <a:spcPct val="0"/>
              </a:spcAf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912813" fontAlgn="base">
              <a:spcBef>
                <a:spcPct val="0"/>
              </a:spcBef>
              <a:spcAft>
                <a:spcPct val="0"/>
              </a:spcAf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912813" fontAlgn="base">
              <a:spcBef>
                <a:spcPct val="0"/>
              </a:spcBef>
              <a:spcAft>
                <a:spcPct val="0"/>
              </a:spcAf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r>
              <a:rPr lang="en-IN" altLang="en-US" b="1" dirty="0">
                <a:latin typeface="Times New Roman" panose="02020603050405020304" pitchFamily="18" charset="0"/>
                <a:cs typeface="Times New Roman" panose="02020603050405020304" pitchFamily="18" charset="0"/>
              </a:rPr>
              <a:t>LITERATURE SURVEY </a:t>
            </a:r>
            <a:endParaRPr lang="en-US" alt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2652E11-1FBF-4946-A896-5551C385E764}"/>
              </a:ext>
            </a:extLst>
          </p:cNvPr>
          <p:cNvSpPr>
            <a:spLocks noGrp="1"/>
          </p:cNvSpPr>
          <p:nvPr>
            <p:ph idx="1"/>
          </p:nvPr>
        </p:nvSpPr>
        <p:spPr>
          <a:xfrm>
            <a:off x="2589212" y="1084082"/>
            <a:ext cx="8915400" cy="5442670"/>
          </a:xfrm>
        </p:spPr>
        <p:txBody>
          <a:bodyPr>
            <a:normAutofit fontScale="62500" lnSpcReduction="20000"/>
          </a:bodyPr>
          <a:lstStyle/>
          <a:p>
            <a:pPr algn="just">
              <a:buFont typeface="+mj-lt"/>
              <a:buAutoNum type="arabicPeriod" startAt="2"/>
            </a:pPr>
            <a:r>
              <a:rPr lang="en-IN" sz="2900" b="1" dirty="0">
                <a:latin typeface="Times New Roman" panose="02020603050405020304" pitchFamily="18" charset="0"/>
                <a:cs typeface="Times New Roman" panose="02020603050405020304" pitchFamily="18" charset="0"/>
              </a:rPr>
              <a:t>Support-Vector-Machines</a:t>
            </a:r>
            <a:endParaRPr lang="en-US" sz="2900" dirty="0">
              <a:latin typeface="Times New Roman" panose="02020603050405020304" pitchFamily="18" charset="0"/>
              <a:cs typeface="Times New Roman" panose="02020603050405020304" pitchFamily="18" charset="0"/>
            </a:endParaRPr>
          </a:p>
          <a:p>
            <a:pPr algn="just"/>
            <a:r>
              <a:rPr lang="en-IN" sz="2900" dirty="0" err="1">
                <a:latin typeface="Times New Roman" panose="02020603050405020304" pitchFamily="18" charset="0"/>
                <a:cs typeface="Times New Roman" panose="02020603050405020304" pitchFamily="18" charset="0"/>
              </a:rPr>
              <a:t>Hemraj</a:t>
            </a: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Raikwar</a:t>
            </a:r>
            <a:r>
              <a:rPr lang="en-IN" sz="2900" dirty="0">
                <a:latin typeface="Times New Roman" panose="02020603050405020304" pitchFamily="18" charset="0"/>
                <a:cs typeface="Times New Roman" panose="02020603050405020304" pitchFamily="18" charset="0"/>
              </a:rPr>
              <a:t>, et al proposes a model which focuses on estimation of number of calories in the food item by just taking its image as input using SVM.</a:t>
            </a:r>
          </a:p>
          <a:p>
            <a:pPr algn="just"/>
            <a:r>
              <a:rPr lang="en-IN" sz="2900" b="1" dirty="0">
                <a:latin typeface="Times New Roman" panose="02020603050405020304" pitchFamily="18" charset="0"/>
                <a:cs typeface="Times New Roman" panose="02020603050405020304" pitchFamily="18" charset="0"/>
              </a:rPr>
              <a:t>Advantage:</a:t>
            </a:r>
            <a:endParaRPr lang="en-US" sz="29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The results show a good accuracy and support the power of SVM algorithms in pattern recognition.</a:t>
            </a:r>
            <a:endParaRPr lang="en-US" sz="2900" dirty="0">
              <a:latin typeface="Times New Roman" panose="02020603050405020304" pitchFamily="18" charset="0"/>
              <a:cs typeface="Times New Roman" panose="02020603050405020304" pitchFamily="18" charset="0"/>
            </a:endParaRPr>
          </a:p>
          <a:p>
            <a:pPr algn="just"/>
            <a:r>
              <a:rPr lang="en-IN" sz="2900" b="1" dirty="0">
                <a:latin typeface="Times New Roman" panose="02020603050405020304" pitchFamily="18" charset="0"/>
                <a:cs typeface="Times New Roman" panose="02020603050405020304" pitchFamily="18" charset="0"/>
              </a:rPr>
              <a:t>Disadvantage:</a:t>
            </a:r>
            <a:endParaRPr lang="en-US" sz="29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Dataset limited to a subset fast food images only , hence reducing the number of classes for classification.</a:t>
            </a:r>
          </a:p>
          <a:p>
            <a:pPr algn="just">
              <a:buFont typeface="+mj-lt"/>
              <a:buAutoNum type="arabicPeriod" startAt="3"/>
            </a:pPr>
            <a:r>
              <a:rPr lang="en-IN" sz="2900" b="1" dirty="0">
                <a:latin typeface="Times New Roman" panose="02020603050405020304" pitchFamily="18" charset="0"/>
                <a:cs typeface="Times New Roman" panose="02020603050405020304" pitchFamily="18" charset="0"/>
              </a:rPr>
              <a:t>K-Nearest-Neighbour </a:t>
            </a:r>
            <a:endParaRPr lang="en-US" sz="2900" dirty="0">
              <a:latin typeface="Times New Roman" panose="02020603050405020304" pitchFamily="18" charset="0"/>
              <a:cs typeface="Times New Roman" panose="02020603050405020304" pitchFamily="18" charset="0"/>
            </a:endParaRPr>
          </a:p>
          <a:p>
            <a:pPr algn="just"/>
            <a:r>
              <a:rPr lang="en-US" sz="2900" dirty="0" err="1">
                <a:latin typeface="Times New Roman" panose="02020603050405020304" pitchFamily="18" charset="0"/>
                <a:cs typeface="Times New Roman" panose="02020603050405020304" pitchFamily="18" charset="0"/>
              </a:rPr>
              <a:t>Pathanjali</a:t>
            </a:r>
            <a:r>
              <a:rPr lang="en-US" sz="2900" dirty="0">
                <a:latin typeface="Times New Roman" panose="02020603050405020304" pitchFamily="18" charset="0"/>
                <a:cs typeface="Times New Roman" panose="02020603050405020304" pitchFamily="18" charset="0"/>
              </a:rPr>
              <a:t> C, et al propose an automatic food detection system that detects and recognizes varieties of Indian food.</a:t>
            </a:r>
          </a:p>
          <a:p>
            <a:pPr algn="just"/>
            <a:r>
              <a:rPr lang="en-US" sz="2900" b="1" dirty="0">
                <a:latin typeface="Times New Roman" panose="02020603050405020304" pitchFamily="18" charset="0"/>
                <a:cs typeface="Times New Roman" panose="02020603050405020304" pitchFamily="18" charset="0"/>
              </a:rPr>
              <a:t>Advantages:</a:t>
            </a:r>
            <a:endParaRPr lang="en-US" sz="29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US" sz="2900" dirty="0">
                <a:latin typeface="Times New Roman" panose="02020603050405020304" pitchFamily="18" charset="0"/>
                <a:cs typeface="Times New Roman" panose="02020603050405020304" pitchFamily="18" charset="0"/>
              </a:rPr>
              <a:t>For preprocessing, various image processing techniques have been considered, leading to better accuracy.</a:t>
            </a:r>
          </a:p>
          <a:p>
            <a:pPr algn="just"/>
            <a:r>
              <a:rPr lang="en-US" sz="2900" b="1" dirty="0">
                <a:latin typeface="Times New Roman" panose="02020603050405020304" pitchFamily="18" charset="0"/>
                <a:cs typeface="Times New Roman" panose="02020603050405020304" pitchFamily="18" charset="0"/>
              </a:rPr>
              <a:t>Disadvantage:</a:t>
            </a:r>
            <a:endParaRPr lang="en-US" sz="29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K- Nearest Neighbours (KNN) does not provide good accuracy.</a:t>
            </a:r>
            <a:endParaRPr lang="en-US" sz="29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75086-10A0-47C1-A826-F4B4A31E0E75}"/>
              </a:ext>
            </a:extLst>
          </p:cNvPr>
          <p:cNvSpPr>
            <a:spLocks noGrp="1"/>
          </p:cNvSpPr>
          <p:nvPr>
            <p:ph type="title"/>
          </p:nvPr>
        </p:nvSpPr>
        <p:spPr>
          <a:xfrm>
            <a:off x="2592925" y="353175"/>
            <a:ext cx="8911687" cy="1238557"/>
          </a:xfrm>
        </p:spPr>
        <p:txBody>
          <a:bodyPr>
            <a:noAutofit/>
          </a:bodyPr>
          <a:lstStyle/>
          <a:p>
            <a:r>
              <a:rPr lang="en-US" b="1" dirty="0">
                <a:latin typeface="Times New Roman" panose="02020603050405020304" pitchFamily="18" charset="0"/>
                <a:cs typeface="Times New Roman" panose="02020603050405020304" pitchFamily="18" charset="0"/>
              </a:rPr>
              <a:t>SYSTEM ARCHITECTURE AND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FLOW CHART</a:t>
            </a:r>
            <a:br>
              <a:rPr lang="en-US" dirty="0"/>
            </a:br>
            <a:endParaRPr lang="en-US" dirty="0"/>
          </a:p>
        </p:txBody>
      </p:sp>
      <p:pic>
        <p:nvPicPr>
          <p:cNvPr id="4" name="Content Placeholder 3" descr="Diagram&#10;&#10;Description automatically generated">
            <a:extLst>
              <a:ext uri="{FF2B5EF4-FFF2-40B4-BE49-F238E27FC236}">
                <a16:creationId xmlns:a16="http://schemas.microsoft.com/office/drawing/2014/main" id="{2EBB1D77-23CB-4057-9FA1-FE97C805D60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868" y="2170641"/>
            <a:ext cx="6057900" cy="3314700"/>
          </a:xfrm>
          <a:prstGeom prst="rect">
            <a:avLst/>
          </a:prstGeom>
          <a:noFill/>
          <a:ln>
            <a:noFill/>
          </a:ln>
        </p:spPr>
      </p:pic>
      <p:pic>
        <p:nvPicPr>
          <p:cNvPr id="5" name="Picture 4">
            <a:extLst>
              <a:ext uri="{FF2B5EF4-FFF2-40B4-BE49-F238E27FC236}">
                <a16:creationId xmlns:a16="http://schemas.microsoft.com/office/drawing/2014/main" id="{5744676C-74F8-4647-8917-631844F4196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07494" y="1581361"/>
            <a:ext cx="3383280" cy="4493260"/>
          </a:xfrm>
          <a:prstGeom prst="rect">
            <a:avLst/>
          </a:prstGeom>
          <a:noFill/>
        </p:spPr>
      </p:pic>
      <p:sp>
        <p:nvSpPr>
          <p:cNvPr id="6" name="TextBox 5">
            <a:extLst>
              <a:ext uri="{FF2B5EF4-FFF2-40B4-BE49-F238E27FC236}">
                <a16:creationId xmlns:a16="http://schemas.microsoft.com/office/drawing/2014/main" id="{5E0CD042-F19E-4358-AB46-29D544FE0AEF}"/>
              </a:ext>
            </a:extLst>
          </p:cNvPr>
          <p:cNvSpPr txBox="1"/>
          <p:nvPr/>
        </p:nvSpPr>
        <p:spPr>
          <a:xfrm>
            <a:off x="2328178" y="5485341"/>
            <a:ext cx="338328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2 : System architecture</a:t>
            </a:r>
          </a:p>
        </p:txBody>
      </p:sp>
      <p:sp>
        <p:nvSpPr>
          <p:cNvPr id="7" name="TextBox 6">
            <a:extLst>
              <a:ext uri="{FF2B5EF4-FFF2-40B4-BE49-F238E27FC236}">
                <a16:creationId xmlns:a16="http://schemas.microsoft.com/office/drawing/2014/main" id="{923133C4-9C45-4CD6-A273-C61B70BD83C4}"/>
              </a:ext>
            </a:extLst>
          </p:cNvPr>
          <p:cNvSpPr txBox="1"/>
          <p:nvPr/>
        </p:nvSpPr>
        <p:spPr>
          <a:xfrm>
            <a:off x="9118600" y="6136924"/>
            <a:ext cx="30734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3 : Flow chart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466677-6D2A-493D-A4E6-F3B7D476E5F8}"/>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SYSTEM ARCHITECTURE</a:t>
            </a:r>
            <a:endParaRPr lang="en-US" dirty="0"/>
          </a:p>
        </p:txBody>
      </p:sp>
      <p:sp>
        <p:nvSpPr>
          <p:cNvPr id="2" name="Text Placeholder 1">
            <a:extLst>
              <a:ext uri="{FF2B5EF4-FFF2-40B4-BE49-F238E27FC236}">
                <a16:creationId xmlns:a16="http://schemas.microsoft.com/office/drawing/2014/main" id="{AEA1CF13-9C8B-4DDF-BFDD-AFBA2DB793C6}"/>
              </a:ext>
            </a:extLst>
          </p:cNvPr>
          <p:cNvSpPr>
            <a:spLocks noGrp="1"/>
          </p:cNvSpPr>
          <p:nvPr>
            <p:ph idx="1"/>
          </p:nvPr>
        </p:nvSpPr>
        <p:spPr>
          <a:xfrm>
            <a:off x="2589212" y="1447800"/>
            <a:ext cx="8915400" cy="5410199"/>
          </a:xfrm>
        </p:spPr>
        <p:txBody>
          <a:bodyPr>
            <a:noAutofit/>
          </a:bodyPr>
          <a:lstStyle/>
          <a:p>
            <a:pPr algn="just" defTabSz="914423">
              <a:defRPr/>
            </a:pPr>
            <a:r>
              <a:rPr lang="en-US" sz="2300" dirty="0">
                <a:latin typeface="Times New Roman" panose="02020603050405020304" pitchFamily="18" charset="0"/>
                <a:cs typeface="Times New Roman" panose="02020603050405020304" pitchFamily="18" charset="0"/>
              </a:rPr>
              <a:t> </a:t>
            </a:r>
            <a:r>
              <a:rPr lang="en-IN" sz="2300" dirty="0">
                <a:latin typeface="Times New Roman" panose="02020603050405020304" pitchFamily="18" charset="0"/>
                <a:cs typeface="Times New Roman" panose="02020603050405020304" pitchFamily="18" charset="0"/>
              </a:rPr>
              <a:t>The framework can be comprehensively sorted into following significant stages: </a:t>
            </a:r>
            <a:endParaRPr lang="en-US" sz="2300" dirty="0">
              <a:latin typeface="Times New Roman" panose="02020603050405020304" pitchFamily="18" charset="0"/>
              <a:cs typeface="Times New Roman" panose="02020603050405020304" pitchFamily="18" charset="0"/>
            </a:endParaRPr>
          </a:p>
          <a:p>
            <a:pPr algn="just" defTabSz="914423">
              <a:buFont typeface="+mj-lt"/>
              <a:buAutoNum type="arabicPeriod"/>
              <a:defRPr/>
            </a:pPr>
            <a:r>
              <a:rPr lang="en-IN" sz="2300" dirty="0">
                <a:latin typeface="Times New Roman" panose="02020603050405020304" pitchFamily="18" charset="0"/>
                <a:cs typeface="Times New Roman" panose="02020603050405020304" pitchFamily="18" charset="0"/>
              </a:rPr>
              <a:t>Acquisition of image: Images are obtained either by lens or by secretly deleting them from the contraction. </a:t>
            </a:r>
          </a:p>
          <a:p>
            <a:pPr algn="just" defTabSz="914423">
              <a:buFont typeface="+mj-lt"/>
              <a:buAutoNum type="arabicPeriod"/>
              <a:defRPr/>
            </a:pPr>
            <a:r>
              <a:rPr lang="en-IN" sz="2300" dirty="0">
                <a:latin typeface="Times New Roman" panose="02020603050405020304" pitchFamily="18" charset="0"/>
                <a:cs typeface="Times New Roman" panose="02020603050405020304" pitchFamily="18" charset="0"/>
              </a:rPr>
              <a:t>Pre-Processing of image: In this process, the photo is standardized by clearing the commotion, as it may confuse the evaluation. </a:t>
            </a:r>
          </a:p>
          <a:p>
            <a:pPr algn="just" defTabSz="914423">
              <a:buFont typeface="+mj-lt"/>
              <a:buAutoNum type="arabicPeriod"/>
              <a:defRPr/>
            </a:pPr>
            <a:r>
              <a:rPr lang="en-IN" sz="2300" dirty="0">
                <a:latin typeface="Times New Roman" panose="02020603050405020304" pitchFamily="18" charset="0"/>
                <a:cs typeface="Times New Roman" panose="02020603050405020304" pitchFamily="18" charset="0"/>
              </a:rPr>
              <a:t>Data storage aspect to preserve information images for testing and training: if controlled learning will occur, as is the case here, it is important to prepare data sets. The sample database is the images collected during the photo procurement process. </a:t>
            </a:r>
            <a:endParaRPr lang="en-US" sz="2300" dirty="0">
              <a:latin typeface="Times New Roman" panose="02020603050405020304" pitchFamily="18" charset="0"/>
              <a:cs typeface="Times New Roman" panose="02020603050405020304" pitchFamily="18" charset="0"/>
            </a:endParaRPr>
          </a:p>
          <a:p>
            <a:pPr algn="just" defTabSz="914423">
              <a:buFont typeface="+mj-lt"/>
              <a:buAutoNum type="arabicPeriod"/>
              <a:defRPr/>
            </a:pPr>
            <a:r>
              <a:rPr lang="en-IN" sz="2300" dirty="0">
                <a:latin typeface="Times New Roman" panose="02020603050405020304" pitchFamily="18" charset="0"/>
                <a:cs typeface="Times New Roman" panose="02020603050405020304" pitchFamily="18" charset="0"/>
              </a:rPr>
              <a:t>Classifier to classify the FOOD: The classifier used here is the last layer of the system which gives the true probability of each experience. </a:t>
            </a:r>
            <a:endParaRPr lang="en-US" sz="2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3E940-8A03-4F8D-B8C6-B0CB6091EAC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TESTING AND RESULTS</a:t>
            </a:r>
            <a:endParaRPr lang="en-US" dirty="0"/>
          </a:p>
        </p:txBody>
      </p:sp>
      <p:sp>
        <p:nvSpPr>
          <p:cNvPr id="3" name="Content Placeholder 2">
            <a:extLst>
              <a:ext uri="{FF2B5EF4-FFF2-40B4-BE49-F238E27FC236}">
                <a16:creationId xmlns:a16="http://schemas.microsoft.com/office/drawing/2014/main" id="{0324F519-E4C5-413A-8C4E-2DE1D23CEF7A}"/>
              </a:ext>
            </a:extLst>
          </p:cNvPr>
          <p:cNvSpPr>
            <a:spLocks noGrp="1"/>
          </p:cNvSpPr>
          <p:nvPr>
            <p:ph idx="1"/>
          </p:nvPr>
        </p:nvSpPr>
        <p:spPr>
          <a:xfrm>
            <a:off x="2589212" y="1715678"/>
            <a:ext cx="8915400" cy="4195544"/>
          </a:xfrm>
        </p:spPr>
        <p:txBody>
          <a:bodyPr>
            <a:normAutofit/>
          </a:bodyPr>
          <a:lstStyle/>
          <a:p>
            <a:pPr algn="just"/>
            <a:r>
              <a:rPr lang="en-US" sz="2100" dirty="0">
                <a:latin typeface="Times New Roman" panose="02020603050405020304" pitchFamily="18" charset="0"/>
                <a:cs typeface="Times New Roman" panose="02020603050405020304" pitchFamily="18" charset="0"/>
              </a:rPr>
              <a:t>From related works of </a:t>
            </a:r>
            <a:r>
              <a:rPr lang="en-US" sz="2100" dirty="0" err="1">
                <a:latin typeface="Times New Roman" panose="02020603050405020304" pitchFamily="18" charset="0"/>
                <a:cs typeface="Times New Roman" panose="02020603050405020304" pitchFamily="18" charset="0"/>
              </a:rPr>
              <a:t>AlexNet</a:t>
            </a:r>
            <a:r>
              <a:rPr lang="en-US" sz="2100" dirty="0">
                <a:latin typeface="Times New Roman" panose="02020603050405020304" pitchFamily="18" charset="0"/>
                <a:cs typeface="Times New Roman" panose="02020603050405020304" pitchFamily="18" charset="0"/>
              </a:rPr>
              <a:t> and VGG methods, they give 47.8% and 60.81% accuracy respectively. These methods were used to classify Japanese food. </a:t>
            </a:r>
          </a:p>
          <a:p>
            <a:pPr algn="just"/>
            <a:r>
              <a:rPr lang="en-US" sz="2100" dirty="0">
                <a:latin typeface="Times New Roman" panose="02020603050405020304" pitchFamily="18" charset="0"/>
                <a:cs typeface="Times New Roman" panose="02020603050405020304" pitchFamily="18" charset="0"/>
              </a:rPr>
              <a:t>Our models, Model1 was modelled using 3150 images of fruits and vegetable datasets of 12 categories and Model2 was modelled using 18511 image datasets of 12 categories of Desi food that consists of foods like biriyani, samosa, etc.</a:t>
            </a:r>
          </a:p>
        </p:txBody>
      </p:sp>
      <p:pic>
        <p:nvPicPr>
          <p:cNvPr id="8" name="Picture 7">
            <a:extLst>
              <a:ext uri="{FF2B5EF4-FFF2-40B4-BE49-F238E27FC236}">
                <a16:creationId xmlns:a16="http://schemas.microsoft.com/office/drawing/2014/main" id="{8DF5FD8B-7B66-49E9-A493-79BC8E0E5C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8719" y="4729963"/>
            <a:ext cx="4273770" cy="1066855"/>
          </a:xfrm>
          <a:prstGeom prst="rect">
            <a:avLst/>
          </a:prstGeom>
        </p:spPr>
      </p:pic>
      <p:pic>
        <p:nvPicPr>
          <p:cNvPr id="10" name="Picture 9">
            <a:extLst>
              <a:ext uri="{FF2B5EF4-FFF2-40B4-BE49-F238E27FC236}">
                <a16:creationId xmlns:a16="http://schemas.microsoft.com/office/drawing/2014/main" id="{1A8DCBF7-4FEF-4822-9708-09C836355C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8651" y="3964988"/>
            <a:ext cx="4095961" cy="2195844"/>
          </a:xfrm>
          <a:prstGeom prst="rect">
            <a:avLst/>
          </a:prstGeom>
        </p:spPr>
      </p:pic>
      <p:sp>
        <p:nvSpPr>
          <p:cNvPr id="11" name="TextBox 10">
            <a:extLst>
              <a:ext uri="{FF2B5EF4-FFF2-40B4-BE49-F238E27FC236}">
                <a16:creationId xmlns:a16="http://schemas.microsoft.com/office/drawing/2014/main" id="{3338A395-A008-4EDC-87E9-B06B53CF39E3}"/>
              </a:ext>
            </a:extLst>
          </p:cNvPr>
          <p:cNvSpPr txBox="1"/>
          <p:nvPr/>
        </p:nvSpPr>
        <p:spPr>
          <a:xfrm>
            <a:off x="1800520" y="5899222"/>
            <a:ext cx="3864989"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Figure 5 : Percentage of classification on DCNN and </a:t>
            </a:r>
            <a:r>
              <a:rPr lang="en-US" sz="1400" dirty="0" err="1">
                <a:latin typeface="Times New Roman" panose="02020603050405020304" pitchFamily="18" charset="0"/>
                <a:cs typeface="Times New Roman" panose="02020603050405020304" pitchFamily="18" charset="0"/>
              </a:rPr>
              <a:t>AlexNet</a:t>
            </a:r>
            <a:r>
              <a:rPr lang="en-US" sz="1400" dirty="0">
                <a:latin typeface="Times New Roman" panose="02020603050405020304" pitchFamily="18" charset="0"/>
                <a:cs typeface="Times New Roman" panose="02020603050405020304" pitchFamily="18" charset="0"/>
              </a:rPr>
              <a:t> based top 1 accuracy</a:t>
            </a:r>
          </a:p>
        </p:txBody>
      </p:sp>
      <p:sp>
        <p:nvSpPr>
          <p:cNvPr id="12" name="TextBox 11">
            <a:extLst>
              <a:ext uri="{FF2B5EF4-FFF2-40B4-BE49-F238E27FC236}">
                <a16:creationId xmlns:a16="http://schemas.microsoft.com/office/drawing/2014/main" id="{52880077-BA54-45C1-A19B-CD2887E8B254}"/>
              </a:ext>
            </a:extLst>
          </p:cNvPr>
          <p:cNvSpPr txBox="1"/>
          <p:nvPr/>
        </p:nvSpPr>
        <p:spPr>
          <a:xfrm>
            <a:off x="7532016" y="6202571"/>
            <a:ext cx="4543720" cy="800219"/>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Figure 6 : Some comparison of accuracy found between different foods</a:t>
            </a:r>
          </a:p>
          <a:p>
            <a:endParaRPr lang="en-US" dirty="0"/>
          </a:p>
        </p:txBody>
      </p:sp>
    </p:spTree>
    <p:extLst>
      <p:ext uri="{BB962C8B-B14F-4D97-AF65-F5344CB8AC3E}">
        <p14:creationId xmlns:p14="http://schemas.microsoft.com/office/powerpoint/2010/main" val="566891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32BC42-7760-4911-AA32-33C4AA52B199}"/>
              </a:ext>
            </a:extLst>
          </p:cNvPr>
          <p:cNvSpPr>
            <a:spLocks noGrp="1"/>
          </p:cNvSpPr>
          <p:nvPr>
            <p:ph type="title"/>
          </p:nvPr>
        </p:nvSpPr>
        <p:spPr/>
        <p:txBody>
          <a:bodyPr/>
          <a:lstStyle/>
          <a:p>
            <a:br>
              <a:rPr lang="en-US" dirty="0"/>
            </a:br>
            <a:endParaRPr lang="en-US" dirty="0"/>
          </a:p>
        </p:txBody>
      </p:sp>
      <p:sp>
        <p:nvSpPr>
          <p:cNvPr id="2" name="Text Placeholder 1">
            <a:extLst>
              <a:ext uri="{FF2B5EF4-FFF2-40B4-BE49-F238E27FC236}">
                <a16:creationId xmlns:a16="http://schemas.microsoft.com/office/drawing/2014/main" id="{5EA9CFE9-C3F8-47A0-BEFA-EE6ADAA84112}"/>
              </a:ext>
            </a:extLst>
          </p:cNvPr>
          <p:cNvSpPr>
            <a:spLocks noGrp="1"/>
          </p:cNvSpPr>
          <p:nvPr>
            <p:ph idx="1"/>
          </p:nvPr>
        </p:nvSpPr>
        <p:spPr>
          <a:xfrm>
            <a:off x="2592925" y="1349140"/>
            <a:ext cx="8915400" cy="4453216"/>
          </a:xfrm>
        </p:spPr>
        <p:txBody>
          <a:bodyPr>
            <a:normAutofit/>
          </a:bodyPr>
          <a:lstStyle/>
          <a:p>
            <a:pPr algn="just" defTabSz="914423">
              <a:defRPr/>
            </a:pPr>
            <a:r>
              <a:rPr lang="en-IN" sz="2400" dirty="0">
                <a:latin typeface="Times New Roman" panose="02020603050405020304" pitchFamily="18" charset="0"/>
                <a:cs typeface="Times New Roman" panose="02020603050405020304" pitchFamily="18" charset="0"/>
              </a:rPr>
              <a:t>Implementation is the process of converting a new system design into an operational one. This section comprises of a detailed project appearance and overview including the analysis part.</a:t>
            </a:r>
          </a:p>
          <a:p>
            <a:pPr algn="just" defTabSz="914423">
              <a:defRPr/>
            </a:pPr>
            <a:r>
              <a:rPr lang="en-IN" sz="2400" dirty="0">
                <a:latin typeface="Times New Roman" panose="02020603050405020304" pitchFamily="18" charset="0"/>
                <a:cs typeface="Times New Roman" panose="02020603050405020304" pitchFamily="18" charset="0"/>
              </a:rPr>
              <a:t>Figure 4 represents the initial page of the food </a:t>
            </a:r>
            <a:r>
              <a:rPr lang="en-IN" sz="2400" dirty="0" err="1">
                <a:latin typeface="Times New Roman" panose="02020603050405020304" pitchFamily="18" charset="0"/>
                <a:cs typeface="Times New Roman" panose="02020603050405020304" pitchFamily="18" charset="0"/>
              </a:rPr>
              <a:t>analyzer</a:t>
            </a:r>
            <a:r>
              <a:rPr lang="en-IN" sz="2400" dirty="0">
                <a:latin typeface="Times New Roman" panose="02020603050405020304" pitchFamily="18" charset="0"/>
                <a:cs typeface="Times New Roman" panose="02020603050405020304" pitchFamily="18" charset="0"/>
              </a:rPr>
              <a:t> where the user can choose between the type of food to be detected and evaluated. </a:t>
            </a:r>
            <a:endParaRPr lang="en-US" sz="2400" dirty="0">
              <a:latin typeface="Times New Roman" panose="02020603050405020304" pitchFamily="18" charset="0"/>
              <a:cs typeface="Times New Roman" panose="02020603050405020304" pitchFamily="18" charset="0"/>
            </a:endParaRPr>
          </a:p>
          <a:p>
            <a:pPr defTabSz="914423">
              <a:defRPr/>
            </a:pPr>
            <a:endParaRPr lang="en-IN" dirty="0"/>
          </a:p>
          <a:p>
            <a:pPr defTabSz="914423">
              <a:defRPr/>
            </a:pPr>
            <a:endParaRPr lang="en-US" dirty="0"/>
          </a:p>
        </p:txBody>
      </p:sp>
      <p:pic>
        <p:nvPicPr>
          <p:cNvPr id="4" name="Picture 3">
            <a:extLst>
              <a:ext uri="{FF2B5EF4-FFF2-40B4-BE49-F238E27FC236}">
                <a16:creationId xmlns:a16="http://schemas.microsoft.com/office/drawing/2014/main" id="{8E398253-A543-43F5-A3C0-08424117D28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07126" y="4371434"/>
            <a:ext cx="2233295" cy="2215515"/>
          </a:xfrm>
          <a:prstGeom prst="rect">
            <a:avLst/>
          </a:prstGeom>
          <a:noFill/>
          <a:ln>
            <a:noFill/>
          </a:ln>
        </p:spPr>
      </p:pic>
      <p:sp>
        <p:nvSpPr>
          <p:cNvPr id="5" name="TextBox 4">
            <a:extLst>
              <a:ext uri="{FF2B5EF4-FFF2-40B4-BE49-F238E27FC236}">
                <a16:creationId xmlns:a16="http://schemas.microsoft.com/office/drawing/2014/main" id="{90A05E81-91B9-405A-AD58-1E05B5BE8CA1}"/>
              </a:ext>
            </a:extLst>
          </p:cNvPr>
          <p:cNvSpPr txBox="1"/>
          <p:nvPr/>
        </p:nvSpPr>
        <p:spPr>
          <a:xfrm>
            <a:off x="6095999" y="5156025"/>
            <a:ext cx="2755769"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7: first page GUI snapshot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47EE4D-896F-4395-B3B2-516AE4B1DF41}"/>
              </a:ext>
            </a:extLst>
          </p:cNvPr>
          <p:cNvPicPr/>
          <p:nvPr/>
        </p:nvPicPr>
        <p:blipFill rotWithShape="1">
          <a:blip r:embed="rId2">
            <a:extLst>
              <a:ext uri="{28A0092B-C50C-407E-A947-70E740481C1C}">
                <a14:useLocalDpi xmlns:a14="http://schemas.microsoft.com/office/drawing/2010/main" val="0"/>
              </a:ext>
            </a:extLst>
          </a:blip>
          <a:srcRect t="-1" b="13473"/>
          <a:stretch/>
        </p:blipFill>
        <p:spPr bwMode="auto">
          <a:xfrm>
            <a:off x="2235100" y="275028"/>
            <a:ext cx="3860900" cy="2104992"/>
          </a:xfrm>
          <a:prstGeom prst="rect">
            <a:avLst/>
          </a:prstGeom>
          <a:noFill/>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89D6B14F-2E23-4480-BA96-F00570EC8D5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71278" y="3091991"/>
            <a:ext cx="4188544" cy="3586899"/>
          </a:xfrm>
          <a:prstGeom prst="rect">
            <a:avLst/>
          </a:prstGeom>
          <a:noFill/>
          <a:ln>
            <a:noFill/>
          </a:ln>
        </p:spPr>
      </p:pic>
      <p:sp>
        <p:nvSpPr>
          <p:cNvPr id="8" name="TextBox 7">
            <a:extLst>
              <a:ext uri="{FF2B5EF4-FFF2-40B4-BE49-F238E27FC236}">
                <a16:creationId xmlns:a16="http://schemas.microsoft.com/office/drawing/2014/main" id="{18949607-CD3D-4335-AB07-C0FC4506D923}"/>
              </a:ext>
            </a:extLst>
          </p:cNvPr>
          <p:cNvSpPr txBox="1"/>
          <p:nvPr/>
        </p:nvSpPr>
        <p:spPr>
          <a:xfrm>
            <a:off x="7703368" y="1004358"/>
            <a:ext cx="3205212"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8 : Choosing an image to classify (snapshot)</a:t>
            </a:r>
          </a:p>
        </p:txBody>
      </p:sp>
      <p:sp>
        <p:nvSpPr>
          <p:cNvPr id="9" name="TextBox 8">
            <a:extLst>
              <a:ext uri="{FF2B5EF4-FFF2-40B4-BE49-F238E27FC236}">
                <a16:creationId xmlns:a16="http://schemas.microsoft.com/office/drawing/2014/main" id="{29B7B560-F36E-4396-924C-0D0BCD893CB6}"/>
              </a:ext>
            </a:extLst>
          </p:cNvPr>
          <p:cNvSpPr txBox="1"/>
          <p:nvPr/>
        </p:nvSpPr>
        <p:spPr>
          <a:xfrm>
            <a:off x="7703368" y="4762348"/>
            <a:ext cx="3153427"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Figure 9 : Classified image with</a:t>
            </a:r>
          </a:p>
          <a:p>
            <a:r>
              <a:rPr lang="en-US" dirty="0">
                <a:latin typeface="Times New Roman" panose="02020603050405020304" pitchFamily="18" charset="0"/>
                <a:cs typeface="Times New Roman" panose="02020603050405020304" pitchFamily="18" charset="0"/>
              </a:rPr>
              <a:t>Nutritional values (snapshot)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7F5DEB-CC8D-40E2-8244-498519A5160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
        <p:nvSpPr>
          <p:cNvPr id="2" name="Text Placeholder 1">
            <a:extLst>
              <a:ext uri="{FF2B5EF4-FFF2-40B4-BE49-F238E27FC236}">
                <a16:creationId xmlns:a16="http://schemas.microsoft.com/office/drawing/2014/main" id="{3668FFAA-A375-4946-9B63-503FD1E56A11}"/>
              </a:ext>
            </a:extLst>
          </p:cNvPr>
          <p:cNvSpPr>
            <a:spLocks noGrp="1"/>
          </p:cNvSpPr>
          <p:nvPr>
            <p:ph idx="1"/>
          </p:nvPr>
        </p:nvSpPr>
        <p:spPr>
          <a:xfrm>
            <a:off x="2589212" y="1780674"/>
            <a:ext cx="8915400" cy="4453216"/>
          </a:xfrm>
        </p:spPr>
        <p:txBody>
          <a:bodyPr>
            <a:normAutofit/>
          </a:bodyPr>
          <a:lstStyle/>
          <a:p>
            <a:pPr algn="just"/>
            <a:r>
              <a:rPr lang="en-US" sz="2400" dirty="0">
                <a:latin typeface="Times New Roman" panose="02020603050405020304" pitchFamily="18" charset="0"/>
                <a:cs typeface="Times New Roman" panose="02020603050405020304" pitchFamily="18" charset="0"/>
              </a:rPr>
              <a:t>In this research study of the Convolutional Neural Network, Deep learning technique is used to classify the </a:t>
            </a:r>
            <a:r>
              <a:rPr lang="en-GB" sz="2400" dirty="0">
                <a:latin typeface="Times New Roman" panose="02020603050405020304" pitchFamily="18" charset="0"/>
                <a:cs typeface="Times New Roman" panose="02020603050405020304" pitchFamily="18" charset="0"/>
              </a:rPr>
              <a:t>f</a:t>
            </a:r>
            <a:r>
              <a:rPr lang="en-US" sz="2400" dirty="0" err="1">
                <a:latin typeface="Times New Roman" panose="02020603050405020304" pitchFamily="18" charset="0"/>
                <a:cs typeface="Times New Roman" panose="02020603050405020304" pitchFamily="18" charset="0"/>
              </a:rPr>
              <a:t>ood</a:t>
            </a:r>
            <a:r>
              <a:rPr lang="en-US" sz="2400" dirty="0">
                <a:latin typeface="Times New Roman" panose="02020603050405020304" pitchFamily="18" charset="0"/>
                <a:cs typeface="Times New Roman" panose="02020603050405020304" pitchFamily="18" charset="0"/>
              </a:rPr>
              <a:t> images into their respective classes and also predict the nutritional values of the food image.</a:t>
            </a:r>
          </a:p>
          <a:p>
            <a:pPr algn="just"/>
            <a:r>
              <a:rPr lang="en-US" sz="2400" dirty="0">
                <a:latin typeface="Times New Roman" panose="02020603050405020304" pitchFamily="18" charset="0"/>
                <a:cs typeface="Times New Roman" panose="02020603050405020304" pitchFamily="18" charset="0"/>
              </a:rPr>
              <a:t>The accuracy found in food images recognition was found to be considerable.</a:t>
            </a:r>
          </a:p>
          <a:p>
            <a:pPr algn="just"/>
            <a:r>
              <a:rPr lang="en-US" sz="2400" dirty="0">
                <a:latin typeface="Times New Roman" panose="02020603050405020304" pitchFamily="18" charset="0"/>
                <a:cs typeface="Times New Roman" panose="02020603050405020304" pitchFamily="18" charset="0"/>
              </a:rPr>
              <a:t>As far as the future enhancement is concerned, the same research can be carried out on larger dataset with more number of classes and more number of images in each class, as larger dataset improves the accuracy by learning more features and reduces the loss rate.</a:t>
            </a:r>
          </a:p>
          <a:p>
            <a:pPr defTabSz="914423" fontAlgn="auto">
              <a:spcAft>
                <a:spcPts val="0"/>
              </a:spcAft>
              <a:defRPr/>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BB04F2-1B73-4278-8FDD-D1823971B13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REFERENCES</a:t>
            </a:r>
            <a:endParaRPr lang="en-US" b="1" dirty="0">
              <a:latin typeface="Times New Roman" panose="02020603050405020304" pitchFamily="18" charset="0"/>
              <a:cs typeface="Times New Roman" panose="02020603050405020304" pitchFamily="18" charset="0"/>
            </a:endParaRPr>
          </a:p>
        </p:txBody>
      </p:sp>
      <p:sp>
        <p:nvSpPr>
          <p:cNvPr id="2" name="Text Placeholder 1">
            <a:extLst>
              <a:ext uri="{FF2B5EF4-FFF2-40B4-BE49-F238E27FC236}">
                <a16:creationId xmlns:a16="http://schemas.microsoft.com/office/drawing/2014/main" id="{4FD570BE-B889-481D-AD15-004FE700AB37}"/>
              </a:ext>
            </a:extLst>
          </p:cNvPr>
          <p:cNvSpPr>
            <a:spLocks noGrp="1"/>
          </p:cNvSpPr>
          <p:nvPr>
            <p:ph idx="1"/>
          </p:nvPr>
        </p:nvSpPr>
        <p:spPr>
          <a:xfrm>
            <a:off x="2589212" y="1634067"/>
            <a:ext cx="8915400" cy="4995333"/>
          </a:xfrm>
        </p:spPr>
        <p:txBody>
          <a:bodyPr>
            <a:normAutofit fontScale="40000" lnSpcReduction="20000"/>
          </a:bodyPr>
          <a:lstStyle/>
          <a:p>
            <a:pPr marL="0" indent="0" algn="just">
              <a:buNone/>
            </a:pPr>
            <a:r>
              <a:rPr lang="en-IN" sz="3800" dirty="0">
                <a:latin typeface="Times New Roman" panose="02020603050405020304" pitchFamily="18" charset="0"/>
                <a:cs typeface="Times New Roman" panose="02020603050405020304" pitchFamily="18" charset="0"/>
              </a:rPr>
              <a:t>[1] </a:t>
            </a:r>
            <a:r>
              <a:rPr lang="en-IN" sz="3800" dirty="0" err="1">
                <a:latin typeface="Times New Roman" panose="02020603050405020304" pitchFamily="18" charset="0"/>
                <a:cs typeface="Times New Roman" panose="02020603050405020304" pitchFamily="18" charset="0"/>
              </a:rPr>
              <a:t>Jingjing</a:t>
            </a:r>
            <a:r>
              <a:rPr lang="en-IN" sz="3800" dirty="0">
                <a:latin typeface="Times New Roman" panose="02020603050405020304" pitchFamily="18" charset="0"/>
                <a:cs typeface="Times New Roman" panose="02020603050405020304" pitchFamily="18" charset="0"/>
              </a:rPr>
              <a:t> Chen, Chong-Wah Ngo- “Deep-based Ingredient Recognition for Cooking Recipe Retrieval”</a:t>
            </a:r>
            <a:endParaRPr lang="en-US" sz="3800" dirty="0">
              <a:latin typeface="Times New Roman" panose="02020603050405020304" pitchFamily="18" charset="0"/>
              <a:cs typeface="Times New Roman" panose="02020603050405020304" pitchFamily="18" charset="0"/>
            </a:endParaRPr>
          </a:p>
          <a:p>
            <a:pPr marL="0" indent="0" algn="just">
              <a:buNone/>
            </a:pPr>
            <a:r>
              <a:rPr lang="en-IN" sz="3800" dirty="0">
                <a:latin typeface="Times New Roman" panose="02020603050405020304" pitchFamily="18" charset="0"/>
                <a:cs typeface="Times New Roman" panose="02020603050405020304" pitchFamily="18" charset="0"/>
              </a:rPr>
              <a:t>[2] Viswanath C </a:t>
            </a:r>
            <a:r>
              <a:rPr lang="en-IN" sz="3800" dirty="0" err="1">
                <a:latin typeface="Times New Roman" panose="02020603050405020304" pitchFamily="18" charset="0"/>
                <a:cs typeface="Times New Roman" panose="02020603050405020304" pitchFamily="18" charset="0"/>
              </a:rPr>
              <a:t>Burkapalli</a:t>
            </a:r>
            <a:r>
              <a:rPr lang="en-IN" sz="3800" dirty="0">
                <a:latin typeface="Times New Roman" panose="02020603050405020304" pitchFamily="18" charset="0"/>
                <a:cs typeface="Times New Roman" panose="02020603050405020304" pitchFamily="18" charset="0"/>
              </a:rPr>
              <a:t>, Priyadarshini C Patil- “An Efficient Food Image Classification By Inception-V3 Based CNN” (2020)</a:t>
            </a:r>
            <a:endParaRPr lang="en-US" sz="3800" dirty="0">
              <a:latin typeface="Times New Roman" panose="02020603050405020304" pitchFamily="18" charset="0"/>
              <a:cs typeface="Times New Roman" panose="02020603050405020304" pitchFamily="18" charset="0"/>
            </a:endParaRPr>
          </a:p>
          <a:p>
            <a:pPr marL="0" indent="0" algn="just">
              <a:buNone/>
            </a:pPr>
            <a:r>
              <a:rPr lang="en-IN" sz="3800" dirty="0">
                <a:latin typeface="Times New Roman" panose="02020603050405020304" pitchFamily="18" charset="0"/>
                <a:cs typeface="Times New Roman" panose="02020603050405020304" pitchFamily="18" charset="0"/>
              </a:rPr>
              <a:t>[3] </a:t>
            </a:r>
            <a:r>
              <a:rPr lang="en-IN" sz="3800" dirty="0" err="1">
                <a:latin typeface="Times New Roman" panose="02020603050405020304" pitchFamily="18" charset="0"/>
                <a:cs typeface="Times New Roman" panose="02020603050405020304" pitchFamily="18" charset="0"/>
              </a:rPr>
              <a:t>Manpreetkour</a:t>
            </a:r>
            <a:r>
              <a:rPr lang="en-IN" sz="3800" dirty="0">
                <a:latin typeface="Times New Roman" panose="02020603050405020304" pitchFamily="18" charset="0"/>
                <a:cs typeface="Times New Roman" panose="02020603050405020304" pitchFamily="18" charset="0"/>
              </a:rPr>
              <a:t> </a:t>
            </a:r>
            <a:r>
              <a:rPr lang="en-IN" sz="3800" dirty="0" err="1">
                <a:latin typeface="Times New Roman" panose="02020603050405020304" pitchFamily="18" charset="0"/>
                <a:cs typeface="Times New Roman" panose="02020603050405020304" pitchFamily="18" charset="0"/>
              </a:rPr>
              <a:t>Basantsingh</a:t>
            </a:r>
            <a:r>
              <a:rPr lang="en-IN" sz="3800" dirty="0">
                <a:latin typeface="Times New Roman" panose="02020603050405020304" pitchFamily="18" charset="0"/>
                <a:cs typeface="Times New Roman" panose="02020603050405020304" pitchFamily="18" charset="0"/>
              </a:rPr>
              <a:t> Sardar1, </a:t>
            </a:r>
            <a:r>
              <a:rPr lang="en-IN" sz="3800" dirty="0" err="1">
                <a:latin typeface="Times New Roman" panose="02020603050405020304" pitchFamily="18" charset="0"/>
                <a:cs typeface="Times New Roman" panose="02020603050405020304" pitchFamily="18" charset="0"/>
              </a:rPr>
              <a:t>Dr.</a:t>
            </a:r>
            <a:r>
              <a:rPr lang="en-IN" sz="3800" dirty="0">
                <a:latin typeface="Times New Roman" panose="02020603050405020304" pitchFamily="18" charset="0"/>
                <a:cs typeface="Times New Roman" panose="02020603050405020304" pitchFamily="18" charset="0"/>
              </a:rPr>
              <a:t> Sayyad D. Ajij2- “Fruit Recognition and its Calorie Measurement: An Image Processing  Approach” (2016)</a:t>
            </a:r>
            <a:endParaRPr lang="en-US" sz="3800" dirty="0">
              <a:latin typeface="Times New Roman" panose="02020603050405020304" pitchFamily="18" charset="0"/>
              <a:cs typeface="Times New Roman" panose="02020603050405020304" pitchFamily="18" charset="0"/>
            </a:endParaRPr>
          </a:p>
          <a:p>
            <a:pPr marL="0" indent="0" algn="just">
              <a:buNone/>
            </a:pPr>
            <a:r>
              <a:rPr lang="en-IN" sz="3800" dirty="0">
                <a:latin typeface="Times New Roman" panose="02020603050405020304" pitchFamily="18" charset="0"/>
                <a:cs typeface="Times New Roman" panose="02020603050405020304" pitchFamily="18" charset="0"/>
              </a:rPr>
              <a:t>[4] </a:t>
            </a:r>
            <a:r>
              <a:rPr lang="en-IN" sz="3800" dirty="0" err="1">
                <a:latin typeface="Times New Roman" panose="02020603050405020304" pitchFamily="18" charset="0"/>
                <a:cs typeface="Times New Roman" panose="02020603050405020304" pitchFamily="18" charset="0"/>
              </a:rPr>
              <a:t>Pathanjali</a:t>
            </a:r>
            <a:r>
              <a:rPr lang="en-IN" sz="3800" dirty="0">
                <a:latin typeface="Times New Roman" panose="02020603050405020304" pitchFamily="18" charset="0"/>
                <a:cs typeface="Times New Roman" panose="02020603050405020304" pitchFamily="18" charset="0"/>
              </a:rPr>
              <a:t> C, </a:t>
            </a:r>
            <a:r>
              <a:rPr lang="en-IN" sz="3800" dirty="0" err="1">
                <a:latin typeface="Times New Roman" panose="02020603050405020304" pitchFamily="18" charset="0"/>
                <a:cs typeface="Times New Roman" panose="02020603050405020304" pitchFamily="18" charset="0"/>
              </a:rPr>
              <a:t>Vimuktha</a:t>
            </a:r>
            <a:r>
              <a:rPr lang="en-IN" sz="3800" dirty="0">
                <a:latin typeface="Times New Roman" panose="02020603050405020304" pitchFamily="18" charset="0"/>
                <a:cs typeface="Times New Roman" panose="02020603050405020304" pitchFamily="18" charset="0"/>
              </a:rPr>
              <a:t> E </a:t>
            </a:r>
            <a:r>
              <a:rPr lang="en-IN" sz="3800" dirty="0" err="1">
                <a:latin typeface="Times New Roman" panose="02020603050405020304" pitchFamily="18" charset="0"/>
                <a:cs typeface="Times New Roman" panose="02020603050405020304" pitchFamily="18" charset="0"/>
              </a:rPr>
              <a:t>Salis</a:t>
            </a:r>
            <a:r>
              <a:rPr lang="en-IN" sz="3800" dirty="0">
                <a:latin typeface="Times New Roman" panose="02020603050405020304" pitchFamily="18" charset="0"/>
                <a:cs typeface="Times New Roman" panose="02020603050405020304" pitchFamily="18" charset="0"/>
              </a:rPr>
              <a:t>, Jalaja G, </a:t>
            </a:r>
            <a:r>
              <a:rPr lang="en-IN" sz="3800" dirty="0" err="1">
                <a:latin typeface="Times New Roman" panose="02020603050405020304" pitchFamily="18" charset="0"/>
                <a:cs typeface="Times New Roman" panose="02020603050405020304" pitchFamily="18" charset="0"/>
              </a:rPr>
              <a:t>Latha</a:t>
            </a:r>
            <a:r>
              <a:rPr lang="en-IN" sz="3800" dirty="0">
                <a:latin typeface="Times New Roman" panose="02020603050405020304" pitchFamily="18" charset="0"/>
                <a:cs typeface="Times New Roman" panose="02020603050405020304" pitchFamily="18" charset="0"/>
              </a:rPr>
              <a:t> A- “A Comparative Study of Indian Food Image Classification Using K-Nearest-Neighbour and Support-Vector-Machines” (2019)</a:t>
            </a:r>
            <a:endParaRPr lang="en-US" sz="3800" dirty="0">
              <a:latin typeface="Times New Roman" panose="02020603050405020304" pitchFamily="18" charset="0"/>
              <a:cs typeface="Times New Roman" panose="02020603050405020304" pitchFamily="18" charset="0"/>
            </a:endParaRPr>
          </a:p>
          <a:p>
            <a:pPr marL="0" indent="0" algn="just">
              <a:buNone/>
            </a:pPr>
            <a:r>
              <a:rPr lang="en-IN" sz="3800" dirty="0">
                <a:latin typeface="Times New Roman" panose="02020603050405020304" pitchFamily="18" charset="0"/>
                <a:cs typeface="Times New Roman" panose="02020603050405020304" pitchFamily="18" charset="0"/>
              </a:rPr>
              <a:t>[5] </a:t>
            </a:r>
            <a:r>
              <a:rPr lang="en-IN" sz="3800" dirty="0" err="1">
                <a:latin typeface="Times New Roman" panose="02020603050405020304" pitchFamily="18" charset="0"/>
                <a:cs typeface="Times New Roman" panose="02020603050405020304" pitchFamily="18" charset="0"/>
              </a:rPr>
              <a:t>Hemraj</a:t>
            </a:r>
            <a:r>
              <a:rPr lang="en-IN" sz="3800" dirty="0">
                <a:latin typeface="Times New Roman" panose="02020603050405020304" pitchFamily="18" charset="0"/>
                <a:cs typeface="Times New Roman" panose="02020603050405020304" pitchFamily="18" charset="0"/>
              </a:rPr>
              <a:t> </a:t>
            </a:r>
            <a:r>
              <a:rPr lang="en-IN" sz="3800" dirty="0" err="1">
                <a:latin typeface="Times New Roman" panose="02020603050405020304" pitchFamily="18" charset="0"/>
                <a:cs typeface="Times New Roman" panose="02020603050405020304" pitchFamily="18" charset="0"/>
              </a:rPr>
              <a:t>Raikwar</a:t>
            </a:r>
            <a:r>
              <a:rPr lang="en-IN" sz="3800" dirty="0">
                <a:latin typeface="Times New Roman" panose="02020603050405020304" pitchFamily="18" charset="0"/>
                <a:cs typeface="Times New Roman" panose="02020603050405020304" pitchFamily="18" charset="0"/>
              </a:rPr>
              <a:t> and Himanshu Jain- “Calorie Estimation from Fast Food Images Using Support Vector Machine” (2018)</a:t>
            </a:r>
            <a:endParaRPr lang="en-US" sz="3800" dirty="0">
              <a:latin typeface="Times New Roman" panose="02020603050405020304" pitchFamily="18" charset="0"/>
              <a:cs typeface="Times New Roman" panose="02020603050405020304" pitchFamily="18" charset="0"/>
            </a:endParaRPr>
          </a:p>
          <a:p>
            <a:pPr marL="0" indent="0" algn="just">
              <a:buNone/>
            </a:pPr>
            <a:r>
              <a:rPr lang="en-IN" sz="3800" dirty="0">
                <a:latin typeface="Times New Roman" panose="02020603050405020304" pitchFamily="18" charset="0"/>
                <a:cs typeface="Times New Roman" panose="02020603050405020304" pitchFamily="18" charset="0"/>
              </a:rPr>
              <a:t>[6] </a:t>
            </a:r>
            <a:r>
              <a:rPr lang="en-IN" sz="3800" dirty="0" err="1">
                <a:latin typeface="Times New Roman" panose="02020603050405020304" pitchFamily="18" charset="0"/>
                <a:cs typeface="Times New Roman" panose="02020603050405020304" pitchFamily="18" charset="0"/>
              </a:rPr>
              <a:t>Hokuto</a:t>
            </a:r>
            <a:r>
              <a:rPr lang="en-IN" sz="3800" dirty="0">
                <a:latin typeface="Times New Roman" panose="02020603050405020304" pitchFamily="18" charset="0"/>
                <a:cs typeface="Times New Roman" panose="02020603050405020304" pitchFamily="18" charset="0"/>
              </a:rPr>
              <a:t> </a:t>
            </a:r>
            <a:r>
              <a:rPr lang="en-IN" sz="3800" dirty="0" err="1">
                <a:latin typeface="Times New Roman" panose="02020603050405020304" pitchFamily="18" charset="0"/>
                <a:cs typeface="Times New Roman" panose="02020603050405020304" pitchFamily="18" charset="0"/>
              </a:rPr>
              <a:t>Kagaya</a:t>
            </a:r>
            <a:r>
              <a:rPr lang="en-IN" sz="3800" dirty="0">
                <a:latin typeface="Times New Roman" panose="02020603050405020304" pitchFamily="18" charset="0"/>
                <a:cs typeface="Times New Roman" panose="02020603050405020304" pitchFamily="18" charset="0"/>
              </a:rPr>
              <a:t> and </a:t>
            </a:r>
            <a:r>
              <a:rPr lang="en-IN" sz="3800" dirty="0" err="1">
                <a:latin typeface="Times New Roman" panose="02020603050405020304" pitchFamily="18" charset="0"/>
                <a:cs typeface="Times New Roman" panose="02020603050405020304" pitchFamily="18" charset="0"/>
              </a:rPr>
              <a:t>Kiyoharu</a:t>
            </a:r>
            <a:r>
              <a:rPr lang="en-IN" sz="3800" dirty="0">
                <a:latin typeface="Times New Roman" panose="02020603050405020304" pitchFamily="18" charset="0"/>
                <a:cs typeface="Times New Roman" panose="02020603050405020304" pitchFamily="18" charset="0"/>
              </a:rPr>
              <a:t> </a:t>
            </a:r>
            <a:r>
              <a:rPr lang="en-IN" sz="3800" dirty="0" err="1">
                <a:latin typeface="Times New Roman" panose="02020603050405020304" pitchFamily="18" charset="0"/>
                <a:cs typeface="Times New Roman" panose="02020603050405020304" pitchFamily="18" charset="0"/>
              </a:rPr>
              <a:t>Aizawa</a:t>
            </a:r>
            <a:r>
              <a:rPr lang="en-IN" sz="3800" dirty="0">
                <a:latin typeface="Times New Roman" panose="02020603050405020304" pitchFamily="18" charset="0"/>
                <a:cs typeface="Times New Roman" panose="02020603050405020304" pitchFamily="18" charset="0"/>
              </a:rPr>
              <a:t>- “Food Detection and Recognition Using Convolutional Neural Network” The University of Tokyo.</a:t>
            </a:r>
            <a:endParaRPr lang="en-US" sz="3800" dirty="0">
              <a:latin typeface="Times New Roman" panose="02020603050405020304" pitchFamily="18" charset="0"/>
              <a:cs typeface="Times New Roman" panose="02020603050405020304" pitchFamily="18" charset="0"/>
            </a:endParaRPr>
          </a:p>
          <a:p>
            <a:pPr marL="0" indent="0" algn="just">
              <a:buNone/>
            </a:pPr>
            <a:r>
              <a:rPr lang="en-IN" sz="3800" dirty="0">
                <a:latin typeface="Times New Roman" panose="02020603050405020304" pitchFamily="18" charset="0"/>
                <a:cs typeface="Times New Roman" panose="02020603050405020304" pitchFamily="18" charset="0"/>
              </a:rPr>
              <a:t>[7] Thai Alimentation Image Classification by </a:t>
            </a:r>
            <a:r>
              <a:rPr lang="en-IN" sz="3800" dirty="0" err="1">
                <a:latin typeface="Times New Roman" panose="02020603050405020304" pitchFamily="18" charset="0"/>
                <a:cs typeface="Times New Roman" panose="02020603050405020304" pitchFamily="18" charset="0"/>
              </a:rPr>
              <a:t>NaritHnoohom</a:t>
            </a:r>
            <a:r>
              <a:rPr lang="en-IN" sz="3800" dirty="0">
                <a:latin typeface="Times New Roman" panose="02020603050405020304" pitchFamily="18" charset="0"/>
                <a:cs typeface="Times New Roman" panose="02020603050405020304" pitchFamily="18" charset="0"/>
              </a:rPr>
              <a:t> and </a:t>
            </a:r>
            <a:r>
              <a:rPr lang="en-IN" sz="3800" dirty="0" err="1">
                <a:latin typeface="Times New Roman" panose="02020603050405020304" pitchFamily="18" charset="0"/>
                <a:cs typeface="Times New Roman" panose="02020603050405020304" pitchFamily="18" charset="0"/>
              </a:rPr>
              <a:t>SumethYuenyong</a:t>
            </a:r>
            <a:endParaRPr lang="en-US" sz="3800" dirty="0">
              <a:latin typeface="Times New Roman" panose="02020603050405020304" pitchFamily="18" charset="0"/>
              <a:cs typeface="Times New Roman" panose="02020603050405020304" pitchFamily="18" charset="0"/>
            </a:endParaRPr>
          </a:p>
          <a:p>
            <a:pPr marL="0" indent="0" algn="just">
              <a:buNone/>
            </a:pPr>
            <a:r>
              <a:rPr lang="en-IN" sz="3800" dirty="0">
                <a:latin typeface="Times New Roman" panose="02020603050405020304" pitchFamily="18" charset="0"/>
                <a:cs typeface="Times New Roman" panose="02020603050405020304" pitchFamily="18" charset="0"/>
              </a:rPr>
              <a:t>[8] Mohammed A. S </a:t>
            </a:r>
            <a:r>
              <a:rPr lang="en-IN" sz="3800" dirty="0" err="1">
                <a:latin typeface="Times New Roman" panose="02020603050405020304" pitchFamily="18" charset="0"/>
                <a:cs typeface="Times New Roman" panose="02020603050405020304" pitchFamily="18" charset="0"/>
              </a:rPr>
              <a:t>ubhi</a:t>
            </a:r>
            <a:r>
              <a:rPr lang="en-IN" sz="3800" dirty="0">
                <a:latin typeface="Times New Roman" panose="02020603050405020304" pitchFamily="18" charset="0"/>
                <a:cs typeface="Times New Roman" panose="02020603050405020304" pitchFamily="18" charset="0"/>
              </a:rPr>
              <a:t> and </a:t>
            </a:r>
            <a:r>
              <a:rPr lang="en-IN" sz="3800" dirty="0" err="1">
                <a:latin typeface="Times New Roman" panose="02020603050405020304" pitchFamily="18" charset="0"/>
                <a:cs typeface="Times New Roman" panose="02020603050405020304" pitchFamily="18" charset="0"/>
              </a:rPr>
              <a:t>Sawal</a:t>
            </a:r>
            <a:r>
              <a:rPr lang="en-IN" sz="3800" dirty="0">
                <a:latin typeface="Times New Roman" panose="02020603050405020304" pitchFamily="18" charset="0"/>
                <a:cs typeface="Times New Roman" panose="02020603050405020304" pitchFamily="18" charset="0"/>
              </a:rPr>
              <a:t> </a:t>
            </a:r>
            <a:r>
              <a:rPr lang="en-IN" sz="3800" dirty="0" err="1">
                <a:latin typeface="Times New Roman" panose="02020603050405020304" pitchFamily="18" charset="0"/>
                <a:cs typeface="Times New Roman" panose="02020603050405020304" pitchFamily="18" charset="0"/>
              </a:rPr>
              <a:t>Md.Ali</a:t>
            </a:r>
            <a:r>
              <a:rPr lang="en-IN" sz="3800" dirty="0">
                <a:latin typeface="Times New Roman" panose="02020603050405020304" pitchFamily="18" charset="0"/>
                <a:cs typeface="Times New Roman" panose="02020603050405020304" pitchFamily="18" charset="0"/>
              </a:rPr>
              <a:t> – “A Deep Convolutional Neural Network for Food Detection and Recognition” </a:t>
            </a:r>
            <a:endParaRPr lang="en-US" sz="3800" dirty="0">
              <a:latin typeface="Times New Roman" panose="02020603050405020304" pitchFamily="18" charset="0"/>
              <a:cs typeface="Times New Roman" panose="02020603050405020304" pitchFamily="18" charset="0"/>
            </a:endParaRPr>
          </a:p>
          <a:p>
            <a:pPr marL="0" indent="0" algn="just">
              <a:buNone/>
            </a:pPr>
            <a:r>
              <a:rPr lang="en-IN" sz="3800" dirty="0">
                <a:latin typeface="Times New Roman" panose="02020603050405020304" pitchFamily="18" charset="0"/>
                <a:cs typeface="Times New Roman" panose="02020603050405020304" pitchFamily="18" charset="0"/>
              </a:rPr>
              <a:t>[9] J. D. A. Berg and L. Fei-Fei, “Large scale visual recognition challenge 2010”</a:t>
            </a:r>
            <a:r>
              <a:rPr lang="en-US" sz="3800" dirty="0">
                <a:latin typeface="Times New Roman" panose="02020603050405020304" pitchFamily="18" charset="0"/>
                <a:cs typeface="Times New Roman" panose="02020603050405020304" pitchFamily="18" charset="0"/>
              </a:rPr>
              <a:t> </a:t>
            </a:r>
            <a:r>
              <a:rPr lang="en-IN" sz="3800" dirty="0">
                <a:latin typeface="Times New Roman" panose="02020603050405020304" pitchFamily="18" charset="0"/>
                <a:cs typeface="Times New Roman" panose="02020603050405020304" pitchFamily="18" charset="0"/>
              </a:rPr>
              <a:t>http://imagenet.org/download, 2010, [</a:t>
            </a:r>
            <a:r>
              <a:rPr lang="en-IN" sz="3800" dirty="0" err="1">
                <a:latin typeface="Times New Roman" panose="02020603050405020304" pitchFamily="18" charset="0"/>
                <a:cs typeface="Times New Roman" panose="02020603050405020304" pitchFamily="18" charset="0"/>
              </a:rPr>
              <a:t>Online;accessed</a:t>
            </a:r>
            <a:r>
              <a:rPr lang="en-IN" sz="3800" dirty="0">
                <a:latin typeface="Times New Roman" panose="02020603050405020304" pitchFamily="18" charset="0"/>
                <a:cs typeface="Times New Roman" panose="02020603050405020304" pitchFamily="18" charset="0"/>
              </a:rPr>
              <a:t> 29-Jan-2018]</a:t>
            </a:r>
            <a:endParaRPr lang="en-US" sz="3800" dirty="0">
              <a:latin typeface="Times New Roman" panose="02020603050405020304" pitchFamily="18" charset="0"/>
              <a:cs typeface="Times New Roman" panose="02020603050405020304" pitchFamily="18" charset="0"/>
            </a:endParaRPr>
          </a:p>
          <a:p>
            <a:pPr marL="0" indent="0" algn="just">
              <a:buNone/>
            </a:pPr>
            <a:r>
              <a:rPr lang="en-IN" sz="3800" dirty="0">
                <a:latin typeface="Times New Roman" panose="02020603050405020304" pitchFamily="18" charset="0"/>
                <a:cs typeface="Times New Roman" panose="02020603050405020304" pitchFamily="18" charset="0"/>
              </a:rPr>
              <a:t>[10] </a:t>
            </a:r>
            <a:r>
              <a:rPr lang="en-IN" sz="3800" dirty="0" err="1">
                <a:latin typeface="Times New Roman" panose="02020603050405020304" pitchFamily="18" charset="0"/>
                <a:cs typeface="Times New Roman" panose="02020603050405020304" pitchFamily="18" charset="0"/>
              </a:rPr>
              <a:t>Szegedy</a:t>
            </a:r>
            <a:r>
              <a:rPr lang="en-IN" sz="3800" dirty="0">
                <a:latin typeface="Times New Roman" panose="02020603050405020304" pitchFamily="18" charset="0"/>
                <a:cs typeface="Times New Roman" panose="02020603050405020304" pitchFamily="18" charset="0"/>
              </a:rPr>
              <a:t>, C., </a:t>
            </a:r>
            <a:r>
              <a:rPr lang="en-IN" sz="3800" dirty="0" err="1">
                <a:latin typeface="Times New Roman" panose="02020603050405020304" pitchFamily="18" charset="0"/>
                <a:cs typeface="Times New Roman" panose="02020603050405020304" pitchFamily="18" charset="0"/>
              </a:rPr>
              <a:t>Vanhoucke</a:t>
            </a:r>
            <a:r>
              <a:rPr lang="en-IN" sz="3800" dirty="0">
                <a:latin typeface="Times New Roman" panose="02020603050405020304" pitchFamily="18" charset="0"/>
                <a:cs typeface="Times New Roman" panose="02020603050405020304" pitchFamily="18" charset="0"/>
              </a:rPr>
              <a:t>, V., </a:t>
            </a:r>
            <a:r>
              <a:rPr lang="en-IN" sz="3800" dirty="0" err="1">
                <a:latin typeface="Times New Roman" panose="02020603050405020304" pitchFamily="18" charset="0"/>
                <a:cs typeface="Times New Roman" panose="02020603050405020304" pitchFamily="18" charset="0"/>
              </a:rPr>
              <a:t>Ioffe</a:t>
            </a:r>
            <a:r>
              <a:rPr lang="en-IN" sz="3800" dirty="0">
                <a:latin typeface="Times New Roman" panose="02020603050405020304" pitchFamily="18" charset="0"/>
                <a:cs typeface="Times New Roman" panose="02020603050405020304" pitchFamily="18" charset="0"/>
              </a:rPr>
              <a:t>, S., </a:t>
            </a:r>
            <a:r>
              <a:rPr lang="en-IN" sz="3800" dirty="0" err="1">
                <a:latin typeface="Times New Roman" panose="02020603050405020304" pitchFamily="18" charset="0"/>
                <a:cs typeface="Times New Roman" panose="02020603050405020304" pitchFamily="18" charset="0"/>
              </a:rPr>
              <a:t>Shlens</a:t>
            </a:r>
            <a:r>
              <a:rPr lang="en-IN" sz="3800" dirty="0">
                <a:latin typeface="Times New Roman" panose="02020603050405020304" pitchFamily="18" charset="0"/>
                <a:cs typeface="Times New Roman" panose="02020603050405020304" pitchFamily="18" charset="0"/>
              </a:rPr>
              <a:t>, J., </a:t>
            </a:r>
            <a:r>
              <a:rPr lang="en-IN" sz="3800" dirty="0" err="1">
                <a:latin typeface="Times New Roman" panose="02020603050405020304" pitchFamily="18" charset="0"/>
                <a:cs typeface="Times New Roman" panose="02020603050405020304" pitchFamily="18" charset="0"/>
              </a:rPr>
              <a:t>Wojna</a:t>
            </a:r>
            <a:r>
              <a:rPr lang="en-IN" sz="3800" dirty="0">
                <a:latin typeface="Times New Roman" panose="02020603050405020304" pitchFamily="18" charset="0"/>
                <a:cs typeface="Times New Roman" panose="02020603050405020304" pitchFamily="18" charset="0"/>
              </a:rPr>
              <a:t>, Z.(2016) “Rethinking the</a:t>
            </a:r>
            <a:r>
              <a:rPr lang="en-US" sz="3800" dirty="0">
                <a:latin typeface="Times New Roman" panose="02020603050405020304" pitchFamily="18" charset="0"/>
                <a:cs typeface="Times New Roman" panose="02020603050405020304" pitchFamily="18" charset="0"/>
              </a:rPr>
              <a:t> </a:t>
            </a:r>
            <a:r>
              <a:rPr lang="en-IN" sz="3800" dirty="0">
                <a:latin typeface="Times New Roman" panose="02020603050405020304" pitchFamily="18" charset="0"/>
                <a:cs typeface="Times New Roman" panose="02020603050405020304" pitchFamily="18" charset="0"/>
              </a:rPr>
              <a:t>inception architecture for computer vision. </a:t>
            </a:r>
            <a:r>
              <a:rPr lang="en-IN" sz="3800" dirty="0" err="1">
                <a:latin typeface="Times New Roman" panose="02020603050405020304" pitchFamily="18" charset="0"/>
                <a:cs typeface="Times New Roman" panose="02020603050405020304" pitchFamily="18" charset="0"/>
              </a:rPr>
              <a:t>InProceedings</a:t>
            </a:r>
            <a:r>
              <a:rPr lang="en-IN" sz="3800" dirty="0">
                <a:latin typeface="Times New Roman" panose="02020603050405020304" pitchFamily="18" charset="0"/>
                <a:cs typeface="Times New Roman" panose="02020603050405020304" pitchFamily="18" charset="0"/>
              </a:rPr>
              <a:t> of the IEEE conference on computer vision and pattern recognition (pp.2818-2826)”</a:t>
            </a:r>
            <a:endParaRPr lang="en-US" sz="3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FD1E2D-EEF1-47E3-98BB-8DE8C57C083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THANK YOU</a:t>
            </a:r>
            <a:br>
              <a:rPr lang="en-US" dirty="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AA8B657-0CDD-47AA-8C04-B273AA340233}"/>
              </a:ext>
            </a:extLst>
          </p:cNvPr>
          <p:cNvSpPr>
            <a:spLocks noGrp="1"/>
          </p:cNvSpPr>
          <p:nvPr>
            <p:ph idx="1"/>
          </p:nvPr>
        </p:nvSpPr>
        <p:spPr>
          <a:xfrm>
            <a:off x="2589212" y="1655545"/>
            <a:ext cx="8915400" cy="4754880"/>
          </a:xfrm>
        </p:spPr>
        <p:txBody>
          <a:bodyPr>
            <a:normAutofit/>
          </a:bodyPr>
          <a:lstStyle/>
          <a:p>
            <a:pPr>
              <a:buFont typeface="+mj-lt"/>
              <a:buAutoNum type="arabicPeriod"/>
            </a:pPr>
            <a:r>
              <a:rPr lang="en-US" sz="2400" dirty="0">
                <a:latin typeface="Times New Roman" panose="02020603050405020304" pitchFamily="18" charset="0"/>
                <a:cs typeface="Times New Roman" panose="02020603050405020304" pitchFamily="18" charset="0"/>
              </a:rPr>
              <a:t>Introduction</a:t>
            </a:r>
          </a:p>
          <a:p>
            <a:pPr>
              <a:buFont typeface="+mj-lt"/>
              <a:buAutoNum type="arabicPeriod"/>
            </a:pPr>
            <a:r>
              <a:rPr lang="en-US" sz="2400" dirty="0">
                <a:latin typeface="Times New Roman" panose="02020603050405020304" pitchFamily="18" charset="0"/>
                <a:cs typeface="Times New Roman" panose="02020603050405020304" pitchFamily="18" charset="0"/>
              </a:rPr>
              <a:t>Problem definition</a:t>
            </a:r>
          </a:p>
          <a:p>
            <a:pPr>
              <a:buFont typeface="+mj-lt"/>
              <a:buAutoNum type="arabicPeriod"/>
            </a:pPr>
            <a:r>
              <a:rPr lang="en-US" sz="2400" dirty="0">
                <a:latin typeface="Times New Roman" panose="02020603050405020304" pitchFamily="18" charset="0"/>
                <a:cs typeface="Times New Roman" panose="02020603050405020304" pitchFamily="18" charset="0"/>
              </a:rPr>
              <a:t>Objectives</a:t>
            </a:r>
          </a:p>
          <a:p>
            <a:pPr>
              <a:buFont typeface="+mj-lt"/>
              <a:buAutoNum type="arabicPeriod"/>
            </a:pPr>
            <a:r>
              <a:rPr lang="en-US" sz="2400" dirty="0">
                <a:latin typeface="Times New Roman" panose="02020603050405020304" pitchFamily="18" charset="0"/>
                <a:cs typeface="Times New Roman" panose="02020603050405020304" pitchFamily="18" charset="0"/>
              </a:rPr>
              <a:t>Methodology</a:t>
            </a:r>
          </a:p>
          <a:p>
            <a:pPr>
              <a:buFont typeface="+mj-lt"/>
              <a:buAutoNum type="arabicPeriod"/>
            </a:pPr>
            <a:r>
              <a:rPr lang="en-US" sz="2400" dirty="0">
                <a:latin typeface="Times New Roman" panose="02020603050405020304" pitchFamily="18" charset="0"/>
                <a:cs typeface="Times New Roman" panose="02020603050405020304" pitchFamily="18" charset="0"/>
              </a:rPr>
              <a:t>Literature survey</a:t>
            </a:r>
          </a:p>
          <a:p>
            <a:pPr>
              <a:buFont typeface="+mj-lt"/>
              <a:buAutoNum type="arabicPeriod"/>
            </a:pPr>
            <a:r>
              <a:rPr lang="en-US" sz="2400" dirty="0">
                <a:latin typeface="Times New Roman" panose="02020603050405020304" pitchFamily="18" charset="0"/>
                <a:cs typeface="Times New Roman" panose="02020603050405020304" pitchFamily="18" charset="0"/>
              </a:rPr>
              <a:t>System architecture</a:t>
            </a:r>
          </a:p>
          <a:p>
            <a:pPr>
              <a:buFont typeface="+mj-lt"/>
              <a:buAutoNum type="arabicPeriod"/>
            </a:pPr>
            <a:r>
              <a:rPr lang="en-US" sz="2400" dirty="0">
                <a:latin typeface="Times New Roman" panose="02020603050405020304" pitchFamily="18" charset="0"/>
                <a:cs typeface="Times New Roman" panose="02020603050405020304" pitchFamily="18" charset="0"/>
              </a:rPr>
              <a:t>Testing and Results</a:t>
            </a:r>
          </a:p>
          <a:p>
            <a:pPr>
              <a:buFont typeface="+mj-lt"/>
              <a:buAutoNum type="arabicPeriod"/>
            </a:pPr>
            <a:r>
              <a:rPr lang="en-US" sz="2400" dirty="0">
                <a:latin typeface="Times New Roman" panose="02020603050405020304" pitchFamily="18" charset="0"/>
                <a:cs typeface="Times New Roman" panose="02020603050405020304" pitchFamily="18" charset="0"/>
              </a:rPr>
              <a:t>Conclusions</a:t>
            </a:r>
          </a:p>
          <a:p>
            <a:pPr>
              <a:buFont typeface="+mj-lt"/>
              <a:buAutoNum type="arabicPeriod"/>
            </a:pPr>
            <a:r>
              <a:rPr lang="en-US" sz="2400" dirty="0">
                <a:latin typeface="Times New Roman" panose="02020603050405020304" pitchFamily="18" charset="0"/>
                <a:cs typeface="Times New Roman" panose="02020603050405020304" pitchFamily="18" charset="0"/>
              </a:rPr>
              <a:t>References</a:t>
            </a:r>
          </a:p>
          <a:p>
            <a:pPr>
              <a:buFont typeface="+mj-lt"/>
              <a:buAutoNum type="arabicPeriod"/>
            </a:pPr>
            <a:endParaRPr lang="en-US" dirty="0"/>
          </a:p>
          <a:p>
            <a:pPr>
              <a:buFont typeface="+mj-lt"/>
              <a:buAutoNum type="arabicPeriod"/>
            </a:pPr>
            <a:endParaRPr lang="en-US" dirty="0"/>
          </a:p>
          <a:p>
            <a:pPr>
              <a:buFont typeface="+mj-lt"/>
              <a:buAutoNum type="arabicPeriod"/>
            </a:pPr>
            <a:endParaRPr lang="en-US" dirty="0"/>
          </a:p>
          <a:p>
            <a:pPr>
              <a:buFont typeface="+mj-lt"/>
              <a:buAutoNum type="arabicPeriod"/>
            </a:pPr>
            <a:endParaRPr lang="en-US" dirty="0"/>
          </a:p>
          <a:p>
            <a:pPr>
              <a:buFont typeface="+mj-lt"/>
              <a:buAutoNum type="arabicPeriod"/>
            </a:pPr>
            <a:endParaRPr lang="en-US" dirty="0"/>
          </a:p>
        </p:txBody>
      </p:sp>
      <p:sp>
        <p:nvSpPr>
          <p:cNvPr id="6" name="Rectangle 2">
            <a:extLst>
              <a:ext uri="{FF2B5EF4-FFF2-40B4-BE49-F238E27FC236}">
                <a16:creationId xmlns:a16="http://schemas.microsoft.com/office/drawing/2014/main" id="{83C53DE6-C3A0-47AE-BF15-BEE82F5208A8}"/>
              </a:ext>
            </a:extLst>
          </p:cNvPr>
          <p:cNvSpPr>
            <a:spLocks noGrp="1" noChangeArrowheads="1"/>
          </p:cNvSpPr>
          <p:nvPr>
            <p:ph type="title"/>
          </p:nvPr>
        </p:nvSpPr>
        <p:spPr bwMode="auto">
          <a:xfrm>
            <a:off x="2592388" y="623888"/>
            <a:ext cx="21852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912813" fontAlgn="base">
              <a:spcBef>
                <a:spcPct val="0"/>
              </a:spcBef>
              <a:spcAft>
                <a:spcPct val="0"/>
              </a:spcAf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912813" fontAlgn="base">
              <a:spcBef>
                <a:spcPct val="0"/>
              </a:spcBef>
              <a:spcAft>
                <a:spcPct val="0"/>
              </a:spcAf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912813" fontAlgn="base">
              <a:spcBef>
                <a:spcPct val="0"/>
              </a:spcBef>
              <a:spcAft>
                <a:spcPct val="0"/>
              </a:spcAf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912813" fontAlgn="base">
              <a:spcBef>
                <a:spcPct val="0"/>
              </a:spcBef>
              <a:spcAft>
                <a:spcPct val="0"/>
              </a:spcAf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r>
              <a:rPr lang="en-IN" altLang="en-US" b="1" dirty="0">
                <a:latin typeface="Times New Roman" panose="02020603050405020304" pitchFamily="18" charset="0"/>
                <a:cs typeface="Times New Roman" panose="02020603050405020304" pitchFamily="18" charset="0"/>
              </a:rPr>
              <a:t>AGENDA</a:t>
            </a:r>
            <a:endParaRPr lang="en-US" alt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2DB779-4A2E-4C43-ACB0-D01FF3145C82}"/>
              </a:ext>
            </a:extLst>
          </p:cNvPr>
          <p:cNvSpPr>
            <a:spLocks noGrp="1"/>
          </p:cNvSpPr>
          <p:nvPr>
            <p:ph type="title"/>
          </p:nvPr>
        </p:nvSpPr>
        <p:spPr>
          <a:xfrm>
            <a:off x="2592925" y="624110"/>
            <a:ext cx="8911687" cy="761630"/>
          </a:xfrm>
        </p:spPr>
        <p:txBody>
          <a:bodyPr/>
          <a:lstStyle/>
          <a:p>
            <a:r>
              <a:rPr lang="en-IN" altLang="en-US" b="1" dirty="0">
                <a:latin typeface="Times New Roman" panose="02020603050405020304" pitchFamily="18" charset="0"/>
                <a:cs typeface="Times New Roman" panose="02020603050405020304" pitchFamily="18" charset="0"/>
              </a:rPr>
              <a:t>INTRODUCTION</a:t>
            </a:r>
            <a:endParaRPr lang="en-US" dirty="0"/>
          </a:p>
        </p:txBody>
      </p:sp>
      <p:sp>
        <p:nvSpPr>
          <p:cNvPr id="4" name="Content Placeholder 3">
            <a:extLst>
              <a:ext uri="{FF2B5EF4-FFF2-40B4-BE49-F238E27FC236}">
                <a16:creationId xmlns:a16="http://schemas.microsoft.com/office/drawing/2014/main" id="{AC863091-ED43-4981-B8A4-8D0B8D7E6CA6}"/>
              </a:ext>
            </a:extLst>
          </p:cNvPr>
          <p:cNvSpPr>
            <a:spLocks noGrp="1"/>
          </p:cNvSpPr>
          <p:nvPr>
            <p:ph idx="1"/>
          </p:nvPr>
        </p:nvSpPr>
        <p:spPr>
          <a:xfrm>
            <a:off x="2589212" y="2133600"/>
            <a:ext cx="8915400" cy="4295480"/>
          </a:xfrm>
        </p:spPr>
        <p:txBody>
          <a:bodyPr>
            <a:normAutofit fontScale="92500" lnSpcReduction="10000"/>
          </a:bodyPr>
          <a:lstStyle/>
          <a:p>
            <a:pPr marL="285750" indent="-285750" algn="just"/>
            <a:r>
              <a:rPr lang="en-US" sz="2600" dirty="0">
                <a:latin typeface="Times New Roman" panose="02020603050405020304" pitchFamily="18" charset="0"/>
                <a:cs typeface="Times New Roman" panose="02020603050405020304" pitchFamily="18" charset="0"/>
              </a:rPr>
              <a:t>Nutritional components and calories are a must for the body, as they generate energy.</a:t>
            </a:r>
          </a:p>
          <a:p>
            <a:pPr marL="285750" indent="-285750" algn="just"/>
            <a:r>
              <a:rPr lang="en-US" sz="2600" dirty="0">
                <a:latin typeface="Times New Roman" panose="02020603050405020304" pitchFamily="18" charset="0"/>
                <a:cs typeface="Times New Roman" panose="02020603050405020304" pitchFamily="18" charset="0"/>
              </a:rPr>
              <a:t>But it is said that an excess of anything is bad and the same applies to the intake of calories too.</a:t>
            </a:r>
          </a:p>
          <a:p>
            <a:pPr marL="285750" indent="-285750" algn="just"/>
            <a:r>
              <a:rPr lang="en-US" sz="2600" dirty="0">
                <a:latin typeface="Times New Roman" panose="02020603050405020304" pitchFamily="18" charset="0"/>
                <a:cs typeface="Times New Roman" panose="02020603050405020304" pitchFamily="18" charset="0"/>
              </a:rPr>
              <a:t>If there is an excess of calories in our body, it gets stored in the form of fats, thus making us overweight.</a:t>
            </a:r>
          </a:p>
          <a:p>
            <a:pPr marL="285750" indent="-285750" algn="just"/>
            <a:r>
              <a:rPr lang="en-US" sz="2600" dirty="0">
                <a:latin typeface="Times New Roman" panose="02020603050405020304" pitchFamily="18" charset="0"/>
                <a:cs typeface="Times New Roman" panose="02020603050405020304" pitchFamily="18" charset="0"/>
              </a:rPr>
              <a:t>Adult calorie requirements differ from that of a child and in the same way, the daily calorie requirement of Body Mass Index (BMI) is a person’s weight in kilograms divided by the square of their height in meters. It is one of the most commonly used ways of estimating whether a person is overweight or not.</a:t>
            </a:r>
          </a:p>
          <a:p>
            <a:pPr marL="285750" indent="-285750"/>
            <a:endParaRPr lang="en-US" dirty="0"/>
          </a:p>
          <a:p>
            <a:pPr marL="285750" indent="-285750"/>
            <a:endParaRPr lang="en-US" dirty="0"/>
          </a:p>
          <a:p>
            <a:endParaRPr lang="en-US" dirty="0"/>
          </a:p>
        </p:txBody>
      </p:sp>
    </p:spTree>
    <p:extLst>
      <p:ext uri="{BB962C8B-B14F-4D97-AF65-F5344CB8AC3E}">
        <p14:creationId xmlns:p14="http://schemas.microsoft.com/office/powerpoint/2010/main" val="188929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A31E66-0805-478A-876D-6E1E2A1F0DA2}"/>
              </a:ext>
            </a:extLst>
          </p:cNvPr>
          <p:cNvSpPr>
            <a:spLocks noGrp="1"/>
          </p:cNvSpPr>
          <p:nvPr>
            <p:ph idx="1"/>
          </p:nvPr>
        </p:nvSpPr>
        <p:spPr>
          <a:xfrm>
            <a:off x="2589212" y="1564849"/>
            <a:ext cx="8915400" cy="4346373"/>
          </a:xfrm>
        </p:spPr>
        <p:txBody>
          <a:bodyPr>
            <a:normAutofit/>
          </a:bodyPr>
          <a:lstStyle/>
          <a:p>
            <a:pPr algn="just"/>
            <a:r>
              <a:rPr lang="en-US" sz="2400" dirty="0">
                <a:latin typeface="Times New Roman" panose="02020603050405020304" pitchFamily="18" charset="0"/>
                <a:cs typeface="Times New Roman" panose="02020603050405020304" pitchFamily="18" charset="0"/>
              </a:rPr>
              <a:t>People suffering from such problems require an easy way to control their calorie whereas others take it as a step towards prevention. </a:t>
            </a:r>
          </a:p>
          <a:p>
            <a:pPr algn="just"/>
            <a:r>
              <a:rPr lang="en-US" sz="2400" dirty="0">
                <a:latin typeface="Times New Roman" panose="02020603050405020304" pitchFamily="18" charset="0"/>
                <a:cs typeface="Times New Roman" panose="02020603050405020304" pitchFamily="18" charset="0"/>
              </a:rPr>
              <a:t>Thus, Maintaining a healthy diet is an important goal for many people.</a:t>
            </a:r>
          </a:p>
          <a:p>
            <a:pPr algn="just"/>
            <a:r>
              <a:rPr lang="en-US" sz="2400" dirty="0">
                <a:latin typeface="Times New Roman" panose="02020603050405020304" pitchFamily="18" charset="0"/>
                <a:cs typeface="Times New Roman" panose="02020603050405020304" pitchFamily="18" charset="0"/>
              </a:rPr>
              <a:t>To maintain a healthy diet one must know the nutrition of the food they consume.</a:t>
            </a:r>
            <a:endParaRPr lang="en-US" sz="2400" dirty="0"/>
          </a:p>
        </p:txBody>
      </p:sp>
    </p:spTree>
    <p:extLst>
      <p:ext uri="{BB962C8B-B14F-4D97-AF65-F5344CB8AC3E}">
        <p14:creationId xmlns:p14="http://schemas.microsoft.com/office/powerpoint/2010/main" val="1276593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1329C4-6B99-4753-85DB-7AE059FA481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DEFINITION</a:t>
            </a:r>
          </a:p>
        </p:txBody>
      </p:sp>
      <p:sp>
        <p:nvSpPr>
          <p:cNvPr id="5" name="Content Placeholder 4">
            <a:extLst>
              <a:ext uri="{FF2B5EF4-FFF2-40B4-BE49-F238E27FC236}">
                <a16:creationId xmlns:a16="http://schemas.microsoft.com/office/drawing/2014/main" id="{11859B20-AB83-43F2-BA7B-8EDB852677EE}"/>
              </a:ext>
            </a:extLst>
          </p:cNvPr>
          <p:cNvSpPr>
            <a:spLocks noGrp="1"/>
          </p:cNvSpPr>
          <p:nvPr>
            <p:ph idx="1"/>
          </p:nvPr>
        </p:nvSpPr>
        <p:spPr/>
        <p:txBody>
          <a:bodyPr/>
          <a:lstStyle/>
          <a:p>
            <a:pPr algn="just"/>
            <a:r>
              <a:rPr lang="en-IN" sz="2400" dirty="0">
                <a:latin typeface="Times New Roman" panose="02020603050405020304" pitchFamily="18" charset="0"/>
                <a:cs typeface="Times New Roman" panose="02020603050405020304" pitchFamily="18" charset="0"/>
              </a:rPr>
              <a:t>The majority of the population suffers from obesity and overweight that presents risk to health. It is a major concern that leads to serious life threatening illness like heart disease, stroke, high Blood Pressure and diabetes. </a:t>
            </a:r>
            <a:endParaRPr lang="en-US"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It becomes inevitable to keep track of food intake and to keep everything on track by maintaining daily food habits on a dairy.</a:t>
            </a:r>
            <a:endParaRPr lang="en-US"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How can we combat this through technical methods such as Machine Learning by </a:t>
            </a:r>
            <a:r>
              <a:rPr lang="en-US" sz="2400" dirty="0">
                <a:latin typeface="Times New Roman" panose="02020603050405020304" pitchFamily="18" charset="0"/>
                <a:cs typeface="Times New Roman" panose="02020603050405020304" pitchFamily="18" charset="0"/>
              </a:rPr>
              <a:t>estimating </a:t>
            </a:r>
            <a:r>
              <a:rPr lang="en-IN" sz="2400" dirty="0">
                <a:latin typeface="Times New Roman" panose="02020603050405020304" pitchFamily="18" charset="0"/>
                <a:cs typeface="Times New Roman" panose="02020603050405020304" pitchFamily="18" charset="0"/>
              </a:rPr>
              <a:t>the Calories and Nutrition?</a:t>
            </a:r>
            <a:endParaRPr lang="en-US" sz="24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0BF87-04B9-4F31-BBD5-10754DD9CAE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OBJECTIVES</a:t>
            </a:r>
          </a:p>
        </p:txBody>
      </p:sp>
      <p:sp>
        <p:nvSpPr>
          <p:cNvPr id="5" name="Rectangle 3">
            <a:extLst>
              <a:ext uri="{FF2B5EF4-FFF2-40B4-BE49-F238E27FC236}">
                <a16:creationId xmlns:a16="http://schemas.microsoft.com/office/drawing/2014/main" id="{04262B15-A6A4-4CE8-A4EC-F8F660D5128E}"/>
              </a:ext>
            </a:extLst>
          </p:cNvPr>
          <p:cNvSpPr>
            <a:spLocks noGrp="1" noChangeArrowheads="1"/>
          </p:cNvSpPr>
          <p:nvPr>
            <p:ph idx="1"/>
          </p:nvPr>
        </p:nvSpPr>
        <p:spPr bwMode="auto">
          <a:xfrm>
            <a:off x="2589214" y="2133600"/>
            <a:ext cx="9161800" cy="3062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912813" fontAlgn="base">
              <a:spcBef>
                <a:spcPct val="0"/>
              </a:spcBef>
              <a:spcAft>
                <a:spcPct val="0"/>
              </a:spcAf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912813" fontAlgn="base">
              <a:spcBef>
                <a:spcPct val="0"/>
              </a:spcBef>
              <a:spcAft>
                <a:spcPct val="0"/>
              </a:spcAf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912813" fontAlgn="base">
              <a:spcBef>
                <a:spcPct val="0"/>
              </a:spcBef>
              <a:spcAft>
                <a:spcPct val="0"/>
              </a:spcAf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912813" fontAlgn="base">
              <a:spcBef>
                <a:spcPct val="0"/>
              </a:spcBef>
              <a:spcAft>
                <a:spcPct val="0"/>
              </a:spcAf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lvl="0" algn="just"/>
            <a:r>
              <a:rPr lang="en-IN" sz="2400" dirty="0">
                <a:latin typeface="Times New Roman" panose="02020603050405020304" pitchFamily="18" charset="0"/>
                <a:cs typeface="Times New Roman" panose="02020603050405020304" pitchFamily="18" charset="0"/>
              </a:rPr>
              <a:t>To detect the image of the Food using input images.</a:t>
            </a:r>
            <a:endParaRPr lang="en-US" sz="2400" dirty="0">
              <a:latin typeface="Times New Roman" panose="02020603050405020304" pitchFamily="18" charset="0"/>
              <a:cs typeface="Times New Roman" panose="02020603050405020304" pitchFamily="18" charset="0"/>
            </a:endParaRPr>
          </a:p>
          <a:p>
            <a:pPr lvl="0" algn="just"/>
            <a:r>
              <a:rPr lang="en-IN" sz="2400" dirty="0">
                <a:latin typeface="Times New Roman" panose="02020603050405020304" pitchFamily="18" charset="0"/>
                <a:cs typeface="Times New Roman" panose="02020603050405020304" pitchFamily="18" charset="0"/>
              </a:rPr>
              <a:t>To devise an algorithm which can accurately predict the food item from the given food image.</a:t>
            </a:r>
            <a:endParaRPr lang="en-US" sz="2400" dirty="0">
              <a:latin typeface="Times New Roman" panose="02020603050405020304" pitchFamily="18" charset="0"/>
              <a:cs typeface="Times New Roman" panose="02020603050405020304" pitchFamily="18" charset="0"/>
            </a:endParaRPr>
          </a:p>
          <a:p>
            <a:pPr lvl="0" algn="just"/>
            <a:r>
              <a:rPr lang="en-IN" sz="2400" dirty="0">
                <a:latin typeface="Times New Roman" panose="02020603050405020304" pitchFamily="18" charset="0"/>
                <a:cs typeface="Times New Roman" panose="02020603050405020304" pitchFamily="18" charset="0"/>
              </a:rPr>
              <a:t>The project aims at estimating the calories contained in the given food item, by devising an algorithm trained on various nutritional information.</a:t>
            </a:r>
            <a:endParaRPr lang="en-US"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To give out calories and other nutritional values of the food.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2FFA-532A-4AA2-AD9E-E09039A28D6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738C451E-C09A-48A6-82D1-E204F6EA895A}"/>
              </a:ext>
            </a:extLst>
          </p:cNvPr>
          <p:cNvSpPr>
            <a:spLocks noGrp="1"/>
          </p:cNvSpPr>
          <p:nvPr>
            <p:ph idx="1"/>
          </p:nvPr>
        </p:nvSpPr>
        <p:spPr>
          <a:xfrm>
            <a:off x="2589211" y="1791093"/>
            <a:ext cx="9153609" cy="4107295"/>
          </a:xfrm>
        </p:spPr>
        <p:txBody>
          <a:bodyPr>
            <a:normAutofit/>
          </a:bodyPr>
          <a:lstStyle/>
          <a:p>
            <a:pPr algn="just">
              <a:buFont typeface="+mj-lt"/>
              <a:buAutoNum type="arabicPeriod"/>
            </a:pPr>
            <a:r>
              <a:rPr lang="en-US" sz="2400" b="1" u="sng" dirty="0">
                <a:latin typeface="Times New Roman" panose="02020603050405020304" pitchFamily="18" charset="0"/>
                <a:cs typeface="Times New Roman" panose="02020603050405020304" pitchFamily="18" charset="0"/>
              </a:rPr>
              <a:t>Convolutional Neural Network (CNN) Algorithm</a:t>
            </a:r>
          </a:p>
          <a:p>
            <a:pPr algn="just"/>
            <a:r>
              <a:rPr lang="en-US" sz="2400" dirty="0">
                <a:latin typeface="Times New Roman" panose="02020603050405020304" pitchFamily="18" charset="0"/>
                <a:cs typeface="Times New Roman" panose="02020603050405020304" pitchFamily="18" charset="0"/>
              </a:rPr>
              <a:t>Convolutional neural framework is one of the principal category for the photos affirmation and pictures portrayals.</a:t>
            </a:r>
          </a:p>
          <a:p>
            <a:pPr algn="just"/>
            <a:r>
              <a:rPr lang="en-US" sz="2400" dirty="0">
                <a:latin typeface="Times New Roman" panose="02020603050405020304" pitchFamily="18" charset="0"/>
                <a:cs typeface="Times New Roman" panose="02020603050405020304" pitchFamily="18" charset="0"/>
              </a:rPr>
              <a:t>The Figure 1 shows the Neural Network with various convolutional layers.</a:t>
            </a:r>
          </a:p>
        </p:txBody>
      </p:sp>
      <p:pic>
        <p:nvPicPr>
          <p:cNvPr id="5" name="Picture 4">
            <a:extLst>
              <a:ext uri="{FF2B5EF4-FFF2-40B4-BE49-F238E27FC236}">
                <a16:creationId xmlns:a16="http://schemas.microsoft.com/office/drawing/2014/main" id="{9F0487A8-809C-4DB5-8CBA-D885905ED34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62459" y="4072379"/>
            <a:ext cx="4194522" cy="2785621"/>
          </a:xfrm>
          <a:prstGeom prst="rect">
            <a:avLst/>
          </a:prstGeom>
          <a:noFill/>
          <a:ln>
            <a:noFill/>
          </a:ln>
        </p:spPr>
      </p:pic>
      <p:sp>
        <p:nvSpPr>
          <p:cNvPr id="4" name="TextBox 3">
            <a:extLst>
              <a:ext uri="{FF2B5EF4-FFF2-40B4-BE49-F238E27FC236}">
                <a16:creationId xmlns:a16="http://schemas.microsoft.com/office/drawing/2014/main" id="{BB3A4F24-2407-4D86-80A7-01671C0D54C2}"/>
              </a:ext>
            </a:extLst>
          </p:cNvPr>
          <p:cNvSpPr txBox="1"/>
          <p:nvPr/>
        </p:nvSpPr>
        <p:spPr>
          <a:xfrm>
            <a:off x="7048768" y="4975897"/>
            <a:ext cx="180955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1 : CNN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8C451E-C09A-48A6-82D1-E204F6EA895A}"/>
              </a:ext>
            </a:extLst>
          </p:cNvPr>
          <p:cNvSpPr>
            <a:spLocks noGrp="1"/>
          </p:cNvSpPr>
          <p:nvPr>
            <p:ph idx="1"/>
          </p:nvPr>
        </p:nvSpPr>
        <p:spPr>
          <a:xfrm>
            <a:off x="2589212" y="2069432"/>
            <a:ext cx="8915400" cy="4658626"/>
          </a:xfrm>
        </p:spPr>
        <p:txBody>
          <a:bodyPr>
            <a:normAutofit/>
          </a:bodyPr>
          <a:lstStyle/>
          <a:p>
            <a:pPr algn="just">
              <a:buFont typeface="+mj-lt"/>
              <a:buAutoNum type="alphaLcParenR"/>
            </a:pPr>
            <a:r>
              <a:rPr lang="en-US" sz="2400" b="1" dirty="0">
                <a:latin typeface="Times New Roman" panose="02020603050405020304" pitchFamily="18" charset="0"/>
                <a:cs typeface="Times New Roman" panose="02020603050405020304" pitchFamily="18" charset="0"/>
              </a:rPr>
              <a:t>Convolution layer : </a:t>
            </a:r>
            <a:r>
              <a:rPr lang="en-US" sz="2400" dirty="0">
                <a:latin typeface="Times New Roman" panose="02020603050405020304" pitchFamily="18" charset="0"/>
                <a:cs typeface="Times New Roman" panose="02020603050405020304" pitchFamily="18" charset="0"/>
              </a:rPr>
              <a:t>This layer involves scanning the whole image for patterns and formulating it in the form of a 3x3 matrix. </a:t>
            </a:r>
          </a:p>
          <a:p>
            <a:pPr algn="just">
              <a:buFont typeface="+mj-lt"/>
              <a:buAutoNum type="alphaLcParenR"/>
            </a:pPr>
            <a:r>
              <a:rPr lang="en-US" sz="2400" b="1" dirty="0">
                <a:latin typeface="Times New Roman" panose="02020603050405020304" pitchFamily="18" charset="0"/>
                <a:cs typeface="Times New Roman" panose="02020603050405020304" pitchFamily="18" charset="0"/>
              </a:rPr>
              <a:t>Pooling layer : </a:t>
            </a:r>
            <a:r>
              <a:rPr lang="en-US" sz="2400" dirty="0">
                <a:latin typeface="Times New Roman" panose="02020603050405020304" pitchFamily="18" charset="0"/>
                <a:cs typeface="Times New Roman" panose="02020603050405020304" pitchFamily="18" charset="0"/>
              </a:rPr>
              <a:t>After the convolution comes to the pooling here the image matrix is broken down into the sets of 4 rectangular segments which are non-overlapping. </a:t>
            </a:r>
          </a:p>
          <a:p>
            <a:pPr>
              <a:buFont typeface="+mj-lt"/>
              <a:buAutoNum type="alphaLcParenR"/>
            </a:pPr>
            <a:endParaRPr lang="en-US" dirty="0"/>
          </a:p>
          <a:p>
            <a:pPr>
              <a:buFont typeface="+mj-lt"/>
              <a:buAutoNum type="alphaLcParenR"/>
            </a:pPr>
            <a:endParaRPr lang="en-US" dirty="0"/>
          </a:p>
          <a:p>
            <a:pPr>
              <a:buFont typeface="+mj-lt"/>
              <a:buAutoNum type="alphaLcParenR"/>
            </a:pPr>
            <a:endParaRPr lang="en-US" dirty="0"/>
          </a:p>
          <a:p>
            <a:pPr>
              <a:buFont typeface="+mj-lt"/>
              <a:buAutoNum type="alphaLcParenR"/>
            </a:pPr>
            <a:endParaRPr lang="en-US" dirty="0"/>
          </a:p>
        </p:txBody>
      </p:sp>
      <p:pic>
        <p:nvPicPr>
          <p:cNvPr id="4" name="Picture 3">
            <a:extLst>
              <a:ext uri="{FF2B5EF4-FFF2-40B4-BE49-F238E27FC236}">
                <a16:creationId xmlns:a16="http://schemas.microsoft.com/office/drawing/2014/main" id="{724F54F6-0EE5-463B-9BC3-0BDBF239DE06}"/>
              </a:ext>
            </a:extLst>
          </p:cNvPr>
          <p:cNvPicPr/>
          <p:nvPr/>
        </p:nvPicPr>
        <p:blipFill rotWithShape="1">
          <a:blip r:embed="rId2">
            <a:extLst>
              <a:ext uri="{28A0092B-C50C-407E-A947-70E740481C1C}">
                <a14:useLocalDpi xmlns:a14="http://schemas.microsoft.com/office/drawing/2010/main" val="0"/>
              </a:ext>
            </a:extLst>
          </a:blip>
          <a:srcRect b="11517"/>
          <a:stretch/>
        </p:blipFill>
        <p:spPr bwMode="auto">
          <a:xfrm>
            <a:off x="2343752" y="4398745"/>
            <a:ext cx="3243580" cy="1488440"/>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0C640AD4-9902-4587-9CDD-2865A05FBB72}"/>
              </a:ext>
            </a:extLst>
          </p:cNvPr>
          <p:cNvPicPr/>
          <p:nvPr/>
        </p:nvPicPr>
        <p:blipFill rotWithShape="1">
          <a:blip r:embed="rId3">
            <a:extLst>
              <a:ext uri="{28A0092B-C50C-407E-A947-70E740481C1C}">
                <a14:useLocalDpi xmlns:a14="http://schemas.microsoft.com/office/drawing/2010/main" val="0"/>
              </a:ext>
            </a:extLst>
          </a:blip>
          <a:srcRect b="10489"/>
          <a:stretch/>
        </p:blipFill>
        <p:spPr bwMode="auto">
          <a:xfrm>
            <a:off x="7715525" y="4305717"/>
            <a:ext cx="2926080" cy="1674495"/>
          </a:xfrm>
          <a:prstGeom prst="rect">
            <a:avLst/>
          </a:prstGeom>
          <a:noFill/>
          <a:ln>
            <a:noFill/>
          </a:ln>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2B5AF250-64B8-4A51-BEA0-D32F954453D1}"/>
              </a:ext>
            </a:extLst>
          </p:cNvPr>
          <p:cNvSpPr txBox="1"/>
          <p:nvPr/>
        </p:nvSpPr>
        <p:spPr>
          <a:xfrm>
            <a:off x="2462566" y="6122955"/>
            <a:ext cx="281359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Figure 2 : Convolution layer</a:t>
            </a:r>
          </a:p>
        </p:txBody>
      </p:sp>
      <p:sp>
        <p:nvSpPr>
          <p:cNvPr id="6" name="TextBox 5">
            <a:extLst>
              <a:ext uri="{FF2B5EF4-FFF2-40B4-BE49-F238E27FC236}">
                <a16:creationId xmlns:a16="http://schemas.microsoft.com/office/drawing/2014/main" id="{FCA607D0-7C56-4FA6-A175-624BC3844802}"/>
              </a:ext>
            </a:extLst>
          </p:cNvPr>
          <p:cNvSpPr txBox="1"/>
          <p:nvPr/>
        </p:nvSpPr>
        <p:spPr>
          <a:xfrm>
            <a:off x="7900010" y="6122955"/>
            <a:ext cx="237757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Figure 3 : Pooling layer</a:t>
            </a:r>
          </a:p>
        </p:txBody>
      </p:sp>
    </p:spTree>
    <p:extLst>
      <p:ext uri="{BB962C8B-B14F-4D97-AF65-F5344CB8AC3E}">
        <p14:creationId xmlns:p14="http://schemas.microsoft.com/office/powerpoint/2010/main" val="1493740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746D92-DAD3-4EA4-B2CC-23F8F0931047}"/>
              </a:ext>
            </a:extLst>
          </p:cNvPr>
          <p:cNvSpPr>
            <a:spLocks noGrp="1"/>
          </p:cNvSpPr>
          <p:nvPr>
            <p:ph idx="1"/>
          </p:nvPr>
        </p:nvSpPr>
        <p:spPr>
          <a:xfrm>
            <a:off x="2589212" y="1800520"/>
            <a:ext cx="8915400" cy="4110702"/>
          </a:xfrm>
        </p:spPr>
        <p:txBody>
          <a:bodyPr/>
          <a:lstStyle/>
          <a:p>
            <a:pPr algn="just">
              <a:buFont typeface="+mj-lt"/>
              <a:buAutoNum type="alphaLcParenR"/>
            </a:pPr>
            <a:r>
              <a:rPr lang="en-US" sz="2400" b="1" dirty="0">
                <a:latin typeface="Times New Roman" panose="02020603050405020304" pitchFamily="18" charset="0"/>
                <a:cs typeface="Times New Roman" panose="02020603050405020304" pitchFamily="18" charset="0"/>
              </a:rPr>
              <a:t>Activation layer : </a:t>
            </a:r>
            <a:r>
              <a:rPr lang="en-US" sz="2400" dirty="0">
                <a:latin typeface="Times New Roman" panose="02020603050405020304" pitchFamily="18" charset="0"/>
                <a:cs typeface="Times New Roman" panose="02020603050405020304" pitchFamily="18" charset="0"/>
              </a:rPr>
              <a:t>The used convolutional function is </a:t>
            </a:r>
            <a:r>
              <a:rPr lang="en-US" sz="2400" dirty="0" err="1">
                <a:latin typeface="Times New Roman" panose="02020603050405020304" pitchFamily="18" charset="0"/>
                <a:cs typeface="Times New Roman" panose="02020603050405020304" pitchFamily="18" charset="0"/>
              </a:rPr>
              <a:t>ReLU</a:t>
            </a:r>
            <a:r>
              <a:rPr lang="en-US" sz="2400" dirty="0">
                <a:latin typeface="Times New Roman" panose="02020603050405020304" pitchFamily="18" charset="0"/>
                <a:cs typeface="Times New Roman" panose="02020603050405020304" pitchFamily="18" charset="0"/>
              </a:rPr>
              <a:t> which allows only the positive values and then rejects the negative values. </a:t>
            </a:r>
          </a:p>
          <a:p>
            <a:pPr algn="just">
              <a:buFont typeface="+mj-lt"/>
              <a:buAutoNum type="alphaLcParenR"/>
            </a:pPr>
            <a:r>
              <a:rPr lang="en-US" sz="2400" b="1" dirty="0">
                <a:latin typeface="Times New Roman" panose="02020603050405020304" pitchFamily="18" charset="0"/>
                <a:cs typeface="Times New Roman" panose="02020603050405020304" pitchFamily="18" charset="0"/>
              </a:rPr>
              <a:t>Fully connected layer : </a:t>
            </a:r>
            <a:r>
              <a:rPr lang="en-US" sz="2400" dirty="0">
                <a:latin typeface="Times New Roman" panose="02020603050405020304" pitchFamily="18" charset="0"/>
                <a:cs typeface="Times New Roman" panose="02020603050405020304" pitchFamily="18" charset="0"/>
              </a:rPr>
              <a:t>Here the features are compared with the features of the test image and associate similar features with the specified label. </a:t>
            </a:r>
          </a:p>
          <a:p>
            <a:endParaRPr lang="en-US" dirty="0"/>
          </a:p>
        </p:txBody>
      </p:sp>
      <p:pic>
        <p:nvPicPr>
          <p:cNvPr id="5" name="Picture 4">
            <a:extLst>
              <a:ext uri="{FF2B5EF4-FFF2-40B4-BE49-F238E27FC236}">
                <a16:creationId xmlns:a16="http://schemas.microsoft.com/office/drawing/2014/main" id="{A4E4FF57-DA37-48C2-BE7B-C99226C3550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39640" y="4107252"/>
            <a:ext cx="2712720" cy="2298700"/>
          </a:xfrm>
          <a:prstGeom prst="rect">
            <a:avLst/>
          </a:prstGeom>
          <a:noFill/>
        </p:spPr>
      </p:pic>
      <p:sp>
        <p:nvSpPr>
          <p:cNvPr id="6" name="TextBox 5">
            <a:extLst>
              <a:ext uri="{FF2B5EF4-FFF2-40B4-BE49-F238E27FC236}">
                <a16:creationId xmlns:a16="http://schemas.microsoft.com/office/drawing/2014/main" id="{67CC2F62-3B8F-487C-AE50-9021778FA888}"/>
              </a:ext>
            </a:extLst>
          </p:cNvPr>
          <p:cNvSpPr txBox="1"/>
          <p:nvPr/>
        </p:nvSpPr>
        <p:spPr>
          <a:xfrm>
            <a:off x="7598004" y="5071936"/>
            <a:ext cx="240322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Figure 4 :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function</a:t>
            </a:r>
          </a:p>
        </p:txBody>
      </p:sp>
    </p:spTree>
    <p:extLst>
      <p:ext uri="{BB962C8B-B14F-4D97-AF65-F5344CB8AC3E}">
        <p14:creationId xmlns:p14="http://schemas.microsoft.com/office/powerpoint/2010/main" val="1197146711"/>
      </p:ext>
    </p:extLst>
  </p:cSld>
  <p:clrMapOvr>
    <a:masterClrMapping/>
  </p:clrMapOvr>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5337</TotalTime>
  <Words>1455</Words>
  <Application>Microsoft Office PowerPoint</Application>
  <PresentationFormat>Widescreen</PresentationFormat>
  <Paragraphs>115</Paragraphs>
  <Slides>19</Slides>
  <Notes>1</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19</vt:i4>
      </vt:variant>
    </vt:vector>
  </HeadingPairs>
  <TitlesOfParts>
    <vt:vector size="31" baseType="lpstr">
      <vt:lpstr>Arial</vt:lpstr>
      <vt:lpstr>Arial Unicode MS</vt:lpstr>
      <vt:lpstr>Calibri</vt:lpstr>
      <vt:lpstr>Century Gothic</vt:lpstr>
      <vt:lpstr>HY중고딕</vt:lpstr>
      <vt:lpstr>Times New Roman</vt:lpstr>
      <vt:lpstr>Wingdings</vt:lpstr>
      <vt:lpstr>Wingdings 3</vt:lpstr>
      <vt:lpstr>Cover and End Slide Master</vt:lpstr>
      <vt:lpstr>Contents Slide Master</vt:lpstr>
      <vt:lpstr>Section Break Slide Master</vt:lpstr>
      <vt:lpstr>Wisp</vt:lpstr>
      <vt:lpstr>Food Analyzer</vt:lpstr>
      <vt:lpstr>AGENDA</vt:lpstr>
      <vt:lpstr>INTRODUCTION</vt:lpstr>
      <vt:lpstr>PowerPoint Presentation</vt:lpstr>
      <vt:lpstr>PROBLEM DEFINITION</vt:lpstr>
      <vt:lpstr>OBJECTIVES</vt:lpstr>
      <vt:lpstr>METHODOLOGY</vt:lpstr>
      <vt:lpstr>PowerPoint Presentation</vt:lpstr>
      <vt:lpstr>PowerPoint Presentation</vt:lpstr>
      <vt:lpstr>LITERATURE SURVEY </vt:lpstr>
      <vt:lpstr>PowerPoint Presentation</vt:lpstr>
      <vt:lpstr>SYSTEM ARCHITECTURE AND  FLOW CHART </vt:lpstr>
      <vt:lpstr>SYSTEM ARCHITECTURE</vt:lpstr>
      <vt:lpstr>TESTING AND RESULTS</vt:lpstr>
      <vt:lpstr> </vt:lpstr>
      <vt:lpstr>PowerPoint Presentation</vt:lpstr>
      <vt:lpstr>CONCLUSION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Bhat, Mahesh</cp:lastModifiedBy>
  <cp:revision>196</cp:revision>
  <dcterms:created xsi:type="dcterms:W3CDTF">2018-04-24T17:14:44Z</dcterms:created>
  <dcterms:modified xsi:type="dcterms:W3CDTF">2021-07-19T11:33:29Z</dcterms:modified>
</cp:coreProperties>
</file>