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Fira Sans Extra Condensed Medium"/>
      <p:regular r:id="rId43"/>
      <p:bold r:id="rId44"/>
      <p:italic r:id="rId45"/>
      <p:boldItalic r:id="rId46"/>
    </p:embeddedFont>
    <p:embeddedFont>
      <p:font typeface="Bebas Neue"/>
      <p:regular r:id="rId47"/>
    </p:embeddedFont>
    <p:embeddedFont>
      <p:font typeface="Lato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87E455-D692-475D-A901-575A582B8A51}">
  <a:tblStyle styleId="{E287E455-D692-475D-A901-575A582B8A51}" styleName="Table_0">
    <a:wholeTbl>
      <a:tcTxStyle b="off" i="off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F6"/>
          </a:solidFill>
        </a:fill>
      </a:tcStyle>
    </a:wholeTbl>
    <a:band1H>
      <a:tcTxStyle/>
      <a:tcStyle>
        <a:fill>
          <a:solidFill>
            <a:srgbClr val="CBDEED"/>
          </a:solidFill>
        </a:fill>
      </a:tcStyle>
    </a:band1H>
    <a:band2H>
      <a:tcTxStyle/>
    </a:band2H>
    <a:band1V>
      <a:tcTxStyle/>
      <a:tcStyle>
        <a:fill>
          <a:solidFill>
            <a:srgbClr val="CBDEE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229DC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229D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229DCE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229DCE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FiraSansExtraCondensedMedium-bold.fntdata"/><Relationship Id="rId43" Type="http://schemas.openxmlformats.org/officeDocument/2006/relationships/font" Target="fonts/FiraSansExtraCondensedMedium-regular.fntdata"/><Relationship Id="rId46" Type="http://schemas.openxmlformats.org/officeDocument/2006/relationships/font" Target="fonts/FiraSansExtraCondensedMedium-boldItalic.fntdata"/><Relationship Id="rId45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Light-regular.fntdata"/><Relationship Id="rId47" Type="http://schemas.openxmlformats.org/officeDocument/2006/relationships/font" Target="fonts/BebasNeue-regular.fntdata"/><Relationship Id="rId49" Type="http://schemas.openxmlformats.org/officeDocument/2006/relationships/font" Target="fonts/Lato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33" Type="http://schemas.openxmlformats.org/officeDocument/2006/relationships/font" Target="fonts/Raleway-italic.fntdata"/><Relationship Id="rId32" Type="http://schemas.openxmlformats.org/officeDocument/2006/relationships/font" Target="fonts/Raleway-bold.fntdata"/><Relationship Id="rId35" Type="http://schemas.openxmlformats.org/officeDocument/2006/relationships/font" Target="fonts/Roboto-regular.fntdata"/><Relationship Id="rId34" Type="http://schemas.openxmlformats.org/officeDocument/2006/relationships/font" Target="fonts/Raleway-boldItalic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Lato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Light-boldItalic.fntdata"/><Relationship Id="rId50" Type="http://schemas.openxmlformats.org/officeDocument/2006/relationships/font" Target="fonts/Lato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0306978c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0306978c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6cd5f00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6cd5f00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6cd5f00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6cd5f00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6cd5f00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6cd5f00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7275e8d9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7275e8d9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6cd5f00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6cd5f00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0306978c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0306978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6cd5f00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6cd5f00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74036154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7403615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6cd5f00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6cd5f00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06f9a1bfb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06f9a1bfb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6cd5f00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6cd5f00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550a940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550a940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0306978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0306978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0306978c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0306978c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05a7ebba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05a7ebba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25ac64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025ac64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06f9a1bfb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06f9a1bfb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550a940a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550a940a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7275e8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7275e8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7275e8d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7275e8d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7275e8d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7275e8d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7275e8d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7275e8d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22350" y="1752600"/>
            <a:ext cx="36993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76625" y="3602425"/>
            <a:ext cx="37908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ctrTitle"/>
          </p:nvPr>
        </p:nvSpPr>
        <p:spPr>
          <a:xfrm>
            <a:off x="2722350" y="1752600"/>
            <a:ext cx="36993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5"/>
          <p:cNvSpPr txBox="1"/>
          <p:nvPr>
            <p:ph idx="1" type="subTitle"/>
          </p:nvPr>
        </p:nvSpPr>
        <p:spPr>
          <a:xfrm>
            <a:off x="2676625" y="3602425"/>
            <a:ext cx="37908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457200" y="261001"/>
            <a:ext cx="4114800" cy="5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61001"/>
            <a:ext cx="4114800" cy="5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ource.android.com/docs/core/connect/wifi-network-selection#candidate-scorer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ctrTitle"/>
          </p:nvPr>
        </p:nvSpPr>
        <p:spPr>
          <a:xfrm>
            <a:off x="1362275" y="1482750"/>
            <a:ext cx="69327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Best AP selection using AP Score prediction - </a:t>
            </a:r>
            <a:r>
              <a:rPr b="1" lang="en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NCGO6BMS</a:t>
            </a:r>
            <a:endParaRPr sz="30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8" name="Google Shape;98;p27"/>
          <p:cNvGrpSpPr/>
          <p:nvPr/>
        </p:nvGrpSpPr>
        <p:grpSpPr>
          <a:xfrm rot="10800000">
            <a:off x="-9346" y="-4077"/>
            <a:ext cx="2608341" cy="1282554"/>
            <a:chOff x="5444350" y="3319496"/>
            <a:chExt cx="3698725" cy="1818709"/>
          </a:xfrm>
        </p:grpSpPr>
        <p:sp>
          <p:nvSpPr>
            <p:cNvPr id="99" name="Google Shape;99;p27"/>
            <p:cNvSpPr/>
            <p:nvPr/>
          </p:nvSpPr>
          <p:spPr>
            <a:xfrm>
              <a:off x="6750682" y="3319496"/>
              <a:ext cx="1096283" cy="1031802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5824318" y="3419049"/>
              <a:ext cx="1175623" cy="1217918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7591539" y="3422345"/>
              <a:ext cx="1185878" cy="1223423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5444350" y="4092751"/>
              <a:ext cx="1146027" cy="10452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7"/>
            <p:cNvSpPr/>
            <p:nvPr/>
          </p:nvSpPr>
          <p:spPr>
            <a:xfrm>
              <a:off x="8003579" y="4112466"/>
              <a:ext cx="1139497" cy="1025739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27"/>
          <p:cNvGrpSpPr/>
          <p:nvPr/>
        </p:nvGrpSpPr>
        <p:grpSpPr>
          <a:xfrm rot="10800000">
            <a:off x="6551751" y="48"/>
            <a:ext cx="2579338" cy="1482696"/>
            <a:chOff x="5811200" y="77788"/>
            <a:chExt cx="3076500" cy="1482696"/>
          </a:xfrm>
        </p:grpSpPr>
        <p:sp>
          <p:nvSpPr>
            <p:cNvPr id="105" name="Google Shape;105;p27"/>
            <p:cNvSpPr/>
            <p:nvPr/>
          </p:nvSpPr>
          <p:spPr>
            <a:xfrm>
              <a:off x="5811200" y="77788"/>
              <a:ext cx="1571700" cy="30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5811200" y="380216"/>
              <a:ext cx="2095500" cy="30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5811200" y="653227"/>
              <a:ext cx="2400300" cy="30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5811200" y="955655"/>
              <a:ext cx="2722200" cy="30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5811200" y="1258084"/>
              <a:ext cx="3076500" cy="3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27"/>
          <p:cNvGrpSpPr/>
          <p:nvPr/>
        </p:nvGrpSpPr>
        <p:grpSpPr>
          <a:xfrm>
            <a:off x="6810846" y="4074278"/>
            <a:ext cx="2333156" cy="1069219"/>
            <a:chOff x="5444350" y="3319496"/>
            <a:chExt cx="3698725" cy="1818709"/>
          </a:xfrm>
        </p:grpSpPr>
        <p:sp>
          <p:nvSpPr>
            <p:cNvPr id="111" name="Google Shape;111;p27"/>
            <p:cNvSpPr/>
            <p:nvPr/>
          </p:nvSpPr>
          <p:spPr>
            <a:xfrm>
              <a:off x="6750682" y="3319496"/>
              <a:ext cx="1096283" cy="1031802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5824318" y="3419049"/>
              <a:ext cx="1175623" cy="1217918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7591539" y="3422345"/>
              <a:ext cx="1185878" cy="1223423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5444350" y="4092751"/>
              <a:ext cx="1146027" cy="10452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8003579" y="4112466"/>
              <a:ext cx="1139497" cy="1025739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7"/>
          <p:cNvGrpSpPr/>
          <p:nvPr/>
        </p:nvGrpSpPr>
        <p:grpSpPr>
          <a:xfrm>
            <a:off x="12912" y="3660756"/>
            <a:ext cx="2578722" cy="1482696"/>
            <a:chOff x="5811200" y="77788"/>
            <a:chExt cx="3076500" cy="1482696"/>
          </a:xfrm>
        </p:grpSpPr>
        <p:sp>
          <p:nvSpPr>
            <p:cNvPr id="117" name="Google Shape;117;p27"/>
            <p:cNvSpPr/>
            <p:nvPr/>
          </p:nvSpPr>
          <p:spPr>
            <a:xfrm>
              <a:off x="5811200" y="77788"/>
              <a:ext cx="1571700" cy="30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5811200" y="380216"/>
              <a:ext cx="2095500" cy="30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5811200" y="653227"/>
              <a:ext cx="2400300" cy="30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5811200" y="955655"/>
              <a:ext cx="2722200" cy="30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5811200" y="1258084"/>
              <a:ext cx="3076500" cy="3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7"/>
          <p:cNvSpPr txBox="1"/>
          <p:nvPr/>
        </p:nvSpPr>
        <p:spPr>
          <a:xfrm>
            <a:off x="1317050" y="3078000"/>
            <a:ext cx="3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362275" y="3583500"/>
            <a:ext cx="346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 members:  Ajit J Gupta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		   Akash V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		   Manoj Howale 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426100" y="3078000"/>
            <a:ext cx="719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Internal Mentor : Dr. Kayarvizhy N                      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External Mentor : Saranappa Raj Kumar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Kavin Kumar Thangadorai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36"/>
          <p:cNvGraphicFramePr/>
          <p:nvPr/>
        </p:nvGraphicFramePr>
        <p:xfrm>
          <a:off x="697239" y="291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{E287E455-D692-475D-A901-575A582B8A51}</a:tableStyleId>
              </a:tblPr>
              <a:tblGrid>
                <a:gridCol w="7749575"/>
              </a:tblGrid>
              <a:tr h="89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Google scoring algorithm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rgbClr val="69E781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36"/>
          <p:cNvSpPr txBox="1"/>
          <p:nvPr/>
        </p:nvSpPr>
        <p:spPr>
          <a:xfrm>
            <a:off x="812525" y="1440550"/>
            <a:ext cx="75942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the device is connected to a Wi-Fi network, the framework evaluates whether the current network is good enough to skip network selection.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network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defined as good enough to skip network selection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any of the following requirements are met: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Less than 10 seconds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have elapsed since the last network selection.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user recently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manually connected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the network.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device is connected to an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online sign up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(OSU) connection.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RSSI is above the required RSSI threshold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sufficient traffic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flowing over the connection.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network is validated (connected to the internet) or is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user-approved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use without internet access.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network is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unmetered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37"/>
          <p:cNvGraphicFramePr/>
          <p:nvPr/>
        </p:nvGraphicFramePr>
        <p:xfrm>
          <a:off x="697239" y="291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{E287E455-D692-475D-A901-575A582B8A51}</a:tableStyleId>
              </a:tblPr>
              <a:tblGrid>
                <a:gridCol w="7749575"/>
              </a:tblGrid>
              <a:tr h="89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Google scoring algorithm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rgbClr val="69E781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7"/>
          <p:cNvSpPr txBox="1"/>
          <p:nvPr/>
        </p:nvSpPr>
        <p:spPr>
          <a:xfrm>
            <a:off x="812525" y="1589650"/>
            <a:ext cx="75942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the connected Wi-Fi network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isn't good enough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if the device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isn't connected to a network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then a list of Wi-Fi networks is filtered based on scan results.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scan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results are filtered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remove BSSIDs that have an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RSSI below the entry RSSI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BSSIDs can be blocked based on repeated connection failures, frequent disconnects, and explicit requests from the AP to not attempt association for a certain period of time (MBO-OCE).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device is rapidly moving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 scan results are optionally further filtered to remove BSSIDs whose RSSI varies rapidly (indication that they aren't moving along with the device).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framework runs the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candidate scorer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generate a score for each service set identifier (SSID) candidate. The candidate with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highest score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winning candidate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8"/>
          <p:cNvGraphicFramePr/>
          <p:nvPr/>
        </p:nvGraphicFramePr>
        <p:xfrm>
          <a:off x="697227" y="1332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{E287E455-D692-475D-A901-575A582B8A51}</a:tableStyleId>
              </a:tblPr>
              <a:tblGrid>
                <a:gridCol w="7749575"/>
              </a:tblGrid>
              <a:tr h="89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Google scoring algorithm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rgbClr val="69E781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38"/>
          <p:cNvSpPr txBox="1"/>
          <p:nvPr/>
        </p:nvSpPr>
        <p:spPr>
          <a:xfrm>
            <a:off x="774900" y="1101200"/>
            <a:ext cx="7594200" cy="3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Candidate scorers evaluate and provide a score for each candidates based on the following conditions: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base score is computed based on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RSSI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RSSI is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capped at -73 dBm for the 2.4 GHz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band or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-70 dBm for the 5 GHz and 6 GHz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bands.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score boost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computed based on 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throughput estimate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derived from the technology, channel frequency, bandwidth, RSSI, channel conditions, the maximum number of spatial streams, and other parameters.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candidate network that was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recently selected by the user or by an app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gets 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large score boost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a duration.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secure network is scored higher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than an open network.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unmetered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(free) network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scored higher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than a metered (paid) network.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Untrusted networks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scored lower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than any other network.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network that was previously detected to have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internet gets a score of 0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the device is currently connected to another network that has internet access.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results</a:t>
            </a:r>
            <a:endParaRPr/>
          </a:p>
        </p:txBody>
      </p:sp>
      <p:graphicFrame>
        <p:nvGraphicFramePr>
          <p:cNvPr id="227" name="Google Shape;227;p39"/>
          <p:cNvGraphicFramePr/>
          <p:nvPr/>
        </p:nvGraphicFramePr>
        <p:xfrm>
          <a:off x="873664" y="1370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{E287E455-D692-475D-A901-575A582B8A51}</a:tableStyleId>
              </a:tblPr>
              <a:tblGrid>
                <a:gridCol w="7479350"/>
              </a:tblGrid>
              <a:tr h="80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Linear regression </a:t>
                      </a: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Model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data is fitted using the linear regression model.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7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While fitting the data points it is observed that the data is overfitted and hence lasso is used to avoid overfitting.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 applying lasso it deviates to a more natural fitting and realistic prediction.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6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Since there is more deviation from the original curve this causes the accuracy to go to 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425" y="355825"/>
            <a:ext cx="53244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0"/>
          <p:cNvSpPr txBox="1"/>
          <p:nvPr/>
        </p:nvSpPr>
        <p:spPr>
          <a:xfrm>
            <a:off x="877500" y="2673150"/>
            <a:ext cx="7079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Y = a*x1 + b*x2 + c*x3 + d*x4 + e*x5 + 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Where, x1, x2,x3,x4,x5 are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coefficients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parameters as shown in table.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Values which we got after training out data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X1 = 7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66102376e-01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X2 = -4.26259429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X3 = 1.11022302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e-16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X4 =3.85382400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X5 = 5.54095303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 = 5.182799807709071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006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8000"/>
            <a:ext cx="65817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900" y="3971925"/>
            <a:ext cx="6162824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results</a:t>
            </a:r>
            <a:endParaRPr/>
          </a:p>
        </p:txBody>
      </p:sp>
      <p:graphicFrame>
        <p:nvGraphicFramePr>
          <p:cNvPr id="246" name="Google Shape;246;p42"/>
          <p:cNvGraphicFramePr/>
          <p:nvPr/>
        </p:nvGraphicFramePr>
        <p:xfrm>
          <a:off x="873664" y="1370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{E287E455-D692-475D-A901-575A582B8A51}</a:tableStyleId>
              </a:tblPr>
              <a:tblGrid>
                <a:gridCol w="7479350"/>
              </a:tblGrid>
              <a:tr h="80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Artificial neural network Model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 use an artificial neural network to both classify and predict the new value.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7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neural network consists of four layers(2 hidden) with multiple nodes connected to each other. Hence forming the ANN.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consists of 6 units in each hidden layer.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Tensorflow and keras libraries are used to implement the model.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550" y="74850"/>
            <a:ext cx="6477024" cy="249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550" y="2621350"/>
            <a:ext cx="4843874" cy="2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900" y="0"/>
            <a:ext cx="5980675" cy="28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6900" y="2884225"/>
            <a:ext cx="4173001" cy="21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results</a:t>
            </a:r>
            <a:endParaRPr/>
          </a:p>
        </p:txBody>
      </p:sp>
      <p:graphicFrame>
        <p:nvGraphicFramePr>
          <p:cNvPr id="264" name="Google Shape;264;p45"/>
          <p:cNvGraphicFramePr/>
          <p:nvPr/>
        </p:nvGraphicFramePr>
        <p:xfrm>
          <a:off x="873664" y="1370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{E287E455-D692-475D-A901-575A582B8A51}</a:tableStyleId>
              </a:tblPr>
              <a:tblGrid>
                <a:gridCol w="7479350"/>
              </a:tblGrid>
              <a:tr h="80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Support Vector Machine </a:t>
                      </a: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Model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 vector regression uses the same 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principle as SVM but for regression problems.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7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main objective is to find the best fit line which is the hyperplane that has the most number of training points in it.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scaler is used to normalize the data (frequency in our case)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Kernel used is RBF kernel. (Radial basis function)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EXPECTATIONS/</a:t>
            </a:r>
            <a:r>
              <a:rPr lang="en"/>
              <a:t>KPI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457200" y="1507975"/>
            <a:ext cx="83739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ebas Neue"/>
              <a:buAutoNum type="arabicPeriod"/>
            </a:pPr>
            <a:r>
              <a:rPr lang="en"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iMPLEMENT ANDROID APP TO COLLECT WIFI DETAILS</a:t>
            </a:r>
            <a:endParaRPr sz="17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Bebas Neue"/>
              <a:buAutoNum type="arabicPeriod"/>
            </a:pPr>
            <a:r>
              <a:rPr lang="en"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dEFINE SCORING METHOD FOR EACH AP BASED ON ITS USAGE AND PERFORMANCE</a:t>
            </a:r>
            <a:endParaRPr sz="17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Bebas Neue"/>
              <a:buAutoNum type="arabicPeriod"/>
            </a:pPr>
            <a:r>
              <a:rPr lang="en"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CHECK GOOGLE AP SCORING ALGORITHM FROM ANDROID OPEN SOURCE</a:t>
            </a:r>
            <a:endParaRPr sz="17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Bebas Neue"/>
              <a:buAutoNum type="arabicPeriod"/>
            </a:pPr>
            <a:r>
              <a:rPr lang="en"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Select best AP based on scoring, come up with ML based technique to solve the same problem</a:t>
            </a:r>
            <a:endParaRPr sz="17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9FB2"/>
              </a:buClr>
              <a:buSzPts val="1700"/>
              <a:buFont typeface="Bebas Neue"/>
              <a:buAutoNum type="arabicPeriod"/>
            </a:pPr>
            <a:r>
              <a:rPr lang="en" sz="1700">
                <a:solidFill>
                  <a:srgbClr val="869FB2"/>
                </a:solidFill>
                <a:latin typeface="Bebas Neue"/>
                <a:ea typeface="Bebas Neue"/>
                <a:cs typeface="Bebas Neue"/>
                <a:sym typeface="Bebas Neue"/>
              </a:rPr>
              <a:t>comparE RESULTS, apply the solution to sticky banD or sticky clIENT problem in Wifi</a:t>
            </a:r>
            <a:endParaRPr sz="17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350" y="254900"/>
            <a:ext cx="6407826" cy="37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3109950" y="361950"/>
            <a:ext cx="33306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 by team</a:t>
            </a:r>
            <a:endParaRPr/>
          </a:p>
        </p:txBody>
      </p:sp>
      <p:sp>
        <p:nvSpPr>
          <p:cNvPr id="275" name="Google Shape;275;p47"/>
          <p:cNvSpPr/>
          <p:nvPr/>
        </p:nvSpPr>
        <p:spPr>
          <a:xfrm>
            <a:off x="965225" y="1805325"/>
            <a:ext cx="3201600" cy="2682300"/>
          </a:xfrm>
          <a:prstGeom prst="rect">
            <a:avLst/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7"/>
          <p:cNvSpPr/>
          <p:nvPr/>
        </p:nvSpPr>
        <p:spPr>
          <a:xfrm>
            <a:off x="5322400" y="1805325"/>
            <a:ext cx="3261300" cy="2626200"/>
          </a:xfrm>
          <a:prstGeom prst="rect">
            <a:avLst/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7"/>
          <p:cNvSpPr txBox="1"/>
          <p:nvPr/>
        </p:nvSpPr>
        <p:spPr>
          <a:xfrm>
            <a:off x="1499075" y="2192025"/>
            <a:ext cx="2133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Google scoring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algorithm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8" name="Google Shape;278;p47"/>
          <p:cNvSpPr txBox="1"/>
          <p:nvPr/>
        </p:nvSpPr>
        <p:spPr>
          <a:xfrm>
            <a:off x="6298600" y="2097502"/>
            <a:ext cx="130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Data set generation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1132775" y="2911100"/>
            <a:ext cx="29250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Major parts of the code is depreciated.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Requires a lot of interdependent functions defined in other classes of the algorithm.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47"/>
          <p:cNvSpPr txBox="1"/>
          <p:nvPr/>
        </p:nvSpPr>
        <p:spPr>
          <a:xfrm>
            <a:off x="5490550" y="2876925"/>
            <a:ext cx="28788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Data-set that is generated every 10 seconds is similar to the previous data which causes the data to be overfitted.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Bulk of the dataset falls in the middle region, extreme values are sparse.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86" name="Google Shape;286;p48"/>
          <p:cNvSpPr/>
          <p:nvPr/>
        </p:nvSpPr>
        <p:spPr>
          <a:xfrm>
            <a:off x="664325" y="2635975"/>
            <a:ext cx="3634800" cy="209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8"/>
          <p:cNvSpPr/>
          <p:nvPr/>
        </p:nvSpPr>
        <p:spPr>
          <a:xfrm>
            <a:off x="664325" y="1014450"/>
            <a:ext cx="4071000" cy="14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8"/>
          <p:cNvSpPr txBox="1"/>
          <p:nvPr/>
        </p:nvSpPr>
        <p:spPr>
          <a:xfrm>
            <a:off x="1186125" y="2635975"/>
            <a:ext cx="3225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App interface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9" name="Google Shape;289;p48"/>
          <p:cNvSpPr txBox="1"/>
          <p:nvPr/>
        </p:nvSpPr>
        <p:spPr>
          <a:xfrm>
            <a:off x="664325" y="3155050"/>
            <a:ext cx="33069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current design is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minimalist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its purpose as currently we are storing all the data in CSV.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8"/>
          <p:cNvSpPr txBox="1"/>
          <p:nvPr/>
        </p:nvSpPr>
        <p:spPr>
          <a:xfrm>
            <a:off x="1092950" y="1014425"/>
            <a:ext cx="127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1" name="Google Shape;291;p48"/>
          <p:cNvSpPr txBox="1"/>
          <p:nvPr/>
        </p:nvSpPr>
        <p:spPr>
          <a:xfrm>
            <a:off x="664325" y="1644000"/>
            <a:ext cx="39966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data set that is generated is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similar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the previous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this adds duplicate data to the data set.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2" name="Google Shape;292;p48"/>
          <p:cNvGrpSpPr/>
          <p:nvPr/>
        </p:nvGrpSpPr>
        <p:grpSpPr>
          <a:xfrm>
            <a:off x="4660825" y="3024375"/>
            <a:ext cx="3726844" cy="1711200"/>
            <a:chOff x="6324303" y="3024375"/>
            <a:chExt cx="2362500" cy="1711200"/>
          </a:xfrm>
        </p:grpSpPr>
        <p:sp>
          <p:nvSpPr>
            <p:cNvPr id="293" name="Google Shape;293;p48"/>
            <p:cNvSpPr/>
            <p:nvPr/>
          </p:nvSpPr>
          <p:spPr>
            <a:xfrm>
              <a:off x="6324303" y="3027375"/>
              <a:ext cx="2362500" cy="170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8"/>
            <p:cNvSpPr txBox="1"/>
            <p:nvPr/>
          </p:nvSpPr>
          <p:spPr>
            <a:xfrm>
              <a:off x="6678706" y="3024375"/>
              <a:ext cx="1277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Sticky band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95" name="Google Shape;295;p48"/>
            <p:cNvSpPr txBox="1"/>
            <p:nvPr/>
          </p:nvSpPr>
          <p:spPr>
            <a:xfrm>
              <a:off x="6324305" y="3596000"/>
              <a:ext cx="2192400" cy="10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When we will be able to switch to the best performing AP nearby then this can be solved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6" name="Google Shape;296;p48"/>
          <p:cNvGrpSpPr/>
          <p:nvPr/>
        </p:nvGrpSpPr>
        <p:grpSpPr>
          <a:xfrm>
            <a:off x="5052393" y="1014431"/>
            <a:ext cx="3634706" cy="1853444"/>
            <a:chOff x="6324300" y="1014413"/>
            <a:chExt cx="2362500" cy="1853444"/>
          </a:xfrm>
        </p:grpSpPr>
        <p:sp>
          <p:nvSpPr>
            <p:cNvPr id="297" name="Google Shape;297;p48"/>
            <p:cNvSpPr/>
            <p:nvPr/>
          </p:nvSpPr>
          <p:spPr>
            <a:xfrm>
              <a:off x="6324300" y="1014413"/>
              <a:ext cx="2362500" cy="185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8"/>
            <p:cNvSpPr txBox="1"/>
            <p:nvPr/>
          </p:nvSpPr>
          <p:spPr>
            <a:xfrm>
              <a:off x="6615005" y="1034950"/>
              <a:ext cx="20265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Ml model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99" name="Google Shape;299;p48"/>
            <p:cNvSpPr txBox="1"/>
            <p:nvPr/>
          </p:nvSpPr>
          <p:spPr>
            <a:xfrm>
              <a:off x="6324305" y="1644156"/>
              <a:ext cx="2186400" cy="12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model is too closely fit to the training data, resulting in poor performance on new data.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0" name="Google Shape;300;p48"/>
          <p:cNvSpPr/>
          <p:nvPr/>
        </p:nvSpPr>
        <p:spPr>
          <a:xfrm>
            <a:off x="457196" y="814671"/>
            <a:ext cx="643500" cy="588600"/>
          </a:xfrm>
          <a:prstGeom prst="ellipse">
            <a:avLst/>
          </a:prstGeom>
          <a:solidFill>
            <a:srgbClr val="E2BE5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4782046" y="814671"/>
            <a:ext cx="643500" cy="588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2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2" name="Google Shape;302;p48"/>
          <p:cNvSpPr/>
          <p:nvPr/>
        </p:nvSpPr>
        <p:spPr>
          <a:xfrm>
            <a:off x="389271" y="2456096"/>
            <a:ext cx="643500" cy="588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2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4411421" y="2800021"/>
            <a:ext cx="643500" cy="588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29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09950" y="361950"/>
            <a:ext cx="36444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Month’s plan</a:t>
            </a:r>
            <a:endParaRPr/>
          </a:p>
        </p:txBody>
      </p:sp>
      <p:grpSp>
        <p:nvGrpSpPr>
          <p:cNvPr id="309" name="Google Shape;309;p49"/>
          <p:cNvGrpSpPr/>
          <p:nvPr/>
        </p:nvGrpSpPr>
        <p:grpSpPr>
          <a:xfrm>
            <a:off x="730000" y="3269552"/>
            <a:ext cx="3644400" cy="1301847"/>
            <a:chOff x="515667" y="3875123"/>
            <a:chExt cx="3644400" cy="860100"/>
          </a:xfrm>
        </p:grpSpPr>
        <p:sp>
          <p:nvSpPr>
            <p:cNvPr id="310" name="Google Shape;310;p49"/>
            <p:cNvSpPr/>
            <p:nvPr/>
          </p:nvSpPr>
          <p:spPr>
            <a:xfrm>
              <a:off x="515667" y="3875123"/>
              <a:ext cx="3644400" cy="860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311;p49"/>
            <p:cNvGrpSpPr/>
            <p:nvPr/>
          </p:nvGrpSpPr>
          <p:grpSpPr>
            <a:xfrm>
              <a:off x="784374" y="4012325"/>
              <a:ext cx="2455800" cy="585700"/>
              <a:chOff x="784374" y="4012325"/>
              <a:chExt cx="2455800" cy="585700"/>
            </a:xfrm>
          </p:grpSpPr>
          <p:sp>
            <p:nvSpPr>
              <p:cNvPr id="312" name="Google Shape;312;p49"/>
              <p:cNvSpPr txBox="1"/>
              <p:nvPr/>
            </p:nvSpPr>
            <p:spPr>
              <a:xfrm>
                <a:off x="784374" y="4272825"/>
                <a:ext cx="2455800" cy="3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interface improvement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3" name="Google Shape;313;p49"/>
              <p:cNvSpPr txBox="1"/>
              <p:nvPr/>
            </p:nvSpPr>
            <p:spPr>
              <a:xfrm>
                <a:off x="784374" y="4012325"/>
                <a:ext cx="1638600" cy="24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App </a:t>
                </a: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interface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314" name="Google Shape;314;p49"/>
            <p:cNvGrpSpPr/>
            <p:nvPr/>
          </p:nvGrpSpPr>
          <p:grpSpPr>
            <a:xfrm>
              <a:off x="3240141" y="4076014"/>
              <a:ext cx="458307" cy="458306"/>
              <a:chOff x="3109943" y="4076014"/>
              <a:chExt cx="458307" cy="458306"/>
            </a:xfrm>
          </p:grpSpPr>
          <p:sp>
            <p:nvSpPr>
              <p:cNvPr id="315" name="Google Shape;315;p49"/>
              <p:cNvSpPr/>
              <p:nvPr/>
            </p:nvSpPr>
            <p:spPr>
              <a:xfrm>
                <a:off x="3109943" y="4076014"/>
                <a:ext cx="458307" cy="458306"/>
              </a:xfrm>
              <a:custGeom>
                <a:rect b="b" l="l" r="r" t="t"/>
                <a:pathLst>
                  <a:path extrusionOk="0" h="12744" w="12760">
                    <a:moveTo>
                      <a:pt x="10939" y="845"/>
                    </a:moveTo>
                    <a:cubicBezTo>
                      <a:pt x="10969" y="845"/>
                      <a:pt x="11001" y="853"/>
                      <a:pt x="11027" y="866"/>
                    </a:cubicBezTo>
                    <a:lnTo>
                      <a:pt x="11752" y="1276"/>
                    </a:lnTo>
                    <a:cubicBezTo>
                      <a:pt x="11783" y="1339"/>
                      <a:pt x="11815" y="1433"/>
                      <a:pt x="11783" y="1465"/>
                    </a:cubicBezTo>
                    <a:lnTo>
                      <a:pt x="11437" y="2063"/>
                    </a:lnTo>
                    <a:lnTo>
                      <a:pt x="10491" y="1496"/>
                    </a:lnTo>
                    <a:lnTo>
                      <a:pt x="10838" y="898"/>
                    </a:lnTo>
                    <a:cubicBezTo>
                      <a:pt x="10856" y="861"/>
                      <a:pt x="10897" y="845"/>
                      <a:pt x="10939" y="845"/>
                    </a:cubicBezTo>
                    <a:close/>
                    <a:moveTo>
                      <a:pt x="10050" y="2252"/>
                    </a:moveTo>
                    <a:lnTo>
                      <a:pt x="10995" y="2819"/>
                    </a:lnTo>
                    <a:lnTo>
                      <a:pt x="8916" y="6379"/>
                    </a:lnTo>
                    <a:lnTo>
                      <a:pt x="7971" y="5844"/>
                    </a:lnTo>
                    <a:lnTo>
                      <a:pt x="10050" y="2252"/>
                    </a:lnTo>
                    <a:close/>
                    <a:moveTo>
                      <a:pt x="7813" y="6663"/>
                    </a:moveTo>
                    <a:lnTo>
                      <a:pt x="8318" y="6978"/>
                    </a:lnTo>
                    <a:lnTo>
                      <a:pt x="7782" y="7324"/>
                    </a:lnTo>
                    <a:lnTo>
                      <a:pt x="7813" y="6663"/>
                    </a:lnTo>
                    <a:close/>
                    <a:moveTo>
                      <a:pt x="11342" y="5245"/>
                    </a:moveTo>
                    <a:cubicBezTo>
                      <a:pt x="11594" y="5245"/>
                      <a:pt x="11752" y="5434"/>
                      <a:pt x="11752" y="5686"/>
                    </a:cubicBezTo>
                    <a:lnTo>
                      <a:pt x="11752" y="11483"/>
                    </a:lnTo>
                    <a:cubicBezTo>
                      <a:pt x="11752" y="11704"/>
                      <a:pt x="11531" y="11893"/>
                      <a:pt x="11342" y="11893"/>
                    </a:cubicBezTo>
                    <a:lnTo>
                      <a:pt x="1197" y="11893"/>
                    </a:lnTo>
                    <a:cubicBezTo>
                      <a:pt x="945" y="11893"/>
                      <a:pt x="788" y="11704"/>
                      <a:pt x="788" y="11483"/>
                    </a:cubicBezTo>
                    <a:lnTo>
                      <a:pt x="788" y="5686"/>
                    </a:lnTo>
                    <a:cubicBezTo>
                      <a:pt x="788" y="5434"/>
                      <a:pt x="977" y="5245"/>
                      <a:pt x="1197" y="5245"/>
                    </a:cubicBezTo>
                    <a:lnTo>
                      <a:pt x="7372" y="5245"/>
                    </a:lnTo>
                    <a:lnTo>
                      <a:pt x="7057" y="5749"/>
                    </a:lnTo>
                    <a:cubicBezTo>
                      <a:pt x="7026" y="5812"/>
                      <a:pt x="7026" y="5875"/>
                      <a:pt x="7026" y="5970"/>
                    </a:cubicBezTo>
                    <a:lnTo>
                      <a:pt x="6900" y="7734"/>
                    </a:lnTo>
                    <a:lnTo>
                      <a:pt x="5545" y="7734"/>
                    </a:lnTo>
                    <a:cubicBezTo>
                      <a:pt x="5325" y="7734"/>
                      <a:pt x="5167" y="7923"/>
                      <a:pt x="5167" y="8175"/>
                    </a:cubicBezTo>
                    <a:cubicBezTo>
                      <a:pt x="5167" y="8396"/>
                      <a:pt x="5356" y="8585"/>
                      <a:pt x="5545" y="8585"/>
                    </a:cubicBezTo>
                    <a:lnTo>
                      <a:pt x="10523" y="8585"/>
                    </a:lnTo>
                    <a:cubicBezTo>
                      <a:pt x="10743" y="8585"/>
                      <a:pt x="10964" y="8396"/>
                      <a:pt x="10964" y="8175"/>
                    </a:cubicBezTo>
                    <a:cubicBezTo>
                      <a:pt x="10964" y="7923"/>
                      <a:pt x="10743" y="7734"/>
                      <a:pt x="10523" y="7734"/>
                    </a:cubicBezTo>
                    <a:lnTo>
                      <a:pt x="8633" y="7734"/>
                    </a:lnTo>
                    <a:lnTo>
                      <a:pt x="9294" y="7293"/>
                    </a:lnTo>
                    <a:cubicBezTo>
                      <a:pt x="9326" y="7261"/>
                      <a:pt x="9420" y="7230"/>
                      <a:pt x="9420" y="7135"/>
                    </a:cubicBezTo>
                    <a:lnTo>
                      <a:pt x="10523" y="5245"/>
                    </a:lnTo>
                    <a:close/>
                    <a:moveTo>
                      <a:pt x="10933" y="0"/>
                    </a:moveTo>
                    <a:cubicBezTo>
                      <a:pt x="10599" y="0"/>
                      <a:pt x="10280" y="175"/>
                      <a:pt x="10113" y="488"/>
                    </a:cubicBezTo>
                    <a:lnTo>
                      <a:pt x="9578" y="1433"/>
                    </a:lnTo>
                    <a:lnTo>
                      <a:pt x="7877" y="4395"/>
                    </a:lnTo>
                    <a:lnTo>
                      <a:pt x="1229" y="4395"/>
                    </a:lnTo>
                    <a:cubicBezTo>
                      <a:pt x="567" y="4395"/>
                      <a:pt x="0" y="4930"/>
                      <a:pt x="0" y="5592"/>
                    </a:cubicBezTo>
                    <a:lnTo>
                      <a:pt x="0" y="11483"/>
                    </a:lnTo>
                    <a:cubicBezTo>
                      <a:pt x="0" y="12145"/>
                      <a:pt x="567" y="12743"/>
                      <a:pt x="1229" y="12743"/>
                    </a:cubicBezTo>
                    <a:lnTo>
                      <a:pt x="11374" y="12743"/>
                    </a:lnTo>
                    <a:cubicBezTo>
                      <a:pt x="12067" y="12743"/>
                      <a:pt x="12602" y="12176"/>
                      <a:pt x="12602" y="11483"/>
                    </a:cubicBezTo>
                    <a:lnTo>
                      <a:pt x="12602" y="5686"/>
                    </a:lnTo>
                    <a:cubicBezTo>
                      <a:pt x="12602" y="5025"/>
                      <a:pt x="12067" y="4458"/>
                      <a:pt x="11374" y="4458"/>
                    </a:cubicBezTo>
                    <a:lnTo>
                      <a:pt x="11027" y="4458"/>
                    </a:lnTo>
                    <a:lnTo>
                      <a:pt x="12508" y="1937"/>
                    </a:lnTo>
                    <a:cubicBezTo>
                      <a:pt x="12760" y="1433"/>
                      <a:pt x="12602" y="835"/>
                      <a:pt x="12130" y="551"/>
                    </a:cubicBezTo>
                    <a:lnTo>
                      <a:pt x="11437" y="141"/>
                    </a:lnTo>
                    <a:cubicBezTo>
                      <a:pt x="11277" y="46"/>
                      <a:pt x="11103" y="0"/>
                      <a:pt x="109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9"/>
              <p:cNvSpPr/>
              <p:nvPr/>
            </p:nvSpPr>
            <p:spPr>
              <a:xfrm>
                <a:off x="3295529" y="4443623"/>
                <a:ext cx="208214" cy="29525"/>
              </a:xfrm>
              <a:custGeom>
                <a:rect b="b" l="l" r="r" t="t"/>
                <a:pathLst>
                  <a:path extrusionOk="0" h="821" w="5797">
                    <a:moveTo>
                      <a:pt x="378" y="1"/>
                    </a:moveTo>
                    <a:cubicBezTo>
                      <a:pt x="158" y="1"/>
                      <a:pt x="0" y="190"/>
                      <a:pt x="0" y="411"/>
                    </a:cubicBezTo>
                    <a:cubicBezTo>
                      <a:pt x="0" y="663"/>
                      <a:pt x="189" y="820"/>
                      <a:pt x="378" y="820"/>
                    </a:cubicBezTo>
                    <a:lnTo>
                      <a:pt x="5356" y="820"/>
                    </a:lnTo>
                    <a:cubicBezTo>
                      <a:pt x="5576" y="820"/>
                      <a:pt x="5797" y="631"/>
                      <a:pt x="5797" y="411"/>
                    </a:cubicBezTo>
                    <a:cubicBezTo>
                      <a:pt x="5797" y="190"/>
                      <a:pt x="5576" y="1"/>
                      <a:pt x="5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9"/>
              <p:cNvSpPr/>
              <p:nvPr/>
            </p:nvSpPr>
            <p:spPr>
              <a:xfrm>
                <a:off x="3177827" y="4279346"/>
                <a:ext cx="89435" cy="210776"/>
              </a:xfrm>
              <a:custGeom>
                <a:rect b="b" l="l" r="r" t="t"/>
                <a:pathLst>
                  <a:path extrusionOk="0" h="5861" w="2490">
                    <a:moveTo>
                      <a:pt x="1229" y="1"/>
                    </a:moveTo>
                    <a:cubicBezTo>
                      <a:pt x="977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7" y="851"/>
                      <a:pt x="1" y="1324"/>
                      <a:pt x="1" y="1891"/>
                    </a:cubicBezTo>
                    <a:cubicBezTo>
                      <a:pt x="1" y="2553"/>
                      <a:pt x="568" y="2931"/>
                      <a:pt x="977" y="3246"/>
                    </a:cubicBezTo>
                    <a:cubicBezTo>
                      <a:pt x="1292" y="3498"/>
                      <a:pt x="1670" y="3718"/>
                      <a:pt x="1670" y="3970"/>
                    </a:cubicBezTo>
                    <a:cubicBezTo>
                      <a:pt x="1670" y="4191"/>
                      <a:pt x="1450" y="4348"/>
                      <a:pt x="1229" y="4348"/>
                    </a:cubicBezTo>
                    <a:cubicBezTo>
                      <a:pt x="977" y="4348"/>
                      <a:pt x="820" y="4159"/>
                      <a:pt x="820" y="3970"/>
                    </a:cubicBezTo>
                    <a:cubicBezTo>
                      <a:pt x="820" y="3718"/>
                      <a:pt x="631" y="3529"/>
                      <a:pt x="442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7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40" y="5861"/>
                      <a:pt x="1229" y="5861"/>
                    </a:cubicBezTo>
                    <a:cubicBezTo>
                      <a:pt x="1450" y="5861"/>
                      <a:pt x="1670" y="5672"/>
                      <a:pt x="1670" y="5420"/>
                    </a:cubicBezTo>
                    <a:lnTo>
                      <a:pt x="1670" y="5136"/>
                    </a:lnTo>
                    <a:cubicBezTo>
                      <a:pt x="2143" y="4979"/>
                      <a:pt x="2489" y="4506"/>
                      <a:pt x="2489" y="3970"/>
                    </a:cubicBezTo>
                    <a:cubicBezTo>
                      <a:pt x="2489" y="3309"/>
                      <a:pt x="1922" y="2899"/>
                      <a:pt x="1513" y="2584"/>
                    </a:cubicBezTo>
                    <a:cubicBezTo>
                      <a:pt x="1198" y="2364"/>
                      <a:pt x="820" y="2112"/>
                      <a:pt x="820" y="1891"/>
                    </a:cubicBezTo>
                    <a:cubicBezTo>
                      <a:pt x="788" y="1639"/>
                      <a:pt x="977" y="1450"/>
                      <a:pt x="1229" y="1450"/>
                    </a:cubicBezTo>
                    <a:cubicBezTo>
                      <a:pt x="1450" y="1450"/>
                      <a:pt x="1670" y="1639"/>
                      <a:pt x="1670" y="1891"/>
                    </a:cubicBezTo>
                    <a:cubicBezTo>
                      <a:pt x="1670" y="2112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91"/>
                    </a:cubicBezTo>
                    <a:cubicBezTo>
                      <a:pt x="2489" y="1324"/>
                      <a:pt x="2143" y="883"/>
                      <a:pt x="1670" y="694"/>
                    </a:cubicBezTo>
                    <a:lnTo>
                      <a:pt x="1670" y="410"/>
                    </a:lnTo>
                    <a:cubicBezTo>
                      <a:pt x="1670" y="190"/>
                      <a:pt x="1450" y="1"/>
                      <a:pt x="12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8" name="Google Shape;318;p49"/>
          <p:cNvGrpSpPr/>
          <p:nvPr/>
        </p:nvGrpSpPr>
        <p:grpSpPr>
          <a:xfrm>
            <a:off x="729989" y="1674269"/>
            <a:ext cx="3688497" cy="1210419"/>
            <a:chOff x="515667" y="2801859"/>
            <a:chExt cx="3644400" cy="860100"/>
          </a:xfrm>
        </p:grpSpPr>
        <p:sp>
          <p:nvSpPr>
            <p:cNvPr id="319" name="Google Shape;319;p49"/>
            <p:cNvSpPr/>
            <p:nvPr/>
          </p:nvSpPr>
          <p:spPr>
            <a:xfrm>
              <a:off x="515667" y="2801859"/>
              <a:ext cx="3644400" cy="860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49"/>
            <p:cNvGrpSpPr/>
            <p:nvPr/>
          </p:nvGrpSpPr>
          <p:grpSpPr>
            <a:xfrm>
              <a:off x="784376" y="2939071"/>
              <a:ext cx="3191700" cy="526303"/>
              <a:chOff x="784376" y="2939071"/>
              <a:chExt cx="3191700" cy="526303"/>
            </a:xfrm>
          </p:grpSpPr>
          <p:sp>
            <p:nvSpPr>
              <p:cNvPr id="321" name="Google Shape;321;p49"/>
              <p:cNvSpPr txBox="1"/>
              <p:nvPr/>
            </p:nvSpPr>
            <p:spPr>
              <a:xfrm>
                <a:off x="784376" y="3199575"/>
                <a:ext cx="3191700" cy="26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 wide variety of data set will be collected.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2" name="Google Shape;322;p49"/>
              <p:cNvSpPr txBox="1"/>
              <p:nvPr/>
            </p:nvSpPr>
            <p:spPr>
              <a:xfrm>
                <a:off x="784377" y="2939071"/>
                <a:ext cx="896100" cy="243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Data set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323" name="Google Shape;323;p49"/>
            <p:cNvGrpSpPr/>
            <p:nvPr/>
          </p:nvGrpSpPr>
          <p:grpSpPr>
            <a:xfrm>
              <a:off x="3410012" y="3001044"/>
              <a:ext cx="210690" cy="282108"/>
              <a:chOff x="3279814" y="3001044"/>
              <a:chExt cx="210690" cy="282108"/>
            </a:xfrm>
          </p:grpSpPr>
          <p:sp>
            <p:nvSpPr>
              <p:cNvPr id="324" name="Google Shape;324;p49"/>
              <p:cNvSpPr/>
              <p:nvPr/>
            </p:nvSpPr>
            <p:spPr>
              <a:xfrm>
                <a:off x="3337365" y="3001044"/>
                <a:ext cx="94419" cy="102209"/>
              </a:xfrm>
              <a:custGeom>
                <a:rect b="b" l="l" r="r" t="t"/>
                <a:pathLst>
                  <a:path extrusionOk="0" h="2797" w="2584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49"/>
              <p:cNvSpPr/>
              <p:nvPr/>
            </p:nvSpPr>
            <p:spPr>
              <a:xfrm>
                <a:off x="3369593" y="3194463"/>
                <a:ext cx="29963" cy="88689"/>
              </a:xfrm>
              <a:custGeom>
                <a:rect b="b" l="l" r="r" t="t"/>
                <a:pathLst>
                  <a:path extrusionOk="0" h="2427" w="82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9"/>
              <p:cNvSpPr/>
              <p:nvPr/>
            </p:nvSpPr>
            <p:spPr>
              <a:xfrm>
                <a:off x="3461710" y="3194463"/>
                <a:ext cx="28794" cy="88689"/>
              </a:xfrm>
              <a:custGeom>
                <a:rect b="b" l="l" r="r" t="t"/>
                <a:pathLst>
                  <a:path extrusionOk="0" h="2427" w="788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9"/>
              <p:cNvSpPr/>
              <p:nvPr/>
            </p:nvSpPr>
            <p:spPr>
              <a:xfrm>
                <a:off x="3279814" y="3194463"/>
                <a:ext cx="31096" cy="88689"/>
              </a:xfrm>
              <a:custGeom>
                <a:rect b="b" l="l" r="r" t="t"/>
                <a:pathLst>
                  <a:path extrusionOk="0" h="2427" w="851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8" name="Google Shape;328;p49"/>
          <p:cNvGrpSpPr/>
          <p:nvPr/>
        </p:nvGrpSpPr>
        <p:grpSpPr>
          <a:xfrm>
            <a:off x="5042431" y="1674351"/>
            <a:ext cx="3688497" cy="1210419"/>
            <a:chOff x="4983789" y="2801859"/>
            <a:chExt cx="3644400" cy="860100"/>
          </a:xfrm>
        </p:grpSpPr>
        <p:sp>
          <p:nvSpPr>
            <p:cNvPr id="329" name="Google Shape;329;p49"/>
            <p:cNvSpPr/>
            <p:nvPr/>
          </p:nvSpPr>
          <p:spPr>
            <a:xfrm>
              <a:off x="4983789" y="2801859"/>
              <a:ext cx="3644400" cy="860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p49"/>
            <p:cNvGrpSpPr/>
            <p:nvPr/>
          </p:nvGrpSpPr>
          <p:grpSpPr>
            <a:xfrm>
              <a:off x="5252499" y="2939071"/>
              <a:ext cx="3207302" cy="585704"/>
              <a:chOff x="5252499" y="2939071"/>
              <a:chExt cx="3207302" cy="585704"/>
            </a:xfrm>
          </p:grpSpPr>
          <p:sp>
            <p:nvSpPr>
              <p:cNvPr id="331" name="Google Shape;331;p49"/>
              <p:cNvSpPr txBox="1"/>
              <p:nvPr/>
            </p:nvSpPr>
            <p:spPr>
              <a:xfrm>
                <a:off x="5252501" y="3199575"/>
                <a:ext cx="3207300" cy="325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An optimum model will be chosen based on accuracy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2" name="Google Shape;332;p49"/>
              <p:cNvSpPr txBox="1"/>
              <p:nvPr/>
            </p:nvSpPr>
            <p:spPr>
              <a:xfrm>
                <a:off x="5252499" y="2939071"/>
                <a:ext cx="896100" cy="24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ML model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333" name="Google Shape;333;p49"/>
            <p:cNvGrpSpPr/>
            <p:nvPr/>
          </p:nvGrpSpPr>
          <p:grpSpPr>
            <a:xfrm>
              <a:off x="7919529" y="3054044"/>
              <a:ext cx="185357" cy="348718"/>
              <a:chOff x="-59327525" y="2325450"/>
              <a:chExt cx="122875" cy="235525"/>
            </a:xfrm>
          </p:grpSpPr>
          <p:sp>
            <p:nvSpPr>
              <p:cNvPr id="334" name="Google Shape;334;p49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rect b="b" l="l" r="r" t="t"/>
                <a:pathLst>
                  <a:path extrusionOk="0" h="883" w="3308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49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rect b="b" l="l" r="r" t="t"/>
                <a:pathLst>
                  <a:path extrusionOk="0" h="537" w="536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6" name="Google Shape;336;p49"/>
          <p:cNvGrpSpPr/>
          <p:nvPr/>
        </p:nvGrpSpPr>
        <p:grpSpPr>
          <a:xfrm>
            <a:off x="4958949" y="3269515"/>
            <a:ext cx="3818238" cy="1301847"/>
            <a:chOff x="4983789" y="3875123"/>
            <a:chExt cx="3644400" cy="860100"/>
          </a:xfrm>
        </p:grpSpPr>
        <p:sp>
          <p:nvSpPr>
            <p:cNvPr id="337" name="Google Shape;337;p49"/>
            <p:cNvSpPr/>
            <p:nvPr/>
          </p:nvSpPr>
          <p:spPr>
            <a:xfrm>
              <a:off x="4983789" y="3875123"/>
              <a:ext cx="3644400" cy="8601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8" name="Google Shape;338;p49"/>
            <p:cNvGrpSpPr/>
            <p:nvPr/>
          </p:nvGrpSpPr>
          <p:grpSpPr>
            <a:xfrm>
              <a:off x="5252498" y="3956911"/>
              <a:ext cx="3163500" cy="641117"/>
              <a:chOff x="5252498" y="3956911"/>
              <a:chExt cx="3163500" cy="641117"/>
            </a:xfrm>
          </p:grpSpPr>
          <p:sp>
            <p:nvSpPr>
              <p:cNvPr id="339" name="Google Shape;339;p49"/>
              <p:cNvSpPr txBox="1"/>
              <p:nvPr/>
            </p:nvSpPr>
            <p:spPr>
              <a:xfrm>
                <a:off x="5252498" y="4175027"/>
                <a:ext cx="3163500" cy="4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threshold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based algorithm will consider more parameters and conditions as described in google scoring algorithm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0" name="Google Shape;340;p49"/>
              <p:cNvSpPr txBox="1"/>
              <p:nvPr/>
            </p:nvSpPr>
            <p:spPr>
              <a:xfrm>
                <a:off x="5252502" y="3956911"/>
                <a:ext cx="2548500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Threshold based algorithm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2923575" y="2272125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month progress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17375" y="2969300"/>
            <a:ext cx="16818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spAutoFit/>
          </a:bodyPr>
          <a:lstStyle/>
          <a:p>
            <a:pPr indent="-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Analysed the parameters present in a access point.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Analysed how android app can be used to collect wifi details.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" name="Google Shape;137;p29"/>
          <p:cNvGrpSpPr/>
          <p:nvPr/>
        </p:nvGrpSpPr>
        <p:grpSpPr>
          <a:xfrm>
            <a:off x="317375" y="1160776"/>
            <a:ext cx="1565700" cy="1559924"/>
            <a:chOff x="447825" y="3174001"/>
            <a:chExt cx="1565700" cy="1559924"/>
          </a:xfrm>
        </p:grpSpPr>
        <p:grpSp>
          <p:nvGrpSpPr>
            <p:cNvPr id="138" name="Google Shape;138;p29"/>
            <p:cNvGrpSpPr/>
            <p:nvPr/>
          </p:nvGrpSpPr>
          <p:grpSpPr>
            <a:xfrm>
              <a:off x="447825" y="3481725"/>
              <a:ext cx="1565700" cy="1252200"/>
              <a:chOff x="1078700" y="1212200"/>
              <a:chExt cx="1565700" cy="1252200"/>
            </a:xfrm>
          </p:grpSpPr>
          <p:sp>
            <p:nvSpPr>
              <p:cNvPr id="139" name="Google Shape;139;p29"/>
              <p:cNvSpPr/>
              <p:nvPr/>
            </p:nvSpPr>
            <p:spPr>
              <a:xfrm>
                <a:off x="1078700" y="1212200"/>
                <a:ext cx="1565700" cy="1252200"/>
              </a:xfrm>
              <a:prstGeom prst="round2DiagRect">
                <a:avLst>
                  <a:gd fmla="val 2193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40" name="Google Shape;140;p29"/>
              <p:cNvSpPr txBox="1"/>
              <p:nvPr/>
            </p:nvSpPr>
            <p:spPr>
              <a:xfrm>
                <a:off x="1251512" y="1434201"/>
                <a:ext cx="1220100" cy="8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Basic</a:t>
                </a: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</a:t>
                </a: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1" name="Google Shape;141;p29"/>
            <p:cNvSpPr/>
            <p:nvPr/>
          </p:nvSpPr>
          <p:spPr>
            <a:xfrm>
              <a:off x="1216606" y="3174001"/>
              <a:ext cx="28156" cy="28307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29"/>
          <p:cNvGrpSpPr/>
          <p:nvPr/>
        </p:nvGrpSpPr>
        <p:grpSpPr>
          <a:xfrm>
            <a:off x="3865625" y="1468500"/>
            <a:ext cx="1565700" cy="1252200"/>
            <a:chOff x="4439000" y="1212200"/>
            <a:chExt cx="1565700" cy="1252200"/>
          </a:xfrm>
        </p:grpSpPr>
        <p:sp>
          <p:nvSpPr>
            <p:cNvPr id="143" name="Google Shape;143;p29"/>
            <p:cNvSpPr/>
            <p:nvPr/>
          </p:nvSpPr>
          <p:spPr>
            <a:xfrm>
              <a:off x="4439000" y="1212200"/>
              <a:ext cx="1565700" cy="1252200"/>
            </a:xfrm>
            <a:prstGeom prst="round2DiagRect">
              <a:avLst>
                <a:gd fmla="val 2193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4" name="Google Shape;144;p29"/>
            <p:cNvSpPr txBox="1"/>
            <p:nvPr/>
          </p:nvSpPr>
          <p:spPr>
            <a:xfrm>
              <a:off x="4611800" y="1291850"/>
              <a:ext cx="1220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Google scoring algorithm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29"/>
          <p:cNvSpPr txBox="1"/>
          <p:nvPr/>
        </p:nvSpPr>
        <p:spPr>
          <a:xfrm>
            <a:off x="2091500" y="3010550"/>
            <a:ext cx="168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various research papers to understand how various algorithms are used to calculate total score.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3966275" y="2885000"/>
            <a:ext cx="17496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Analysed the Google scoring algorithm to try and collect the same parameters from app interface that was used in the algorithm.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7" name="Google Shape;147;p29"/>
          <p:cNvGrpSpPr/>
          <p:nvPr/>
        </p:nvGrpSpPr>
        <p:grpSpPr>
          <a:xfrm>
            <a:off x="5719950" y="1468500"/>
            <a:ext cx="1565700" cy="1252200"/>
            <a:chOff x="5842550" y="1212200"/>
            <a:chExt cx="1565700" cy="1252200"/>
          </a:xfrm>
        </p:grpSpPr>
        <p:sp>
          <p:nvSpPr>
            <p:cNvPr id="148" name="Google Shape;148;p29"/>
            <p:cNvSpPr/>
            <p:nvPr/>
          </p:nvSpPr>
          <p:spPr>
            <a:xfrm>
              <a:off x="5842550" y="1212200"/>
              <a:ext cx="1565700" cy="1252200"/>
            </a:xfrm>
            <a:prstGeom prst="round2DiagRect">
              <a:avLst>
                <a:gd fmla="val 2193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9" name="Google Shape;149;p29"/>
            <p:cNvSpPr txBox="1"/>
            <p:nvPr/>
          </p:nvSpPr>
          <p:spPr>
            <a:xfrm>
              <a:off x="5923450" y="1291850"/>
              <a:ext cx="13605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Implementation of android app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 collect wifi details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29"/>
          <p:cNvGrpSpPr/>
          <p:nvPr/>
        </p:nvGrpSpPr>
        <p:grpSpPr>
          <a:xfrm>
            <a:off x="2091500" y="1468500"/>
            <a:ext cx="1565700" cy="1252200"/>
            <a:chOff x="2884500" y="1212200"/>
            <a:chExt cx="1565700" cy="1252200"/>
          </a:xfrm>
        </p:grpSpPr>
        <p:sp>
          <p:nvSpPr>
            <p:cNvPr id="151" name="Google Shape;151;p29"/>
            <p:cNvSpPr/>
            <p:nvPr/>
          </p:nvSpPr>
          <p:spPr>
            <a:xfrm>
              <a:off x="2884500" y="1212200"/>
              <a:ext cx="1565700" cy="1252200"/>
            </a:xfrm>
            <a:prstGeom prst="round2DiagRect">
              <a:avLst>
                <a:gd fmla="val 2193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2" name="Google Shape;152;p29"/>
            <p:cNvSpPr txBox="1"/>
            <p:nvPr/>
          </p:nvSpPr>
          <p:spPr>
            <a:xfrm>
              <a:off x="2931825" y="1251650"/>
              <a:ext cx="1457700" cy="11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Analysis 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Research papers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related to Access points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" name="Google Shape;153;p29"/>
          <p:cNvSpPr txBox="1"/>
          <p:nvPr/>
        </p:nvSpPr>
        <p:spPr>
          <a:xfrm>
            <a:off x="7475375" y="2969307"/>
            <a:ext cx="17790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Implemented multiple ML model for predictive analysis and modeling.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" name="Google Shape;154;p29"/>
          <p:cNvGrpSpPr/>
          <p:nvPr/>
        </p:nvGrpSpPr>
        <p:grpSpPr>
          <a:xfrm>
            <a:off x="7413875" y="1468500"/>
            <a:ext cx="1565700" cy="1252200"/>
            <a:chOff x="7235750" y="1059800"/>
            <a:chExt cx="1565700" cy="1252200"/>
          </a:xfrm>
        </p:grpSpPr>
        <p:sp>
          <p:nvSpPr>
            <p:cNvPr id="155" name="Google Shape;155;p29"/>
            <p:cNvSpPr/>
            <p:nvPr/>
          </p:nvSpPr>
          <p:spPr>
            <a:xfrm>
              <a:off x="7235750" y="1059800"/>
              <a:ext cx="1565700" cy="1252200"/>
            </a:xfrm>
            <a:prstGeom prst="round2DiagRect">
              <a:avLst>
                <a:gd fmla="val 21930" name="adj1"/>
                <a:gd fmla="val 0" name="adj2"/>
              </a:avLst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6" name="Google Shape;156;p29"/>
            <p:cNvSpPr txBox="1"/>
            <p:nvPr/>
          </p:nvSpPr>
          <p:spPr>
            <a:xfrm>
              <a:off x="7338350" y="1139450"/>
              <a:ext cx="1360500" cy="10929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ML model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7" name="Google Shape;157;p29"/>
          <p:cNvSpPr txBox="1"/>
          <p:nvPr/>
        </p:nvSpPr>
        <p:spPr>
          <a:xfrm>
            <a:off x="5715875" y="3052557"/>
            <a:ext cx="17790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an android app in java that can collect details from wifi in real time and write to a CSV file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1930775" y="3225050"/>
            <a:ext cx="68400" cy="1173900"/>
          </a:xfrm>
          <a:prstGeom prst="rect">
            <a:avLst/>
          </a:prstGeom>
          <a:solidFill>
            <a:srgbClr val="E2E2E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3704900" y="3225050"/>
            <a:ext cx="68400" cy="1173900"/>
          </a:xfrm>
          <a:prstGeom prst="rect">
            <a:avLst/>
          </a:prstGeom>
          <a:solidFill>
            <a:srgbClr val="E2E2E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5647475" y="3162350"/>
            <a:ext cx="68400" cy="1173900"/>
          </a:xfrm>
          <a:prstGeom prst="rect">
            <a:avLst/>
          </a:prstGeom>
          <a:solidFill>
            <a:srgbClr val="E2E2E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7413875" y="3162350"/>
            <a:ext cx="68400" cy="1173900"/>
          </a:xfrm>
          <a:prstGeom prst="rect">
            <a:avLst/>
          </a:prstGeom>
          <a:solidFill>
            <a:srgbClr val="E2E2E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1341738" y="2919175"/>
            <a:ext cx="2487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1341738" y="2225025"/>
            <a:ext cx="248700" cy="248700"/>
          </a:xfrm>
          <a:prstGeom prst="rect">
            <a:avLst/>
          </a:prstGeom>
          <a:solidFill>
            <a:srgbClr val="0248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1341738" y="1530875"/>
            <a:ext cx="248700" cy="2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KPIs achieved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1588669" y="2917725"/>
            <a:ext cx="58314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CHECKED GOOGLE AP SCORING ALGORITHM FROM ANDROID OPEN SOURCE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590462" y="1530875"/>
            <a:ext cx="484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iMPLEMENT ANDROID APP TO COLLECT WIFI DETAILS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1590469" y="2225025"/>
            <a:ext cx="5885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dEFINE SCORING METHOD FOR EACH AP BASED ON ITS USAGE AND PERFORMANCE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1341738" y="3715050"/>
            <a:ext cx="248700" cy="24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1588663" y="3498750"/>
            <a:ext cx="62136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ebas Neue"/>
                <a:ea typeface="Bebas Neue"/>
                <a:cs typeface="Bebas Neue"/>
                <a:sym typeface="Bebas Neue"/>
              </a:rPr>
              <a:t>Select best AP based on scoring and come up with ML based technique to solve the same problem</a:t>
            </a:r>
            <a:endParaRPr sz="17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1"/>
          <p:cNvGraphicFramePr/>
          <p:nvPr/>
        </p:nvGraphicFramePr>
        <p:xfrm>
          <a:off x="789827" y="484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{E287E455-D692-475D-A901-575A582B8A51}</a:tableStyleId>
              </a:tblPr>
              <a:tblGrid>
                <a:gridCol w="7756100"/>
              </a:tblGrid>
              <a:tr h="90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Android app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</a:tr>
              <a:tr h="54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app is designed using java language.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03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android app collects wifi parameters such as: </a:t>
                      </a: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Ssid, rssi, base score, frequency, link speed, channel bandwidth.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83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data collected from the app is written to a csv file which is used to train the ML model.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54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data is collected every 10 seconds and added to the csv file.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4498"/>
          <a:stretch/>
        </p:blipFill>
        <p:spPr>
          <a:xfrm>
            <a:off x="1670275" y="229225"/>
            <a:ext cx="2243075" cy="47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 rotWithShape="1">
          <a:blip r:embed="rId4">
            <a:alphaModFix/>
          </a:blip>
          <a:srcRect b="3091" l="0" r="0" t="4359"/>
          <a:stretch/>
        </p:blipFill>
        <p:spPr>
          <a:xfrm>
            <a:off x="5261525" y="229225"/>
            <a:ext cx="2373351" cy="47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138100" y="2163825"/>
            <a:ext cx="303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Flow chart depicting the sequence of operations in the app.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475" y="0"/>
            <a:ext cx="55623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1950775"/>
            <a:ext cx="810577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>
            <p:ph type="title"/>
          </p:nvPr>
        </p:nvSpPr>
        <p:spPr>
          <a:xfrm>
            <a:off x="2709275" y="409575"/>
            <a:ext cx="38337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</a:t>
            </a:r>
            <a:r>
              <a:rPr lang="en"/>
              <a:t>a c</a:t>
            </a:r>
            <a:r>
              <a:rPr lang="en"/>
              <a:t>ollected from app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35"/>
          <p:cNvGraphicFramePr/>
          <p:nvPr/>
        </p:nvGraphicFramePr>
        <p:xfrm>
          <a:off x="697239" y="291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{E287E455-D692-475D-A901-575A582B8A51}</a:tableStyleId>
              </a:tblPr>
              <a:tblGrid>
                <a:gridCol w="7749575"/>
              </a:tblGrid>
              <a:tr h="89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Google scoring algorithm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rgbClr val="69E781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35"/>
          <p:cNvSpPr txBox="1"/>
          <p:nvPr/>
        </p:nvSpPr>
        <p:spPr>
          <a:xfrm>
            <a:off x="812525" y="1440550"/>
            <a:ext cx="75942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Parameters used in Google scoring algorithm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BSSID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RSSI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Channel frequency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Bandwidth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Channel conditions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Maximum number of spatial streams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Signal strength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Number of connected users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Network latency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Number of hops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Infographics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DADADA"/>
      </a:lt2>
      <a:accent1>
        <a:srgbClr val="E2BE53"/>
      </a:accent1>
      <a:accent2>
        <a:srgbClr val="C99319"/>
      </a:accent2>
      <a:accent3>
        <a:srgbClr val="FA8839"/>
      </a:accent3>
      <a:accent4>
        <a:srgbClr val="41BDBB"/>
      </a:accent4>
      <a:accent5>
        <a:srgbClr val="51B0F1"/>
      </a:accent5>
      <a:accent6>
        <a:srgbClr val="167DC3"/>
      </a:accent6>
      <a:hlink>
        <a:srgbClr val="22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PI Infographics by Slidesgo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2E2E2"/>
      </a:lt2>
      <a:accent1>
        <a:srgbClr val="E2BE53"/>
      </a:accent1>
      <a:accent2>
        <a:srgbClr val="C99319"/>
      </a:accent2>
      <a:accent3>
        <a:srgbClr val="FA8839"/>
      </a:accent3>
      <a:accent4>
        <a:srgbClr val="41BDBB"/>
      </a:accent4>
      <a:accent5>
        <a:srgbClr val="60BEFF"/>
      </a:accent5>
      <a:accent6>
        <a:srgbClr val="056CB3"/>
      </a:accent6>
      <a:hlink>
        <a:srgbClr val="22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