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Fira Sans Extra Condensed Medium"/>
      <p:regular r:id="rId40"/>
      <p:bold r:id="rId41"/>
      <p:italic r:id="rId42"/>
      <p:boldItalic r:id="rId43"/>
    </p:embeddedFont>
    <p:embeddedFont>
      <p:font typeface="Bebas Neue"/>
      <p:regular r:id="rId44"/>
    </p:embeddedFont>
    <p:embeddedFont>
      <p:font typeface="Lato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79C0C9-A1CB-4E34-B30C-299236FF7A18}">
  <a:tblStyle styleId="{7579C0C9-A1CB-4E34-B30C-299236FF7A18}" styleName="Table_0">
    <a:wholeTbl>
      <a:tcTxStyle b="off" i="off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F6"/>
          </a:solidFill>
        </a:fill>
      </a:tcStyle>
    </a:wholeTbl>
    <a:band1H>
      <a:tcTxStyle/>
      <a:tcStyle>
        <a:fill>
          <a:solidFill>
            <a:srgbClr val="CBDEED"/>
          </a:solidFill>
        </a:fill>
      </a:tcStyle>
    </a:band1H>
    <a:band2H>
      <a:tcTxStyle/>
    </a:band2H>
    <a:band1V>
      <a:tcTxStyle/>
      <a:tcStyle>
        <a:fill>
          <a:solidFill>
            <a:srgbClr val="CBDEE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229DC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229D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229DCE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229DCE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regular.fntdata"/><Relationship Id="rId20" Type="http://schemas.openxmlformats.org/officeDocument/2006/relationships/slide" Target="slides/slide14.xml"/><Relationship Id="rId42" Type="http://schemas.openxmlformats.org/officeDocument/2006/relationships/font" Target="fonts/FiraSansExtraCondensedMedium-italic.fntdata"/><Relationship Id="rId41" Type="http://schemas.openxmlformats.org/officeDocument/2006/relationships/font" Target="fonts/FiraSansExtraCondensedMedium-bold.fntdata"/><Relationship Id="rId22" Type="http://schemas.openxmlformats.org/officeDocument/2006/relationships/slide" Target="slides/slide16.xml"/><Relationship Id="rId44" Type="http://schemas.openxmlformats.org/officeDocument/2006/relationships/font" Target="fonts/BebasNeue-regular.fntdata"/><Relationship Id="rId21" Type="http://schemas.openxmlformats.org/officeDocument/2006/relationships/slide" Target="slides/slide15.xml"/><Relationship Id="rId43" Type="http://schemas.openxmlformats.org/officeDocument/2006/relationships/font" Target="fonts/FiraSansExtraCondensedMedium-boldItalic.fntdata"/><Relationship Id="rId24" Type="http://schemas.openxmlformats.org/officeDocument/2006/relationships/slide" Target="slides/slide18.xml"/><Relationship Id="rId46" Type="http://schemas.openxmlformats.org/officeDocument/2006/relationships/font" Target="fonts/LatoLight-bold.fntdata"/><Relationship Id="rId23" Type="http://schemas.openxmlformats.org/officeDocument/2006/relationships/slide" Target="slides/slide17.xml"/><Relationship Id="rId45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Light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Light-italic.fntdata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6cd5f00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6cd5f00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7275e8d9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7275e8d9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e94ff93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e94ff93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ce94ff93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ce94ff93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e94ff93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e94ff93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ce94ff93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ce94ff93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d23da2f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d23da2f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7275e8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7275e8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550a940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550a940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f0306978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f0306978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06f9a1bfb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06f9a1bfb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0306978c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0306978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5a7ebba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5a7ebba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25ac64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025ac64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6f9a1bfb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06f9a1bfb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550a940a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550a940a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7275e8d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7275e8d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d1c80d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d1c80d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d1c80d1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d1c80d1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d30c54f9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d30c54f9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5"/>
          <p:cNvSpPr txBox="1"/>
          <p:nvPr>
            <p:ph idx="1" type="subTitle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ctrTitle"/>
          </p:nvPr>
        </p:nvSpPr>
        <p:spPr>
          <a:xfrm>
            <a:off x="1362275" y="1482750"/>
            <a:ext cx="69327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Best AP selection using AP Score prediction - </a:t>
            </a:r>
            <a:r>
              <a:rPr b="1"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NCGO6BMS</a:t>
            </a:r>
            <a:endParaRPr sz="30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8" name="Google Shape;98;p27"/>
          <p:cNvGrpSpPr/>
          <p:nvPr/>
        </p:nvGrpSpPr>
        <p:grpSpPr>
          <a:xfrm rot="10800000">
            <a:off x="-9346" y="-4077"/>
            <a:ext cx="2608341" cy="1282554"/>
            <a:chOff x="5444350" y="3319496"/>
            <a:chExt cx="3698725" cy="1818709"/>
          </a:xfrm>
        </p:grpSpPr>
        <p:sp>
          <p:nvSpPr>
            <p:cNvPr id="99" name="Google Shape;99;p27"/>
            <p:cNvSpPr/>
            <p:nvPr/>
          </p:nvSpPr>
          <p:spPr>
            <a:xfrm>
              <a:off x="6750682" y="3319496"/>
              <a:ext cx="1096283" cy="1031802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5824318" y="3419049"/>
              <a:ext cx="1175623" cy="1217918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7591539" y="3422345"/>
              <a:ext cx="1185878" cy="1223423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5444350" y="4092751"/>
              <a:ext cx="1146027" cy="10452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7"/>
            <p:cNvSpPr/>
            <p:nvPr/>
          </p:nvSpPr>
          <p:spPr>
            <a:xfrm>
              <a:off x="8003579" y="4112466"/>
              <a:ext cx="1139497" cy="1025739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7"/>
          <p:cNvGrpSpPr/>
          <p:nvPr/>
        </p:nvGrpSpPr>
        <p:grpSpPr>
          <a:xfrm rot="10800000">
            <a:off x="6551751" y="48"/>
            <a:ext cx="2579338" cy="1482696"/>
            <a:chOff x="5811200" y="77788"/>
            <a:chExt cx="3076500" cy="1482696"/>
          </a:xfrm>
        </p:grpSpPr>
        <p:sp>
          <p:nvSpPr>
            <p:cNvPr id="105" name="Google Shape;105;p27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27"/>
          <p:cNvGrpSpPr/>
          <p:nvPr/>
        </p:nvGrpSpPr>
        <p:grpSpPr>
          <a:xfrm>
            <a:off x="6810846" y="4074278"/>
            <a:ext cx="2333156" cy="1069219"/>
            <a:chOff x="5444350" y="3319496"/>
            <a:chExt cx="3698725" cy="1818709"/>
          </a:xfrm>
        </p:grpSpPr>
        <p:sp>
          <p:nvSpPr>
            <p:cNvPr id="111" name="Google Shape;111;p27"/>
            <p:cNvSpPr/>
            <p:nvPr/>
          </p:nvSpPr>
          <p:spPr>
            <a:xfrm>
              <a:off x="6750682" y="3319496"/>
              <a:ext cx="1096283" cy="1031802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5824318" y="3419049"/>
              <a:ext cx="1175623" cy="1217918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7591539" y="3422345"/>
              <a:ext cx="1185878" cy="1223423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5444350" y="4092751"/>
              <a:ext cx="1146027" cy="10452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8003579" y="4112466"/>
              <a:ext cx="1139497" cy="1025739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7"/>
          <p:cNvGrpSpPr/>
          <p:nvPr/>
        </p:nvGrpSpPr>
        <p:grpSpPr>
          <a:xfrm>
            <a:off x="12912" y="3660756"/>
            <a:ext cx="2578722" cy="1482696"/>
            <a:chOff x="5811200" y="77788"/>
            <a:chExt cx="3076500" cy="1482696"/>
          </a:xfrm>
        </p:grpSpPr>
        <p:sp>
          <p:nvSpPr>
            <p:cNvPr id="117" name="Google Shape;117;p27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7"/>
          <p:cNvSpPr txBox="1"/>
          <p:nvPr/>
        </p:nvSpPr>
        <p:spPr>
          <a:xfrm>
            <a:off x="1317050" y="3078000"/>
            <a:ext cx="3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362275" y="3583500"/>
            <a:ext cx="346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 members:  Ajit J Gupta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		   Akash V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		   Manoj Howale 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426100" y="3078000"/>
            <a:ext cx="719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Internal Mentor : Dr. Kayarvizhy N                     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External Mentor : Saranappa Raj Kumar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Kavin Kumar Thangadorai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results</a:t>
            </a:r>
            <a:endParaRPr/>
          </a:p>
        </p:txBody>
      </p:sp>
      <p:graphicFrame>
        <p:nvGraphicFramePr>
          <p:cNvPr id="207" name="Google Shape;207;p36"/>
          <p:cNvGraphicFramePr/>
          <p:nvPr/>
        </p:nvGraphicFramePr>
        <p:xfrm>
          <a:off x="873664" y="1370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{7579C0C9-A1CB-4E34-B30C-299236FF7A18}</a:tableStyleId>
              </a:tblPr>
              <a:tblGrid>
                <a:gridCol w="7479350"/>
              </a:tblGrid>
              <a:tr h="8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Linear regression </a:t>
                      </a: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Model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</a:tr>
              <a:tr h="91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 is a machine learning algorithm that models the linear relationship between a dependent variable and one or more independent variables.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0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R^2 value:  0.9410122927444761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6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Accuracy:  93.34%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3157425" y="1800475"/>
            <a:ext cx="26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875" y="548050"/>
            <a:ext cx="3520874" cy="42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38" y="1252738"/>
            <a:ext cx="3716266" cy="26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results</a:t>
            </a:r>
            <a:endParaRPr/>
          </a:p>
        </p:txBody>
      </p:sp>
      <p:graphicFrame>
        <p:nvGraphicFramePr>
          <p:cNvPr id="220" name="Google Shape;220;p38"/>
          <p:cNvGraphicFramePr/>
          <p:nvPr/>
        </p:nvGraphicFramePr>
        <p:xfrm>
          <a:off x="895639" y="1084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{7579C0C9-A1CB-4E34-B30C-299236FF7A18}</a:tableStyleId>
              </a:tblPr>
              <a:tblGrid>
                <a:gridCol w="7479350"/>
              </a:tblGrid>
              <a:tr h="8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Decision </a:t>
                      </a: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Forest Regressor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Decision Forest Regressor is an ensemble learning algorithm that combines multiple decision trees to predict a continuous target variable based on the outputs of the individual trees.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7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max_depth': 12,  'max_features': 10, 'min_samples_leaf': 2,'min_samples_split': 4</a:t>
                      </a:r>
                      <a:endParaRPr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R-squared: 0.950674474744451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6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Accuracy: 95.76 %.</a:t>
                      </a:r>
                      <a:endParaRPr>
                        <a:solidFill>
                          <a:srgbClr val="303F9F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3157425" y="1800475"/>
            <a:ext cx="26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025" y="460125"/>
            <a:ext cx="3482250" cy="3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50" y="829050"/>
            <a:ext cx="4191975" cy="31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results</a:t>
            </a:r>
            <a:endParaRPr/>
          </a:p>
        </p:txBody>
      </p:sp>
      <p:graphicFrame>
        <p:nvGraphicFramePr>
          <p:cNvPr id="233" name="Google Shape;233;p40"/>
          <p:cNvGraphicFramePr/>
          <p:nvPr/>
        </p:nvGraphicFramePr>
        <p:xfrm>
          <a:off x="866339" y="1077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{7579C0C9-A1CB-4E34-B30C-299236FF7A18}</a:tableStyleId>
              </a:tblPr>
              <a:tblGrid>
                <a:gridCol w="7479350"/>
              </a:tblGrid>
              <a:tr h="8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Random Forest Regressor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is an ensemble learning algorithm that combines multiple decision trees to improve the performance of the model.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'max_depth': 12,  'max_features': 6,  'min_samples_split': 2, 'n_estimators': 14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R-squared: 0.9676606972692893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Accuracy: 96.64 %.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/>
        </p:nvSpPr>
        <p:spPr>
          <a:xfrm>
            <a:off x="3157425" y="1800475"/>
            <a:ext cx="26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75" y="884175"/>
            <a:ext cx="4190500" cy="31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250" y="467450"/>
            <a:ext cx="3517549" cy="4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073325" y="222525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CALL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 rotWithShape="1">
          <a:blip r:embed="rId3">
            <a:alphaModFix/>
          </a:blip>
          <a:srcRect b="5308" l="24306" r="-479" t="16044"/>
          <a:stretch/>
        </p:blipFill>
        <p:spPr>
          <a:xfrm>
            <a:off x="805475" y="799624"/>
            <a:ext cx="8032598" cy="43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/>
        </p:nvSpPr>
        <p:spPr>
          <a:xfrm>
            <a:off x="1714000" y="2020750"/>
            <a:ext cx="26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00FF"/>
                </a:highlight>
                <a:latin typeface="Bebas Neue"/>
                <a:ea typeface="Bebas Neue"/>
                <a:cs typeface="Bebas Neue"/>
                <a:sym typeface="Bebas Neue"/>
              </a:rPr>
              <a:t>SCREENSHOT OF USER APP</a:t>
            </a:r>
            <a:endParaRPr sz="2000">
              <a:highlight>
                <a:srgbClr val="FF00FF"/>
              </a:highlight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426" y="-61950"/>
            <a:ext cx="2283100" cy="507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09950" y="361950"/>
            <a:ext cx="33306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 by team</a:t>
            </a:r>
            <a:endParaRPr/>
          </a:p>
        </p:txBody>
      </p:sp>
      <p:sp>
        <p:nvSpPr>
          <p:cNvPr id="258" name="Google Shape;258;p44"/>
          <p:cNvSpPr/>
          <p:nvPr/>
        </p:nvSpPr>
        <p:spPr>
          <a:xfrm>
            <a:off x="965225" y="1805325"/>
            <a:ext cx="3201600" cy="2682300"/>
          </a:xfrm>
          <a:prstGeom prst="rect">
            <a:avLst/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4"/>
          <p:cNvSpPr/>
          <p:nvPr/>
        </p:nvSpPr>
        <p:spPr>
          <a:xfrm>
            <a:off x="5322400" y="1805325"/>
            <a:ext cx="3261300" cy="2626200"/>
          </a:xfrm>
          <a:prstGeom prst="rect">
            <a:avLst/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4"/>
          <p:cNvSpPr txBox="1"/>
          <p:nvPr/>
        </p:nvSpPr>
        <p:spPr>
          <a:xfrm>
            <a:off x="1499075" y="2192025"/>
            <a:ext cx="2133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Integrating with api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6298600" y="2097502"/>
            <a:ext cx="130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Data set generation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1132775" y="2911100"/>
            <a:ext cx="29250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Integrating the api was challenging compared to other tasks as it required learning new concepts and exploring various tools for testing.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4"/>
          <p:cNvSpPr txBox="1"/>
          <p:nvPr/>
        </p:nvSpPr>
        <p:spPr>
          <a:xfrm>
            <a:off x="5490550" y="2876925"/>
            <a:ext cx="28788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Data-set that is generated every 10 seconds is similar to the previous data which causes the data to be overfitted.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Bulk of the dataset falls in the middle region, extreme values are sparse.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69" name="Google Shape;269;p45"/>
          <p:cNvSpPr/>
          <p:nvPr/>
        </p:nvSpPr>
        <p:spPr>
          <a:xfrm>
            <a:off x="1004850" y="3047200"/>
            <a:ext cx="3634800" cy="1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5"/>
          <p:cNvSpPr/>
          <p:nvPr/>
        </p:nvSpPr>
        <p:spPr>
          <a:xfrm>
            <a:off x="457200" y="941713"/>
            <a:ext cx="4231200" cy="18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5"/>
          <p:cNvSpPr txBox="1"/>
          <p:nvPr/>
        </p:nvSpPr>
        <p:spPr>
          <a:xfrm>
            <a:off x="1560375" y="3067425"/>
            <a:ext cx="3225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App interface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1004850" y="3391700"/>
            <a:ext cx="33069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current design is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minimalist, improvements could be made to suit user requirements.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878675" y="1031325"/>
            <a:ext cx="3479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Frequently connected wifi’s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664325" y="1403275"/>
            <a:ext cx="3907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Since the hashset made for obtaining the count of previously connected data is not refreshed periodically, frequently connected AP’s might have very high count score which may lead to bias.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5" name="Google Shape;275;p45"/>
          <p:cNvGrpSpPr/>
          <p:nvPr/>
        </p:nvGrpSpPr>
        <p:grpSpPr>
          <a:xfrm>
            <a:off x="5144486" y="3003993"/>
            <a:ext cx="3588401" cy="1477621"/>
            <a:chOff x="6324303" y="3024375"/>
            <a:chExt cx="2362500" cy="1711200"/>
          </a:xfrm>
        </p:grpSpPr>
        <p:sp>
          <p:nvSpPr>
            <p:cNvPr id="276" name="Google Shape;276;p45"/>
            <p:cNvSpPr/>
            <p:nvPr/>
          </p:nvSpPr>
          <p:spPr>
            <a:xfrm>
              <a:off x="6324303" y="3027375"/>
              <a:ext cx="2362500" cy="170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5"/>
            <p:cNvSpPr txBox="1"/>
            <p:nvPr/>
          </p:nvSpPr>
          <p:spPr>
            <a:xfrm>
              <a:off x="6678706" y="302437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Sticky band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8" name="Google Shape;278;p45"/>
            <p:cNvSpPr txBox="1"/>
            <p:nvPr/>
          </p:nvSpPr>
          <p:spPr>
            <a:xfrm>
              <a:off x="6324305" y="3596000"/>
              <a:ext cx="2192400" cy="10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When we will be able to switch to the best performing AP nearby then this can be solved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" name="Google Shape;279;p45"/>
          <p:cNvGrpSpPr/>
          <p:nvPr/>
        </p:nvGrpSpPr>
        <p:grpSpPr>
          <a:xfrm>
            <a:off x="5056025" y="1231089"/>
            <a:ext cx="3634706" cy="1477635"/>
            <a:chOff x="6324305" y="1014408"/>
            <a:chExt cx="2362500" cy="1477635"/>
          </a:xfrm>
        </p:grpSpPr>
        <p:sp>
          <p:nvSpPr>
            <p:cNvPr id="280" name="Google Shape;280;p45"/>
            <p:cNvSpPr/>
            <p:nvPr/>
          </p:nvSpPr>
          <p:spPr>
            <a:xfrm>
              <a:off x="6324305" y="1014408"/>
              <a:ext cx="2362500" cy="135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5"/>
            <p:cNvSpPr txBox="1"/>
            <p:nvPr/>
          </p:nvSpPr>
          <p:spPr>
            <a:xfrm>
              <a:off x="6615005" y="1034950"/>
              <a:ext cx="20265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Ml model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82" name="Google Shape;282;p45"/>
            <p:cNvSpPr txBox="1"/>
            <p:nvPr/>
          </p:nvSpPr>
          <p:spPr>
            <a:xfrm>
              <a:off x="6376694" y="1268344"/>
              <a:ext cx="2186400" cy="12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model is giving a performance of approximately 95% with different models.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3" name="Google Shape;283;p45"/>
          <p:cNvSpPr/>
          <p:nvPr/>
        </p:nvSpPr>
        <p:spPr>
          <a:xfrm>
            <a:off x="175246" y="736046"/>
            <a:ext cx="643500" cy="588600"/>
          </a:xfrm>
          <a:prstGeom prst="ellipse">
            <a:avLst/>
          </a:prstGeom>
          <a:solidFill>
            <a:srgbClr val="E2BE5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4" name="Google Shape;284;p45"/>
          <p:cNvSpPr/>
          <p:nvPr/>
        </p:nvSpPr>
        <p:spPr>
          <a:xfrm>
            <a:off x="4785671" y="1031334"/>
            <a:ext cx="643500" cy="588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700621" y="2818821"/>
            <a:ext cx="643500" cy="588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2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4895371" y="2770421"/>
            <a:ext cx="643500" cy="588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2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EXPECTATIONS/</a:t>
            </a:r>
            <a:r>
              <a:rPr lang="en"/>
              <a:t>KPI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457200" y="1507975"/>
            <a:ext cx="83739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iMPLEMENT ANDROID APP TO COLLECT WIFI DETAILS</a:t>
            </a:r>
            <a:endParaRPr sz="17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dEFINE SCORING METHOD FOR EACH AP BASED ON ITS USAGE AND PERFORMANCE</a:t>
            </a:r>
            <a:endParaRPr sz="17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CHECK GOOGLE AP SCORING ALGORITHM FROM ANDROID OPEN SOURCE</a:t>
            </a:r>
            <a:endParaRPr sz="17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Select best AP based on scoring, come up with ML based technique to solve the same problem</a:t>
            </a:r>
            <a:endParaRPr sz="17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9FB2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rgbClr val="869FB2"/>
                </a:solidFill>
                <a:latin typeface="Bebas Neue"/>
                <a:ea typeface="Bebas Neue"/>
                <a:cs typeface="Bebas Neue"/>
                <a:sym typeface="Bebas Neue"/>
              </a:rPr>
              <a:t>comparE RESULTS, apply the solution to sticky banD or sticky clIENT problem in Wifi</a:t>
            </a:r>
            <a:endParaRPr sz="17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09950" y="361950"/>
            <a:ext cx="36444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Month’s plan</a:t>
            </a:r>
            <a:endParaRPr/>
          </a:p>
        </p:txBody>
      </p:sp>
      <p:grpSp>
        <p:nvGrpSpPr>
          <p:cNvPr id="292" name="Google Shape;292;p46"/>
          <p:cNvGrpSpPr/>
          <p:nvPr/>
        </p:nvGrpSpPr>
        <p:grpSpPr>
          <a:xfrm>
            <a:off x="730000" y="3269552"/>
            <a:ext cx="3644400" cy="1301847"/>
            <a:chOff x="515667" y="3875123"/>
            <a:chExt cx="3644400" cy="860100"/>
          </a:xfrm>
        </p:grpSpPr>
        <p:sp>
          <p:nvSpPr>
            <p:cNvPr id="293" name="Google Shape;293;p46"/>
            <p:cNvSpPr/>
            <p:nvPr/>
          </p:nvSpPr>
          <p:spPr>
            <a:xfrm>
              <a:off x="515667" y="3875123"/>
              <a:ext cx="3644400" cy="860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46"/>
            <p:cNvGrpSpPr/>
            <p:nvPr/>
          </p:nvGrpSpPr>
          <p:grpSpPr>
            <a:xfrm>
              <a:off x="784374" y="4012325"/>
              <a:ext cx="2455800" cy="585700"/>
              <a:chOff x="784374" y="4012325"/>
              <a:chExt cx="2455800" cy="585700"/>
            </a:xfrm>
          </p:grpSpPr>
          <p:sp>
            <p:nvSpPr>
              <p:cNvPr id="295" name="Google Shape;295;p46"/>
              <p:cNvSpPr txBox="1"/>
              <p:nvPr/>
            </p:nvSpPr>
            <p:spPr>
              <a:xfrm>
                <a:off x="784374" y="4272825"/>
                <a:ext cx="2455800" cy="3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interface improvement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6" name="Google Shape;296;p46"/>
              <p:cNvSpPr txBox="1"/>
              <p:nvPr/>
            </p:nvSpPr>
            <p:spPr>
              <a:xfrm>
                <a:off x="784374" y="4012325"/>
                <a:ext cx="1638600" cy="24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App </a:t>
                </a: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interface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97" name="Google Shape;297;p46"/>
            <p:cNvGrpSpPr/>
            <p:nvPr/>
          </p:nvGrpSpPr>
          <p:grpSpPr>
            <a:xfrm>
              <a:off x="3240141" y="4076014"/>
              <a:ext cx="458307" cy="458306"/>
              <a:chOff x="3109943" y="4076014"/>
              <a:chExt cx="458307" cy="458306"/>
            </a:xfrm>
          </p:grpSpPr>
          <p:sp>
            <p:nvSpPr>
              <p:cNvPr id="298" name="Google Shape;298;p46"/>
              <p:cNvSpPr/>
              <p:nvPr/>
            </p:nvSpPr>
            <p:spPr>
              <a:xfrm>
                <a:off x="3109943" y="4076014"/>
                <a:ext cx="458307" cy="458306"/>
              </a:xfrm>
              <a:custGeom>
                <a:rect b="b" l="l" r="r" t="t"/>
                <a:pathLst>
                  <a:path extrusionOk="0" h="12744" w="12760">
                    <a:moveTo>
                      <a:pt x="10939" y="845"/>
                    </a:moveTo>
                    <a:cubicBezTo>
                      <a:pt x="10969" y="845"/>
                      <a:pt x="11001" y="853"/>
                      <a:pt x="11027" y="866"/>
                    </a:cubicBezTo>
                    <a:lnTo>
                      <a:pt x="11752" y="1276"/>
                    </a:lnTo>
                    <a:cubicBezTo>
                      <a:pt x="11783" y="1339"/>
                      <a:pt x="11815" y="1433"/>
                      <a:pt x="11783" y="1465"/>
                    </a:cubicBezTo>
                    <a:lnTo>
                      <a:pt x="11437" y="2063"/>
                    </a:lnTo>
                    <a:lnTo>
                      <a:pt x="10491" y="1496"/>
                    </a:lnTo>
                    <a:lnTo>
                      <a:pt x="10838" y="898"/>
                    </a:lnTo>
                    <a:cubicBezTo>
                      <a:pt x="10856" y="861"/>
                      <a:pt x="10897" y="845"/>
                      <a:pt x="10939" y="845"/>
                    </a:cubicBezTo>
                    <a:close/>
                    <a:moveTo>
                      <a:pt x="10050" y="2252"/>
                    </a:moveTo>
                    <a:lnTo>
                      <a:pt x="10995" y="2819"/>
                    </a:lnTo>
                    <a:lnTo>
                      <a:pt x="8916" y="6379"/>
                    </a:lnTo>
                    <a:lnTo>
                      <a:pt x="7971" y="5844"/>
                    </a:lnTo>
                    <a:lnTo>
                      <a:pt x="10050" y="2252"/>
                    </a:lnTo>
                    <a:close/>
                    <a:moveTo>
                      <a:pt x="7813" y="6663"/>
                    </a:moveTo>
                    <a:lnTo>
                      <a:pt x="8318" y="6978"/>
                    </a:lnTo>
                    <a:lnTo>
                      <a:pt x="7782" y="7324"/>
                    </a:lnTo>
                    <a:lnTo>
                      <a:pt x="7813" y="6663"/>
                    </a:lnTo>
                    <a:close/>
                    <a:moveTo>
                      <a:pt x="11342" y="5245"/>
                    </a:moveTo>
                    <a:cubicBezTo>
                      <a:pt x="11594" y="5245"/>
                      <a:pt x="11752" y="5434"/>
                      <a:pt x="11752" y="5686"/>
                    </a:cubicBezTo>
                    <a:lnTo>
                      <a:pt x="11752" y="11483"/>
                    </a:lnTo>
                    <a:cubicBezTo>
                      <a:pt x="11752" y="11704"/>
                      <a:pt x="11531" y="11893"/>
                      <a:pt x="11342" y="11893"/>
                    </a:cubicBezTo>
                    <a:lnTo>
                      <a:pt x="1197" y="11893"/>
                    </a:lnTo>
                    <a:cubicBezTo>
                      <a:pt x="945" y="11893"/>
                      <a:pt x="788" y="11704"/>
                      <a:pt x="788" y="11483"/>
                    </a:cubicBezTo>
                    <a:lnTo>
                      <a:pt x="788" y="5686"/>
                    </a:lnTo>
                    <a:cubicBezTo>
                      <a:pt x="788" y="5434"/>
                      <a:pt x="977" y="5245"/>
                      <a:pt x="1197" y="5245"/>
                    </a:cubicBezTo>
                    <a:lnTo>
                      <a:pt x="7372" y="5245"/>
                    </a:lnTo>
                    <a:lnTo>
                      <a:pt x="7057" y="5749"/>
                    </a:lnTo>
                    <a:cubicBezTo>
                      <a:pt x="7026" y="5812"/>
                      <a:pt x="7026" y="5875"/>
                      <a:pt x="7026" y="5970"/>
                    </a:cubicBezTo>
                    <a:lnTo>
                      <a:pt x="6900" y="7734"/>
                    </a:lnTo>
                    <a:lnTo>
                      <a:pt x="5545" y="7734"/>
                    </a:lnTo>
                    <a:cubicBezTo>
                      <a:pt x="5325" y="7734"/>
                      <a:pt x="5167" y="7923"/>
                      <a:pt x="5167" y="8175"/>
                    </a:cubicBezTo>
                    <a:cubicBezTo>
                      <a:pt x="5167" y="8396"/>
                      <a:pt x="5356" y="8585"/>
                      <a:pt x="5545" y="8585"/>
                    </a:cubicBezTo>
                    <a:lnTo>
                      <a:pt x="10523" y="8585"/>
                    </a:lnTo>
                    <a:cubicBezTo>
                      <a:pt x="10743" y="8585"/>
                      <a:pt x="10964" y="8396"/>
                      <a:pt x="10964" y="8175"/>
                    </a:cubicBezTo>
                    <a:cubicBezTo>
                      <a:pt x="10964" y="7923"/>
                      <a:pt x="10743" y="7734"/>
                      <a:pt x="10523" y="7734"/>
                    </a:cubicBezTo>
                    <a:lnTo>
                      <a:pt x="8633" y="7734"/>
                    </a:lnTo>
                    <a:lnTo>
                      <a:pt x="9294" y="7293"/>
                    </a:lnTo>
                    <a:cubicBezTo>
                      <a:pt x="9326" y="7261"/>
                      <a:pt x="9420" y="7230"/>
                      <a:pt x="9420" y="7135"/>
                    </a:cubicBezTo>
                    <a:lnTo>
                      <a:pt x="10523" y="5245"/>
                    </a:lnTo>
                    <a:close/>
                    <a:moveTo>
                      <a:pt x="10933" y="0"/>
                    </a:moveTo>
                    <a:cubicBezTo>
                      <a:pt x="10599" y="0"/>
                      <a:pt x="10280" y="175"/>
                      <a:pt x="10113" y="488"/>
                    </a:cubicBezTo>
                    <a:lnTo>
                      <a:pt x="9578" y="1433"/>
                    </a:lnTo>
                    <a:lnTo>
                      <a:pt x="7877" y="4395"/>
                    </a:lnTo>
                    <a:lnTo>
                      <a:pt x="1229" y="4395"/>
                    </a:lnTo>
                    <a:cubicBezTo>
                      <a:pt x="567" y="4395"/>
                      <a:pt x="0" y="4930"/>
                      <a:pt x="0" y="5592"/>
                    </a:cubicBezTo>
                    <a:lnTo>
                      <a:pt x="0" y="11483"/>
                    </a:lnTo>
                    <a:cubicBezTo>
                      <a:pt x="0" y="12145"/>
                      <a:pt x="567" y="12743"/>
                      <a:pt x="1229" y="12743"/>
                    </a:cubicBezTo>
                    <a:lnTo>
                      <a:pt x="11374" y="12743"/>
                    </a:lnTo>
                    <a:cubicBezTo>
                      <a:pt x="12067" y="12743"/>
                      <a:pt x="12602" y="12176"/>
                      <a:pt x="12602" y="11483"/>
                    </a:cubicBezTo>
                    <a:lnTo>
                      <a:pt x="12602" y="5686"/>
                    </a:lnTo>
                    <a:cubicBezTo>
                      <a:pt x="12602" y="5025"/>
                      <a:pt x="12067" y="4458"/>
                      <a:pt x="11374" y="4458"/>
                    </a:cubicBezTo>
                    <a:lnTo>
                      <a:pt x="11027" y="4458"/>
                    </a:lnTo>
                    <a:lnTo>
                      <a:pt x="12508" y="1937"/>
                    </a:lnTo>
                    <a:cubicBezTo>
                      <a:pt x="12760" y="1433"/>
                      <a:pt x="12602" y="835"/>
                      <a:pt x="12130" y="551"/>
                    </a:cubicBezTo>
                    <a:lnTo>
                      <a:pt x="11437" y="141"/>
                    </a:lnTo>
                    <a:cubicBezTo>
                      <a:pt x="11277" y="46"/>
                      <a:pt x="11103" y="0"/>
                      <a:pt x="109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6"/>
              <p:cNvSpPr/>
              <p:nvPr/>
            </p:nvSpPr>
            <p:spPr>
              <a:xfrm>
                <a:off x="3295529" y="4443623"/>
                <a:ext cx="208214" cy="29525"/>
              </a:xfrm>
              <a:custGeom>
                <a:rect b="b" l="l" r="r" t="t"/>
                <a:pathLst>
                  <a:path extrusionOk="0" h="821" w="5797">
                    <a:moveTo>
                      <a:pt x="378" y="1"/>
                    </a:moveTo>
                    <a:cubicBezTo>
                      <a:pt x="158" y="1"/>
                      <a:pt x="0" y="190"/>
                      <a:pt x="0" y="411"/>
                    </a:cubicBezTo>
                    <a:cubicBezTo>
                      <a:pt x="0" y="663"/>
                      <a:pt x="189" y="820"/>
                      <a:pt x="378" y="820"/>
                    </a:cubicBezTo>
                    <a:lnTo>
                      <a:pt x="5356" y="820"/>
                    </a:lnTo>
                    <a:cubicBezTo>
                      <a:pt x="5576" y="820"/>
                      <a:pt x="5797" y="631"/>
                      <a:pt x="5797" y="411"/>
                    </a:cubicBezTo>
                    <a:cubicBezTo>
                      <a:pt x="5797" y="190"/>
                      <a:pt x="5576" y="1"/>
                      <a:pt x="5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6"/>
              <p:cNvSpPr/>
              <p:nvPr/>
            </p:nvSpPr>
            <p:spPr>
              <a:xfrm>
                <a:off x="3177827" y="4279346"/>
                <a:ext cx="89435" cy="210776"/>
              </a:xfrm>
              <a:custGeom>
                <a:rect b="b" l="l" r="r" t="t"/>
                <a:pathLst>
                  <a:path extrusionOk="0" h="5861" w="2490">
                    <a:moveTo>
                      <a:pt x="1229" y="1"/>
                    </a:moveTo>
                    <a:cubicBezTo>
                      <a:pt x="977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7" y="851"/>
                      <a:pt x="1" y="1324"/>
                      <a:pt x="1" y="1891"/>
                    </a:cubicBezTo>
                    <a:cubicBezTo>
                      <a:pt x="1" y="2553"/>
                      <a:pt x="568" y="2931"/>
                      <a:pt x="977" y="3246"/>
                    </a:cubicBezTo>
                    <a:cubicBezTo>
                      <a:pt x="1292" y="3498"/>
                      <a:pt x="1670" y="3718"/>
                      <a:pt x="1670" y="3970"/>
                    </a:cubicBezTo>
                    <a:cubicBezTo>
                      <a:pt x="1670" y="4191"/>
                      <a:pt x="1450" y="4348"/>
                      <a:pt x="1229" y="4348"/>
                    </a:cubicBezTo>
                    <a:cubicBezTo>
                      <a:pt x="977" y="4348"/>
                      <a:pt x="820" y="4159"/>
                      <a:pt x="820" y="3970"/>
                    </a:cubicBezTo>
                    <a:cubicBezTo>
                      <a:pt x="820" y="3718"/>
                      <a:pt x="631" y="3529"/>
                      <a:pt x="442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7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40" y="5861"/>
                      <a:pt x="1229" y="5861"/>
                    </a:cubicBezTo>
                    <a:cubicBezTo>
                      <a:pt x="1450" y="5861"/>
                      <a:pt x="1670" y="5672"/>
                      <a:pt x="1670" y="5420"/>
                    </a:cubicBezTo>
                    <a:lnTo>
                      <a:pt x="1670" y="5136"/>
                    </a:lnTo>
                    <a:cubicBezTo>
                      <a:pt x="2143" y="4979"/>
                      <a:pt x="2489" y="4506"/>
                      <a:pt x="2489" y="3970"/>
                    </a:cubicBezTo>
                    <a:cubicBezTo>
                      <a:pt x="2489" y="3309"/>
                      <a:pt x="1922" y="2899"/>
                      <a:pt x="1513" y="2584"/>
                    </a:cubicBezTo>
                    <a:cubicBezTo>
                      <a:pt x="1198" y="2364"/>
                      <a:pt x="820" y="2112"/>
                      <a:pt x="820" y="1891"/>
                    </a:cubicBezTo>
                    <a:cubicBezTo>
                      <a:pt x="788" y="1639"/>
                      <a:pt x="977" y="1450"/>
                      <a:pt x="1229" y="1450"/>
                    </a:cubicBezTo>
                    <a:cubicBezTo>
                      <a:pt x="1450" y="1450"/>
                      <a:pt x="1670" y="1639"/>
                      <a:pt x="1670" y="1891"/>
                    </a:cubicBezTo>
                    <a:cubicBezTo>
                      <a:pt x="1670" y="2112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91"/>
                    </a:cubicBezTo>
                    <a:cubicBezTo>
                      <a:pt x="2489" y="1324"/>
                      <a:pt x="2143" y="883"/>
                      <a:pt x="1670" y="694"/>
                    </a:cubicBezTo>
                    <a:lnTo>
                      <a:pt x="1670" y="410"/>
                    </a:lnTo>
                    <a:cubicBezTo>
                      <a:pt x="1670" y="190"/>
                      <a:pt x="1450" y="1"/>
                      <a:pt x="12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46"/>
          <p:cNvGrpSpPr/>
          <p:nvPr/>
        </p:nvGrpSpPr>
        <p:grpSpPr>
          <a:xfrm>
            <a:off x="5042427" y="3360969"/>
            <a:ext cx="3688497" cy="1210419"/>
            <a:chOff x="515667" y="2801859"/>
            <a:chExt cx="3644400" cy="860100"/>
          </a:xfrm>
        </p:grpSpPr>
        <p:sp>
          <p:nvSpPr>
            <p:cNvPr id="302" name="Google Shape;302;p46"/>
            <p:cNvSpPr/>
            <p:nvPr/>
          </p:nvSpPr>
          <p:spPr>
            <a:xfrm>
              <a:off x="515667" y="2801859"/>
              <a:ext cx="3644400" cy="860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46"/>
            <p:cNvGrpSpPr/>
            <p:nvPr/>
          </p:nvGrpSpPr>
          <p:grpSpPr>
            <a:xfrm>
              <a:off x="784375" y="2939076"/>
              <a:ext cx="3191701" cy="526299"/>
              <a:chOff x="784375" y="2939076"/>
              <a:chExt cx="3191701" cy="526299"/>
            </a:xfrm>
          </p:grpSpPr>
          <p:sp>
            <p:nvSpPr>
              <p:cNvPr id="304" name="Google Shape;304;p46"/>
              <p:cNvSpPr txBox="1"/>
              <p:nvPr/>
            </p:nvSpPr>
            <p:spPr>
              <a:xfrm>
                <a:off x="784376" y="3199575"/>
                <a:ext cx="3191700" cy="26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 wide variety of data set will be collected.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5" name="Google Shape;305;p46"/>
              <p:cNvSpPr txBox="1"/>
              <p:nvPr/>
            </p:nvSpPr>
            <p:spPr>
              <a:xfrm>
                <a:off x="784375" y="2939076"/>
                <a:ext cx="3116100" cy="24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Comparison with the ml model and threshold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306" name="Google Shape;306;p46"/>
            <p:cNvGrpSpPr/>
            <p:nvPr/>
          </p:nvGrpSpPr>
          <p:grpSpPr>
            <a:xfrm>
              <a:off x="3410012" y="3001044"/>
              <a:ext cx="210690" cy="282108"/>
              <a:chOff x="3279814" y="3001044"/>
              <a:chExt cx="210690" cy="282108"/>
            </a:xfrm>
          </p:grpSpPr>
          <p:sp>
            <p:nvSpPr>
              <p:cNvPr id="307" name="Google Shape;307;p46"/>
              <p:cNvSpPr/>
              <p:nvPr/>
            </p:nvSpPr>
            <p:spPr>
              <a:xfrm>
                <a:off x="3337365" y="3001044"/>
                <a:ext cx="94419" cy="102209"/>
              </a:xfrm>
              <a:custGeom>
                <a:rect b="b" l="l" r="r" t="t"/>
                <a:pathLst>
                  <a:path extrusionOk="0" h="2797" w="2584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6"/>
              <p:cNvSpPr/>
              <p:nvPr/>
            </p:nvSpPr>
            <p:spPr>
              <a:xfrm>
                <a:off x="3369593" y="3194463"/>
                <a:ext cx="29963" cy="88689"/>
              </a:xfrm>
              <a:custGeom>
                <a:rect b="b" l="l" r="r" t="t"/>
                <a:pathLst>
                  <a:path extrusionOk="0" h="2427" w="82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6"/>
              <p:cNvSpPr/>
              <p:nvPr/>
            </p:nvSpPr>
            <p:spPr>
              <a:xfrm>
                <a:off x="3461710" y="3194463"/>
                <a:ext cx="28794" cy="88689"/>
              </a:xfrm>
              <a:custGeom>
                <a:rect b="b" l="l" r="r" t="t"/>
                <a:pathLst>
                  <a:path extrusionOk="0" h="2427" w="788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6"/>
              <p:cNvSpPr/>
              <p:nvPr/>
            </p:nvSpPr>
            <p:spPr>
              <a:xfrm>
                <a:off x="3279814" y="3194463"/>
                <a:ext cx="31096" cy="88689"/>
              </a:xfrm>
              <a:custGeom>
                <a:rect b="b" l="l" r="r" t="t"/>
                <a:pathLst>
                  <a:path extrusionOk="0" h="2427" w="851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1" name="Google Shape;311;p46"/>
          <p:cNvGrpSpPr/>
          <p:nvPr/>
        </p:nvGrpSpPr>
        <p:grpSpPr>
          <a:xfrm>
            <a:off x="5042421" y="1674341"/>
            <a:ext cx="3688497" cy="1301847"/>
            <a:chOff x="4983789" y="2801859"/>
            <a:chExt cx="3644400" cy="860100"/>
          </a:xfrm>
        </p:grpSpPr>
        <p:sp>
          <p:nvSpPr>
            <p:cNvPr id="312" name="Google Shape;312;p46"/>
            <p:cNvSpPr/>
            <p:nvPr/>
          </p:nvSpPr>
          <p:spPr>
            <a:xfrm>
              <a:off x="4983789" y="2801859"/>
              <a:ext cx="3644400" cy="860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3" name="Google Shape;313;p46"/>
            <p:cNvGrpSpPr/>
            <p:nvPr/>
          </p:nvGrpSpPr>
          <p:grpSpPr>
            <a:xfrm>
              <a:off x="5252501" y="2939071"/>
              <a:ext cx="3207300" cy="585704"/>
              <a:chOff x="5252501" y="2939071"/>
              <a:chExt cx="3207300" cy="585704"/>
            </a:xfrm>
          </p:grpSpPr>
          <p:sp>
            <p:nvSpPr>
              <p:cNvPr id="314" name="Google Shape;314;p46"/>
              <p:cNvSpPr txBox="1"/>
              <p:nvPr/>
            </p:nvSpPr>
            <p:spPr>
              <a:xfrm>
                <a:off x="5252501" y="3199575"/>
                <a:ext cx="3207300" cy="325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can explore advanced algorithms like GAN, Deep Nearest Neighbour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5" name="Google Shape;315;p46"/>
              <p:cNvSpPr txBox="1"/>
              <p:nvPr/>
            </p:nvSpPr>
            <p:spPr>
              <a:xfrm>
                <a:off x="5252527" y="2939071"/>
                <a:ext cx="3136200" cy="24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Exploration of advanced ml models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316" name="Google Shape;316;p46"/>
            <p:cNvGrpSpPr/>
            <p:nvPr/>
          </p:nvGrpSpPr>
          <p:grpSpPr>
            <a:xfrm>
              <a:off x="7919529" y="3054044"/>
              <a:ext cx="185357" cy="348718"/>
              <a:chOff x="-59327525" y="2325450"/>
              <a:chExt cx="122875" cy="235525"/>
            </a:xfrm>
          </p:grpSpPr>
          <p:sp>
            <p:nvSpPr>
              <p:cNvPr id="317" name="Google Shape;317;p46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rect b="b" l="l" r="r" t="t"/>
                <a:pathLst>
                  <a:path extrusionOk="0" h="883" w="3308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6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rect b="b" l="l" r="r" t="t"/>
                <a:pathLst>
                  <a:path extrusionOk="0" h="537" w="536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9" name="Google Shape;319;p46"/>
          <p:cNvGrpSpPr/>
          <p:nvPr/>
        </p:nvGrpSpPr>
        <p:grpSpPr>
          <a:xfrm>
            <a:off x="643229" y="1628676"/>
            <a:ext cx="3851037" cy="1389406"/>
            <a:chOff x="4983789" y="3875123"/>
            <a:chExt cx="3644400" cy="860100"/>
          </a:xfrm>
        </p:grpSpPr>
        <p:sp>
          <p:nvSpPr>
            <p:cNvPr id="320" name="Google Shape;320;p46"/>
            <p:cNvSpPr/>
            <p:nvPr/>
          </p:nvSpPr>
          <p:spPr>
            <a:xfrm>
              <a:off x="4983789" y="3875123"/>
              <a:ext cx="3644400" cy="860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1" name="Google Shape;321;p46"/>
            <p:cNvGrpSpPr/>
            <p:nvPr/>
          </p:nvGrpSpPr>
          <p:grpSpPr>
            <a:xfrm>
              <a:off x="5252498" y="3956911"/>
              <a:ext cx="3163500" cy="641117"/>
              <a:chOff x="5252498" y="3956911"/>
              <a:chExt cx="3163500" cy="641117"/>
            </a:xfrm>
          </p:grpSpPr>
          <p:sp>
            <p:nvSpPr>
              <p:cNvPr id="322" name="Google Shape;322;p46"/>
              <p:cNvSpPr txBox="1"/>
              <p:nvPr/>
            </p:nvSpPr>
            <p:spPr>
              <a:xfrm>
                <a:off x="5252498" y="4175027"/>
                <a:ext cx="31635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threshold based algorithm will consider more parameters and conditions as described in google scoring algorithm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3" name="Google Shape;323;p46"/>
              <p:cNvSpPr txBox="1"/>
              <p:nvPr/>
            </p:nvSpPr>
            <p:spPr>
              <a:xfrm>
                <a:off x="5252502" y="3956911"/>
                <a:ext cx="2548500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Threshold based algorithm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603525" y="2272125"/>
            <a:ext cx="784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7"/>
          <p:cNvSpPr txBox="1"/>
          <p:nvPr/>
        </p:nvSpPr>
        <p:spPr>
          <a:xfrm>
            <a:off x="1083900" y="1986375"/>
            <a:ext cx="664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month progress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1225925" y="2998625"/>
            <a:ext cx="16818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Analysed various research papers to understand how various algorithms are used to calculate total score and fix the parameters on which to focus.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" name="Google Shape;137;p29"/>
          <p:cNvGrpSpPr/>
          <p:nvPr/>
        </p:nvGrpSpPr>
        <p:grpSpPr>
          <a:xfrm>
            <a:off x="4658000" y="1231143"/>
            <a:ext cx="1681875" cy="1518919"/>
            <a:chOff x="4439000" y="1212200"/>
            <a:chExt cx="1565700" cy="1252200"/>
          </a:xfrm>
        </p:grpSpPr>
        <p:sp>
          <p:nvSpPr>
            <p:cNvPr id="138" name="Google Shape;138;p29"/>
            <p:cNvSpPr/>
            <p:nvPr/>
          </p:nvSpPr>
          <p:spPr>
            <a:xfrm>
              <a:off x="4439000" y="1212200"/>
              <a:ext cx="1565700" cy="1252200"/>
            </a:xfrm>
            <a:prstGeom prst="round2DiagRect">
              <a:avLst>
                <a:gd fmla="val 2193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9" name="Google Shape;139;p29"/>
            <p:cNvSpPr txBox="1"/>
            <p:nvPr/>
          </p:nvSpPr>
          <p:spPr>
            <a:xfrm>
              <a:off x="4500125" y="1291850"/>
              <a:ext cx="13317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ML model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" name="Google Shape;140;p29"/>
          <p:cNvSpPr txBox="1"/>
          <p:nvPr/>
        </p:nvSpPr>
        <p:spPr>
          <a:xfrm>
            <a:off x="3000050" y="3039875"/>
            <a:ext cx="16818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an android app in java that can collect details from wifi in real time and write to a CSV file as a training set.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4874825" y="2914325"/>
            <a:ext cx="17496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Implemented multiple ML model for predictive analysis and modeling.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" name="Google Shape;142;p29"/>
          <p:cNvGrpSpPr/>
          <p:nvPr/>
        </p:nvGrpSpPr>
        <p:grpSpPr>
          <a:xfrm>
            <a:off x="6444860" y="1231143"/>
            <a:ext cx="1749670" cy="1518919"/>
            <a:chOff x="5842550" y="1212200"/>
            <a:chExt cx="1565700" cy="1252200"/>
          </a:xfrm>
        </p:grpSpPr>
        <p:sp>
          <p:nvSpPr>
            <p:cNvPr id="143" name="Google Shape;143;p29"/>
            <p:cNvSpPr/>
            <p:nvPr/>
          </p:nvSpPr>
          <p:spPr>
            <a:xfrm>
              <a:off x="5842550" y="1212200"/>
              <a:ext cx="1565700" cy="1252200"/>
            </a:xfrm>
            <a:prstGeom prst="round2DiagRect">
              <a:avLst>
                <a:gd fmla="val 2193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4" name="Google Shape;144;p29"/>
            <p:cNvSpPr txBox="1"/>
            <p:nvPr/>
          </p:nvSpPr>
          <p:spPr>
            <a:xfrm>
              <a:off x="5923450" y="1291850"/>
              <a:ext cx="13605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Implementation of flask api in android app to get ml model prediction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29"/>
          <p:cNvGrpSpPr/>
          <p:nvPr/>
        </p:nvGrpSpPr>
        <p:grpSpPr>
          <a:xfrm>
            <a:off x="1225925" y="1190101"/>
            <a:ext cx="1565700" cy="1559899"/>
            <a:chOff x="447825" y="3174001"/>
            <a:chExt cx="1565700" cy="1559899"/>
          </a:xfrm>
        </p:grpSpPr>
        <p:grpSp>
          <p:nvGrpSpPr>
            <p:cNvPr id="146" name="Google Shape;146;p29"/>
            <p:cNvGrpSpPr/>
            <p:nvPr/>
          </p:nvGrpSpPr>
          <p:grpSpPr>
            <a:xfrm>
              <a:off x="447825" y="3271400"/>
              <a:ext cx="1565700" cy="1462500"/>
              <a:chOff x="1078700" y="1001875"/>
              <a:chExt cx="1565700" cy="1462500"/>
            </a:xfrm>
          </p:grpSpPr>
          <p:sp>
            <p:nvSpPr>
              <p:cNvPr id="147" name="Google Shape;147;p29"/>
              <p:cNvSpPr/>
              <p:nvPr/>
            </p:nvSpPr>
            <p:spPr>
              <a:xfrm>
                <a:off x="1078700" y="1001875"/>
                <a:ext cx="1565700" cy="14625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48" name="Google Shape;148;p29"/>
              <p:cNvSpPr txBox="1"/>
              <p:nvPr/>
            </p:nvSpPr>
            <p:spPr>
              <a:xfrm>
                <a:off x="1152200" y="1434200"/>
                <a:ext cx="14196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papers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finalise list of parameters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9" name="Google Shape;149;p29"/>
            <p:cNvSpPr/>
            <p:nvPr/>
          </p:nvSpPr>
          <p:spPr>
            <a:xfrm>
              <a:off x="1216606" y="3174001"/>
              <a:ext cx="28156" cy="28307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29"/>
          <p:cNvGrpSpPr/>
          <p:nvPr/>
        </p:nvGrpSpPr>
        <p:grpSpPr>
          <a:xfrm>
            <a:off x="2884088" y="1231143"/>
            <a:ext cx="1681875" cy="1518919"/>
            <a:chOff x="2884500" y="1212200"/>
            <a:chExt cx="1565700" cy="1252200"/>
          </a:xfrm>
        </p:grpSpPr>
        <p:sp>
          <p:nvSpPr>
            <p:cNvPr id="151" name="Google Shape;151;p29"/>
            <p:cNvSpPr/>
            <p:nvPr/>
          </p:nvSpPr>
          <p:spPr>
            <a:xfrm>
              <a:off x="2884500" y="1212200"/>
              <a:ext cx="1565700" cy="1252200"/>
            </a:xfrm>
            <a:prstGeom prst="round2DiagRect">
              <a:avLst>
                <a:gd fmla="val 2193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2" name="Google Shape;152;p29"/>
            <p:cNvSpPr txBox="1"/>
            <p:nvPr/>
          </p:nvSpPr>
          <p:spPr>
            <a:xfrm>
              <a:off x="2931825" y="1251650"/>
              <a:ext cx="1457700" cy="11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Implementation of android app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 collect wifi details and to see the current wifi parameters.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p29"/>
          <p:cNvSpPr txBox="1"/>
          <p:nvPr/>
        </p:nvSpPr>
        <p:spPr>
          <a:xfrm>
            <a:off x="6624425" y="3081882"/>
            <a:ext cx="17790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Ml model was deployed with the API and thus the prediction can be done via a API call.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2839325" y="3254375"/>
            <a:ext cx="68400" cy="1173900"/>
          </a:xfrm>
          <a:prstGeom prst="rect">
            <a:avLst/>
          </a:prstGeom>
          <a:solidFill>
            <a:srgbClr val="E2E2E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>
            <a:off x="4613450" y="3254375"/>
            <a:ext cx="68400" cy="1173900"/>
          </a:xfrm>
          <a:prstGeom prst="rect">
            <a:avLst/>
          </a:prstGeom>
          <a:solidFill>
            <a:srgbClr val="E2E2E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6556025" y="3191675"/>
            <a:ext cx="68400" cy="1173900"/>
          </a:xfrm>
          <a:prstGeom prst="rect">
            <a:avLst/>
          </a:prstGeom>
          <a:solidFill>
            <a:srgbClr val="E2E2E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8322425" y="3191675"/>
            <a:ext cx="68400" cy="1173900"/>
          </a:xfrm>
          <a:prstGeom prst="rect">
            <a:avLst/>
          </a:prstGeom>
          <a:solidFill>
            <a:srgbClr val="E2E2E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1341738" y="2628925"/>
            <a:ext cx="2487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1341750" y="2079175"/>
            <a:ext cx="248700" cy="248700"/>
          </a:xfrm>
          <a:prstGeom prst="rect">
            <a:avLst/>
          </a:prstGeom>
          <a:solidFill>
            <a:srgbClr val="024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1341738" y="1530875"/>
            <a:ext cx="248700" cy="2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KPIs achieved</a:t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1588669" y="2627475"/>
            <a:ext cx="58314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CHECKED GOOGLE AP SCORING ALGORITHM FROM ANDROID OPEN SOURCE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590462" y="1530875"/>
            <a:ext cx="484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iMPLEMENT ANDROID APP TO COLLECT WIFI DETAILS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1590481" y="2079175"/>
            <a:ext cx="5885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dEFINE SCORING METHOD FOR EACH AP BASED ON ITS USAGE AND PERFORMANCE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1341738" y="3288700"/>
            <a:ext cx="248700" cy="24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1588663" y="3072400"/>
            <a:ext cx="62136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Select best AP based on scoring and come up with ML based technique to solve the same problem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1"/>
          <p:cNvGraphicFramePr/>
          <p:nvPr/>
        </p:nvGraphicFramePr>
        <p:xfrm>
          <a:off x="789827" y="484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{7579C0C9-A1CB-4E34-B30C-299236FF7A18}</a:tableStyleId>
              </a:tblPr>
              <a:tblGrid>
                <a:gridCol w="7756100"/>
              </a:tblGrid>
              <a:tr h="90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Android app 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</a:tr>
              <a:tr h="54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app is designed using java language.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03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android app collects wifi parameters such as: </a:t>
                      </a: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Ssid, rssi, frequency, channel Bandwidth, txbytes, txpackets, rxbytes, rxpackets, previous number of connection, distance.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8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data collected from the app is written to a csv file which is used to train the ML model.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54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data is collected every 10 seconds and added to the csv file.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54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app does a api call and the response with the list of parameters are displayed.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2709275" y="409575"/>
            <a:ext cx="38337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</a:t>
            </a:r>
            <a:r>
              <a:rPr lang="en"/>
              <a:t>a c</a:t>
            </a:r>
            <a:r>
              <a:rPr lang="en"/>
              <a:t>ollected from app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544300"/>
            <a:ext cx="74104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data</a:t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00" y="1074625"/>
            <a:ext cx="4719225" cy="37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5472725" y="1478075"/>
            <a:ext cx="337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size of data was 5978 rows 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preprocessing it came down to 167 rows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in the graph shown, this was the distribution of data according to the level.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1714000" y="361950"/>
            <a:ext cx="4320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from AP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25" y="822500"/>
            <a:ext cx="5953208" cy="410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6674350" y="2408600"/>
            <a:ext cx="205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we collected was mostly less than 50mtr.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Used</a:t>
            </a:r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457200" y="1727175"/>
            <a:ext cx="8781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NScore= (pow((100+RSSI)/10),2) +Freq/1000 + (1+ (14/1 + 0.02*distance)) + count +ChannelBandwidth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traffic Score = np.log2(rxbytes) + np.log2(rxpackets) + np.log2(txbytes) + np.log2(txpackets)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= max(trafficScore)-min(trafficScore)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 = max(trafficScore)/min(trafficScore)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 = min(trafficScore)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trafficScore = ((trafficScore -mini)*scale)+1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 = NScore + trafficScore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Infographics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DADADA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51B0F1"/>
      </a:accent5>
      <a:accent6>
        <a:srgbClr val="167DC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PI Infographics by Slidesgo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2E2E2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60BEFF"/>
      </a:accent5>
      <a:accent6>
        <a:srgbClr val="056CB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