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Pinyon Script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JmzxuB0as3+Ou+vSkKZtloAf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F6F9FF-BAA5-4AAE-B43B-69C35CD9BA6A}">
  <a:tblStyle styleId="{33F6F9FF-BAA5-4AAE-B43B-69C35CD9BA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18A1368-2428-4B30-92D5-91CA5AB71A9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PinyonScrip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57099ae8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257099ae8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55e19c073_3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255e19c073_3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4e06e03c5_6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54e06e03c5_6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4e06e03c5_6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54e06e03c5_6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- </a:t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ba9f1698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4ba9f1698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9365345ad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29365345ad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29365345ad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57099ae8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257099ae8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55e19c073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255e19c073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544c619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5544c619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e06e03c5_6_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54e06e03c5_6_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254e06e03c5_6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54e06e03c5_6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254e06e03c5_6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4e06e03c5_6_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54e06e03c5_6_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g254e06e03c5_6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54e06e03c5_6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54e06e03c5_6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e06e03c5_6_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54e06e03c5_6_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254e06e03c5_6_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54e06e03c5_6_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54e06e03c5_6_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e06e03c5_6_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54e06e03c5_6_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254e06e03c5_6_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254e06e03c5_6_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54e06e03c5_6_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54e06e03c5_6_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e06e03c5_6_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254e06e03c5_6_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254e06e03c5_6_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254e06e03c5_6_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254e06e03c5_6_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254e06e03c5_6_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54e06e03c5_6_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54e06e03c5_6_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e06e03c5_6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54e06e03c5_6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54e06e03c5_6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54e06e03c5_6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4e06e03c5_6_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54e06e03c5_6_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54e06e03c5_6_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e06e03c5_6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54e06e03c5_6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254e06e03c5_6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254e06e03c5_6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54e06e03c5_6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54e06e03c5_6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e06e03c5_6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54e06e03c5_6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254e06e03c5_6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254e06e03c5_6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54e06e03c5_6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254e06e03c5_6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4e06e03c5_6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54e06e03c5_6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254e06e03c5_6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54e06e03c5_6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254e06e03c5_6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4e06e03c5_6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54e06e03c5_6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254e06e03c5_6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54e06e03c5_6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54e06e03c5_6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e06e03c5_6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254e06e03c5_6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254e06e03c5_6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254e06e03c5_6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254e06e03c5_6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275616" y="3254597"/>
            <a:ext cx="11591922" cy="241468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</a:t>
            </a:r>
            <a:r>
              <a:rPr b="1" lang="en-IN" sz="3200">
                <a:solidFill>
                  <a:schemeClr val="dk1"/>
                </a:solidFill>
              </a:rPr>
              <a:t>End </a:t>
            </a: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Report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361957" y="3343025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381900" y="3743150"/>
            <a:ext cx="109827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Professor(s): Dr. KAYARVIZHY N</a:t>
            </a:r>
            <a:endParaRPr b="0" i="1" sz="16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Akash V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Ajit J Gupta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Manoj Howale 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600"/>
              <a:buFont typeface="Arial"/>
              <a:buAutoNum type="arabicPeriod"/>
            </a:pPr>
            <a:r>
              <a:rPr b="0" i="0" lang="en-IN" sz="16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AI/Ml, EEE, CSE</a:t>
            </a:r>
            <a:endParaRPr b="0" i="0" sz="16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9725648" y="6437200"/>
            <a:ext cx="246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24 </a:t>
            </a:r>
            <a:r>
              <a:rPr lang="en-IN" sz="2000">
                <a:solidFill>
                  <a:schemeClr val="dk1"/>
                </a:solidFill>
              </a:rPr>
              <a:t>June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2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1447161" y="1529124"/>
            <a:ext cx="9402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AP selection using AP score prediction</a:t>
            </a:r>
            <a:endParaRPr b="1" i="1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57099ae8c_0_6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257099ae8c_0_6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257099ae8c_0_6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2257099ae8c_0_6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257099ae8c_0_6"/>
          <p:cNvSpPr txBox="1"/>
          <p:nvPr/>
        </p:nvSpPr>
        <p:spPr>
          <a:xfrm>
            <a:off x="1058950" y="5904400"/>
            <a:ext cx="3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 vs Fit graph (Random Forest)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g2257099ae8c_0_6"/>
          <p:cNvGraphicFramePr/>
          <p:nvPr/>
        </p:nvGraphicFramePr>
        <p:xfrm>
          <a:off x="5215025" y="51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{33F6F9FF-BAA5-4AAE-B43B-69C35CD9BA6A}</a:tableStyleId>
              </a:tblPr>
              <a:tblGrid>
                <a:gridCol w="2448925"/>
                <a:gridCol w="24489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Model 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96.01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Decision Tree Regressor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97.01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LinearRegression(lasso)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96.48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1" name="Google Shape;271;g2257099ae8c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00" y="791325"/>
            <a:ext cx="4010025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257099ae8c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2650" y="791323"/>
            <a:ext cx="5433575" cy="39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55e19c073_3_94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255e19c073_3_94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Call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255e19c073_3_94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255e19c073_3_94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255e19c073_3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200" y="579950"/>
            <a:ext cx="9555375" cy="63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4e06e03c5_6_7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54e06e03c5_6_75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54e06e03c5_6_7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54e06e03c5_6_75"/>
          <p:cNvSpPr txBox="1"/>
          <p:nvPr/>
        </p:nvSpPr>
        <p:spPr>
          <a:xfrm>
            <a:off x="1" y="806514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Final Deliverables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sp>
        <p:nvSpPr>
          <p:cNvPr id="290" name="Google Shape;290;g254e06e03c5_6_75"/>
          <p:cNvSpPr txBox="1"/>
          <p:nvPr/>
        </p:nvSpPr>
        <p:spPr>
          <a:xfrm>
            <a:off x="-1" y="3413321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IP / Paper Publication Plan 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</p:txBody>
      </p:sp>
      <p:pic>
        <p:nvPicPr>
          <p:cNvPr id="291" name="Google Shape;291;g254e06e03c5_6_75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54e06e03c5_6_75"/>
          <p:cNvSpPr txBox="1"/>
          <p:nvPr/>
        </p:nvSpPr>
        <p:spPr>
          <a:xfrm>
            <a:off x="0" y="4538302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KPIs delivered/Expectations Met</a:t>
            </a:r>
            <a:r>
              <a:rPr lang="en-IN" sz="2000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54e06e03c5_6_75"/>
          <p:cNvSpPr txBox="1"/>
          <p:nvPr/>
        </p:nvSpPr>
        <p:spPr>
          <a:xfrm>
            <a:off x="273125" y="1206725"/>
            <a:ext cx="11735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Application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For Data Collection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User application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</a:t>
            </a: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MongoDB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predicting the score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54e06e03c5_6_75"/>
          <p:cNvSpPr txBox="1"/>
          <p:nvPr/>
        </p:nvSpPr>
        <p:spPr>
          <a:xfrm>
            <a:off x="320825" y="4938500"/>
            <a:ext cx="11639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Implemented Android app to collect wifi details.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Defined Scoring algorithm for each AP based on usage and performance.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Referred to Google’s AP scoring algorithm for understanding which parameters to collect.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Successfully made ML based models (linear regression, decision trees and random forest).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If automatic switching enable sticky client problem can be solved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54e06e03c5_6_75"/>
          <p:cNvSpPr txBox="1"/>
          <p:nvPr/>
        </p:nvSpPr>
        <p:spPr>
          <a:xfrm>
            <a:off x="382625" y="3806638"/>
            <a:ext cx="1151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https://github.ecodesamsung.com/SRIB-PRISM/BMSCE_NCG06BMS_Best_AP_selection_using_AP_Score_prediction/blob/main/PrismPaper.docx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4e06e03c5_6_86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54e06e03c5_6_86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Closure Details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54e06e03c5_6_86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254e06e03c5_6_86"/>
          <p:cNvPicPr preferRelativeResize="0"/>
          <p:nvPr/>
        </p:nvPicPr>
        <p:blipFill rotWithShape="1">
          <a:blip r:embed="rId3">
            <a:alphaModFix/>
          </a:blip>
          <a:srcRect b="26841" l="4529" r="4174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54e06e03c5_6_86"/>
          <p:cNvSpPr txBox="1"/>
          <p:nvPr/>
        </p:nvSpPr>
        <p:spPr>
          <a:xfrm>
            <a:off x="1" y="798941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Code Upload details:</a:t>
            </a:r>
            <a:endParaRPr b="0" i="0" sz="12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" name="Google Shape;305;g254e06e03c5_6_86"/>
          <p:cNvGraphicFramePr/>
          <p:nvPr/>
        </p:nvGraphicFramePr>
        <p:xfrm>
          <a:off x="690881" y="1268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{918A1368-2428-4B30-92D5-91CA5AB71A9F}</a:tableStyleId>
              </a:tblPr>
              <a:tblGrid>
                <a:gridCol w="5041900"/>
                <a:gridCol w="5041900"/>
              </a:tblGrid>
              <a:tr h="18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Items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Details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KLOC (Number OF Lines of codes in 000’s)</a:t>
                      </a:r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 </a:t>
                      </a:r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 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1592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1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Model and Algorithm details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Machine Learning Model - Linear Regression, Decision tree, Random Forest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Android Application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Is Mid review, end review report uploaded</a:t>
                      </a:r>
                      <a:r>
                        <a:rPr lang="en-IN" sz="1400"/>
                        <a:t> on Git ?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Yes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18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Link for Git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https://github.ecodesamsung.com/SRIB-PRISM/BMSCE_NCG06BMS_Best_AP_selection_using_AP_Score_prediction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6" name="Google Shape;306;g254e06e03c5_6_86"/>
          <p:cNvSpPr txBox="1"/>
          <p:nvPr/>
        </p:nvSpPr>
        <p:spPr>
          <a:xfrm>
            <a:off x="1" y="3796164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lang="en-IN" sz="2000" u="sng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 details (if applicable):</a:t>
            </a:r>
            <a:endParaRPr b="0" i="0" sz="2000" u="none" cap="none" strike="noStrike">
              <a:solidFill>
                <a:srgbClr val="0E40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" name="Google Shape;307;g254e06e03c5_6_86"/>
          <p:cNvGraphicFramePr/>
          <p:nvPr/>
        </p:nvGraphicFramePr>
        <p:xfrm>
          <a:off x="690881" y="4394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{918A1368-2428-4B30-92D5-91CA5AB71A9F}</a:tableStyleId>
              </a:tblPr>
              <a:tblGrid>
                <a:gridCol w="3530600"/>
                <a:gridCol w="7195900"/>
              </a:tblGrid>
              <a:tr h="18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Items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Data folder 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45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solidFill>
                            <a:srgbClr val="0E4094"/>
                          </a:solidFill>
                        </a:rPr>
                        <a:t>Name &amp; Type of Data 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AP_details (csv)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1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Number</a:t>
                      </a:r>
                      <a:r>
                        <a:rPr lang="en-IN" sz="1400"/>
                        <a:t> of data points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10731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31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Source</a:t>
                      </a:r>
                      <a:r>
                        <a:rPr lang="en-IN" sz="1400"/>
                        <a:t> of Data (self collected, Scrapped, available on open source)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Self Collected</a:t>
                      </a:r>
                      <a:endParaRPr sz="1400"/>
                    </a:p>
                  </a:txBody>
                  <a:tcPr marT="45725" marB="45725" marR="91450" marL="91450"/>
                </a:tc>
              </a:tr>
              <a:tr h="18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/>
                        <a:t>git link to access data 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https://github.ecodesamsung.com/SRIB-PRISM/BMSCE_NCG06BMS_Best_AP_selection_using_AP_Score_prediction/blob/main/Models/AP_details.csv</a:t>
                      </a:r>
                      <a:endParaRPr sz="1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8" name="Google Shape;308;g254e06e03c5_6_86"/>
          <p:cNvSpPr txBox="1"/>
          <p:nvPr/>
        </p:nvSpPr>
        <p:spPr>
          <a:xfrm>
            <a:off x="3261175" y="6536800"/>
            <a:ext cx="76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idx="1" type="body"/>
          </p:nvPr>
        </p:nvSpPr>
        <p:spPr>
          <a:xfrm>
            <a:off x="2196548" y="526774"/>
            <a:ext cx="9157252" cy="5650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800"/>
              <a:buNone/>
            </a:pPr>
            <a:r>
              <a:rPr lang="en-IN" sz="13800">
                <a:solidFill>
                  <a:schemeClr val="accent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 sz="13800">
              <a:solidFill>
                <a:schemeClr val="accent1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0133" y="206714"/>
            <a:ext cx="1811867" cy="3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5" y="587575"/>
            <a:ext cx="11150549" cy="624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a9f16986_0_6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4ba9f16986_0_6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/ Solution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4ba9f16986_0_6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ba9f16986_0_6"/>
          <p:cNvSpPr txBox="1"/>
          <p:nvPr/>
        </p:nvSpPr>
        <p:spPr>
          <a:xfrm>
            <a:off x="0" y="538474"/>
            <a:ext cx="12192000" cy="6927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500"/>
              <a:buFont typeface="Arial"/>
              <a:buChar char="•"/>
            </a:pPr>
            <a:r>
              <a:rPr b="1" i="0" lang="en-IN" sz="25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Concept Diagram </a:t>
            </a:r>
            <a:r>
              <a:rPr b="0" i="0" lang="en-IN" sz="25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24ba9f16986_0_6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4ba9f16986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75" y="1737700"/>
            <a:ext cx="10833675" cy="4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29365345ad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3400" y="-207375"/>
            <a:ext cx="3974025" cy="71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57099ae8c_0_22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257099ae8c_0_22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257099ae8c_0_22"/>
          <p:cNvSpPr txBox="1"/>
          <p:nvPr/>
        </p:nvSpPr>
        <p:spPr>
          <a:xfrm>
            <a:off x="0" y="65447"/>
            <a:ext cx="12192000" cy="785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3100"/>
              <a:buFont typeface="Arial"/>
              <a:buChar char="•"/>
            </a:pPr>
            <a:r>
              <a:rPr b="1" i="0" lang="en-IN" sz="31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 Collected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257099ae8c_0_22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257099ae8c_0_22"/>
          <p:cNvPicPr preferRelativeResize="0"/>
          <p:nvPr/>
        </p:nvPicPr>
        <p:blipFill rotWithShape="1">
          <a:blip r:embed="rId4">
            <a:alphaModFix/>
          </a:blip>
          <a:srcRect b="0" l="0" r="0" t="5589"/>
          <a:stretch/>
        </p:blipFill>
        <p:spPr>
          <a:xfrm>
            <a:off x="7233075" y="5079449"/>
            <a:ext cx="4877000" cy="17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257099ae8c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0150" y="956644"/>
            <a:ext cx="6142400" cy="284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257099ae8c_0_22"/>
          <p:cNvCxnSpPr>
            <a:stCxn id="208" idx="3"/>
            <a:endCxn id="206" idx="1"/>
          </p:cNvCxnSpPr>
          <p:nvPr/>
        </p:nvCxnSpPr>
        <p:spPr>
          <a:xfrm flipH="1" rot="10800000">
            <a:off x="2100450" y="2376944"/>
            <a:ext cx="2189700" cy="9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g2257099ae8c_0_22"/>
          <p:cNvCxnSpPr>
            <a:stCxn id="206" idx="2"/>
            <a:endCxn id="205" idx="0"/>
          </p:cNvCxnSpPr>
          <p:nvPr/>
        </p:nvCxnSpPr>
        <p:spPr>
          <a:xfrm>
            <a:off x="7361350" y="3797244"/>
            <a:ext cx="2310300" cy="12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Google Shape;210;g2257099ae8c_0_22"/>
          <p:cNvSpPr txBox="1"/>
          <p:nvPr/>
        </p:nvSpPr>
        <p:spPr>
          <a:xfrm rot="-1190567">
            <a:off x="2483552" y="2498357"/>
            <a:ext cx="1444142" cy="461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57099ae8c_0_22"/>
          <p:cNvSpPr txBox="1"/>
          <p:nvPr/>
        </p:nvSpPr>
        <p:spPr>
          <a:xfrm rot="1801968">
            <a:off x="8208975" y="4207504"/>
            <a:ext cx="1443969" cy="461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2257099ae8c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175" y="1414050"/>
            <a:ext cx="2025925" cy="45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Dataset(s) Analysis / Description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0" y="806514"/>
            <a:ext cx="12192000" cy="400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i="0" lang="en-IN" sz="20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Capture / Preparation / Generation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1" y="2828862"/>
            <a:ext cx="12192000" cy="615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i="0" lang="en-IN" sz="20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Understanding / Analysis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0" y="4851210"/>
            <a:ext cx="12192000" cy="615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i="0" lang="en-IN" sz="20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Dataset Preprocessing / Related Challenges (if any)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272025" y="1157125"/>
            <a:ext cx="1067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Real-time dataset was prepared by running the app in the background in the phone, while running day to day applications and actions like downloading and uploading content to obtain variance.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ten seconds the receiver refreshes to prevent redundant data entries.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is send to mongoDB Atlas database.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350675" y="3548000"/>
            <a:ext cx="1127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major features in the dataset are : RSSI, Frequency ,Channel Bandwidth, Traffic parameters, Previous number of connections, channel utilization and distance from the access point.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of the columns are correlated at some point.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482275" y="5549550"/>
            <a:ext cx="10591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Removing Null values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Removed duplicates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Removing Outliers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381900" y="53925"/>
            <a:ext cx="1004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Results / Simulations / Observations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0" y="771225"/>
            <a:ext cx="5085300" cy="70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i="0" lang="en-IN" sz="20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Screenshot of the APP (collecting dataset)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 txBox="1"/>
          <p:nvPr/>
        </p:nvSpPr>
        <p:spPr>
          <a:xfrm>
            <a:off x="5916601" y="771225"/>
            <a:ext cx="5085300" cy="70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2000"/>
              <a:buFont typeface="Arial"/>
              <a:buChar char="•"/>
            </a:pPr>
            <a:r>
              <a:rPr b="1" i="0" lang="en-IN" sz="2000" u="sng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Screenshot of the APP (For User) </a:t>
            </a:r>
            <a:r>
              <a:rPr b="0" i="0" lang="en-IN" sz="2000" u="none" cap="none" strike="noStrike">
                <a:solidFill>
                  <a:srgbClr val="0E409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625" y="1611525"/>
            <a:ext cx="2283289" cy="50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839" y="1611525"/>
            <a:ext cx="2283288" cy="507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55e19c073_3_31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255e19c073_3_31"/>
          <p:cNvSpPr txBox="1"/>
          <p:nvPr/>
        </p:nvSpPr>
        <p:spPr>
          <a:xfrm>
            <a:off x="381898" y="53922"/>
            <a:ext cx="94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Formulas used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255e19c073_3_31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255e19c073_3_31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255e19c073_3_31"/>
          <p:cNvSpPr txBox="1"/>
          <p:nvPr/>
        </p:nvSpPr>
        <p:spPr>
          <a:xfrm>
            <a:off x="885500" y="638925"/>
            <a:ext cx="9778800" cy="4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I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       SCORE = NScore + trafficScore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2255e19c073_3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847" y="579960"/>
            <a:ext cx="6004474" cy="11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2255e19c073_3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1975" y="1709625"/>
            <a:ext cx="5000872" cy="11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255e19c073_3_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1713" y="3755700"/>
            <a:ext cx="10047800" cy="8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255e19c073_3_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725" y="2895401"/>
            <a:ext cx="10624773" cy="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544c619f2_0_0"/>
          <p:cNvSpPr/>
          <p:nvPr/>
        </p:nvSpPr>
        <p:spPr>
          <a:xfrm>
            <a:off x="1" y="105045"/>
            <a:ext cx="169200" cy="4824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5544c619f2_0_0"/>
          <p:cNvSpPr txBox="1"/>
          <p:nvPr/>
        </p:nvSpPr>
        <p:spPr>
          <a:xfrm>
            <a:off x="381898" y="53922"/>
            <a:ext cx="9402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chemeClr val="dk1"/>
                </a:solidFill>
              </a:rPr>
              <a:t>Technical challenges faced by team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5544c619f2_0_0"/>
          <p:cNvSpPr/>
          <p:nvPr/>
        </p:nvSpPr>
        <p:spPr>
          <a:xfrm>
            <a:off x="237966" y="105045"/>
            <a:ext cx="75300" cy="482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5544c619f2_0_0"/>
          <p:cNvPicPr preferRelativeResize="0"/>
          <p:nvPr/>
        </p:nvPicPr>
        <p:blipFill rotWithShape="1">
          <a:blip r:embed="rId3">
            <a:alphaModFix/>
          </a:blip>
          <a:srcRect b="26838" l="4528" r="4172" t="20268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5544c619f2_0_0"/>
          <p:cNvSpPr txBox="1"/>
          <p:nvPr/>
        </p:nvSpPr>
        <p:spPr>
          <a:xfrm>
            <a:off x="735825" y="1652400"/>
            <a:ext cx="1068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scoring algorithm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Difficulty</a:t>
            </a: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 in finalizing the parameters to be considered as features in the machine learning model.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Collecting real-time dataset was a challenging task, especially to incorporate the variances required to prevent overfitting of the models.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No direct method to get channel utilization from the beacon.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