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302" r:id="rId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094"/>
    <a:srgbClr val="BB1C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3979" autoAdjust="0"/>
  </p:normalViewPr>
  <p:slideViewPr>
    <p:cSldViewPr snapToGrid="0">
      <p:cViewPr varScale="1">
        <p:scale>
          <a:sx n="82" d="100"/>
          <a:sy n="82" d="100"/>
        </p:scale>
        <p:origin x="58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92ED80F9-D096-41A5-95D8-0E784546C0BA}" type="datetimeFigureOut">
              <a:rPr lang="en-US" smtClean="0"/>
              <a:t>11/10/2022</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4D3B71A-2468-47CC-84B3-BEC292667521}" type="slidenum">
              <a:rPr lang="en-US" smtClean="0"/>
              <a:t>‹#›</a:t>
            </a:fld>
            <a:endParaRPr lang="en-US"/>
          </a:p>
        </p:txBody>
      </p:sp>
    </p:spTree>
    <p:extLst>
      <p:ext uri="{BB962C8B-B14F-4D97-AF65-F5344CB8AC3E}">
        <p14:creationId xmlns:p14="http://schemas.microsoft.com/office/powerpoint/2010/main" val="182989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38BF6C-2913-460D-A8D8-6C383BCC9F4C}"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1745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8BF6C-2913-460D-A8D8-6C383BCC9F4C}"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209175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8BF6C-2913-460D-A8D8-6C383BCC9F4C}"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350844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8BF6C-2913-460D-A8D8-6C383BCC9F4C}"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79192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8BF6C-2913-460D-A8D8-6C383BCC9F4C}"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184329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38BF6C-2913-460D-A8D8-6C383BCC9F4C}"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33816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38BF6C-2913-460D-A8D8-6C383BCC9F4C}"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329545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38BF6C-2913-460D-A8D8-6C383BCC9F4C}"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390848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8BF6C-2913-460D-A8D8-6C383BCC9F4C}"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314629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8BF6C-2913-460D-A8D8-6C383BCC9F4C}"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175953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8BF6C-2913-460D-A8D8-6C383BCC9F4C}"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9572F-54D3-440D-A8BF-9D13F4702CD0}" type="slidenum">
              <a:rPr lang="en-US" smtClean="0"/>
              <a:t>‹#›</a:t>
            </a:fld>
            <a:endParaRPr lang="en-US"/>
          </a:p>
        </p:txBody>
      </p:sp>
    </p:spTree>
    <p:extLst>
      <p:ext uri="{BB962C8B-B14F-4D97-AF65-F5344CB8AC3E}">
        <p14:creationId xmlns:p14="http://schemas.microsoft.com/office/powerpoint/2010/main" val="144868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8BF6C-2913-460D-A8D8-6C383BCC9F4C}" type="datetimeFigureOut">
              <a:rPr lang="en-US" smtClean="0"/>
              <a:t>11/10/2022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9572F-54D3-440D-A8BF-9D13F4702CD0}" type="slidenum">
              <a:rPr lang="en-US" smtClean="0"/>
              <a:t>‹#›</a:t>
            </a:fld>
            <a:endParaRPr lang="en-US"/>
          </a:p>
        </p:txBody>
      </p:sp>
    </p:spTree>
    <p:extLst>
      <p:ext uri="{BB962C8B-B14F-4D97-AF65-F5344CB8AC3E}">
        <p14:creationId xmlns:p14="http://schemas.microsoft.com/office/powerpoint/2010/main" val="39447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8785183" y="3195575"/>
            <a:ext cx="3294000" cy="206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smtClean="0">
              <a:ln>
                <a:noFill/>
              </a:ln>
              <a:solidFill>
                <a:prstClr val="white"/>
              </a:solidFill>
              <a:effectLst/>
              <a:uLnTx/>
              <a:uFillTx/>
              <a:latin typeface="Trebuchet MS" panose="020B0603020202020204" pitchFamily="34" charset="0"/>
              <a:ea typeface="SamsungOne 600C" panose="020B0706030303020204" pitchFamily="34" charset="0"/>
            </a:endParaRPr>
          </a:p>
        </p:txBody>
      </p:sp>
      <p:sp>
        <p:nvSpPr>
          <p:cNvPr id="2" name="Rectangle 1"/>
          <p:cNvSpPr/>
          <p:nvPr/>
        </p:nvSpPr>
        <p:spPr>
          <a:xfrm>
            <a:off x="0" y="0"/>
            <a:ext cx="12192000" cy="550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smtClean="0">
              <a:ln>
                <a:noFill/>
              </a:ln>
              <a:solidFill>
                <a:prstClr val="white"/>
              </a:solidFill>
              <a:effectLst/>
              <a:uLnTx/>
              <a:uFillTx/>
              <a:latin typeface="Trebuchet MS" panose="020B0603020202020204" pitchFamily="34" charset="0"/>
              <a:ea typeface="SamsungOne 600C" panose="020B0706030303020204"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4297" t="63284" r="23866" b="12498"/>
          <a:stretch/>
        </p:blipFill>
        <p:spPr>
          <a:xfrm>
            <a:off x="11005247" y="36140"/>
            <a:ext cx="1103197" cy="515405"/>
          </a:xfrm>
          <a:prstGeom prst="rect">
            <a:avLst/>
          </a:prstGeom>
        </p:spPr>
      </p:pic>
      <p:sp>
        <p:nvSpPr>
          <p:cNvPr id="3" name="TextBox 2"/>
          <p:cNvSpPr txBox="1"/>
          <p:nvPr/>
        </p:nvSpPr>
        <p:spPr>
          <a:xfrm>
            <a:off x="11932920" y="68580"/>
            <a:ext cx="342900"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 b="0" i="0" u="none" strike="noStrike" kern="1200" cap="none" spc="0" normalizeH="0" baseline="0" noProof="0" dirty="0" smtClean="0">
                <a:ln>
                  <a:noFill/>
                </a:ln>
                <a:solidFill>
                  <a:prstClr val="white"/>
                </a:solidFill>
                <a:effectLst/>
                <a:uLnTx/>
                <a:uFillTx/>
                <a:latin typeface="Trebuchet MS" panose="020B0603020202020204" pitchFamily="34" charset="0"/>
                <a:ea typeface="SamsungOne 600C" panose="020B0706030303020204" pitchFamily="34" charset="0"/>
              </a:rPr>
              <a:t>TM</a:t>
            </a:r>
          </a:p>
        </p:txBody>
      </p:sp>
      <p:sp>
        <p:nvSpPr>
          <p:cNvPr id="8" name="Rectangle 7"/>
          <p:cNvSpPr/>
          <p:nvPr/>
        </p:nvSpPr>
        <p:spPr>
          <a:xfrm>
            <a:off x="5479408" y="5435601"/>
            <a:ext cx="6652878" cy="1422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IN" b="1">
                <a:latin typeface="Trebuchet MS" panose="020B0603020202020204" pitchFamily="34" charset="0"/>
                <a:ea typeface="SamsungOne 600C" panose="020B0706030303020204" pitchFamily="34" charset="0"/>
              </a:rPr>
              <a:t>2 Months</a:t>
            </a:r>
            <a:endParaRPr kumimoji="0" lang="en-IN" sz="1800" b="0" i="0" u="none" strike="noStrike" kern="1200" cap="none" spc="0" normalizeH="0" baseline="0" noProof="0" smtClean="0">
              <a:ln>
                <a:noFill/>
              </a:ln>
              <a:solidFill>
                <a:prstClr val="white"/>
              </a:solidFill>
              <a:effectLst/>
              <a:uLnTx/>
              <a:uFillTx/>
              <a:latin typeface="Trebuchet MS" panose="020B0603020202020204" pitchFamily="34" charset="0"/>
              <a:ea typeface="SamsungOne 600C" panose="020B0706030303020204" pitchFamily="34" charset="0"/>
            </a:endParaRPr>
          </a:p>
        </p:txBody>
      </p:sp>
      <p:sp>
        <p:nvSpPr>
          <p:cNvPr id="28" name="Rectangle 27"/>
          <p:cNvSpPr/>
          <p:nvPr/>
        </p:nvSpPr>
        <p:spPr>
          <a:xfrm>
            <a:off x="143217" y="101963"/>
            <a:ext cx="9212607" cy="369332"/>
          </a:xfrm>
          <a:prstGeom prst="rect">
            <a:avLst/>
          </a:prstGeom>
        </p:spPr>
        <p:txBody>
          <a:bodyPr wrap="square">
            <a:spAutoFit/>
          </a:bodyPr>
          <a:lstStyle/>
          <a:p>
            <a:pPr lvl="0"/>
            <a:r>
              <a:rPr lang="en-US" b="1" dirty="0" smtClean="0">
                <a:solidFill>
                  <a:schemeClr val="bg1"/>
                </a:solidFill>
                <a:latin typeface="Trebuchet MS" panose="020B0603020202020204" pitchFamily="34" charset="0"/>
                <a:ea typeface="SamsungOne 600C" panose="020B0706030303020204" pitchFamily="34" charset="0"/>
              </a:rPr>
              <a:t>Best AP selection using AP Score prediction</a:t>
            </a:r>
            <a:endParaRPr lang="en-IN" b="1" dirty="0">
              <a:solidFill>
                <a:schemeClr val="bg1"/>
              </a:solidFill>
              <a:latin typeface="Trebuchet MS" panose="020B0603020202020204" pitchFamily="34" charset="0"/>
              <a:ea typeface="SamsungOne 600C" panose="020B0706030303020204" pitchFamily="34" charset="0"/>
            </a:endParaRPr>
          </a:p>
        </p:txBody>
      </p:sp>
      <p:sp>
        <p:nvSpPr>
          <p:cNvPr id="43" name="TextBox 42"/>
          <p:cNvSpPr txBox="1"/>
          <p:nvPr/>
        </p:nvSpPr>
        <p:spPr>
          <a:xfrm>
            <a:off x="182117" y="854257"/>
            <a:ext cx="2404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smtClean="0">
                <a:ln>
                  <a:noFill/>
                </a:ln>
                <a:solidFill>
                  <a:srgbClr val="4472C4">
                    <a:lumMod val="75000"/>
                  </a:srgbClr>
                </a:solidFill>
                <a:effectLst/>
                <a:uLnTx/>
                <a:uFillTx/>
                <a:latin typeface="Trebuchet MS" panose="020B0603020202020204" pitchFamily="34" charset="0"/>
                <a:ea typeface="SamsungOne 600C" panose="020B0706030303020204" pitchFamily="34" charset="0"/>
              </a:rPr>
              <a:t>[ Introduction ]</a:t>
            </a:r>
          </a:p>
        </p:txBody>
      </p:sp>
      <p:sp>
        <p:nvSpPr>
          <p:cNvPr id="73" name="TextBox 72"/>
          <p:cNvSpPr txBox="1"/>
          <p:nvPr/>
        </p:nvSpPr>
        <p:spPr>
          <a:xfrm>
            <a:off x="5481600" y="692995"/>
            <a:ext cx="22787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smtClean="0">
                <a:ln>
                  <a:noFill/>
                </a:ln>
                <a:solidFill>
                  <a:srgbClr val="4472C4">
                    <a:lumMod val="75000"/>
                  </a:srgbClr>
                </a:solidFill>
                <a:effectLst/>
                <a:uLnTx/>
                <a:uFillTx/>
                <a:latin typeface="Trebuchet MS" panose="020B0603020202020204" pitchFamily="34" charset="0"/>
                <a:ea typeface="SamsungOne 600C" panose="020B0706030303020204" pitchFamily="34" charset="0"/>
              </a:rPr>
              <a:t>[ Expectations/KPI ]</a:t>
            </a:r>
          </a:p>
        </p:txBody>
      </p:sp>
      <p:sp>
        <p:nvSpPr>
          <p:cNvPr id="94" name="TextBox 93"/>
          <p:cNvSpPr txBox="1"/>
          <p:nvPr/>
        </p:nvSpPr>
        <p:spPr>
          <a:xfrm>
            <a:off x="170481" y="1192811"/>
            <a:ext cx="5111432" cy="577081"/>
          </a:xfrm>
          <a:prstGeom prst="rect">
            <a:avLst/>
          </a:prstGeom>
          <a:noFill/>
        </p:spPr>
        <p:txBody>
          <a:bodyPr wrap="square" rtlCol="0">
            <a:spAutoFit/>
          </a:bodyPr>
          <a:lstStyle/>
          <a:p>
            <a:pPr lvl="0" algn="just">
              <a:spcBef>
                <a:spcPts val="600"/>
              </a:spcBef>
              <a:spcAft>
                <a:spcPts val="600"/>
              </a:spcAft>
            </a:pPr>
            <a:r>
              <a:rPr lang="en-US" sz="1050" dirty="0" smtClean="0">
                <a:latin typeface="Trebuchet MS" panose="020B0603020202020204" pitchFamily="34" charset="0"/>
                <a:ea typeface="SamsungOne 600C" panose="020B0706030303020204" pitchFamily="34" charset="0"/>
              </a:rPr>
              <a:t>AP/Access point selection is and important problem to be solved when user has multiple option to connect. It’s required come up with a scoring ( threshold/ ML based algorithm ) to select best AP among the available networks.  </a:t>
            </a:r>
            <a:endParaRPr lang="en-US" sz="1050" dirty="0">
              <a:latin typeface="Trebuchet MS" panose="020B0603020202020204" pitchFamily="34" charset="0"/>
              <a:ea typeface="SamsungOne 600C" panose="020B0706030303020204" pitchFamily="34" charset="0"/>
            </a:endParaRPr>
          </a:p>
        </p:txBody>
      </p:sp>
      <p:sp>
        <p:nvSpPr>
          <p:cNvPr id="97" name="Rectangle 96"/>
          <p:cNvSpPr/>
          <p:nvPr/>
        </p:nvSpPr>
        <p:spPr>
          <a:xfrm>
            <a:off x="5431685" y="2651831"/>
            <a:ext cx="3294000" cy="206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smtClean="0">
              <a:ln>
                <a:noFill/>
              </a:ln>
              <a:solidFill>
                <a:prstClr val="white"/>
              </a:solidFill>
              <a:effectLst/>
              <a:uLnTx/>
              <a:uFillTx/>
              <a:latin typeface="Trebuchet MS" panose="020B0603020202020204" pitchFamily="34" charset="0"/>
              <a:ea typeface="SamsungOne 600C" panose="020B0706030303020204" pitchFamily="34" charset="0"/>
            </a:endParaRPr>
          </a:p>
        </p:txBody>
      </p:sp>
      <p:sp>
        <p:nvSpPr>
          <p:cNvPr id="98" name="TextBox 97"/>
          <p:cNvSpPr txBox="1"/>
          <p:nvPr/>
        </p:nvSpPr>
        <p:spPr>
          <a:xfrm>
            <a:off x="5448386" y="3528594"/>
            <a:ext cx="153746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smtClean="0">
                <a:ln>
                  <a:noFill/>
                </a:ln>
                <a:solidFill>
                  <a:srgbClr val="4472C4">
                    <a:lumMod val="75000"/>
                  </a:srgbClr>
                </a:solidFill>
                <a:effectLst/>
                <a:uLnTx/>
                <a:uFillTx/>
                <a:latin typeface="Trebuchet MS" panose="020B0603020202020204" pitchFamily="34" charset="0"/>
                <a:ea typeface="SamsungOne 600C" panose="020B0706030303020204" pitchFamily="34" charset="0"/>
              </a:rPr>
              <a:t>[ Trainings ]</a:t>
            </a:r>
          </a:p>
        </p:txBody>
      </p:sp>
      <p:sp>
        <p:nvSpPr>
          <p:cNvPr id="99" name="TextBox 98"/>
          <p:cNvSpPr txBox="1"/>
          <p:nvPr/>
        </p:nvSpPr>
        <p:spPr>
          <a:xfrm>
            <a:off x="8713777" y="3420814"/>
            <a:ext cx="230648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smtClean="0">
                <a:ln>
                  <a:noFill/>
                </a:ln>
                <a:solidFill>
                  <a:srgbClr val="4472C4">
                    <a:lumMod val="75000"/>
                  </a:srgbClr>
                </a:solidFill>
                <a:effectLst/>
                <a:uLnTx/>
                <a:uFillTx/>
                <a:latin typeface="Trebuchet MS" panose="020B0603020202020204" pitchFamily="34" charset="0"/>
                <a:ea typeface="SamsungOne 600C" panose="020B0706030303020204" pitchFamily="34" charset="0"/>
              </a:rPr>
              <a:t>[ Output ]</a:t>
            </a:r>
          </a:p>
        </p:txBody>
      </p:sp>
      <p:sp>
        <p:nvSpPr>
          <p:cNvPr id="102" name="Rectangle 101"/>
          <p:cNvSpPr/>
          <p:nvPr/>
        </p:nvSpPr>
        <p:spPr>
          <a:xfrm>
            <a:off x="5417202" y="3928061"/>
            <a:ext cx="3161631" cy="896399"/>
          </a:xfrm>
          <a:prstGeom prst="rect">
            <a:avLst/>
          </a:prstGeom>
        </p:spPr>
        <p:txBody>
          <a:bodyPr wrap="square">
            <a:spAutoFit/>
          </a:bodyPr>
          <a:lstStyle/>
          <a:p>
            <a:pPr marL="171450" indent="-171450">
              <a:lnSpc>
                <a:spcPct val="150000"/>
              </a:lnSpc>
              <a:buFont typeface="Arial" panose="020B0604020202020204" pitchFamily="34" charset="0"/>
              <a:buChar char="•"/>
            </a:pPr>
            <a:r>
              <a:rPr lang="en-IN" sz="1050" dirty="0">
                <a:latin typeface="Trebuchet MS" panose="020B0603020202020204" pitchFamily="34" charset="0"/>
                <a:ea typeface="SamsungOne 600C" panose="020B0706030303020204" pitchFamily="34" charset="0"/>
              </a:rPr>
              <a:t>Wi-Fi </a:t>
            </a:r>
            <a:r>
              <a:rPr lang="en-IN" sz="1050" dirty="0" smtClean="0">
                <a:latin typeface="Trebuchet MS" panose="020B0603020202020204" pitchFamily="34" charset="0"/>
                <a:ea typeface="SamsungOne 600C" panose="020B0706030303020204" pitchFamily="34" charset="0"/>
              </a:rPr>
              <a:t>basic domain </a:t>
            </a:r>
            <a:r>
              <a:rPr lang="en-IN" sz="1050" dirty="0">
                <a:latin typeface="Trebuchet MS" panose="020B0603020202020204" pitchFamily="34" charset="0"/>
                <a:ea typeface="SamsungOne 600C" panose="020B0706030303020204" pitchFamily="34" charset="0"/>
              </a:rPr>
              <a:t>knowledge</a:t>
            </a:r>
          </a:p>
          <a:p>
            <a:pPr marL="171450" indent="-171450">
              <a:spcBef>
                <a:spcPts val="600"/>
              </a:spcBef>
              <a:spcAft>
                <a:spcPts val="600"/>
              </a:spcAft>
              <a:buFont typeface="Arial" panose="020B0604020202020204" pitchFamily="34" charset="0"/>
              <a:buChar char="•"/>
            </a:pPr>
            <a:r>
              <a:rPr lang="en-IN" sz="1050" dirty="0" smtClean="0">
                <a:latin typeface="Trebuchet MS" panose="020B0603020202020204" pitchFamily="34" charset="0"/>
                <a:ea typeface="SamsungOne 600C" panose="020B0706030303020204" pitchFamily="34" charset="0"/>
              </a:rPr>
              <a:t>Android Wi-Fi Framework (AOSP) for Google Scoring , and basics of Android for App development</a:t>
            </a:r>
            <a:endParaRPr lang="en-IN" sz="1050" dirty="0">
              <a:latin typeface="Trebuchet MS" panose="020B0603020202020204" pitchFamily="34" charset="0"/>
              <a:ea typeface="SamsungOne 600C" panose="020B0706030303020204" pitchFamily="34" charset="0"/>
            </a:endParaRPr>
          </a:p>
        </p:txBody>
      </p:sp>
      <p:sp>
        <p:nvSpPr>
          <p:cNvPr id="56" name="Oval 55"/>
          <p:cNvSpPr/>
          <p:nvPr/>
        </p:nvSpPr>
        <p:spPr>
          <a:xfrm>
            <a:off x="10968932" y="789526"/>
            <a:ext cx="255639" cy="275303"/>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noProof="0" dirty="0" smtClean="0">
                <a:solidFill>
                  <a:prstClr val="white"/>
                </a:solidFill>
                <a:latin typeface="Trebuchet MS" panose="020B0603020202020204" pitchFamily="34" charset="0"/>
                <a:ea typeface="SamsungOne 600C" panose="020B0706030303020204" pitchFamily="34" charset="0"/>
              </a:rPr>
              <a:t>3</a:t>
            </a:r>
            <a:endParaRPr kumimoji="0" lang="en-US" sz="1800" b="0" i="0" u="none" strike="noStrike" kern="0" cap="none" spc="0" normalizeH="0" baseline="0" noProof="0" dirty="0" smtClean="0">
              <a:ln>
                <a:noFill/>
              </a:ln>
              <a:solidFill>
                <a:prstClr val="white"/>
              </a:solidFill>
              <a:effectLst/>
              <a:uLnTx/>
              <a:uFillTx/>
              <a:latin typeface="Trebuchet MS" panose="020B0603020202020204" pitchFamily="34" charset="0"/>
              <a:ea typeface="SamsungOne 600C" panose="020B0706030303020204" pitchFamily="34" charset="0"/>
            </a:endParaRPr>
          </a:p>
        </p:txBody>
      </p:sp>
      <p:sp>
        <p:nvSpPr>
          <p:cNvPr id="57" name="TextBox 56"/>
          <p:cNvSpPr txBox="1"/>
          <p:nvPr/>
        </p:nvSpPr>
        <p:spPr>
          <a:xfrm>
            <a:off x="10682183" y="1071218"/>
            <a:ext cx="829135" cy="276999"/>
          </a:xfrm>
          <a:prstGeom prst="rect">
            <a:avLst/>
          </a:prstGeom>
          <a:noFill/>
        </p:spPr>
        <p:txBody>
          <a:bodyPr wrap="square" rtlCol="0">
            <a:spAutoFit/>
          </a:bodyPr>
          <a:lstStyle/>
          <a:p>
            <a:pPr algn="ctr"/>
            <a:r>
              <a:rPr lang="en-US" sz="1200" b="1" dirty="0" smtClean="0">
                <a:solidFill>
                  <a:prstClr val="black"/>
                </a:solidFill>
                <a:latin typeface="Trebuchet MS" panose="020B0603020202020204" pitchFamily="34" charset="0"/>
                <a:ea typeface="SamsungOne 600C" panose="020B0706030303020204" pitchFamily="34" charset="0"/>
              </a:rPr>
              <a:t>Members</a:t>
            </a:r>
            <a:endParaRPr lang="en-US" sz="1200" b="1" dirty="0">
              <a:solidFill>
                <a:prstClr val="black"/>
              </a:solidFill>
              <a:latin typeface="Trebuchet MS" panose="020B0603020202020204" pitchFamily="34" charset="0"/>
              <a:ea typeface="SamsungOne 600C" panose="020B0706030303020204" pitchFamily="34" charset="0"/>
            </a:endParaRPr>
          </a:p>
        </p:txBody>
      </p:sp>
      <p:sp>
        <p:nvSpPr>
          <p:cNvPr id="58" name="Oval 57"/>
          <p:cNvSpPr/>
          <p:nvPr/>
        </p:nvSpPr>
        <p:spPr>
          <a:xfrm>
            <a:off x="11608525" y="789526"/>
            <a:ext cx="255639" cy="275303"/>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Trebuchet MS" panose="020B0603020202020204" pitchFamily="34" charset="0"/>
                <a:ea typeface="SamsungOne 600C" panose="020B0706030303020204" pitchFamily="34" charset="0"/>
              </a:rPr>
              <a:t>6</a:t>
            </a:r>
          </a:p>
        </p:txBody>
      </p:sp>
      <p:sp>
        <p:nvSpPr>
          <p:cNvPr id="59" name="TextBox 58"/>
          <p:cNvSpPr txBox="1"/>
          <p:nvPr/>
        </p:nvSpPr>
        <p:spPr>
          <a:xfrm>
            <a:off x="11321776" y="1070339"/>
            <a:ext cx="829135" cy="276999"/>
          </a:xfrm>
          <a:prstGeom prst="rect">
            <a:avLst/>
          </a:prstGeom>
          <a:noFill/>
        </p:spPr>
        <p:txBody>
          <a:bodyPr wrap="square" rtlCol="0">
            <a:spAutoFit/>
          </a:bodyPr>
          <a:lstStyle/>
          <a:p>
            <a:pPr algn="ctr"/>
            <a:r>
              <a:rPr lang="en-US" sz="1200" b="1" dirty="0" smtClean="0">
                <a:solidFill>
                  <a:prstClr val="black"/>
                </a:solidFill>
                <a:latin typeface="Trebuchet MS" panose="020B0603020202020204" pitchFamily="34" charset="0"/>
                <a:ea typeface="SamsungOne 600C" panose="020B0706030303020204" pitchFamily="34" charset="0"/>
              </a:rPr>
              <a:t>Months</a:t>
            </a:r>
            <a:endParaRPr lang="en-US" sz="1200" b="1" dirty="0">
              <a:solidFill>
                <a:prstClr val="black"/>
              </a:solidFill>
              <a:latin typeface="Trebuchet MS" panose="020B0603020202020204" pitchFamily="34" charset="0"/>
              <a:ea typeface="SamsungOne 600C" panose="020B0706030303020204" pitchFamily="34" charset="0"/>
            </a:endParaRPr>
          </a:p>
        </p:txBody>
      </p:sp>
      <p:grpSp>
        <p:nvGrpSpPr>
          <p:cNvPr id="5" name="Group 4"/>
          <p:cNvGrpSpPr/>
          <p:nvPr/>
        </p:nvGrpSpPr>
        <p:grpSpPr>
          <a:xfrm>
            <a:off x="5444905" y="4917296"/>
            <a:ext cx="6706006" cy="1790558"/>
            <a:chOff x="5420760" y="5345143"/>
            <a:chExt cx="6706006" cy="1790558"/>
          </a:xfrm>
        </p:grpSpPr>
        <p:sp>
          <p:nvSpPr>
            <p:cNvPr id="42" name="TextBox 41"/>
            <p:cNvSpPr txBox="1"/>
            <p:nvPr/>
          </p:nvSpPr>
          <p:spPr>
            <a:xfrm>
              <a:off x="5420760" y="5345143"/>
              <a:ext cx="1608992" cy="338554"/>
            </a:xfrm>
            <a:prstGeom prst="rect">
              <a:avLst/>
            </a:prstGeom>
            <a:noFill/>
          </p:spPr>
          <p:txBody>
            <a:bodyPr wrap="square" rtlCol="0">
              <a:spAutoFit/>
            </a:bodyPr>
            <a:lstStyle>
              <a:defPPr>
                <a:defRPr lang="en-US"/>
              </a:defPPr>
              <a:lvl1pPr>
                <a:defRPr sz="1600" b="1">
                  <a:solidFill>
                    <a:schemeClr val="bg1"/>
                  </a:solidFill>
                  <a:latin typeface="SamsungOne 600C" panose="020B0706030303020204" pitchFamily="34" charset="0"/>
                  <a:ea typeface="SamsungOne 600C" panose="020B0706030303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smtClean="0">
                  <a:ln>
                    <a:noFill/>
                  </a:ln>
                  <a:solidFill>
                    <a:srgbClr val="4472C4">
                      <a:lumMod val="75000"/>
                    </a:srgbClr>
                  </a:solidFill>
                  <a:effectLst/>
                  <a:uLnTx/>
                  <a:uFillTx/>
                  <a:latin typeface="Trebuchet MS" panose="020B0603020202020204" pitchFamily="34" charset="0"/>
                </a:rPr>
                <a:t>[ Timeline ]</a:t>
              </a:r>
            </a:p>
          </p:txBody>
        </p:sp>
        <p:cxnSp>
          <p:nvCxnSpPr>
            <p:cNvPr id="70" name="Straight Connector 69"/>
            <p:cNvCxnSpPr/>
            <p:nvPr/>
          </p:nvCxnSpPr>
          <p:spPr>
            <a:xfrm flipH="1">
              <a:off x="6095415" y="5986099"/>
              <a:ext cx="54754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6062665" y="5939521"/>
              <a:ext cx="108000" cy="108000"/>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pitchFamily="34" charset="0"/>
                <a:ea typeface="SamsungOne 600C" panose="020B0706030303020204" pitchFamily="34" charset="0"/>
              </a:endParaRPr>
            </a:p>
          </p:txBody>
        </p:sp>
        <p:sp>
          <p:nvSpPr>
            <p:cNvPr id="72" name="Oval 71"/>
            <p:cNvSpPr/>
            <p:nvPr/>
          </p:nvSpPr>
          <p:spPr>
            <a:xfrm>
              <a:off x="7879078" y="5939521"/>
              <a:ext cx="108000" cy="108000"/>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pitchFamily="34" charset="0"/>
                <a:ea typeface="SamsungOne 600C" panose="020B0706030303020204" pitchFamily="34" charset="0"/>
              </a:endParaRPr>
            </a:p>
          </p:txBody>
        </p:sp>
        <p:sp>
          <p:nvSpPr>
            <p:cNvPr id="74" name="Oval 73"/>
            <p:cNvSpPr/>
            <p:nvPr/>
          </p:nvSpPr>
          <p:spPr>
            <a:xfrm>
              <a:off x="9695490" y="5939521"/>
              <a:ext cx="108000" cy="108000"/>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pitchFamily="34" charset="0"/>
                <a:ea typeface="SamsungOne 600C" panose="020B0706030303020204" pitchFamily="34" charset="0"/>
              </a:endParaRPr>
            </a:p>
          </p:txBody>
        </p:sp>
        <p:sp>
          <p:nvSpPr>
            <p:cNvPr id="101" name="Oval 100"/>
            <p:cNvSpPr/>
            <p:nvPr/>
          </p:nvSpPr>
          <p:spPr>
            <a:xfrm>
              <a:off x="11511904" y="5939521"/>
              <a:ext cx="108000" cy="108000"/>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pitchFamily="34" charset="0"/>
                <a:ea typeface="SamsungOne 600C" panose="020B0706030303020204" pitchFamily="34" charset="0"/>
              </a:endParaRPr>
            </a:p>
          </p:txBody>
        </p:sp>
        <p:sp>
          <p:nvSpPr>
            <p:cNvPr id="105" name="TextBox 104"/>
            <p:cNvSpPr txBox="1"/>
            <p:nvPr/>
          </p:nvSpPr>
          <p:spPr>
            <a:xfrm>
              <a:off x="5508635" y="6097615"/>
              <a:ext cx="1849102" cy="369332"/>
            </a:xfrm>
            <a:prstGeom prst="rect">
              <a:avLst/>
            </a:prstGeom>
            <a:noFill/>
          </p:spPr>
          <p:txBody>
            <a:bodyPr wrap="square" rtlCol="0">
              <a:spAutoFit/>
            </a:bodyPr>
            <a:lstStyle/>
            <a:p>
              <a:pPr marL="171450" indent="-171450">
                <a:buFont typeface="Arial" panose="020B0604020202020204" pitchFamily="34" charset="0"/>
                <a:buChar char="•"/>
              </a:pPr>
              <a:r>
                <a:rPr lang="en-IN" sz="900" dirty="0" smtClean="0">
                  <a:latin typeface="Trebuchet MS" panose="020B0603020202020204" pitchFamily="34" charset="0"/>
                  <a:ea typeface="SamsungOne 600C" panose="020B0706030303020204" pitchFamily="34" charset="0"/>
                </a:rPr>
                <a:t>Literature </a:t>
              </a:r>
              <a:r>
                <a:rPr lang="en-IN" sz="900" dirty="0">
                  <a:latin typeface="Trebuchet MS" panose="020B0603020202020204" pitchFamily="34" charset="0"/>
                  <a:ea typeface="SamsungOne 600C" panose="020B0706030303020204" pitchFamily="34" charset="0"/>
                </a:rPr>
                <a:t>Study </a:t>
              </a:r>
              <a:r>
                <a:rPr lang="en-IN" sz="900" dirty="0" smtClean="0">
                  <a:latin typeface="Trebuchet MS" panose="020B0603020202020204" pitchFamily="34" charset="0"/>
                  <a:ea typeface="SamsungOne 600C" panose="020B0706030303020204" pitchFamily="34" charset="0"/>
                </a:rPr>
                <a:t>– Wi-Fi Basics, Android Basics</a:t>
              </a:r>
            </a:p>
          </p:txBody>
        </p:sp>
        <p:sp>
          <p:nvSpPr>
            <p:cNvPr id="106" name="TextBox 105"/>
            <p:cNvSpPr txBox="1"/>
            <p:nvPr/>
          </p:nvSpPr>
          <p:spPr>
            <a:xfrm>
              <a:off x="7312055" y="6073872"/>
              <a:ext cx="1542345" cy="507831"/>
            </a:xfrm>
            <a:prstGeom prst="rect">
              <a:avLst/>
            </a:prstGeom>
            <a:noFill/>
          </p:spPr>
          <p:txBody>
            <a:bodyPr wrap="square" rtlCol="0">
              <a:spAutoFit/>
            </a:bodyPr>
            <a:lstStyle/>
            <a:p>
              <a:pPr marL="171450" indent="-171450">
                <a:buFont typeface="Arial" panose="020B0604020202020204" pitchFamily="34" charset="0"/>
                <a:buChar char="•"/>
              </a:pPr>
              <a:r>
                <a:rPr lang="en-IN" sz="900" dirty="0" smtClean="0">
                  <a:latin typeface="Trebuchet MS" panose="020B0603020202020204" pitchFamily="34" charset="0"/>
                  <a:ea typeface="SamsungOne 600C" panose="020B0706030303020204" pitchFamily="34" charset="0"/>
                </a:rPr>
                <a:t>App development to collect </a:t>
              </a:r>
              <a:r>
                <a:rPr lang="en-IN" sz="900" dirty="0" err="1" smtClean="0">
                  <a:latin typeface="Trebuchet MS" panose="020B0603020202020204" pitchFamily="34" charset="0"/>
                  <a:ea typeface="SamsungOne 600C" panose="020B0706030303020204" pitchFamily="34" charset="0"/>
                </a:rPr>
                <a:t>Acess</a:t>
              </a:r>
              <a:r>
                <a:rPr lang="en-IN" sz="900" dirty="0" smtClean="0">
                  <a:latin typeface="Trebuchet MS" panose="020B0603020202020204" pitchFamily="34" charset="0"/>
                  <a:ea typeface="SamsungOne 600C" panose="020B0706030303020204" pitchFamily="34" charset="0"/>
                </a:rPr>
                <a:t> Point details based on usage</a:t>
              </a:r>
            </a:p>
          </p:txBody>
        </p:sp>
        <p:sp>
          <p:nvSpPr>
            <p:cNvPr id="107" name="TextBox 106"/>
            <p:cNvSpPr txBox="1"/>
            <p:nvPr/>
          </p:nvSpPr>
          <p:spPr>
            <a:xfrm>
              <a:off x="9037844" y="6073872"/>
              <a:ext cx="1603023" cy="1061829"/>
            </a:xfrm>
            <a:prstGeom prst="rect">
              <a:avLst/>
            </a:prstGeom>
            <a:noFill/>
          </p:spPr>
          <p:txBody>
            <a:bodyPr wrap="square" rtlCol="0">
              <a:spAutoFit/>
            </a:bodyPr>
            <a:lstStyle/>
            <a:p>
              <a:pPr marL="171450" indent="-171450">
                <a:buFont typeface="Arial" panose="020B0604020202020204" pitchFamily="34" charset="0"/>
                <a:buChar char="•"/>
              </a:pPr>
              <a:r>
                <a:rPr lang="en-IN" sz="900" dirty="0" smtClean="0">
                  <a:latin typeface="Trebuchet MS" panose="020B0603020202020204" pitchFamily="34" charset="0"/>
                  <a:ea typeface="SamsungOne 600C" panose="020B0706030303020204" pitchFamily="34" charset="0"/>
                </a:rPr>
                <a:t>Come up with Threshold based </a:t>
              </a:r>
              <a:r>
                <a:rPr lang="en-IN" sz="900" dirty="0" err="1" smtClean="0">
                  <a:latin typeface="Trebuchet MS" panose="020B0603020202020204" pitchFamily="34" charset="0"/>
                  <a:ea typeface="SamsungOne 600C" panose="020B0706030303020204" pitchFamily="34" charset="0"/>
                </a:rPr>
                <a:t>algo</a:t>
              </a:r>
              <a:r>
                <a:rPr lang="en-IN" sz="900" dirty="0" smtClean="0">
                  <a:latin typeface="Trebuchet MS" panose="020B0603020202020204" pitchFamily="34" charset="0"/>
                  <a:ea typeface="SamsungOne 600C" panose="020B0706030303020204" pitchFamily="34" charset="0"/>
                </a:rPr>
                <a:t> for AP score prediction</a:t>
              </a:r>
            </a:p>
            <a:p>
              <a:pPr marL="171450" indent="-171450">
                <a:buFont typeface="Arial" panose="020B0604020202020204" pitchFamily="34" charset="0"/>
                <a:buChar char="•"/>
              </a:pPr>
              <a:r>
                <a:rPr lang="en-IN" sz="900" dirty="0" smtClean="0">
                  <a:latin typeface="Trebuchet MS" panose="020B0603020202020204" pitchFamily="34" charset="0"/>
                  <a:ea typeface="SamsungOne 600C" panose="020B0706030303020204" pitchFamily="34" charset="0"/>
                </a:rPr>
                <a:t>Come up with ML based prediction for AP scoring</a:t>
              </a:r>
            </a:p>
            <a:p>
              <a:pPr marL="171450" indent="-171450">
                <a:buFont typeface="Arial" panose="020B0604020202020204" pitchFamily="34" charset="0"/>
                <a:buChar char="•"/>
              </a:pPr>
              <a:endParaRPr lang="en-IN" sz="900" dirty="0" smtClean="0">
                <a:latin typeface="Trebuchet MS" panose="020B0603020202020204" pitchFamily="34" charset="0"/>
                <a:ea typeface="SamsungOne 600C" panose="020B0706030303020204" pitchFamily="34" charset="0"/>
              </a:endParaRPr>
            </a:p>
          </p:txBody>
        </p:sp>
        <p:sp>
          <p:nvSpPr>
            <p:cNvPr id="108" name="TextBox 107"/>
            <p:cNvSpPr txBox="1"/>
            <p:nvPr/>
          </p:nvSpPr>
          <p:spPr>
            <a:xfrm>
              <a:off x="10763633" y="6073872"/>
              <a:ext cx="1363133" cy="507831"/>
            </a:xfrm>
            <a:prstGeom prst="rect">
              <a:avLst/>
            </a:prstGeom>
            <a:noFill/>
          </p:spPr>
          <p:txBody>
            <a:bodyPr wrap="square" rtlCol="0">
              <a:spAutoFit/>
            </a:bodyPr>
            <a:lstStyle/>
            <a:p>
              <a:pPr marL="171450" indent="-171450">
                <a:buFont typeface="Arial" panose="020B0604020202020204" pitchFamily="34" charset="0"/>
                <a:buChar char="•"/>
              </a:pPr>
              <a:r>
                <a:rPr lang="en-IN" sz="900" dirty="0" smtClean="0">
                  <a:latin typeface="Trebuchet MS" panose="020B0603020202020204" pitchFamily="34" charset="0"/>
                  <a:ea typeface="SamsungOne 600C" panose="020B0706030303020204" pitchFamily="34" charset="0"/>
                </a:rPr>
                <a:t>Final Demo &amp; Report</a:t>
              </a:r>
            </a:p>
            <a:p>
              <a:endParaRPr lang="en-IN" sz="900" dirty="0" smtClean="0">
                <a:latin typeface="Trebuchet MS" panose="020B0603020202020204" pitchFamily="34" charset="0"/>
                <a:ea typeface="SamsungOne 600C" panose="020B0706030303020204" pitchFamily="34" charset="0"/>
              </a:endParaRPr>
            </a:p>
          </p:txBody>
        </p:sp>
        <p:sp>
          <p:nvSpPr>
            <p:cNvPr id="109" name="Rectangle 108"/>
            <p:cNvSpPr/>
            <p:nvPr/>
          </p:nvSpPr>
          <p:spPr>
            <a:xfrm>
              <a:off x="5576036" y="5740270"/>
              <a:ext cx="1130438" cy="230832"/>
            </a:xfrm>
            <a:prstGeom prst="rect">
              <a:avLst/>
            </a:prstGeom>
          </p:spPr>
          <p:txBody>
            <a:bodyPr wrap="none">
              <a:spAutoFit/>
            </a:bodyPr>
            <a:lstStyle/>
            <a:p>
              <a:r>
                <a:rPr lang="en-IN" sz="900" b="1" dirty="0">
                  <a:latin typeface="Trebuchet MS" panose="020B0603020202020204" pitchFamily="34" charset="0"/>
                  <a:ea typeface="SamsungOne 600C" panose="020B0706030303020204" pitchFamily="34" charset="0"/>
                </a:rPr>
                <a:t>Kick Off</a:t>
              </a:r>
              <a:r>
                <a:rPr lang="en-IN" sz="900" b="1" dirty="0" smtClean="0">
                  <a:latin typeface="Trebuchet MS" panose="020B0603020202020204" pitchFamily="34" charset="0"/>
                  <a:ea typeface="SamsungOne 600C" panose="020B0706030303020204" pitchFamily="34" charset="0"/>
                </a:rPr>
                <a:t>: 1 Month</a:t>
              </a:r>
              <a:endParaRPr lang="en-IN" sz="900" b="1" dirty="0">
                <a:latin typeface="Trebuchet MS" panose="020B0603020202020204" pitchFamily="34" charset="0"/>
                <a:ea typeface="SamsungOne 600C" panose="020B0706030303020204" pitchFamily="34" charset="0"/>
              </a:endParaRPr>
            </a:p>
          </p:txBody>
        </p:sp>
        <p:sp>
          <p:nvSpPr>
            <p:cNvPr id="110" name="Rectangle 109"/>
            <p:cNvSpPr/>
            <p:nvPr/>
          </p:nvSpPr>
          <p:spPr>
            <a:xfrm>
              <a:off x="7284002" y="5722217"/>
              <a:ext cx="1319592" cy="369332"/>
            </a:xfrm>
            <a:prstGeom prst="rect">
              <a:avLst/>
            </a:prstGeom>
          </p:spPr>
          <p:txBody>
            <a:bodyPr wrap="none">
              <a:spAutoFit/>
            </a:bodyPr>
            <a:lstStyle/>
            <a:p>
              <a:r>
                <a:rPr lang="en-IN" sz="900" b="1" dirty="0" smtClean="0">
                  <a:latin typeface="Trebuchet MS" panose="020B0603020202020204" pitchFamily="34" charset="0"/>
                  <a:ea typeface="SamsungOne 600C" panose="020B0706030303020204" pitchFamily="34" charset="0"/>
                </a:rPr>
                <a:t>Milestone 1: 2 Month</a:t>
              </a:r>
              <a:endParaRPr lang="en-IN" sz="900" b="1" dirty="0">
                <a:latin typeface="Trebuchet MS" panose="020B0603020202020204" pitchFamily="34" charset="0"/>
                <a:ea typeface="SamsungOne 600C" panose="020B0706030303020204" pitchFamily="34" charset="0"/>
              </a:endParaRPr>
            </a:p>
            <a:p>
              <a:endParaRPr lang="en-IN" sz="900" b="1" dirty="0">
                <a:latin typeface="Trebuchet MS" panose="020B0603020202020204" pitchFamily="34" charset="0"/>
                <a:ea typeface="SamsungOne 600C" panose="020B0706030303020204" pitchFamily="34" charset="0"/>
              </a:endParaRPr>
            </a:p>
          </p:txBody>
        </p:sp>
        <p:sp>
          <p:nvSpPr>
            <p:cNvPr id="111" name="Rectangle 110"/>
            <p:cNvSpPr/>
            <p:nvPr/>
          </p:nvSpPr>
          <p:spPr>
            <a:xfrm>
              <a:off x="9052114" y="5740270"/>
              <a:ext cx="1369286" cy="369332"/>
            </a:xfrm>
            <a:prstGeom prst="rect">
              <a:avLst/>
            </a:prstGeom>
          </p:spPr>
          <p:txBody>
            <a:bodyPr wrap="none">
              <a:spAutoFit/>
            </a:bodyPr>
            <a:lstStyle/>
            <a:p>
              <a:r>
                <a:rPr lang="en-IN" sz="900" b="1" dirty="0" smtClean="0">
                  <a:latin typeface="Trebuchet MS" panose="020B0603020202020204" pitchFamily="34" charset="0"/>
                  <a:ea typeface="SamsungOne 600C" panose="020B0706030303020204" pitchFamily="34" charset="0"/>
                </a:rPr>
                <a:t>Milestone 2: 2 Months</a:t>
              </a:r>
              <a:endParaRPr lang="en-IN" sz="900" b="1" dirty="0">
                <a:latin typeface="Trebuchet MS" panose="020B0603020202020204" pitchFamily="34" charset="0"/>
                <a:ea typeface="SamsungOne 600C" panose="020B0706030303020204" pitchFamily="34" charset="0"/>
              </a:endParaRPr>
            </a:p>
            <a:p>
              <a:endParaRPr lang="en-IN" sz="900" b="1" dirty="0">
                <a:latin typeface="Trebuchet MS" panose="020B0603020202020204" pitchFamily="34" charset="0"/>
                <a:ea typeface="SamsungOne 600C" panose="020B0706030303020204" pitchFamily="34" charset="0"/>
              </a:endParaRPr>
            </a:p>
          </p:txBody>
        </p:sp>
        <p:sp>
          <p:nvSpPr>
            <p:cNvPr id="112" name="Rectangle 111"/>
            <p:cNvSpPr/>
            <p:nvPr/>
          </p:nvSpPr>
          <p:spPr>
            <a:xfrm>
              <a:off x="10820226" y="5722217"/>
              <a:ext cx="1069524" cy="369332"/>
            </a:xfrm>
            <a:prstGeom prst="rect">
              <a:avLst/>
            </a:prstGeom>
          </p:spPr>
          <p:txBody>
            <a:bodyPr wrap="none">
              <a:spAutoFit/>
            </a:bodyPr>
            <a:lstStyle/>
            <a:p>
              <a:r>
                <a:rPr lang="en-IN" sz="900" b="1" dirty="0" smtClean="0">
                  <a:latin typeface="Trebuchet MS" panose="020B0603020202020204" pitchFamily="34" charset="0"/>
                  <a:ea typeface="SamsungOne 600C" panose="020B0706030303020204" pitchFamily="34" charset="0"/>
                </a:rPr>
                <a:t>Closure:1 Month</a:t>
              </a:r>
              <a:endParaRPr lang="en-IN" sz="900" b="1" dirty="0">
                <a:latin typeface="Trebuchet MS" panose="020B0603020202020204" pitchFamily="34" charset="0"/>
                <a:ea typeface="SamsungOne 600C" panose="020B0706030303020204" pitchFamily="34" charset="0"/>
              </a:endParaRPr>
            </a:p>
            <a:p>
              <a:endParaRPr lang="en-IN" sz="900" b="1" dirty="0">
                <a:latin typeface="Trebuchet MS" panose="020B0603020202020204" pitchFamily="34" charset="0"/>
                <a:ea typeface="SamsungOne 600C" panose="020B0706030303020204" pitchFamily="34" charset="0"/>
              </a:endParaRPr>
            </a:p>
          </p:txBody>
        </p:sp>
      </p:grpSp>
      <p:pic>
        <p:nvPicPr>
          <p:cNvPr id="120" name="Picture 11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632744" y="216349"/>
            <a:ext cx="1095584" cy="160879"/>
          </a:xfrm>
          <a:prstGeom prst="rect">
            <a:avLst/>
          </a:prstGeom>
        </p:spPr>
      </p:pic>
      <p:graphicFrame>
        <p:nvGraphicFramePr>
          <p:cNvPr id="217" name="Table 216"/>
          <p:cNvGraphicFramePr>
            <a:graphicFrameLocks noGrp="1"/>
          </p:cNvGraphicFramePr>
          <p:nvPr>
            <p:extLst>
              <p:ext uri="{D42A27DB-BD31-4B8C-83A1-F6EECF244321}">
                <p14:modId xmlns:p14="http://schemas.microsoft.com/office/powerpoint/2010/main" val="2546298318"/>
              </p:ext>
            </p:extLst>
          </p:nvPr>
        </p:nvGraphicFramePr>
        <p:xfrm>
          <a:off x="182117" y="5088362"/>
          <a:ext cx="4706689" cy="518160"/>
        </p:xfrm>
        <a:graphic>
          <a:graphicData uri="http://schemas.openxmlformats.org/drawingml/2006/table">
            <a:tbl>
              <a:tblPr>
                <a:tableStyleId>{616DA210-FB5B-4158-B5E0-FEB733F419BA}</a:tableStyleId>
              </a:tblPr>
              <a:tblGrid>
                <a:gridCol w="1648888">
                  <a:extLst>
                    <a:ext uri="{9D8B030D-6E8A-4147-A177-3AD203B41FA5}">
                      <a16:colId xmlns:a16="http://schemas.microsoft.com/office/drawing/2014/main" val="1968155344"/>
                    </a:ext>
                  </a:extLst>
                </a:gridCol>
                <a:gridCol w="1960770">
                  <a:extLst>
                    <a:ext uri="{9D8B030D-6E8A-4147-A177-3AD203B41FA5}">
                      <a16:colId xmlns:a16="http://schemas.microsoft.com/office/drawing/2014/main" val="1260238190"/>
                    </a:ext>
                  </a:extLst>
                </a:gridCol>
                <a:gridCol w="1097031">
                  <a:extLst>
                    <a:ext uri="{9D8B030D-6E8A-4147-A177-3AD203B41FA5}">
                      <a16:colId xmlns:a16="http://schemas.microsoft.com/office/drawing/2014/main" val="4146415085"/>
                    </a:ext>
                  </a:extLst>
                </a:gridCol>
              </a:tblGrid>
              <a:tr h="0">
                <a:tc>
                  <a:txBody>
                    <a:bodyPr/>
                    <a:lstStyle/>
                    <a:p>
                      <a:pPr algn="l"/>
                      <a:r>
                        <a:rPr lang="en-IN" sz="1100" dirty="0" err="1" smtClean="0">
                          <a:effectLst/>
                        </a:rPr>
                        <a:t>Saranappa</a:t>
                      </a:r>
                      <a:r>
                        <a:rPr lang="en-IN" sz="1100" dirty="0" smtClean="0">
                          <a:effectLst/>
                        </a:rPr>
                        <a:t> Raj </a:t>
                      </a:r>
                      <a:r>
                        <a:rPr lang="en-IN" sz="1100" dirty="0" err="1" smtClean="0">
                          <a:effectLst/>
                        </a:rPr>
                        <a:t>kumar</a:t>
                      </a:r>
                      <a:endParaRPr lang="en-US" sz="1100" dirty="0">
                        <a:solidFill>
                          <a:schemeClr val="tx1"/>
                        </a:solidFill>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l"/>
                      <a:r>
                        <a:rPr lang="en-IN" sz="1050" dirty="0" smtClean="0">
                          <a:effectLst/>
                        </a:rPr>
                        <a:t>Raj.kumars@Samsung.com</a:t>
                      </a:r>
                      <a:endParaRPr lang="en-US" sz="1100" dirty="0">
                        <a:solidFill>
                          <a:schemeClr val="tx1"/>
                        </a:solidFill>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l"/>
                      <a:r>
                        <a:rPr lang="en-IN" sz="1100" dirty="0" smtClean="0">
                          <a:effectLst/>
                        </a:rPr>
                        <a:t>6200880384</a:t>
                      </a:r>
                      <a:r>
                        <a:rPr lang="en-US" sz="1100" dirty="0" smtClean="0">
                          <a:effectLst/>
                        </a:rPr>
                        <a:t>  </a:t>
                      </a:r>
                      <a:endParaRPr lang="en-US" sz="1100" dirty="0">
                        <a:solidFill>
                          <a:schemeClr val="tx1"/>
                        </a:solidFill>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839087857"/>
                  </a:ext>
                </a:extLst>
              </a:tr>
              <a:tr h="0">
                <a:tc>
                  <a:txBody>
                    <a:bodyPr/>
                    <a:lstStyle/>
                    <a:p>
                      <a:pPr algn="l"/>
                      <a:r>
                        <a:rPr lang="en-US" sz="1100" dirty="0" err="1" smtClean="0">
                          <a:solidFill>
                            <a:schemeClr val="tx1"/>
                          </a:solidFill>
                        </a:rPr>
                        <a:t>Kavin</a:t>
                      </a:r>
                      <a:r>
                        <a:rPr lang="en-US" sz="1100" baseline="0" dirty="0" smtClean="0">
                          <a:solidFill>
                            <a:schemeClr val="tx1"/>
                          </a:solidFill>
                        </a:rPr>
                        <a:t> Kumar </a:t>
                      </a:r>
                      <a:r>
                        <a:rPr lang="en-US" sz="1100" baseline="0" dirty="0" err="1" smtClean="0">
                          <a:solidFill>
                            <a:schemeClr val="tx1"/>
                          </a:solidFill>
                        </a:rPr>
                        <a:t>Thangadorai</a:t>
                      </a:r>
                      <a:endParaRPr lang="en-US" sz="1100" dirty="0" smtClean="0">
                        <a:solidFill>
                          <a:schemeClr val="tx1"/>
                        </a:solidFill>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l"/>
                      <a:r>
                        <a:rPr lang="en-US" sz="1100" dirty="0" smtClean="0">
                          <a:solidFill>
                            <a:schemeClr val="tx1"/>
                          </a:solidFill>
                        </a:rPr>
                        <a:t>Kavin.kumar@samsung.com</a:t>
                      </a:r>
                      <a:endParaRPr lang="en-US" sz="1100" dirty="0">
                        <a:solidFill>
                          <a:schemeClr val="tx1"/>
                        </a:solidFill>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l"/>
                      <a:r>
                        <a:rPr lang="en-IN" sz="1100" dirty="0" smtClean="0">
                          <a:effectLst/>
                        </a:rPr>
                        <a:t>9901955300 </a:t>
                      </a:r>
                      <a:endParaRPr lang="en-US" sz="1100" dirty="0">
                        <a:solidFill>
                          <a:schemeClr val="tx1"/>
                        </a:solidFill>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520651"/>
                  </a:ext>
                </a:extLst>
              </a:tr>
            </a:tbl>
          </a:graphicData>
        </a:graphic>
      </p:graphicFrame>
      <p:sp>
        <p:nvSpPr>
          <p:cNvPr id="20" name="Rectangle 19"/>
          <p:cNvSpPr/>
          <p:nvPr/>
        </p:nvSpPr>
        <p:spPr>
          <a:xfrm>
            <a:off x="182117" y="4612200"/>
            <a:ext cx="1069973" cy="369332"/>
          </a:xfrm>
          <a:prstGeom prst="rect">
            <a:avLst/>
          </a:prstGeom>
        </p:spPr>
        <p:txBody>
          <a:bodyPr wrap="none">
            <a:spAutoFit/>
          </a:bodyPr>
          <a:lstStyle/>
          <a:p>
            <a:pPr lvl="0">
              <a:defRPr/>
            </a:pPr>
            <a:r>
              <a:rPr lang="en-IN" b="1" dirty="0">
                <a:solidFill>
                  <a:srgbClr val="4472C4">
                    <a:lumMod val="75000"/>
                  </a:srgbClr>
                </a:solidFill>
                <a:ea typeface="SamsungOne 600C" panose="020B0706030303020204" pitchFamily="34" charset="0"/>
              </a:rPr>
              <a:t>[Contact]</a:t>
            </a:r>
          </a:p>
        </p:txBody>
      </p:sp>
      <p:sp>
        <p:nvSpPr>
          <p:cNvPr id="21" name="Rectangle 20"/>
          <p:cNvSpPr/>
          <p:nvPr/>
        </p:nvSpPr>
        <p:spPr>
          <a:xfrm>
            <a:off x="182117" y="2368213"/>
            <a:ext cx="2298130" cy="369332"/>
          </a:xfrm>
          <a:prstGeom prst="rect">
            <a:avLst/>
          </a:prstGeom>
        </p:spPr>
        <p:txBody>
          <a:bodyPr wrap="none">
            <a:spAutoFit/>
          </a:bodyPr>
          <a:lstStyle/>
          <a:p>
            <a:pPr lvl="0">
              <a:defRPr/>
            </a:pPr>
            <a:r>
              <a:rPr lang="en-IN" b="1" dirty="0">
                <a:solidFill>
                  <a:srgbClr val="4472C4">
                    <a:lumMod val="75000"/>
                  </a:srgbClr>
                </a:solidFill>
                <a:ea typeface="SamsungOne 600C" panose="020B0706030303020204" pitchFamily="34" charset="0"/>
              </a:rPr>
              <a:t>[ Problem Statement ]</a:t>
            </a:r>
          </a:p>
        </p:txBody>
      </p:sp>
      <p:sp>
        <p:nvSpPr>
          <p:cNvPr id="44" name="Rectangle 43"/>
          <p:cNvSpPr/>
          <p:nvPr/>
        </p:nvSpPr>
        <p:spPr>
          <a:xfrm>
            <a:off x="5586886" y="1138589"/>
            <a:ext cx="4988873" cy="1838965"/>
          </a:xfrm>
          <a:prstGeom prst="rect">
            <a:avLst/>
          </a:prstGeom>
        </p:spPr>
        <p:txBody>
          <a:bodyPr wrap="square">
            <a:spAutoFit/>
          </a:bodyPr>
          <a:lstStyle/>
          <a:p>
            <a:pPr marL="228600" indent="-228600" algn="just">
              <a:spcBef>
                <a:spcPts val="600"/>
              </a:spcBef>
              <a:spcAft>
                <a:spcPts val="600"/>
              </a:spcAft>
              <a:buAutoNum type="arabicPeriod"/>
            </a:pPr>
            <a:r>
              <a:rPr lang="en-IN" sz="1050" dirty="0" smtClean="0">
                <a:latin typeface="Trebuchet MS" panose="020B0603020202020204" pitchFamily="34" charset="0"/>
                <a:ea typeface="SamsungOne 600C" panose="020B0706030303020204" pitchFamily="34" charset="0"/>
              </a:rPr>
              <a:t>Implement Android app to collect Wi-Fi AP details</a:t>
            </a:r>
          </a:p>
          <a:p>
            <a:pPr marL="228600" indent="-228600" algn="just">
              <a:spcBef>
                <a:spcPts val="600"/>
              </a:spcBef>
              <a:spcAft>
                <a:spcPts val="600"/>
              </a:spcAft>
              <a:buAutoNum type="arabicPeriod"/>
            </a:pPr>
            <a:r>
              <a:rPr lang="en-IN" sz="1050" dirty="0" smtClean="0">
                <a:latin typeface="Trebuchet MS" panose="020B0603020202020204" pitchFamily="34" charset="0"/>
                <a:ea typeface="SamsungOne 600C" panose="020B0706030303020204" pitchFamily="34" charset="0"/>
              </a:rPr>
              <a:t>Define scoring method for each AP based on its usage &amp; Performance</a:t>
            </a:r>
          </a:p>
          <a:p>
            <a:pPr marL="228600" indent="-228600" algn="just">
              <a:spcBef>
                <a:spcPts val="600"/>
              </a:spcBef>
              <a:spcAft>
                <a:spcPts val="600"/>
              </a:spcAft>
              <a:buFontTx/>
              <a:buAutoNum type="arabicPeriod"/>
            </a:pPr>
            <a:r>
              <a:rPr lang="en-IN" sz="1050" dirty="0">
                <a:latin typeface="Trebuchet MS" panose="020B0603020202020204" pitchFamily="34" charset="0"/>
                <a:ea typeface="SamsungOne 600C" panose="020B0706030303020204" pitchFamily="34" charset="0"/>
              </a:rPr>
              <a:t>Check Googles </a:t>
            </a:r>
            <a:r>
              <a:rPr lang="en-IN" sz="1050" dirty="0" err="1">
                <a:latin typeface="Trebuchet MS" panose="020B0603020202020204" pitchFamily="34" charset="0"/>
                <a:ea typeface="SamsungOne 600C" panose="020B0706030303020204" pitchFamily="34" charset="0"/>
              </a:rPr>
              <a:t>Ap</a:t>
            </a:r>
            <a:r>
              <a:rPr lang="en-IN" sz="1050" dirty="0">
                <a:latin typeface="Trebuchet MS" panose="020B0603020202020204" pitchFamily="34" charset="0"/>
                <a:ea typeface="SamsungOne 600C" panose="020B0706030303020204" pitchFamily="34" charset="0"/>
              </a:rPr>
              <a:t> scoring </a:t>
            </a:r>
            <a:r>
              <a:rPr lang="en-IN" sz="1050" dirty="0" smtClean="0">
                <a:latin typeface="Trebuchet MS" panose="020B0603020202020204" pitchFamily="34" charset="0"/>
                <a:ea typeface="SamsungOne 600C" panose="020B0706030303020204" pitchFamily="34" charset="0"/>
              </a:rPr>
              <a:t>Algorithm </a:t>
            </a:r>
            <a:r>
              <a:rPr lang="en-IN" sz="1050" dirty="0">
                <a:latin typeface="Trebuchet MS" panose="020B0603020202020204" pitchFamily="34" charset="0"/>
                <a:ea typeface="SamsungOne 600C" panose="020B0706030303020204" pitchFamily="34" charset="0"/>
              </a:rPr>
              <a:t>from Android Open </a:t>
            </a:r>
            <a:r>
              <a:rPr lang="en-IN" sz="1050" dirty="0" smtClean="0">
                <a:latin typeface="Trebuchet MS" panose="020B0603020202020204" pitchFamily="34" charset="0"/>
                <a:ea typeface="SamsungOne 600C" panose="020B0706030303020204" pitchFamily="34" charset="0"/>
              </a:rPr>
              <a:t>source</a:t>
            </a:r>
          </a:p>
          <a:p>
            <a:pPr marL="228600" indent="-228600" algn="just">
              <a:spcBef>
                <a:spcPts val="600"/>
              </a:spcBef>
              <a:spcAft>
                <a:spcPts val="600"/>
              </a:spcAft>
              <a:buAutoNum type="arabicPeriod"/>
            </a:pPr>
            <a:r>
              <a:rPr lang="en-IN" sz="1050" dirty="0" smtClean="0">
                <a:latin typeface="Trebuchet MS" panose="020B0603020202020204" pitchFamily="34" charset="0"/>
                <a:ea typeface="SamsungOne 600C" panose="020B0706030303020204" pitchFamily="34" charset="0"/>
              </a:rPr>
              <a:t>Select Best AP based on Scoring come up with ML based Technique to solve the same problem</a:t>
            </a:r>
          </a:p>
          <a:p>
            <a:pPr marL="228600" indent="-228600" algn="just">
              <a:spcBef>
                <a:spcPts val="600"/>
              </a:spcBef>
              <a:spcAft>
                <a:spcPts val="600"/>
              </a:spcAft>
              <a:buAutoNum type="arabicPeriod"/>
            </a:pPr>
            <a:r>
              <a:rPr lang="en-IN" sz="1050" dirty="0" smtClean="0">
                <a:latin typeface="Trebuchet MS" panose="020B0603020202020204" pitchFamily="34" charset="0"/>
                <a:ea typeface="SamsungOne 600C" panose="020B0706030303020204" pitchFamily="34" charset="0"/>
              </a:rPr>
              <a:t>Compare results , Apply this solution to Sticky band or </a:t>
            </a:r>
            <a:r>
              <a:rPr lang="en-IN" sz="1050" dirty="0" err="1" smtClean="0">
                <a:latin typeface="Trebuchet MS" panose="020B0603020202020204" pitchFamily="34" charset="0"/>
                <a:ea typeface="SamsungOne 600C" panose="020B0706030303020204" pitchFamily="34" charset="0"/>
              </a:rPr>
              <a:t>Stickey</a:t>
            </a:r>
            <a:r>
              <a:rPr lang="en-IN" sz="1050" dirty="0" smtClean="0">
                <a:latin typeface="Trebuchet MS" panose="020B0603020202020204" pitchFamily="34" charset="0"/>
                <a:ea typeface="SamsungOne 600C" panose="020B0706030303020204" pitchFamily="34" charset="0"/>
              </a:rPr>
              <a:t> client problem in </a:t>
            </a:r>
            <a:r>
              <a:rPr lang="en-IN" sz="1050" dirty="0" err="1" smtClean="0">
                <a:latin typeface="Trebuchet MS" panose="020B0603020202020204" pitchFamily="34" charset="0"/>
                <a:ea typeface="SamsungOne 600C" panose="020B0706030303020204" pitchFamily="34" charset="0"/>
              </a:rPr>
              <a:t>wifi</a:t>
            </a:r>
            <a:endParaRPr lang="en-IN" sz="1050" dirty="0" smtClean="0">
              <a:latin typeface="Trebuchet MS" panose="020B0603020202020204" pitchFamily="34" charset="0"/>
              <a:ea typeface="SamsungOne 600C" panose="020B0706030303020204" pitchFamily="34" charset="0"/>
            </a:endParaRPr>
          </a:p>
        </p:txBody>
      </p:sp>
      <p:sp>
        <p:nvSpPr>
          <p:cNvPr id="6" name="TextBox 5"/>
          <p:cNvSpPr txBox="1"/>
          <p:nvPr/>
        </p:nvSpPr>
        <p:spPr>
          <a:xfrm>
            <a:off x="182117" y="2751044"/>
            <a:ext cx="4993565" cy="1169551"/>
          </a:xfrm>
          <a:prstGeom prst="rect">
            <a:avLst/>
          </a:prstGeom>
          <a:noFill/>
        </p:spPr>
        <p:txBody>
          <a:bodyPr wrap="square" rtlCol="0">
            <a:spAutoFit/>
          </a:bodyPr>
          <a:lstStyle/>
          <a:p>
            <a:r>
              <a:rPr lang="en-IN" sz="1400" dirty="0" smtClean="0"/>
              <a:t>Most of the times our devices are connected to Wi-Fi network at home, office etc. Its always good to connect to an AP with better performance , To make user life easy we need to develop an efficient way to predict which AP is good so that user can have seamless experience for the application user is running his device.</a:t>
            </a:r>
            <a:endParaRPr lang="en-IN" sz="1400" dirty="0"/>
          </a:p>
        </p:txBody>
      </p:sp>
    </p:spTree>
    <p:extLst>
      <p:ext uri="{BB962C8B-B14F-4D97-AF65-F5344CB8AC3E}">
        <p14:creationId xmlns:p14="http://schemas.microsoft.com/office/powerpoint/2010/main" val="3232079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C2355F1D02C5B14083ADC71E8FB75A50" ma:contentTypeVersion="0" ma:contentTypeDescription="새 문서를 만듭니다." ma:contentTypeScope="" ma:versionID="df05d0e520a9ecc2710f784bb2927a82">
  <xsd:schema xmlns:xsd="http://www.w3.org/2001/XMLSchema" xmlns:xs="http://www.w3.org/2001/XMLSchema" xmlns:p="http://schemas.microsoft.com/office/2006/metadata/properties" targetNamespace="http://schemas.microsoft.com/office/2006/metadata/properties" ma:root="true" ma:fieldsID="98509c16e2068e4d5d0612c501c197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365E5C-B71E-4372-B6A2-89D6AC9DCE06}">
  <ds:schemaRefs>
    <ds:schemaRef ds:uri="http://schemas.microsoft.com/sharepoint/v3/contenttype/forms"/>
  </ds:schemaRefs>
</ds:datastoreItem>
</file>

<file path=customXml/itemProps2.xml><?xml version="1.0" encoding="utf-8"?>
<ds:datastoreItem xmlns:ds="http://schemas.openxmlformats.org/officeDocument/2006/customXml" ds:itemID="{9C43020C-BEBF-418E-92B7-BEE3BA14D7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7F0C692-622A-4F8A-9A7B-377E83E42E87}">
  <ds:schemaRefs>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elements/1.1/"/>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27779</TotalTime>
  <Words>290</Words>
  <Application>Microsoft Office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SamsungOne 600C</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Laxminag Mamillapalli/SRI-Bangalore-Strategic Planning/./삼성전자</dc:creator>
  <cp:lastModifiedBy>binny.l</cp:lastModifiedBy>
  <cp:revision>343</cp:revision>
  <cp:lastPrinted>2018-09-19T11:07:13Z</cp:lastPrinted>
  <dcterms:created xsi:type="dcterms:W3CDTF">2018-08-23T04:21:01Z</dcterms:created>
  <dcterms:modified xsi:type="dcterms:W3CDTF">2022-11-10T08:50:25Z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0x010100C2355F1D02C5B14083ADC71E8FB75A50</vt:lpwstr>
  </property>
</Properties>
</file>