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906000"/>
  <p:notesSz cx="6629400" cy="9753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 uri="http://customooxmlschemas.google.com/">
      <go:slidesCustomData xmlns:go="http://customooxmlschemas.google.com/" r:id="rId41" roundtripDataSignature="AMtx7mhMIr75/X7pvEeAlTvY1zRgD+7s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303337" y="830262"/>
            <a:ext cx="3997325" cy="27686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0" name="Google Shape;120;p13: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6" name="Google Shape;126;p14: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5: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2" name="Google Shape;132;p15: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6: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9" name="Google Shape;139;p16: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7: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6" name="Google Shape;146;p17: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2" name="Google Shape;152;p18: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9: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8" name="Google Shape;158;p19: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0: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4" name="Google Shape;164;p20: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1: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0" name="Google Shape;170;p21: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2: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6" name="Google Shape;176;p22: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3: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2" name="Google Shape;182;p23: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4: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8" name="Google Shape;188;p24: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5: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4" name="Google Shape;194;p25: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6: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0" name="Google Shape;200;p26: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7: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6" name="Google Shape;206;p27: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8: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2" name="Google Shape;212;p28: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9: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8" name="Google Shape;218;p29: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0: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4" name="Google Shape;224;p30: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1: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0" name="Google Shape;230;p31: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2: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6" name="Google Shape;236;p32: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3: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2" name="Google Shape;242;p33: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4:notes"/>
          <p:cNvSpPr txBox="1"/>
          <p:nvPr>
            <p:ph idx="1" type="body"/>
          </p:nvPr>
        </p:nvSpPr>
        <p:spPr>
          <a:xfrm>
            <a:off x="800100" y="46355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8" name="Google Shape;248;p34: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5: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4" name="Google Shape;254;p35: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884237" y="4635500"/>
            <a:ext cx="4860925" cy="4110037"/>
          </a:xfrm>
          <a:prstGeom prst="rect">
            <a:avLst/>
          </a:prstGeom>
          <a:noFill/>
          <a:ln>
            <a:noFill/>
          </a:ln>
        </p:spPr>
        <p:txBody>
          <a:bodyPr anchorCtr="0" anchor="t" bIns="43800" lIns="89150" spcFirstLastPara="1" rIns="89150" wrap="square" tIns="43800">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850900" y="852487"/>
            <a:ext cx="4927600" cy="34131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884237" y="4635500"/>
            <a:ext cx="4860925" cy="4110037"/>
          </a:xfrm>
          <a:prstGeom prst="rect">
            <a:avLst/>
          </a:prstGeom>
          <a:noFill/>
          <a:ln>
            <a:noFill/>
          </a:ln>
        </p:spPr>
        <p:txBody>
          <a:bodyPr anchorCtr="0" anchor="t" bIns="43800" lIns="89150" spcFirstLastPara="1" rIns="89150" wrap="square" tIns="43800">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850900" y="852487"/>
            <a:ext cx="4927600" cy="34131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800100" y="46355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847725" y="850900"/>
            <a:ext cx="49339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 name="Shape 10"/>
        <p:cNvGrpSpPr/>
        <p:nvPr/>
      </p:nvGrpSpPr>
      <p:grpSpPr>
        <a:xfrm>
          <a:off x="0" y="0"/>
          <a:ext cx="0" cy="0"/>
          <a:chOff x="0" y="0"/>
          <a:chExt cx="0" cy="0"/>
        </a:xfrm>
      </p:grpSpPr>
      <p:sp>
        <p:nvSpPr>
          <p:cNvPr id="11" name="Google Shape;11;p37"/>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 name="Google Shape;12;p37"/>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lvl1pPr indent="-285750" lvl="0" marL="457200" algn="l">
              <a:spcBef>
                <a:spcPts val="360"/>
              </a:spcBef>
              <a:spcAft>
                <a:spcPts val="0"/>
              </a:spcAft>
              <a:buSzPts val="9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46"/>
          <p:cNvSpPr txBox="1"/>
          <p:nvPr>
            <p:ph type="title"/>
          </p:nvPr>
        </p:nvSpPr>
        <p:spPr>
          <a:xfrm>
            <a:off x="782638" y="4406900"/>
            <a:ext cx="8420100" cy="1362075"/>
          </a:xfrm>
          <a:prstGeom prst="rect">
            <a:avLst/>
          </a:prstGeom>
          <a:noFill/>
          <a:ln>
            <a:noFill/>
          </a:ln>
        </p:spPr>
        <p:txBody>
          <a:bodyPr anchorCtr="0" anchor="t" bIns="46725" lIns="95150" spcFirstLastPara="1" rIns="95150" wrap="square" tIns="467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6"/>
          <p:cNvSpPr txBox="1"/>
          <p:nvPr>
            <p:ph idx="1" type="body"/>
          </p:nvPr>
        </p:nvSpPr>
        <p:spPr>
          <a:xfrm>
            <a:off x="782638" y="2906713"/>
            <a:ext cx="8420100" cy="1500187"/>
          </a:xfrm>
          <a:prstGeom prst="rect">
            <a:avLst/>
          </a:prstGeom>
          <a:noFill/>
          <a:ln>
            <a:noFill/>
          </a:ln>
        </p:spPr>
        <p:txBody>
          <a:bodyPr anchorCtr="0" anchor="b" bIns="46725" lIns="95150" spcFirstLastPara="1" rIns="95150" wrap="square" tIns="46725">
            <a:noAutofit/>
          </a:bodyPr>
          <a:lstStyle>
            <a:lvl1pPr indent="-228600" lvl="0" marL="457200" algn="l">
              <a:spcBef>
                <a:spcPts val="400"/>
              </a:spcBef>
              <a:spcAft>
                <a:spcPts val="0"/>
              </a:spcAft>
              <a:buSzPts val="1000"/>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47"/>
          <p:cNvSpPr txBox="1"/>
          <p:nvPr>
            <p:ph type="ctrTitle"/>
          </p:nvPr>
        </p:nvSpPr>
        <p:spPr>
          <a:xfrm>
            <a:off x="742950" y="2130425"/>
            <a:ext cx="8420100" cy="147002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47"/>
          <p:cNvSpPr txBox="1"/>
          <p:nvPr>
            <p:ph idx="1" type="subTitle"/>
          </p:nvPr>
        </p:nvSpPr>
        <p:spPr>
          <a:xfrm>
            <a:off x="1485900" y="3886200"/>
            <a:ext cx="6934200" cy="1752600"/>
          </a:xfrm>
          <a:prstGeom prst="rect">
            <a:avLst/>
          </a:prstGeom>
          <a:noFill/>
          <a:ln>
            <a:noFill/>
          </a:ln>
        </p:spPr>
        <p:txBody>
          <a:bodyPr anchorCtr="0" anchor="t" bIns="46725" lIns="95150" spcFirstLastPara="1" rIns="95150" wrap="square" tIns="46725">
            <a:noAutofit/>
          </a:bodyPr>
          <a:lstStyle>
            <a:lvl1pPr lvl="0" algn="ctr">
              <a:spcBef>
                <a:spcPts val="560"/>
              </a:spcBef>
              <a:spcAft>
                <a:spcPts val="0"/>
              </a:spcAft>
              <a:buSzPts val="1400"/>
              <a:buNone/>
              <a:defRPr/>
            </a:lvl1pPr>
            <a:lvl2pPr lvl="1" algn="ctr">
              <a:spcBef>
                <a:spcPts val="480"/>
              </a:spcBef>
              <a:spcAft>
                <a:spcPts val="0"/>
              </a:spcAft>
              <a:buSzPts val="2400"/>
              <a:buFont typeface="Arial"/>
              <a:buNone/>
              <a:defRPr/>
            </a:lvl2pPr>
            <a:lvl3pPr lvl="2" algn="ctr">
              <a:spcBef>
                <a:spcPts val="400"/>
              </a:spcBef>
              <a:spcAft>
                <a:spcPts val="0"/>
              </a:spcAft>
              <a:buSzPts val="2000"/>
              <a:buFont typeface="Arial"/>
              <a:buNone/>
              <a:defRPr/>
            </a:lvl3pPr>
            <a:lvl4pPr lvl="3" algn="ctr">
              <a:spcBef>
                <a:spcPts val="420"/>
              </a:spcBef>
              <a:spcAft>
                <a:spcPts val="0"/>
              </a:spcAft>
              <a:buSzPts val="1365"/>
              <a:buNone/>
              <a:defRPr/>
            </a:lvl4pPr>
            <a:lvl5pPr lvl="4" algn="ctr">
              <a:spcBef>
                <a:spcPts val="420"/>
              </a:spcBef>
              <a:spcAft>
                <a:spcPts val="0"/>
              </a:spcAft>
              <a:buSzPts val="2100"/>
              <a:buFont typeface="Arial"/>
              <a:buNone/>
              <a:defRPr/>
            </a:lvl5pPr>
            <a:lvl6pPr lvl="5" algn="ctr">
              <a:spcBef>
                <a:spcPts val="420"/>
              </a:spcBef>
              <a:spcAft>
                <a:spcPts val="0"/>
              </a:spcAft>
              <a:buSzPts val="2100"/>
              <a:buFont typeface="Arial"/>
              <a:buNone/>
              <a:defRPr/>
            </a:lvl6pPr>
            <a:lvl7pPr lvl="6" algn="ctr">
              <a:spcBef>
                <a:spcPts val="420"/>
              </a:spcBef>
              <a:spcAft>
                <a:spcPts val="0"/>
              </a:spcAft>
              <a:buSzPts val="2100"/>
              <a:buFont typeface="Arial"/>
              <a:buNone/>
              <a:defRPr/>
            </a:lvl7pPr>
            <a:lvl8pPr lvl="7" algn="ctr">
              <a:spcBef>
                <a:spcPts val="420"/>
              </a:spcBef>
              <a:spcAft>
                <a:spcPts val="0"/>
              </a:spcAft>
              <a:buSzPts val="2100"/>
              <a:buFont typeface="Arial"/>
              <a:buNone/>
              <a:defRPr/>
            </a:lvl8pPr>
            <a:lvl9pPr lvl="8" algn="ctr">
              <a:spcBef>
                <a:spcPts val="420"/>
              </a:spcBef>
              <a:spcAft>
                <a:spcPts val="0"/>
              </a:spcAft>
              <a:buSzPts val="21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 name="Shape 13"/>
        <p:cNvGrpSpPr/>
        <p:nvPr/>
      </p:nvGrpSpPr>
      <p:grpSpPr>
        <a:xfrm>
          <a:off x="0" y="0"/>
          <a:ext cx="0" cy="0"/>
          <a:chOff x="0" y="0"/>
          <a:chExt cx="0" cy="0"/>
        </a:xfrm>
      </p:grpSpPr>
      <p:sp>
        <p:nvSpPr>
          <p:cNvPr id="14" name="Google Shape;14;p38"/>
          <p:cNvSpPr txBox="1"/>
          <p:nvPr>
            <p:ph type="title"/>
          </p:nvPr>
        </p:nvSpPr>
        <p:spPr>
          <a:xfrm rot="5400000">
            <a:off x="5677694" y="1956594"/>
            <a:ext cx="5500687" cy="22002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 name="Google Shape;15;p38"/>
          <p:cNvSpPr txBox="1"/>
          <p:nvPr>
            <p:ph idx="1" type="body"/>
          </p:nvPr>
        </p:nvSpPr>
        <p:spPr>
          <a:xfrm rot="5400000">
            <a:off x="1200151" y="-168274"/>
            <a:ext cx="5500687" cy="6450012"/>
          </a:xfrm>
          <a:prstGeom prst="rect">
            <a:avLst/>
          </a:prstGeom>
          <a:noFill/>
          <a:ln>
            <a:noFill/>
          </a:ln>
        </p:spPr>
        <p:txBody>
          <a:bodyPr anchorCtr="0" anchor="t" bIns="46725" lIns="95150" spcFirstLastPara="1" rIns="95150" wrap="square" tIns="46725">
            <a:noAutofit/>
          </a:bodyPr>
          <a:lstStyle>
            <a:lvl1pPr indent="-285750" lvl="0" marL="457200" algn="l">
              <a:spcBef>
                <a:spcPts val="360"/>
              </a:spcBef>
              <a:spcAft>
                <a:spcPts val="0"/>
              </a:spcAft>
              <a:buSzPts val="9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 name="Shape 16"/>
        <p:cNvGrpSpPr/>
        <p:nvPr/>
      </p:nvGrpSpPr>
      <p:grpSpPr>
        <a:xfrm>
          <a:off x="0" y="0"/>
          <a:ext cx="0" cy="0"/>
          <a:chOff x="0" y="0"/>
          <a:chExt cx="0" cy="0"/>
        </a:xfrm>
      </p:grpSpPr>
      <p:sp>
        <p:nvSpPr>
          <p:cNvPr id="17" name="Google Shape;17;p39"/>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39"/>
          <p:cNvSpPr txBox="1"/>
          <p:nvPr>
            <p:ph idx="1" type="body"/>
          </p:nvPr>
        </p:nvSpPr>
        <p:spPr>
          <a:xfrm rot="5400000">
            <a:off x="3235325" y="-485775"/>
            <a:ext cx="4130675" cy="8455025"/>
          </a:xfrm>
          <a:prstGeom prst="rect">
            <a:avLst/>
          </a:prstGeom>
          <a:noFill/>
          <a:ln>
            <a:noFill/>
          </a:ln>
        </p:spPr>
        <p:txBody>
          <a:bodyPr anchorCtr="0" anchor="t" bIns="46725" lIns="95150" spcFirstLastPara="1" rIns="95150" wrap="square" tIns="46725">
            <a:noAutofit/>
          </a:bodyPr>
          <a:lstStyle>
            <a:lvl1pPr indent="-285750" lvl="0" marL="457200" algn="l">
              <a:spcBef>
                <a:spcPts val="360"/>
              </a:spcBef>
              <a:spcAft>
                <a:spcPts val="0"/>
              </a:spcAft>
              <a:buSzPts val="9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 name="Shape 19"/>
        <p:cNvGrpSpPr/>
        <p:nvPr/>
      </p:nvGrpSpPr>
      <p:grpSpPr>
        <a:xfrm>
          <a:off x="0" y="0"/>
          <a:ext cx="0" cy="0"/>
          <a:chOff x="0" y="0"/>
          <a:chExt cx="0" cy="0"/>
        </a:xfrm>
      </p:grpSpPr>
      <p:sp>
        <p:nvSpPr>
          <p:cNvPr id="20" name="Google Shape;20;p40"/>
          <p:cNvSpPr txBox="1"/>
          <p:nvPr>
            <p:ph type="title"/>
          </p:nvPr>
        </p:nvSpPr>
        <p:spPr>
          <a:xfrm>
            <a:off x="1941513" y="4800600"/>
            <a:ext cx="5943600" cy="566738"/>
          </a:xfrm>
          <a:prstGeom prst="rect">
            <a:avLst/>
          </a:prstGeom>
          <a:noFill/>
          <a:ln>
            <a:noFill/>
          </a:ln>
        </p:spPr>
        <p:txBody>
          <a:bodyPr anchorCtr="0" anchor="b" bIns="46725" lIns="95150" spcFirstLastPara="1" rIns="95150" wrap="square" tIns="467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0"/>
          <p:cNvSpPr/>
          <p:nvPr>
            <p:ph idx="2" type="pic"/>
          </p:nvPr>
        </p:nvSpPr>
        <p:spPr>
          <a:xfrm>
            <a:off x="1941513" y="612775"/>
            <a:ext cx="5943600" cy="4114800"/>
          </a:xfrm>
          <a:prstGeom prst="rect">
            <a:avLst/>
          </a:prstGeom>
          <a:noFill/>
          <a:ln>
            <a:noFill/>
          </a:ln>
        </p:spPr>
        <p:txBody>
          <a:bodyPr anchorCtr="0" anchor="t" bIns="46725" lIns="95150" spcFirstLastPara="1" rIns="95150" wrap="square" tIns="46725">
            <a:noAutofit/>
          </a:bodyPr>
          <a:lstStyle>
            <a:lvl1pPr lvl="0" marR="0" rtl="0" algn="l">
              <a:spcBef>
                <a:spcPts val="640"/>
              </a:spcBef>
              <a:spcAft>
                <a:spcPts val="0"/>
              </a:spcAft>
              <a:buClr>
                <a:schemeClr val="lt2"/>
              </a:buClr>
              <a:buSzPts val="1600"/>
              <a:buFont typeface="Arial"/>
              <a:buNone/>
              <a:defRPr sz="3200">
                <a:solidFill>
                  <a:schemeClr val="lt2"/>
                </a:solidFill>
                <a:latin typeface="Arial"/>
                <a:ea typeface="Arial"/>
                <a:cs typeface="Arial"/>
                <a:sym typeface="Arial"/>
              </a:defRPr>
            </a:lvl1pPr>
            <a:lvl2pPr lvl="1" marR="0" rtl="0" algn="l">
              <a:spcBef>
                <a:spcPts val="560"/>
              </a:spcBef>
              <a:spcAft>
                <a:spcPts val="0"/>
              </a:spcAft>
              <a:buClr>
                <a:schemeClr val="lt1"/>
              </a:buClr>
              <a:buSzPts val="2800"/>
              <a:buFont typeface="Arial"/>
              <a:buNone/>
              <a:defRPr b="0" i="0" sz="2800" u="none" cap="none" strike="noStrike">
                <a:solidFill>
                  <a:schemeClr val="lt2"/>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2"/>
                </a:solidFill>
                <a:latin typeface="Arial"/>
                <a:ea typeface="Arial"/>
                <a:cs typeface="Arial"/>
                <a:sym typeface="Arial"/>
              </a:defRPr>
            </a:lvl3pPr>
            <a:lvl4pPr lvl="3" marR="0" rtl="0" algn="l">
              <a:spcBef>
                <a:spcPts val="400"/>
              </a:spcBef>
              <a:spcAft>
                <a:spcPts val="0"/>
              </a:spcAft>
              <a:buClr>
                <a:schemeClr val="accent2"/>
              </a:buClr>
              <a:buSzPts val="1300"/>
              <a:buFont typeface="Arial"/>
              <a:buNone/>
              <a:defRPr b="0" i="0" sz="2000" u="none" cap="none" strike="noStrike">
                <a:solidFill>
                  <a:schemeClr val="lt2"/>
                </a:solidFill>
                <a:latin typeface="Arial"/>
                <a:ea typeface="Arial"/>
                <a:cs typeface="Arial"/>
                <a:sym typeface="Arial"/>
              </a:defRPr>
            </a:lvl4pPr>
            <a:lvl5pPr lvl="4"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5pPr>
            <a:lvl6pPr lvl="5"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6pPr>
            <a:lvl7pPr lvl="6"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7pPr>
            <a:lvl8pPr lvl="7"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8pPr>
            <a:lvl9pPr lvl="8"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9pPr>
          </a:lstStyle>
          <a:p/>
        </p:txBody>
      </p:sp>
      <p:sp>
        <p:nvSpPr>
          <p:cNvPr id="22" name="Google Shape;22;p40"/>
          <p:cNvSpPr txBox="1"/>
          <p:nvPr>
            <p:ph idx="1" type="body"/>
          </p:nvPr>
        </p:nvSpPr>
        <p:spPr>
          <a:xfrm>
            <a:off x="1941513" y="5367338"/>
            <a:ext cx="5943600" cy="804862"/>
          </a:xfrm>
          <a:prstGeom prst="rect">
            <a:avLst/>
          </a:prstGeom>
          <a:noFill/>
          <a:ln>
            <a:noFill/>
          </a:ln>
        </p:spPr>
        <p:txBody>
          <a:bodyPr anchorCtr="0" anchor="t" bIns="46725" lIns="95150" spcFirstLastPara="1" rIns="95150" wrap="square" tIns="46725">
            <a:noAutofit/>
          </a:bodyPr>
          <a:lstStyle>
            <a:lvl1pPr indent="-228600" lvl="0" marL="457200" algn="l">
              <a:spcBef>
                <a:spcPts val="280"/>
              </a:spcBef>
              <a:spcAft>
                <a:spcPts val="0"/>
              </a:spcAft>
              <a:buSzPts val="700"/>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41"/>
          <p:cNvSpPr txBox="1"/>
          <p:nvPr>
            <p:ph type="title"/>
          </p:nvPr>
        </p:nvSpPr>
        <p:spPr>
          <a:xfrm>
            <a:off x="495300" y="273050"/>
            <a:ext cx="3259138" cy="1162050"/>
          </a:xfrm>
          <a:prstGeom prst="rect">
            <a:avLst/>
          </a:prstGeom>
          <a:noFill/>
          <a:ln>
            <a:noFill/>
          </a:ln>
        </p:spPr>
        <p:txBody>
          <a:bodyPr anchorCtr="0" anchor="b" bIns="46725" lIns="95150" spcFirstLastPara="1" rIns="95150" wrap="square" tIns="467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1"/>
          <p:cNvSpPr txBox="1"/>
          <p:nvPr>
            <p:ph idx="1" type="body"/>
          </p:nvPr>
        </p:nvSpPr>
        <p:spPr>
          <a:xfrm>
            <a:off x="3873500" y="273050"/>
            <a:ext cx="5537200" cy="5853113"/>
          </a:xfrm>
          <a:prstGeom prst="rect">
            <a:avLst/>
          </a:prstGeom>
          <a:noFill/>
          <a:ln>
            <a:noFill/>
          </a:ln>
        </p:spPr>
        <p:txBody>
          <a:bodyPr anchorCtr="0" anchor="t" bIns="46725" lIns="95150" spcFirstLastPara="1" rIns="95150" wrap="square" tIns="46725">
            <a:noAutofit/>
          </a:bodyPr>
          <a:lstStyle>
            <a:lvl1pPr indent="-330200" lvl="0" marL="457200" algn="l">
              <a:spcBef>
                <a:spcPts val="640"/>
              </a:spcBef>
              <a:spcAft>
                <a:spcPts val="0"/>
              </a:spcAft>
              <a:buSzPts val="1600"/>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Arial"/>
              <a:buChar char="•"/>
              <a:defRPr sz="2400"/>
            </a:lvl3pPr>
            <a:lvl4pPr indent="-311150" lvl="3" marL="1828800" algn="l">
              <a:spcBef>
                <a:spcPts val="400"/>
              </a:spcBef>
              <a:spcAft>
                <a:spcPts val="0"/>
              </a:spcAft>
              <a:buSzPts val="13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26" name="Google Shape;26;p41"/>
          <p:cNvSpPr txBox="1"/>
          <p:nvPr>
            <p:ph idx="2" type="body"/>
          </p:nvPr>
        </p:nvSpPr>
        <p:spPr>
          <a:xfrm>
            <a:off x="495300" y="1435100"/>
            <a:ext cx="3259138" cy="4691063"/>
          </a:xfrm>
          <a:prstGeom prst="rect">
            <a:avLst/>
          </a:prstGeom>
          <a:noFill/>
          <a:ln>
            <a:noFill/>
          </a:ln>
        </p:spPr>
        <p:txBody>
          <a:bodyPr anchorCtr="0" anchor="t" bIns="46725" lIns="95150" spcFirstLastPara="1" rIns="95150" wrap="square" tIns="46725">
            <a:noAutofit/>
          </a:bodyPr>
          <a:lstStyle>
            <a:lvl1pPr indent="-228600" lvl="0" marL="457200" algn="l">
              <a:spcBef>
                <a:spcPts val="280"/>
              </a:spcBef>
              <a:spcAft>
                <a:spcPts val="0"/>
              </a:spcAft>
              <a:buSzPts val="700"/>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3"/>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44"/>
          <p:cNvSpPr txBox="1"/>
          <p:nvPr>
            <p:ph type="title"/>
          </p:nvPr>
        </p:nvSpPr>
        <p:spPr>
          <a:xfrm>
            <a:off x="495300" y="274638"/>
            <a:ext cx="8915400" cy="1143000"/>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44"/>
          <p:cNvSpPr txBox="1"/>
          <p:nvPr>
            <p:ph idx="1" type="body"/>
          </p:nvPr>
        </p:nvSpPr>
        <p:spPr>
          <a:xfrm>
            <a:off x="495300" y="1535113"/>
            <a:ext cx="4376738" cy="639762"/>
          </a:xfrm>
          <a:prstGeom prst="rect">
            <a:avLst/>
          </a:prstGeom>
          <a:noFill/>
          <a:ln>
            <a:noFill/>
          </a:ln>
        </p:spPr>
        <p:txBody>
          <a:bodyPr anchorCtr="0" anchor="b" bIns="46725" lIns="95150" spcFirstLastPara="1" rIns="95150" wrap="square" tIns="46725">
            <a:noAutofit/>
          </a:bodyPr>
          <a:lstStyle>
            <a:lvl1pPr indent="-228600" lvl="0" marL="457200" algn="l">
              <a:spcBef>
                <a:spcPts val="480"/>
              </a:spcBef>
              <a:spcAft>
                <a:spcPts val="0"/>
              </a:spcAft>
              <a:buSzPts val="1200"/>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3" name="Google Shape;33;p44"/>
          <p:cNvSpPr txBox="1"/>
          <p:nvPr>
            <p:ph idx="2" type="body"/>
          </p:nvPr>
        </p:nvSpPr>
        <p:spPr>
          <a:xfrm>
            <a:off x="495300" y="2174875"/>
            <a:ext cx="4376738" cy="3951288"/>
          </a:xfrm>
          <a:prstGeom prst="rect">
            <a:avLst/>
          </a:prstGeom>
          <a:noFill/>
          <a:ln>
            <a:noFill/>
          </a:ln>
        </p:spPr>
        <p:txBody>
          <a:bodyPr anchorCtr="0" anchor="t" bIns="46725" lIns="95150" spcFirstLastPara="1" rIns="95150" wrap="square" tIns="46725">
            <a:noAutofit/>
          </a:bodyPr>
          <a:lstStyle>
            <a:lvl1pPr indent="-304800" lvl="0" marL="457200" algn="l">
              <a:spcBef>
                <a:spcPts val="480"/>
              </a:spcBef>
              <a:spcAft>
                <a:spcPts val="0"/>
              </a:spcAft>
              <a:buSzPts val="1200"/>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34" name="Google Shape;34;p44"/>
          <p:cNvSpPr txBox="1"/>
          <p:nvPr>
            <p:ph idx="3" type="body"/>
          </p:nvPr>
        </p:nvSpPr>
        <p:spPr>
          <a:xfrm>
            <a:off x="5032375" y="1535113"/>
            <a:ext cx="4378325" cy="639762"/>
          </a:xfrm>
          <a:prstGeom prst="rect">
            <a:avLst/>
          </a:prstGeom>
          <a:noFill/>
          <a:ln>
            <a:noFill/>
          </a:ln>
        </p:spPr>
        <p:txBody>
          <a:bodyPr anchorCtr="0" anchor="b" bIns="46725" lIns="95150" spcFirstLastPara="1" rIns="95150" wrap="square" tIns="46725">
            <a:noAutofit/>
          </a:bodyPr>
          <a:lstStyle>
            <a:lvl1pPr indent="-228600" lvl="0" marL="457200" algn="l">
              <a:spcBef>
                <a:spcPts val="480"/>
              </a:spcBef>
              <a:spcAft>
                <a:spcPts val="0"/>
              </a:spcAft>
              <a:buSzPts val="1200"/>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5" name="Google Shape;35;p44"/>
          <p:cNvSpPr txBox="1"/>
          <p:nvPr>
            <p:ph idx="4" type="body"/>
          </p:nvPr>
        </p:nvSpPr>
        <p:spPr>
          <a:xfrm>
            <a:off x="5032375" y="2174875"/>
            <a:ext cx="4378325" cy="3951288"/>
          </a:xfrm>
          <a:prstGeom prst="rect">
            <a:avLst/>
          </a:prstGeom>
          <a:noFill/>
          <a:ln>
            <a:noFill/>
          </a:ln>
        </p:spPr>
        <p:txBody>
          <a:bodyPr anchorCtr="0" anchor="t" bIns="46725" lIns="95150" spcFirstLastPara="1" rIns="95150" wrap="square" tIns="46725">
            <a:noAutofit/>
          </a:bodyPr>
          <a:lstStyle>
            <a:lvl1pPr indent="-304800" lvl="0" marL="457200" algn="l">
              <a:spcBef>
                <a:spcPts val="480"/>
              </a:spcBef>
              <a:spcAft>
                <a:spcPts val="0"/>
              </a:spcAft>
              <a:buSzPts val="1200"/>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45"/>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45"/>
          <p:cNvSpPr txBox="1"/>
          <p:nvPr>
            <p:ph idx="1" type="body"/>
          </p:nvPr>
        </p:nvSpPr>
        <p:spPr>
          <a:xfrm>
            <a:off x="1073150" y="1676400"/>
            <a:ext cx="4151313" cy="4130675"/>
          </a:xfrm>
          <a:prstGeom prst="rect">
            <a:avLst/>
          </a:prstGeom>
          <a:noFill/>
          <a:ln>
            <a:noFill/>
          </a:ln>
        </p:spPr>
        <p:txBody>
          <a:bodyPr anchorCtr="0" anchor="t" bIns="46725" lIns="95150" spcFirstLastPara="1" rIns="95150" wrap="square" tIns="46725">
            <a:noAutofit/>
          </a:bodyPr>
          <a:lstStyle>
            <a:lvl1pPr indent="-317500" lvl="0" marL="457200" algn="l">
              <a:spcBef>
                <a:spcPts val="560"/>
              </a:spcBef>
              <a:spcAft>
                <a:spcPts val="0"/>
              </a:spcAft>
              <a:buSzPts val="1400"/>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39" name="Google Shape;39;p45"/>
          <p:cNvSpPr txBox="1"/>
          <p:nvPr>
            <p:ph idx="2" type="body"/>
          </p:nvPr>
        </p:nvSpPr>
        <p:spPr>
          <a:xfrm>
            <a:off x="5376863" y="1676400"/>
            <a:ext cx="4151312" cy="4130675"/>
          </a:xfrm>
          <a:prstGeom prst="rect">
            <a:avLst/>
          </a:prstGeom>
          <a:noFill/>
          <a:ln>
            <a:noFill/>
          </a:ln>
        </p:spPr>
        <p:txBody>
          <a:bodyPr anchorCtr="0" anchor="t" bIns="46725" lIns="95150" spcFirstLastPara="1" rIns="95150" wrap="square" tIns="46725">
            <a:noAutofit/>
          </a:bodyPr>
          <a:lstStyle>
            <a:lvl1pPr indent="-317500" lvl="0" marL="457200" algn="l">
              <a:spcBef>
                <a:spcPts val="560"/>
              </a:spcBef>
              <a:spcAft>
                <a:spcPts val="0"/>
              </a:spcAft>
              <a:buSzPts val="1400"/>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rgbClr val="00003B"/>
            </a:gs>
          </a:gsLst>
          <a:lin ang="5400000" scaled="0"/>
        </a:gradFill>
      </p:bgPr>
    </p:bg>
    <p:spTree>
      <p:nvGrpSpPr>
        <p:cNvPr id="5" name="Shape 5"/>
        <p:cNvGrpSpPr/>
        <p:nvPr/>
      </p:nvGrpSpPr>
      <p:grpSpPr>
        <a:xfrm>
          <a:off x="0" y="0"/>
          <a:ext cx="0" cy="0"/>
          <a:chOff x="0" y="0"/>
          <a:chExt cx="0" cy="0"/>
        </a:xfrm>
      </p:grpSpPr>
      <p:cxnSp>
        <p:nvCxnSpPr>
          <p:cNvPr id="6" name="Google Shape;6;p36"/>
          <p:cNvCxnSpPr/>
          <p:nvPr/>
        </p:nvCxnSpPr>
        <p:spPr>
          <a:xfrm>
            <a:off x="26987" y="1371600"/>
            <a:ext cx="9879012" cy="4762"/>
          </a:xfrm>
          <a:prstGeom prst="straightConnector1">
            <a:avLst/>
          </a:prstGeom>
          <a:noFill/>
          <a:ln cap="flat" cmpd="sng" w="50800">
            <a:solidFill>
              <a:schemeClr val="accent1"/>
            </a:solidFill>
            <a:prstDash val="solid"/>
            <a:miter lim="800000"/>
            <a:headEnd len="med" w="med" type="none"/>
            <a:tailEnd len="med" w="med" type="none"/>
          </a:ln>
        </p:spPr>
      </p:cxnSp>
      <p:sp>
        <p:nvSpPr>
          <p:cNvPr id="7" name="Google Shape;7;p36"/>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9pPr>
          </a:lstStyle>
          <a:p/>
        </p:txBody>
      </p:sp>
      <p:sp>
        <p:nvSpPr>
          <p:cNvPr id="8" name="Google Shape;8;p36"/>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lvl1pPr indent="-317500" lvl="0" marL="457200" marR="0" rtl="0" algn="l">
              <a:spcBef>
                <a:spcPts val="560"/>
              </a:spcBef>
              <a:spcAft>
                <a:spcPts val="0"/>
              </a:spcAft>
              <a:buClr>
                <a:schemeClr val="lt2"/>
              </a:buClr>
              <a:buSzPts val="1400"/>
              <a:buFont typeface="Arial"/>
              <a:buChar char="●"/>
              <a:defRPr b="0" i="0" sz="2800" u="none" cap="none" strike="noStrike">
                <a:solidFill>
                  <a:schemeClr val="lt2"/>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2"/>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2"/>
                </a:solidFill>
                <a:latin typeface="Arial"/>
                <a:ea typeface="Arial"/>
                <a:cs typeface="Arial"/>
                <a:sym typeface="Arial"/>
              </a:defRPr>
            </a:lvl3pPr>
            <a:lvl4pPr indent="-315277" lvl="3" marL="1828800" marR="0" rtl="0" algn="l">
              <a:spcBef>
                <a:spcPts val="420"/>
              </a:spcBef>
              <a:spcAft>
                <a:spcPts val="0"/>
              </a:spcAft>
              <a:buClr>
                <a:schemeClr val="accent2"/>
              </a:buClr>
              <a:buSzPts val="1365"/>
              <a:buFont typeface="Arial"/>
              <a:buChar char="●"/>
              <a:defRPr b="0" i="0" sz="2100" u="none" cap="none" strike="noStrike">
                <a:solidFill>
                  <a:schemeClr val="lt2"/>
                </a:solidFill>
                <a:latin typeface="Arial"/>
                <a:ea typeface="Arial"/>
                <a:cs typeface="Arial"/>
                <a:sym typeface="Arial"/>
              </a:defRPr>
            </a:lvl4pPr>
            <a:lvl5pPr indent="-361950" lvl="4" marL="22860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5pPr>
            <a:lvl6pPr indent="-361950" lvl="5" marL="27432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6pPr>
            <a:lvl7pPr indent="-361950" lvl="6" marL="32004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7pPr>
            <a:lvl8pPr indent="-361950" lvl="7" marL="36576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8pPr>
            <a:lvl9pPr indent="-361950" lvl="8" marL="41148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9pPr>
          </a:lstStyle>
          <a:p/>
        </p:txBody>
      </p:sp>
      <p:sp>
        <p:nvSpPr>
          <p:cNvPr id="9" name="Google Shape;9;p36"/>
          <p:cNvSpPr txBox="1"/>
          <p:nvPr/>
        </p:nvSpPr>
        <p:spPr>
          <a:xfrm>
            <a:off x="615950" y="6523037"/>
            <a:ext cx="8834437" cy="290512"/>
          </a:xfrm>
          <a:prstGeom prst="rect">
            <a:avLst/>
          </a:prstGeom>
          <a:noFill/>
          <a:ln>
            <a:noFill/>
          </a:ln>
        </p:spPr>
        <p:txBody>
          <a:bodyPr anchorCtr="0" anchor="t" bIns="46725" lIns="95150" spcFirstLastPara="1" rIns="95150" wrap="square" tIns="46725">
            <a:spAutoFit/>
          </a:bodyPr>
          <a:lstStyle/>
          <a:p>
            <a:pPr indent="0" lvl="0" marL="0" marR="0" rtl="0" algn="l">
              <a:lnSpc>
                <a:spcPct val="100000"/>
              </a:lnSpc>
              <a:spcBef>
                <a:spcPts val="0"/>
              </a:spcBef>
              <a:spcAft>
                <a:spcPts val="0"/>
              </a:spcAft>
              <a:buClr>
                <a:schemeClr val="lt2"/>
              </a:buClr>
              <a:buSzPts val="1300"/>
              <a:buFont typeface="Times"/>
              <a:buNone/>
            </a:pPr>
            <a:r>
              <a:rPr b="0" i="0" lang="en-US" sz="1300" u="none" cap="none" strike="noStrike">
                <a:solidFill>
                  <a:schemeClr val="lt2"/>
                </a:solidFill>
                <a:latin typeface="Times"/>
                <a:ea typeface="Times"/>
                <a:cs typeface="Times"/>
                <a:sym typeface="Times"/>
              </a:rPr>
              <a:t>©Ian Sommerville 2004		</a:t>
            </a:r>
            <a:r>
              <a:rPr b="1" i="0" lang="en-US" sz="1300" u="none" cap="none" strike="noStrike">
                <a:solidFill>
                  <a:schemeClr val="lt2"/>
                </a:solidFill>
                <a:latin typeface="Times"/>
                <a:ea typeface="Times"/>
                <a:cs typeface="Times"/>
                <a:sym typeface="Times"/>
              </a:rPr>
              <a:t>Software Engineering, 7th edition. Chapter 1	</a:t>
            </a:r>
            <a:r>
              <a:rPr b="0" i="0" lang="en-US" sz="1300" u="none" cap="none" strike="noStrike">
                <a:solidFill>
                  <a:schemeClr val="lt2"/>
                </a:solidFill>
                <a:latin typeface="Times"/>
                <a:ea typeface="Times"/>
                <a:cs typeface="Times"/>
                <a:sym typeface="Times"/>
              </a:rPr>
              <a:t>                        Slide  </a:t>
            </a:r>
            <a:fld id="{00000000-1234-1234-1234-123412341234}" type="slidenum">
              <a:rPr b="0" i="0" lang="en-US" sz="1300" u="none" cap="none" strike="noStrike">
                <a:solidFill>
                  <a:schemeClr val="lt2"/>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cxnSp>
        <p:nvCxnSpPr>
          <p:cNvPr id="50" name="Google Shape;50;p1"/>
          <p:cNvCxnSpPr/>
          <p:nvPr/>
        </p:nvCxnSpPr>
        <p:spPr>
          <a:xfrm>
            <a:off x="0" y="4038600"/>
            <a:ext cx="9906000" cy="0"/>
          </a:xfrm>
          <a:prstGeom prst="straightConnector1">
            <a:avLst/>
          </a:prstGeom>
          <a:noFill/>
          <a:ln cap="flat" cmpd="sng" w="50800">
            <a:solidFill>
              <a:schemeClr val="accent1"/>
            </a:solidFill>
            <a:prstDash val="solid"/>
            <a:miter lim="800000"/>
            <a:headEnd len="med" w="med" type="none"/>
            <a:tailEnd len="med" w="med" type="none"/>
          </a:ln>
        </p:spPr>
      </p:cxnSp>
      <p:sp>
        <p:nvSpPr>
          <p:cNvPr id="51" name="Google Shape;51;p1"/>
          <p:cNvSpPr txBox="1"/>
          <p:nvPr>
            <p:ph idx="1" type="body"/>
          </p:nvPr>
        </p:nvSpPr>
        <p:spPr>
          <a:xfrm>
            <a:off x="725487" y="1981200"/>
            <a:ext cx="8455025" cy="2057400"/>
          </a:xfrm>
          <a:prstGeom prst="rect">
            <a:avLst/>
          </a:prstGeom>
          <a:noFill/>
          <a:ln>
            <a:noFill/>
          </a:ln>
        </p:spPr>
        <p:txBody>
          <a:bodyPr anchorCtr="0" anchor="t" bIns="46725" lIns="95150" spcFirstLastPara="1" rIns="95150" wrap="square" tIns="46725">
            <a:noAutofit/>
          </a:bodyPr>
          <a:lstStyle/>
          <a:p>
            <a:pPr indent="-488950" lvl="0" marL="488950" rtl="0" algn="ctr">
              <a:lnSpc>
                <a:spcPct val="100000"/>
              </a:lnSpc>
              <a:spcBef>
                <a:spcPts val="0"/>
              </a:spcBef>
              <a:spcAft>
                <a:spcPts val="0"/>
              </a:spcAft>
              <a:buSzPts val="2000"/>
              <a:buNone/>
            </a:pPr>
            <a:r>
              <a:rPr b="0" i="0" lang="en-US" sz="4000" u="none">
                <a:solidFill>
                  <a:schemeClr val="lt2"/>
                </a:solidFill>
                <a:latin typeface="Arial"/>
                <a:ea typeface="Arial"/>
                <a:cs typeface="Arial"/>
                <a:sym typeface="Arial"/>
              </a:rPr>
              <a:t>An Introduction to Software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What is the difference between software engineering and computer science?</a:t>
            </a:r>
            <a:endParaRPr/>
          </a:p>
        </p:txBody>
      </p:sp>
      <p:sp>
        <p:nvSpPr>
          <p:cNvPr id="105" name="Google Shape;105;p10"/>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Computer science is concerned with theory and fundamentals; software engineering is concerned with the practicalities of developing and delivering useful software.</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Computer science theories are still insufficient to act as a complete underpinning for software engineering (unlike e.g. physics and electrical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What is the difference between software engineering and system engineering?</a:t>
            </a:r>
            <a:endParaRPr/>
          </a:p>
        </p:txBody>
      </p:sp>
      <p:sp>
        <p:nvSpPr>
          <p:cNvPr id="111" name="Google Shape;111;p11"/>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System engineering is concerned with all aspects of computer-based systems development including hardware, software and process engineering. Software engineering is part of this process concerned with developing the software infrastructure, control, applications and databases in the system.</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System engineers are involved in system specification, architectural design, integration and deployment.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What is a software process?</a:t>
            </a:r>
            <a:endParaRPr/>
          </a:p>
        </p:txBody>
      </p:sp>
      <p:sp>
        <p:nvSpPr>
          <p:cNvPr id="117" name="Google Shape;117;p12"/>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A set of activities whose goal is the development or evolution of software.</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Generic activities in all software processes are:</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Specification - what the system should do and its development constraints</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Development - production of the software system</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Validation - checking that the software is what the customer wants</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Evolution - changing the software in response to changing demands.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What is a software process model?</a:t>
            </a:r>
            <a:endParaRPr/>
          </a:p>
        </p:txBody>
      </p:sp>
      <p:sp>
        <p:nvSpPr>
          <p:cNvPr id="123" name="Google Shape;123;p13"/>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A simplified representation of a software process, presented from a specific perspective.</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Examples of process perspectives are</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Workflow perspective - sequence of activities;</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Data-flow perspective - information flow;</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Role/action perspective - who does what.</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Generic process models	</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Waterfall;</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Iterative development;</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Component-based software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4"/>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What are the costs of software engineering?</a:t>
            </a:r>
            <a:endParaRPr/>
          </a:p>
        </p:txBody>
      </p:sp>
      <p:sp>
        <p:nvSpPr>
          <p:cNvPr id="129" name="Google Shape;129;p14"/>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Roughly 60% of costs are development costs, 40% are testing costs. For custom software, evolution costs often exceed development costs.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Costs vary depending on the type of system being developed and the requirements of system attributes such as performance and system reliability.</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Distribution of costs depends on the development model that is used.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nvSpPr>
        <p:spPr>
          <a:xfrm>
            <a:off x="1981200" y="1524000"/>
            <a:ext cx="6248400" cy="4876800"/>
          </a:xfrm>
          <a:prstGeom prst="rect">
            <a:avLst/>
          </a:prstGeom>
          <a:solidFill>
            <a:srgbClr val="DBFD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sp>
        <p:nvSpPr>
          <p:cNvPr id="135" name="Google Shape;135;p15"/>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Activity cost distribution</a:t>
            </a:r>
            <a:endParaRPr/>
          </a:p>
        </p:txBody>
      </p:sp>
      <p:pic>
        <p:nvPicPr>
          <p:cNvPr descr="1.2 Development cost di.eps                                    000231B6Macintosh HD                   B8AA5F2E:" id="136" name="Google Shape;136;p15"/>
          <p:cNvPicPr preferRelativeResize="0"/>
          <p:nvPr/>
        </p:nvPicPr>
        <p:blipFill rotWithShape="1">
          <a:blip r:embed="rId3">
            <a:alphaModFix/>
          </a:blip>
          <a:srcRect b="0" l="0" r="0" t="0"/>
          <a:stretch/>
        </p:blipFill>
        <p:spPr>
          <a:xfrm>
            <a:off x="2362200" y="1524000"/>
            <a:ext cx="5486400" cy="4883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nvSpPr>
        <p:spPr>
          <a:xfrm>
            <a:off x="609600" y="2667000"/>
            <a:ext cx="8763000" cy="2057400"/>
          </a:xfrm>
          <a:prstGeom prst="rect">
            <a:avLst/>
          </a:prstGeom>
          <a:solidFill>
            <a:srgbClr val="DBFD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sp>
        <p:nvSpPr>
          <p:cNvPr id="142" name="Google Shape;142;p16"/>
          <p:cNvSpPr txBox="1"/>
          <p:nvPr>
            <p:ph type="title"/>
          </p:nvPr>
        </p:nvSpPr>
        <p:spPr>
          <a:xfrm>
            <a:off x="725487" y="306387"/>
            <a:ext cx="8455025" cy="917575"/>
          </a:xfrm>
          <a:prstGeom prst="rect">
            <a:avLst/>
          </a:prstGeom>
          <a:noFill/>
          <a:ln>
            <a:noFill/>
          </a:ln>
        </p:spPr>
        <p:txBody>
          <a:bodyPr anchorCtr="0" anchor="ctr"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Product development costs</a:t>
            </a:r>
            <a:endParaRPr/>
          </a:p>
        </p:txBody>
      </p:sp>
      <p:pic>
        <p:nvPicPr>
          <p:cNvPr descr="1.3 Product-costs.eps                                          000231B6Macintosh HD                   B8AA5F2E:" id="143" name="Google Shape;143;p16"/>
          <p:cNvPicPr preferRelativeResize="0"/>
          <p:nvPr/>
        </p:nvPicPr>
        <p:blipFill rotWithShape="1">
          <a:blip r:embed="rId3">
            <a:alphaModFix/>
          </a:blip>
          <a:srcRect b="0" l="0" r="0" t="0"/>
          <a:stretch/>
        </p:blipFill>
        <p:spPr>
          <a:xfrm>
            <a:off x="914400" y="3048000"/>
            <a:ext cx="8229600" cy="1146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725487" y="306387"/>
            <a:ext cx="8455025" cy="917575"/>
          </a:xfrm>
          <a:prstGeom prst="rect">
            <a:avLst/>
          </a:prstGeom>
          <a:noFill/>
          <a:ln>
            <a:noFill/>
          </a:ln>
        </p:spPr>
        <p:txBody>
          <a:bodyPr anchorCtr="0" anchor="ctr" bIns="46725" lIns="95150" spcFirstLastPara="1" rIns="95150" wrap="square" tIns="46725">
            <a:noAutofit/>
          </a:bodyPr>
          <a:lstStyle/>
          <a:p>
            <a:pPr indent="0" lvl="0" marL="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What are software engineering methods?</a:t>
            </a:r>
            <a:endParaRPr/>
          </a:p>
        </p:txBody>
      </p:sp>
      <p:sp>
        <p:nvSpPr>
          <p:cNvPr id="149" name="Google Shape;149;p17"/>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Is a structured approach to s/w development whose aim is to facilitate production  of high quality  software in a cost effective way</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Methods like</a:t>
            </a:r>
            <a:endParaRPr/>
          </a:p>
          <a:p>
            <a:pPr indent="-488950" lvl="0" marL="488950" rtl="0" algn="l">
              <a:lnSpc>
                <a:spcPct val="90000"/>
              </a:lnSpc>
              <a:spcBef>
                <a:spcPts val="480"/>
              </a:spcBef>
              <a:spcAft>
                <a:spcPts val="0"/>
              </a:spcAft>
              <a:buSzPts val="1200"/>
              <a:buNone/>
            </a:pPr>
            <a:r>
              <a:rPr b="0" i="0" lang="en-US" sz="2400" u="none">
                <a:solidFill>
                  <a:schemeClr val="lt2"/>
                </a:solidFill>
                <a:latin typeface="Arial"/>
                <a:ea typeface="Arial"/>
                <a:cs typeface="Arial"/>
                <a:sym typeface="Arial"/>
              </a:rPr>
              <a:t>	(</a:t>
            </a:r>
            <a:r>
              <a:rPr b="0" i="0" lang="en-US" sz="2400" u="none">
                <a:solidFill>
                  <a:srgbClr val="FF0000"/>
                </a:solidFill>
                <a:latin typeface="Arial"/>
                <a:ea typeface="Arial"/>
                <a:cs typeface="Arial"/>
                <a:sym typeface="Arial"/>
              </a:rPr>
              <a:t>i)Structured Analysis </a:t>
            </a:r>
            <a:r>
              <a:rPr b="0" i="0" lang="en-US" sz="2400" u="none">
                <a:solidFill>
                  <a:schemeClr val="lt2"/>
                </a:solidFill>
                <a:latin typeface="Arial"/>
                <a:ea typeface="Arial"/>
                <a:cs typeface="Arial"/>
                <a:sym typeface="Arial"/>
              </a:rPr>
              <a:t>(function oriented method)</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a:t>
            </a:r>
            <a:r>
              <a:rPr b="0" i="0" lang="en-US" sz="2400" u="none">
                <a:solidFill>
                  <a:srgbClr val="FF0000"/>
                </a:solidFill>
                <a:latin typeface="Arial"/>
                <a:ea typeface="Arial"/>
                <a:cs typeface="Arial"/>
                <a:sym typeface="Arial"/>
              </a:rPr>
              <a:t>ii)Object oriented methods </a:t>
            </a:r>
            <a:r>
              <a:rPr b="0" i="0" lang="en-US" sz="2400" u="none">
                <a:solidFill>
                  <a:schemeClr val="lt2"/>
                </a:solidFill>
                <a:latin typeface="Arial"/>
                <a:ea typeface="Arial"/>
                <a:cs typeface="Arial"/>
                <a:sym typeface="Arial"/>
              </a:rPr>
              <a:t>(by booch &amp; Rambaugh)</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Integrated into single unified approach built around unified modelling language (UML)</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No ideal method, method depends on areas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Methods include components</a:t>
            </a:r>
            <a:endParaRPr/>
          </a:p>
        </p:txBody>
      </p:sp>
      <p:sp>
        <p:nvSpPr>
          <p:cNvPr id="155" name="Google Shape;155;p18"/>
          <p:cNvSpPr txBox="1"/>
          <p:nvPr>
            <p:ph idx="1" type="body"/>
          </p:nvPr>
        </p:nvSpPr>
        <p:spPr>
          <a:xfrm>
            <a:off x="1073150" y="1676400"/>
            <a:ext cx="8455025" cy="4343400"/>
          </a:xfrm>
          <a:prstGeom prst="rect">
            <a:avLst/>
          </a:prstGeom>
          <a:noFill/>
          <a:ln>
            <a:noFill/>
          </a:ln>
        </p:spPr>
        <p:txBody>
          <a:bodyPr anchorCtr="0" anchor="t" bIns="46725" lIns="95150" spcFirstLastPara="1" rIns="95150" wrap="square" tIns="46725">
            <a:noAutofit/>
          </a:bodyPr>
          <a:lstStyle/>
          <a:p>
            <a:pPr indent="-488950" lvl="0" marL="488950" marR="0" rtl="0" algn="l">
              <a:lnSpc>
                <a:spcPct val="90000"/>
              </a:lnSpc>
              <a:spcBef>
                <a:spcPts val="0"/>
              </a:spcBef>
              <a:spcAft>
                <a:spcPts val="0"/>
              </a:spcAft>
              <a:buClr>
                <a:schemeClr val="lt2"/>
              </a:buClr>
              <a:buSzPts val="1200"/>
              <a:buFont typeface="Arial"/>
              <a:buChar char="●"/>
            </a:pPr>
            <a:r>
              <a:rPr b="0" i="0" lang="en-US" sz="2400" u="none" cap="none" strike="noStrike">
                <a:solidFill>
                  <a:schemeClr val="lt2"/>
                </a:solidFill>
                <a:latin typeface="Arial"/>
                <a:ea typeface="Arial"/>
                <a:cs typeface="Arial"/>
                <a:sym typeface="Arial"/>
              </a:rPr>
              <a:t>All methods are based on developing models of a system that can be represented graphically and include different components like.</a:t>
            </a:r>
            <a:endParaRPr/>
          </a:p>
          <a:p>
            <a:pPr indent="-488950" lvl="0" marL="488950" marR="0" rtl="0" algn="l">
              <a:lnSpc>
                <a:spcPct val="90000"/>
              </a:lnSpc>
              <a:spcBef>
                <a:spcPts val="480"/>
              </a:spcBef>
              <a:spcAft>
                <a:spcPts val="0"/>
              </a:spcAft>
              <a:buClr>
                <a:schemeClr val="lt2"/>
              </a:buClr>
              <a:buSzPts val="1200"/>
              <a:buFont typeface="Arial"/>
              <a:buChar char="●"/>
            </a:pPr>
            <a:r>
              <a:rPr b="0" i="0" lang="en-US" sz="2400" u="none" cap="none" strike="noStrike">
                <a:solidFill>
                  <a:schemeClr val="lt2"/>
                </a:solidFill>
                <a:latin typeface="Arial"/>
                <a:ea typeface="Arial"/>
                <a:cs typeface="Arial"/>
                <a:sym typeface="Arial"/>
              </a:rPr>
              <a:t>Model descriptions	</a:t>
            </a:r>
            <a:endParaRPr/>
          </a:p>
          <a:p>
            <a:pPr indent="-479425" lvl="1" marL="1089025" marR="0" rtl="0" algn="l">
              <a:lnSpc>
                <a:spcPct val="90000"/>
              </a:lnSpc>
              <a:spcBef>
                <a:spcPts val="400"/>
              </a:spcBef>
              <a:spcAft>
                <a:spcPts val="0"/>
              </a:spcAft>
              <a:buClr>
                <a:schemeClr val="lt1"/>
              </a:buClr>
              <a:buSzPts val="2000"/>
              <a:buFont typeface="Arial"/>
              <a:buChar char="•"/>
            </a:pPr>
            <a:r>
              <a:rPr b="0" i="0" lang="en-US" sz="2000" u="none" cap="none" strike="noStrike">
                <a:solidFill>
                  <a:schemeClr val="lt2"/>
                </a:solidFill>
                <a:latin typeface="Arial"/>
                <a:ea typeface="Arial"/>
                <a:cs typeface="Arial"/>
                <a:sym typeface="Arial"/>
              </a:rPr>
              <a:t>Descriptions of graphical models(notations) which should be produced;</a:t>
            </a:r>
            <a:endParaRPr/>
          </a:p>
          <a:p>
            <a:pPr indent="-488950" lvl="0" marL="488950" marR="0" rtl="0" algn="l">
              <a:lnSpc>
                <a:spcPct val="90000"/>
              </a:lnSpc>
              <a:spcBef>
                <a:spcPts val="480"/>
              </a:spcBef>
              <a:spcAft>
                <a:spcPts val="0"/>
              </a:spcAft>
              <a:buClr>
                <a:schemeClr val="lt2"/>
              </a:buClr>
              <a:buSzPts val="1200"/>
              <a:buFont typeface="Arial"/>
              <a:buChar char="●"/>
            </a:pPr>
            <a:r>
              <a:rPr b="0" i="0" lang="en-US" sz="2400" u="none" cap="none" strike="noStrike">
                <a:solidFill>
                  <a:schemeClr val="lt2"/>
                </a:solidFill>
                <a:latin typeface="Arial"/>
                <a:ea typeface="Arial"/>
                <a:cs typeface="Arial"/>
                <a:sym typeface="Arial"/>
              </a:rPr>
              <a:t>Rules</a:t>
            </a:r>
            <a:endParaRPr/>
          </a:p>
          <a:p>
            <a:pPr indent="-479425" lvl="1" marL="1089025" marR="0" rtl="0" algn="l">
              <a:lnSpc>
                <a:spcPct val="90000"/>
              </a:lnSpc>
              <a:spcBef>
                <a:spcPts val="400"/>
              </a:spcBef>
              <a:spcAft>
                <a:spcPts val="0"/>
              </a:spcAft>
              <a:buClr>
                <a:schemeClr val="lt1"/>
              </a:buClr>
              <a:buSzPts val="2000"/>
              <a:buFont typeface="Arial"/>
              <a:buChar char="•"/>
            </a:pPr>
            <a:r>
              <a:rPr b="0" i="0" lang="en-US" sz="2000" u="none" cap="none" strike="noStrike">
                <a:solidFill>
                  <a:schemeClr val="lt2"/>
                </a:solidFill>
                <a:latin typeface="Arial"/>
                <a:ea typeface="Arial"/>
                <a:cs typeface="Arial"/>
                <a:sym typeface="Arial"/>
              </a:rPr>
              <a:t>Constraints applied to system models;</a:t>
            </a:r>
            <a:endParaRPr/>
          </a:p>
          <a:p>
            <a:pPr indent="-488950" lvl="0" marL="488950" marR="0" rtl="0" algn="l">
              <a:lnSpc>
                <a:spcPct val="90000"/>
              </a:lnSpc>
              <a:spcBef>
                <a:spcPts val="480"/>
              </a:spcBef>
              <a:spcAft>
                <a:spcPts val="0"/>
              </a:spcAft>
              <a:buClr>
                <a:schemeClr val="lt2"/>
              </a:buClr>
              <a:buSzPts val="1200"/>
              <a:buFont typeface="Arial"/>
              <a:buChar char="●"/>
            </a:pPr>
            <a:r>
              <a:rPr b="0" i="0" lang="en-US" sz="2400" u="none" cap="none" strike="noStrike">
                <a:solidFill>
                  <a:schemeClr val="lt2"/>
                </a:solidFill>
                <a:latin typeface="Arial"/>
                <a:ea typeface="Arial"/>
                <a:cs typeface="Arial"/>
                <a:sym typeface="Arial"/>
              </a:rPr>
              <a:t>Recommendations</a:t>
            </a:r>
            <a:endParaRPr/>
          </a:p>
          <a:p>
            <a:pPr indent="-479425" lvl="1" marL="1089025" marR="0" rtl="0" algn="l">
              <a:lnSpc>
                <a:spcPct val="90000"/>
              </a:lnSpc>
              <a:spcBef>
                <a:spcPts val="400"/>
              </a:spcBef>
              <a:spcAft>
                <a:spcPts val="0"/>
              </a:spcAft>
              <a:buClr>
                <a:schemeClr val="lt1"/>
              </a:buClr>
              <a:buSzPts val="2000"/>
              <a:buFont typeface="Arial"/>
              <a:buChar char="•"/>
            </a:pPr>
            <a:r>
              <a:rPr b="0" i="0" lang="en-US" sz="2000" u="none" cap="none" strike="noStrike">
                <a:solidFill>
                  <a:schemeClr val="lt2"/>
                </a:solidFill>
                <a:latin typeface="Arial"/>
                <a:ea typeface="Arial"/>
                <a:cs typeface="Arial"/>
                <a:sym typeface="Arial"/>
              </a:rPr>
              <a:t>Advice on good design practice;</a:t>
            </a:r>
            <a:endParaRPr/>
          </a:p>
          <a:p>
            <a:pPr indent="-488950" lvl="0" marL="488950" marR="0" rtl="0" algn="l">
              <a:lnSpc>
                <a:spcPct val="90000"/>
              </a:lnSpc>
              <a:spcBef>
                <a:spcPts val="480"/>
              </a:spcBef>
              <a:spcAft>
                <a:spcPts val="0"/>
              </a:spcAft>
              <a:buClr>
                <a:schemeClr val="lt2"/>
              </a:buClr>
              <a:buSzPts val="1200"/>
              <a:buFont typeface="Arial"/>
              <a:buChar char="●"/>
            </a:pPr>
            <a:r>
              <a:rPr b="0" i="0" lang="en-US" sz="2400" u="none" cap="none" strike="noStrike">
                <a:solidFill>
                  <a:schemeClr val="lt2"/>
                </a:solidFill>
                <a:latin typeface="Arial"/>
                <a:ea typeface="Arial"/>
                <a:cs typeface="Arial"/>
                <a:sym typeface="Arial"/>
              </a:rPr>
              <a:t>Process guidance</a:t>
            </a:r>
            <a:endParaRPr/>
          </a:p>
          <a:p>
            <a:pPr indent="-479425" lvl="1" marL="1089025" marR="0" rtl="0" algn="l">
              <a:lnSpc>
                <a:spcPct val="90000"/>
              </a:lnSpc>
              <a:spcBef>
                <a:spcPts val="400"/>
              </a:spcBef>
              <a:spcAft>
                <a:spcPts val="0"/>
              </a:spcAft>
              <a:buClr>
                <a:schemeClr val="lt1"/>
              </a:buClr>
              <a:buSzPts val="2000"/>
              <a:buFont typeface="Arial"/>
              <a:buChar char="•"/>
            </a:pPr>
            <a:r>
              <a:rPr b="0" i="0" lang="en-US" sz="2000" u="none" cap="none" strike="noStrike">
                <a:solidFill>
                  <a:schemeClr val="lt2"/>
                </a:solidFill>
                <a:latin typeface="Arial"/>
                <a:ea typeface="Arial"/>
                <a:cs typeface="Arial"/>
                <a:sym typeface="Arial"/>
              </a:rPr>
              <a:t>What activities to follow.</a:t>
            </a:r>
            <a:endParaRPr/>
          </a:p>
          <a:p>
            <a:pPr indent="-425450" lvl="0" marL="488950" marR="0" rtl="0" algn="l">
              <a:spcBef>
                <a:spcPts val="400"/>
              </a:spcBef>
              <a:spcAft>
                <a:spcPts val="0"/>
              </a:spcAft>
              <a:buClr>
                <a:schemeClr val="lt2"/>
              </a:buClr>
              <a:buSzPts val="1000"/>
              <a:buFont typeface="Arial"/>
              <a:buNone/>
            </a:pPr>
            <a:r>
              <a:t/>
            </a:r>
            <a:endParaRPr b="0" i="0" sz="2000" u="none" cap="none" strike="noStrike">
              <a:solidFill>
                <a:schemeClr val="l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What is CASE (Computer-Aided Software Engineering)</a:t>
            </a:r>
            <a:endParaRPr/>
          </a:p>
        </p:txBody>
      </p:sp>
      <p:sp>
        <p:nvSpPr>
          <p:cNvPr id="161" name="Google Shape;161;p19"/>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Software systems that are intended to provide automated support for software process activities such as Requirement analysis, System modelling, Debugging and Testing</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CASE systems are often used for method support.</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Upper-CASE</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Tools to support the early process activities of requirements and design;</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Lower-CASE</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Tools to support later activities such as programming, debugging and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Objectives</a:t>
            </a:r>
            <a:endParaRPr/>
          </a:p>
        </p:txBody>
      </p:sp>
      <p:sp>
        <p:nvSpPr>
          <p:cNvPr id="57" name="Google Shape;57;p2"/>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To introduce software engineering and to explain its importance</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To set out the answers to key questions about software engineering</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To introduce ethical and professional issues and to explain why they are of concern to software engineers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CASE to support methods</a:t>
            </a:r>
            <a:endParaRPr/>
          </a:p>
        </p:txBody>
      </p:sp>
      <p:sp>
        <p:nvSpPr>
          <p:cNvPr id="167" name="Google Shape;167;p20"/>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marR="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All methods come with CASE like</a:t>
            </a:r>
            <a:endParaRPr/>
          </a:p>
          <a:p>
            <a:pPr indent="-488950" lvl="0" marL="488950" marR="0" rtl="0" algn="l">
              <a:lnSpc>
                <a:spcPct val="100000"/>
              </a:lnSpc>
              <a:spcBef>
                <a:spcPts val="560"/>
              </a:spcBef>
              <a:spcAft>
                <a:spcPts val="0"/>
              </a:spcAft>
              <a:buClr>
                <a:schemeClr val="lt2"/>
              </a:buClr>
              <a:buSzPts val="1400"/>
              <a:buFont typeface="Arial"/>
              <a:buChar char="●"/>
            </a:pPr>
            <a:r>
              <a:rPr b="0" i="0" lang="en-US" sz="2800" u="none">
                <a:solidFill>
                  <a:srgbClr val="FF0000"/>
                </a:solidFill>
                <a:latin typeface="Arial"/>
                <a:ea typeface="Arial"/>
                <a:cs typeface="Arial"/>
                <a:sym typeface="Arial"/>
              </a:rPr>
              <a:t>Editors</a:t>
            </a:r>
            <a:r>
              <a:rPr b="0" i="0" lang="en-US" sz="2800" u="none">
                <a:solidFill>
                  <a:schemeClr val="lt2"/>
                </a:solidFill>
                <a:latin typeface="Arial"/>
                <a:ea typeface="Arial"/>
                <a:cs typeface="Arial"/>
                <a:sym typeface="Arial"/>
              </a:rPr>
              <a:t> – For notations used</a:t>
            </a:r>
            <a:endParaRPr/>
          </a:p>
          <a:p>
            <a:pPr indent="-488950" lvl="0" marL="488950" marR="0" rtl="0" algn="l">
              <a:lnSpc>
                <a:spcPct val="100000"/>
              </a:lnSpc>
              <a:spcBef>
                <a:spcPts val="560"/>
              </a:spcBef>
              <a:spcAft>
                <a:spcPts val="0"/>
              </a:spcAft>
              <a:buClr>
                <a:schemeClr val="lt2"/>
              </a:buClr>
              <a:buSzPts val="1400"/>
              <a:buFont typeface="Arial"/>
              <a:buChar char="●"/>
            </a:pPr>
            <a:r>
              <a:rPr b="0" i="0" lang="en-US" sz="2800" u="none">
                <a:solidFill>
                  <a:srgbClr val="FF0000"/>
                </a:solidFill>
                <a:latin typeface="Arial"/>
                <a:ea typeface="Arial"/>
                <a:cs typeface="Arial"/>
                <a:sym typeface="Arial"/>
              </a:rPr>
              <a:t>Analysis</a:t>
            </a:r>
            <a:r>
              <a:rPr b="0" i="0" lang="en-US" sz="2800" u="none">
                <a:solidFill>
                  <a:schemeClr val="lt2"/>
                </a:solidFill>
                <a:latin typeface="Arial"/>
                <a:ea typeface="Arial"/>
                <a:cs typeface="Arial"/>
                <a:sym typeface="Arial"/>
              </a:rPr>
              <a:t> – modules that check system model </a:t>
            </a:r>
            <a:endParaRPr/>
          </a:p>
          <a:p>
            <a:pPr indent="-488950" lvl="0" marL="488950" marR="0" rtl="0" algn="l">
              <a:lnSpc>
                <a:spcPct val="100000"/>
              </a:lnSpc>
              <a:spcBef>
                <a:spcPts val="560"/>
              </a:spcBef>
              <a:spcAft>
                <a:spcPts val="0"/>
              </a:spcAft>
              <a:buClr>
                <a:schemeClr val="lt2"/>
              </a:buClr>
              <a:buSzPts val="1400"/>
              <a:buFont typeface="Arial"/>
              <a:buNone/>
            </a:pPr>
            <a:r>
              <a:rPr b="0" i="0" lang="en-US" sz="2800" u="none">
                <a:solidFill>
                  <a:schemeClr val="lt2"/>
                </a:solidFill>
                <a:latin typeface="Arial"/>
                <a:ea typeface="Arial"/>
                <a:cs typeface="Arial"/>
                <a:sym typeface="Arial"/>
              </a:rPr>
              <a:t>                       according to method rules</a:t>
            </a:r>
            <a:endParaRPr/>
          </a:p>
          <a:p>
            <a:pPr indent="-488950" lvl="0" marL="488950" marR="0" rtl="0" algn="l">
              <a:lnSpc>
                <a:spcPct val="100000"/>
              </a:lnSpc>
              <a:spcBef>
                <a:spcPts val="560"/>
              </a:spcBef>
              <a:spcAft>
                <a:spcPts val="0"/>
              </a:spcAft>
              <a:buClr>
                <a:schemeClr val="lt2"/>
              </a:buClr>
              <a:buSzPts val="1400"/>
              <a:buFont typeface="Arial"/>
              <a:buChar char="●"/>
            </a:pPr>
            <a:r>
              <a:rPr b="0" i="0" lang="en-US" sz="2800" u="none">
                <a:solidFill>
                  <a:srgbClr val="FF0000"/>
                </a:solidFill>
                <a:latin typeface="Arial"/>
                <a:ea typeface="Arial"/>
                <a:cs typeface="Arial"/>
                <a:sym typeface="Arial"/>
              </a:rPr>
              <a:t>Report Generators </a:t>
            </a:r>
            <a:r>
              <a:rPr b="0" i="0" lang="en-US" sz="2800" u="none">
                <a:solidFill>
                  <a:schemeClr val="lt2"/>
                </a:solidFill>
                <a:latin typeface="Arial"/>
                <a:ea typeface="Arial"/>
                <a:cs typeface="Arial"/>
                <a:sym typeface="Arial"/>
              </a:rPr>
              <a:t>–to create s/m documentation</a:t>
            </a:r>
            <a:endParaRPr/>
          </a:p>
          <a:p>
            <a:pPr indent="-488950" lvl="0" marL="488950" marR="0" rtl="0" algn="l">
              <a:lnSpc>
                <a:spcPct val="100000"/>
              </a:lnSpc>
              <a:spcBef>
                <a:spcPts val="560"/>
              </a:spcBef>
              <a:spcAft>
                <a:spcPts val="0"/>
              </a:spcAft>
              <a:buClr>
                <a:schemeClr val="lt2"/>
              </a:buClr>
              <a:buSzPts val="1400"/>
              <a:buFont typeface="Arial"/>
              <a:buChar char="●"/>
            </a:pPr>
            <a:r>
              <a:rPr b="0" i="0" lang="en-US" sz="2800" u="none">
                <a:solidFill>
                  <a:srgbClr val="FF0000"/>
                </a:solidFill>
                <a:latin typeface="Arial"/>
                <a:ea typeface="Arial"/>
                <a:cs typeface="Arial"/>
                <a:sym typeface="Arial"/>
              </a:rPr>
              <a:t>Code Generators </a:t>
            </a:r>
            <a:r>
              <a:rPr b="0" i="0" lang="en-US" sz="2800" u="none">
                <a:solidFill>
                  <a:schemeClr val="lt2"/>
                </a:solidFill>
                <a:latin typeface="Arial"/>
                <a:ea typeface="Arial"/>
                <a:cs typeface="Arial"/>
                <a:sym typeface="Arial"/>
              </a:rPr>
              <a:t>– Automatically generates source code from s/m model</a:t>
            </a:r>
            <a:endParaRPr/>
          </a:p>
          <a:p>
            <a:pPr indent="-488950" lvl="0" marL="488950" marR="0" rtl="0" algn="l">
              <a:lnSpc>
                <a:spcPct val="100000"/>
              </a:lnSpc>
              <a:spcBef>
                <a:spcPts val="560"/>
              </a:spcBef>
              <a:spcAft>
                <a:spcPts val="0"/>
              </a:spcAft>
              <a:buClr>
                <a:schemeClr val="lt2"/>
              </a:buClr>
              <a:buSzPts val="1400"/>
              <a:buFont typeface="Arial"/>
              <a:buChar char="●"/>
            </a:pPr>
            <a:r>
              <a:rPr b="0" i="0" lang="en-US" sz="2800" u="none">
                <a:solidFill>
                  <a:srgbClr val="FF0000"/>
                </a:solidFill>
                <a:latin typeface="Arial"/>
                <a:ea typeface="Arial"/>
                <a:cs typeface="Arial"/>
                <a:sym typeface="Arial"/>
              </a:rPr>
              <a:t>Process Guidance </a:t>
            </a:r>
            <a:r>
              <a:rPr b="0" i="0" lang="en-US" sz="2800" u="none">
                <a:solidFill>
                  <a:schemeClr val="lt2"/>
                </a:solidFill>
                <a:latin typeface="Arial"/>
                <a:ea typeface="Arial"/>
                <a:cs typeface="Arial"/>
                <a:sym typeface="Arial"/>
              </a:rPr>
              <a:t>tools for S/W Engineers.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725487" y="306387"/>
            <a:ext cx="8455025" cy="917575"/>
          </a:xfrm>
          <a:prstGeom prst="rect">
            <a:avLst/>
          </a:prstGeom>
          <a:noFill/>
          <a:ln>
            <a:noFill/>
          </a:ln>
        </p:spPr>
        <p:txBody>
          <a:bodyPr anchorCtr="0" anchor="ctr" bIns="46725" lIns="95150" spcFirstLastPara="1" rIns="95150" wrap="square" tIns="46725">
            <a:noAutofit/>
          </a:bodyPr>
          <a:lstStyle/>
          <a:p>
            <a:pPr indent="0" lvl="0" marL="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What are the attributes of good software?</a:t>
            </a:r>
            <a:endParaRPr/>
          </a:p>
        </p:txBody>
      </p:sp>
      <p:sp>
        <p:nvSpPr>
          <p:cNvPr id="173" name="Google Shape;173;p21"/>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Service v/s Quality</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The software should deliver the required functionality and performance to the user and should be maintainable, dependable and acceptable.</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Maintainability</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must evolve to meet changing needs;</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Dependability</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must be trustworthy; characteristics include reliability, security and safety; Dependable s/w should not cause physical or  economic damage in the event of system failure;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Attributes of good software</a:t>
            </a:r>
            <a:endParaRPr/>
          </a:p>
        </p:txBody>
      </p:sp>
      <p:sp>
        <p:nvSpPr>
          <p:cNvPr id="179" name="Google Shape;179;p22"/>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marR="0" rtl="0" algn="l">
              <a:lnSpc>
                <a:spcPct val="9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Efficiency</a:t>
            </a:r>
            <a:endParaRPr/>
          </a:p>
          <a:p>
            <a:pPr indent="-479425" lvl="1" marL="1089025" marR="0" rtl="0" algn="l">
              <a:lnSpc>
                <a:spcPct val="90000"/>
              </a:lnSpc>
              <a:spcBef>
                <a:spcPts val="400"/>
              </a:spcBef>
              <a:spcAft>
                <a:spcPts val="0"/>
              </a:spcAft>
              <a:buClr>
                <a:schemeClr val="lt1"/>
              </a:buClr>
              <a:buSzPts val="2000"/>
              <a:buFont typeface="Arial"/>
              <a:buChar char="•"/>
            </a:pPr>
            <a:r>
              <a:rPr b="0" i="0" lang="en-US" sz="2000" u="none" cap="none" strike="noStrike">
                <a:solidFill>
                  <a:schemeClr val="lt2"/>
                </a:solidFill>
                <a:latin typeface="Arial"/>
                <a:ea typeface="Arial"/>
                <a:cs typeface="Arial"/>
                <a:sym typeface="Arial"/>
              </a:rPr>
              <a:t>Software should not make wasteful use of system resources like memory and processor cycles; includes responsiveness, processing time, memory utilisation etc</a:t>
            </a:r>
            <a:endParaRPr/>
          </a:p>
          <a:p>
            <a:pPr indent="-488950" lvl="0" marL="488950" marR="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Acceptability</a:t>
            </a:r>
            <a:endParaRPr/>
          </a:p>
          <a:p>
            <a:pPr indent="-479425" lvl="1" marL="1089025" marR="0" rtl="0" algn="l">
              <a:lnSpc>
                <a:spcPct val="90000"/>
              </a:lnSpc>
              <a:spcBef>
                <a:spcPts val="400"/>
              </a:spcBef>
              <a:spcAft>
                <a:spcPts val="0"/>
              </a:spcAft>
              <a:buClr>
                <a:schemeClr val="lt1"/>
              </a:buClr>
              <a:buSzPts val="2000"/>
              <a:buFont typeface="Arial"/>
              <a:buChar char="•"/>
            </a:pPr>
            <a:r>
              <a:rPr b="0" i="0" lang="en-US" sz="2000" u="none" cap="none" strike="noStrike">
                <a:solidFill>
                  <a:schemeClr val="lt2"/>
                </a:solidFill>
                <a:latin typeface="Arial"/>
                <a:ea typeface="Arial"/>
                <a:cs typeface="Arial"/>
                <a:sym typeface="Arial"/>
              </a:rPr>
              <a:t>Software must accepted by the users for which it was designed. This means it must be understandable, usable and compatible with other systems.  ( eg: appropriate user interface and adequate documentation)</a:t>
            </a:r>
            <a:endParaRPr/>
          </a:p>
          <a:p>
            <a:pPr indent="-425450" lvl="0" marL="488950" marR="0" rtl="0" algn="l">
              <a:spcBef>
                <a:spcPts val="400"/>
              </a:spcBef>
              <a:spcAft>
                <a:spcPts val="0"/>
              </a:spcAft>
              <a:buClr>
                <a:schemeClr val="lt2"/>
              </a:buClr>
              <a:buSzPts val="1000"/>
              <a:buFont typeface="Arial"/>
              <a:buNone/>
            </a:pPr>
            <a:r>
              <a:t/>
            </a:r>
            <a:endParaRPr b="0" i="0" sz="2000" u="none" cap="none" strike="noStrike">
              <a:solidFill>
                <a:schemeClr val="lt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What are the key challenges facing software engineering?</a:t>
            </a:r>
            <a:endParaRPr/>
          </a:p>
        </p:txBody>
      </p:sp>
      <p:sp>
        <p:nvSpPr>
          <p:cNvPr id="185" name="Google Shape;185;p23"/>
          <p:cNvSpPr txBox="1"/>
          <p:nvPr>
            <p:ph idx="1" type="body"/>
          </p:nvPr>
        </p:nvSpPr>
        <p:spPr>
          <a:xfrm>
            <a:off x="1073150" y="1676400"/>
            <a:ext cx="8455025" cy="4953000"/>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Heterogeneity, delivery and trust.</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Heterogeneity</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Developing techniques for building software that can cope with heterogeneous platforms and execution environments;</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It is a challenge of developing techniques for building dependable software that is flexible enough to cope this heterogenity</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Delivery</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Developing techniques that lead to faster delivery of software;</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Challenge to shorten delivery times for large and complex sytems without compromising system quality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key challenges facing software engineering</a:t>
            </a:r>
            <a:endParaRPr/>
          </a:p>
        </p:txBody>
      </p:sp>
      <p:sp>
        <p:nvSpPr>
          <p:cNvPr id="191" name="Google Shape;191;p24"/>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marR="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Trust</a:t>
            </a:r>
            <a:endParaRPr/>
          </a:p>
          <a:p>
            <a:pPr indent="-352425" lvl="1" marL="1089025" marR="0" rtl="0" algn="l">
              <a:lnSpc>
                <a:spcPct val="100000"/>
              </a:lnSpc>
              <a:spcBef>
                <a:spcPts val="400"/>
              </a:spcBef>
              <a:spcAft>
                <a:spcPts val="0"/>
              </a:spcAft>
              <a:buClr>
                <a:schemeClr val="lt1"/>
              </a:buClr>
              <a:buSzPts val="2000"/>
              <a:buFont typeface="Arial"/>
              <a:buNone/>
            </a:pPr>
            <a:r>
              <a:t/>
            </a:r>
            <a:endParaRPr b="0" i="0" sz="2000" u="none" cap="none" strike="noStrike">
              <a:solidFill>
                <a:schemeClr val="lt2"/>
              </a:solidFill>
              <a:latin typeface="Arial"/>
              <a:ea typeface="Arial"/>
              <a:cs typeface="Arial"/>
              <a:sym typeface="Arial"/>
            </a:endParaRPr>
          </a:p>
          <a:p>
            <a:pPr indent="-352425" lvl="1" marL="1089025" marR="0" rtl="0" algn="l">
              <a:lnSpc>
                <a:spcPct val="100000"/>
              </a:lnSpc>
              <a:spcBef>
                <a:spcPts val="400"/>
              </a:spcBef>
              <a:spcAft>
                <a:spcPts val="0"/>
              </a:spcAft>
              <a:buClr>
                <a:schemeClr val="lt1"/>
              </a:buClr>
              <a:buSzPts val="2000"/>
              <a:buFont typeface="Arial"/>
              <a:buNone/>
            </a:pPr>
            <a:r>
              <a:t/>
            </a:r>
            <a:endParaRPr b="0" i="0" sz="2000" u="none" cap="none" strike="noStrike">
              <a:solidFill>
                <a:schemeClr val="lt2"/>
              </a:solidFill>
              <a:latin typeface="Arial"/>
              <a:ea typeface="Arial"/>
              <a:cs typeface="Arial"/>
              <a:sym typeface="Arial"/>
            </a:endParaRPr>
          </a:p>
          <a:p>
            <a:pPr indent="-479425" lvl="1" marL="1089025" marR="0" rtl="0" algn="l">
              <a:lnSpc>
                <a:spcPct val="100000"/>
              </a:lnSpc>
              <a:spcBef>
                <a:spcPts val="400"/>
              </a:spcBef>
              <a:spcAft>
                <a:spcPts val="0"/>
              </a:spcAft>
              <a:buClr>
                <a:schemeClr val="lt1"/>
              </a:buClr>
              <a:buSzPts val="2000"/>
              <a:buFont typeface="Arial"/>
              <a:buChar char="•"/>
            </a:pPr>
            <a:r>
              <a:rPr b="0" i="0" lang="en-US" sz="2000" u="none" cap="none" strike="noStrike">
                <a:solidFill>
                  <a:schemeClr val="lt2"/>
                </a:solidFill>
                <a:latin typeface="Arial"/>
                <a:ea typeface="Arial"/>
                <a:cs typeface="Arial"/>
                <a:sym typeface="Arial"/>
              </a:rPr>
              <a:t>Developing techniques that demonstrate that software can be trusted by its users.</a:t>
            </a:r>
            <a:endParaRPr/>
          </a:p>
          <a:p>
            <a:pPr indent="-425450" lvl="0" marL="488950" marR="0" rtl="0" algn="l">
              <a:spcBef>
                <a:spcPts val="400"/>
              </a:spcBef>
              <a:spcAft>
                <a:spcPts val="0"/>
              </a:spcAft>
              <a:buClr>
                <a:schemeClr val="lt2"/>
              </a:buClr>
              <a:buSzPts val="1000"/>
              <a:buFont typeface="Arial"/>
              <a:buNone/>
            </a:pPr>
            <a:r>
              <a:t/>
            </a:r>
            <a:endParaRPr b="0" i="0" sz="2000" u="none" cap="none" strike="noStrike">
              <a:solidFill>
                <a:schemeClr val="lt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514350" y="304800"/>
            <a:ext cx="8875712" cy="917575"/>
          </a:xfrm>
          <a:prstGeom prst="rect">
            <a:avLst/>
          </a:prstGeom>
          <a:noFill/>
          <a:ln>
            <a:noFill/>
          </a:ln>
        </p:spPr>
        <p:txBody>
          <a:bodyPr anchorCtr="0" anchor="ctr"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Professional and ethical responsibility</a:t>
            </a:r>
            <a:endParaRPr/>
          </a:p>
        </p:txBody>
      </p:sp>
      <p:sp>
        <p:nvSpPr>
          <p:cNvPr id="197" name="Google Shape;197;p25"/>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Software engineering involves wider responsibilities than simply the application of technical skills.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Software engineers must behave in an honest and ethically responsible way if they are to be respected as professionals.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Ethical behaviour is more than simply upholding the law.</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725487" y="306387"/>
            <a:ext cx="8455025" cy="917575"/>
          </a:xfrm>
          <a:prstGeom prst="rect">
            <a:avLst/>
          </a:prstGeom>
          <a:noFill/>
          <a:ln>
            <a:noFill/>
          </a:ln>
        </p:spPr>
        <p:txBody>
          <a:bodyPr anchorCtr="0" anchor="ctr"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Issues of professional responsibility</a:t>
            </a:r>
            <a:endParaRPr/>
          </a:p>
        </p:txBody>
      </p:sp>
      <p:sp>
        <p:nvSpPr>
          <p:cNvPr id="203" name="Google Shape;203;p26"/>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Confidentiality </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Engineers should normally respect the confidentiality of their employers or clients irrespective of whether or not a formal confidentiality agreement has been signed.</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Competence </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Engineers should not misrepresent their level of competence. They should not knowingly accept work which is outwith their competence.</a:t>
            </a:r>
            <a:endParaRPr/>
          </a:p>
          <a:p>
            <a:pPr indent="-412750" lvl="0" marL="488950" rtl="0" algn="l">
              <a:spcBef>
                <a:spcPts val="480"/>
              </a:spcBef>
              <a:spcAft>
                <a:spcPts val="0"/>
              </a:spcAft>
              <a:buSzPts val="1200"/>
              <a:buNone/>
            </a:pPr>
            <a:r>
              <a:t/>
            </a:r>
            <a:endParaRPr b="0" i="0" sz="2400" u="none">
              <a:solidFill>
                <a:schemeClr val="lt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Issues of professional responsibility</a:t>
            </a:r>
            <a:endParaRPr/>
          </a:p>
        </p:txBody>
      </p:sp>
      <p:sp>
        <p:nvSpPr>
          <p:cNvPr id="209" name="Google Shape;209;p27"/>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Intellectual property rights </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Engineers should be aware of local laws governing the use of intellectual property such as patents, copyright, etc. They should be careful to ensure that the intellectual property of employers and clients is protected.</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Computer misuse </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engineers should not use their technical skills to misuse other people’s computers. Computer misuse ranges from relatively trivial (game playing on an employer’s machine, say) to extremely serious (dissemination of viruses).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ACM/IEEE Code of Ethics</a:t>
            </a:r>
            <a:endParaRPr/>
          </a:p>
        </p:txBody>
      </p:sp>
      <p:sp>
        <p:nvSpPr>
          <p:cNvPr id="215" name="Google Shape;215;p28"/>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professional societies in the US like ACM,IEEE and British Computer society have cooperated to produce a code of ethical practice.</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Members of these organisations sign up to the code of practice when they join.</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Code contains </a:t>
            </a:r>
            <a:r>
              <a:rPr b="0" i="0" lang="en-US" sz="2800" u="none">
                <a:solidFill>
                  <a:srgbClr val="FF0000"/>
                </a:solidFill>
                <a:latin typeface="Arial"/>
                <a:ea typeface="Arial"/>
                <a:cs typeface="Arial"/>
                <a:sym typeface="Arial"/>
              </a:rPr>
              <a:t>eight Principles </a:t>
            </a:r>
            <a:r>
              <a:rPr b="0" i="0" lang="en-US" sz="2800" u="none">
                <a:solidFill>
                  <a:schemeClr val="lt2"/>
                </a:solidFill>
                <a:latin typeface="Arial"/>
                <a:ea typeface="Arial"/>
                <a:cs typeface="Arial"/>
                <a:sym typeface="Arial"/>
              </a:rPr>
              <a:t>related to the behaviour of and decisions made by professional software engineers, including practitioners, educators, managers, supervisors and policy makers, as well as trainees and students of the profession.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Code of ethics - preamble</a:t>
            </a:r>
            <a:endParaRPr/>
          </a:p>
        </p:txBody>
      </p:sp>
      <p:sp>
        <p:nvSpPr>
          <p:cNvPr id="221" name="Google Shape;221;p29"/>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Preamble</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a:p>
          <a:p>
            <a:pPr indent="-425450" lvl="0" marL="488950" rtl="0" algn="l">
              <a:spcBef>
                <a:spcPts val="400"/>
              </a:spcBef>
              <a:spcAft>
                <a:spcPts val="0"/>
              </a:spcAft>
              <a:buSzPts val="1000"/>
              <a:buNone/>
            </a:pPr>
            <a:r>
              <a:t/>
            </a:r>
            <a:endParaRPr b="0" i="0" sz="2000" u="none">
              <a:solidFill>
                <a:schemeClr val="l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Topics covered</a:t>
            </a:r>
            <a:endParaRPr/>
          </a:p>
        </p:txBody>
      </p:sp>
      <p:sp>
        <p:nvSpPr>
          <p:cNvPr id="63" name="Google Shape;63;p3"/>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00050" lvl="0" marL="488950" rtl="0" algn="l">
              <a:lnSpc>
                <a:spcPct val="100000"/>
              </a:lnSpc>
              <a:spcBef>
                <a:spcPts val="0"/>
              </a:spcBef>
              <a:spcAft>
                <a:spcPts val="0"/>
              </a:spcAft>
              <a:buClr>
                <a:schemeClr val="lt2"/>
              </a:buClr>
              <a:buSzPts val="1400"/>
              <a:buFont typeface="Arial"/>
              <a:buNone/>
            </a:pPr>
            <a:r>
              <a:t/>
            </a:r>
            <a:endParaRPr b="0" i="0" sz="2800" u="none">
              <a:solidFill>
                <a:schemeClr val="lt2"/>
              </a:solidFill>
              <a:latin typeface="Arial"/>
              <a:ea typeface="Arial"/>
              <a:cs typeface="Arial"/>
              <a:sym typeface="Arial"/>
            </a:endParaRPr>
          </a:p>
          <a:p>
            <a:pPr indent="-400050" lvl="0" marL="488950" rtl="0" algn="l">
              <a:lnSpc>
                <a:spcPct val="100000"/>
              </a:lnSpc>
              <a:spcBef>
                <a:spcPts val="560"/>
              </a:spcBef>
              <a:spcAft>
                <a:spcPts val="0"/>
              </a:spcAft>
              <a:buClr>
                <a:schemeClr val="lt2"/>
              </a:buClr>
              <a:buSzPts val="1400"/>
              <a:buFont typeface="Arial"/>
              <a:buNone/>
            </a:pPr>
            <a:r>
              <a:t/>
            </a:r>
            <a:endParaRPr b="0" i="0" sz="2800" u="none">
              <a:solidFill>
                <a:schemeClr val="lt2"/>
              </a:solidFill>
              <a:latin typeface="Arial"/>
              <a:ea typeface="Arial"/>
              <a:cs typeface="Arial"/>
              <a:sym typeface="Arial"/>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FAQs about software engineering</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Professional and ethical responsibility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Code of ethics - principles</a:t>
            </a:r>
            <a:endParaRPr/>
          </a:p>
        </p:txBody>
      </p:sp>
      <p:sp>
        <p:nvSpPr>
          <p:cNvPr id="227" name="Google Shape;227;p30"/>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PUBLIC  </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engineers shall act consistently with the public interest.</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CLIENT AND EMPLOYER </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engineers shall act in a manner that is in the best interests of their client and employer consistent with the public interest.</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PRODUCT </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engineers shall ensure that their products and related modifications meet the highest professional standards possible.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Code of ethics - principles</a:t>
            </a:r>
            <a:endParaRPr/>
          </a:p>
        </p:txBody>
      </p:sp>
      <p:sp>
        <p:nvSpPr>
          <p:cNvPr id="233" name="Google Shape;233;p31"/>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JUDGMENT </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engineers shall maintain integrity and independence in their professional judgment.</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MANAGEMENT </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engineering managers and leaders shall subscribe to and promote an ethical approach to the management of software development and maintenance.</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PROFESSION </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Software engineers shall advance the integrity and reputation of the profession consistent with the public interest.</a:t>
            </a:r>
            <a:endParaRPr/>
          </a:p>
          <a:p>
            <a:pPr indent="-425450" lvl="0" marL="488950" rtl="0" algn="l">
              <a:spcBef>
                <a:spcPts val="400"/>
              </a:spcBef>
              <a:spcAft>
                <a:spcPts val="0"/>
              </a:spcAft>
              <a:buSzPts val="1000"/>
              <a:buNone/>
            </a:pPr>
            <a:r>
              <a:t/>
            </a:r>
            <a:endParaRPr b="0" i="0" sz="2000" u="none">
              <a:solidFill>
                <a:schemeClr val="lt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Code of ethics - principles</a:t>
            </a:r>
            <a:endParaRPr/>
          </a:p>
        </p:txBody>
      </p:sp>
      <p:sp>
        <p:nvSpPr>
          <p:cNvPr id="239" name="Google Shape;239;p32"/>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COLLEAGUES </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Software engineers shall be fair to and supportive of their colleagues.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SELF </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Software engineers shall participate in lifelong learning regarding the practice of their profession and shall promote an ethical approach to the practice of the profession.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Ethical dilemmas</a:t>
            </a:r>
            <a:endParaRPr/>
          </a:p>
        </p:txBody>
      </p:sp>
      <p:sp>
        <p:nvSpPr>
          <p:cNvPr id="245" name="Google Shape;245;p33"/>
          <p:cNvSpPr txBox="1"/>
          <p:nvPr>
            <p:ph idx="1" type="body"/>
          </p:nvPr>
        </p:nvSpPr>
        <p:spPr>
          <a:xfrm>
            <a:off x="1066800" y="1371600"/>
            <a:ext cx="8455025" cy="4876800"/>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In situations where different people have different views  &amp; objectives are likely to be faced with ethical dilemmas  for Ex:</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Disagreement in principle with the policies of senior management.</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Your employer acts in an unethical way and releases a safety-critical system without finishing the testing of the system.</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Participation in the development of military weapons systems or nuclear systems.</a:t>
            </a:r>
            <a:endParaRPr/>
          </a:p>
          <a:p>
            <a:pPr indent="-400050" lvl="0" marL="488950" rtl="0" algn="l">
              <a:spcBef>
                <a:spcPts val="560"/>
              </a:spcBef>
              <a:spcAft>
                <a:spcPts val="0"/>
              </a:spcAft>
              <a:buSzPts val="1400"/>
              <a:buNone/>
            </a:pPr>
            <a:r>
              <a:t/>
            </a:r>
            <a:endParaRPr b="0" i="0" sz="2800" u="none">
              <a:solidFill>
                <a:schemeClr val="lt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Key points</a:t>
            </a:r>
            <a:endParaRPr/>
          </a:p>
        </p:txBody>
      </p:sp>
      <p:sp>
        <p:nvSpPr>
          <p:cNvPr id="251" name="Google Shape;251;p34"/>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Software engineering is an engineering discipline that is concerned with all aspects of software production.</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Software products consist of developed programs and associated documentation. Essential product attributes are maintainability, dependability, efficiency and usability.</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The software process consists of activities that are involved in developing software products. Basic activities are software specification, development, validation and evolution.</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Methods are organised ways of producing software. They include suggestions for the process to be followed, the notations to be used, rules governing the system descriptions which are produced and design guidelines.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Key points</a:t>
            </a:r>
            <a:endParaRPr/>
          </a:p>
        </p:txBody>
      </p:sp>
      <p:sp>
        <p:nvSpPr>
          <p:cNvPr id="257" name="Google Shape;257;p35"/>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CASE tools are software systems which are designed to support routine activities in the software process such as editing design diagrams, checking diagram consistency and keeping track of program tests which have been run.</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Software engineers have responsibilities to the engineering profession and society. They should not simply be concerned with technical issues.</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Professional societies publish codes of conduct which set out the standards of behaviour expected of their members.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Software engineering</a:t>
            </a:r>
            <a:endParaRPr/>
          </a:p>
        </p:txBody>
      </p:sp>
      <p:sp>
        <p:nvSpPr>
          <p:cNvPr id="69" name="Google Shape;69;p4"/>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economies of ALL developed nations are </a:t>
            </a:r>
            <a:br>
              <a:rPr b="0" i="0" lang="en-US" sz="2800" u="none">
                <a:solidFill>
                  <a:schemeClr val="lt2"/>
                </a:solidFill>
                <a:latin typeface="Arial"/>
                <a:ea typeface="Arial"/>
                <a:cs typeface="Arial"/>
                <a:sym typeface="Arial"/>
              </a:rPr>
            </a:br>
            <a:r>
              <a:rPr b="0" i="0" lang="en-US" sz="2800" u="none">
                <a:solidFill>
                  <a:schemeClr val="lt2"/>
                </a:solidFill>
                <a:latin typeface="Arial"/>
                <a:ea typeface="Arial"/>
                <a:cs typeface="Arial"/>
                <a:sym typeface="Arial"/>
              </a:rPr>
              <a:t>dependent on software.</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More and more systems are software controlled</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Software engineering is concerned with theories, methods and tools for professional software development.</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Expenditure on software represents a </a:t>
            </a:r>
            <a:br>
              <a:rPr b="0" i="0" lang="en-US" sz="2800" u="none">
                <a:solidFill>
                  <a:schemeClr val="lt2"/>
                </a:solidFill>
                <a:latin typeface="Arial"/>
                <a:ea typeface="Arial"/>
                <a:cs typeface="Arial"/>
                <a:sym typeface="Arial"/>
              </a:rPr>
            </a:br>
            <a:r>
              <a:rPr b="0" i="0" lang="en-US" sz="2800" u="none">
                <a:solidFill>
                  <a:schemeClr val="lt2"/>
                </a:solidFill>
                <a:latin typeface="Arial"/>
                <a:ea typeface="Arial"/>
                <a:cs typeface="Arial"/>
                <a:sym typeface="Arial"/>
              </a:rPr>
              <a:t>significant fraction of GNP in all developed countries.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Software costs</a:t>
            </a:r>
            <a:endParaRPr/>
          </a:p>
        </p:txBody>
      </p:sp>
      <p:sp>
        <p:nvSpPr>
          <p:cNvPr id="75" name="Google Shape;75;p5"/>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Software costs often dominate computer system costs. The costs of software on a PC are often greater than the hardware cost.</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Software costs more to maintain than it does to develop. For systems with a long life, maintenance costs may be several times development costs.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Software engineering is concerned with cost-effective software development.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FAQs about software engineering</a:t>
            </a:r>
            <a:endParaRPr/>
          </a:p>
        </p:txBody>
      </p:sp>
      <p:sp>
        <p:nvSpPr>
          <p:cNvPr id="81" name="Google Shape;81;p6"/>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is software?</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is software engineering?</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is the difference between software engineering and computer science?</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is the difference between software engineering and system engineering?</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is a software process?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is a software process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FAQs about software engineering</a:t>
            </a:r>
            <a:endParaRPr/>
          </a:p>
        </p:txBody>
      </p:sp>
      <p:sp>
        <p:nvSpPr>
          <p:cNvPr id="87" name="Google Shape;87;p7"/>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are the costs of software engineering?</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are software engineering methods?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is CASE (Computer-Aided Software Engineering)</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are the attributes of good software?</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What are the key challenges facing software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What is software?</a:t>
            </a:r>
            <a:endParaRPr/>
          </a:p>
        </p:txBody>
      </p:sp>
      <p:sp>
        <p:nvSpPr>
          <p:cNvPr id="93" name="Google Shape;93;p8"/>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Computer programs and associated documentation such as requirements, design models and user manuals.</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Software products may be developed for a particular customer or may be developed for a general market.</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Software products may be</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Generic - developed to be sold to a range of different customers e.g. PC software such as Excel or Word.</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Bespoke (custom) - developed for a single customer according to their specification.</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New software can be created by developing new programs, configuring generic software systems or reusing existing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What is software engineering?</a:t>
            </a:r>
            <a:endParaRPr/>
          </a:p>
        </p:txBody>
      </p:sp>
      <p:sp>
        <p:nvSpPr>
          <p:cNvPr id="99" name="Google Shape;99;p9"/>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Software engineering is an engineering discipline that is concerned with all aspects of software production.</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Software engineers should adopt a systematic and organised approach to their work and use appropriate tools and techniques depending on the problem to be solved, the development constraints and the resources available.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A4">
  <a:themeElements>
    <a:clrScheme name="">
      <a:dk1>
        <a:srgbClr val="919191"/>
      </a:dk1>
      <a:lt1>
        <a:srgbClr val="FFFFFF"/>
      </a:lt1>
      <a:dk2>
        <a:srgbClr val="000080"/>
      </a:dk2>
      <a:lt2>
        <a:srgbClr val="FFFFFF"/>
      </a:lt2>
      <a:accent1>
        <a:srgbClr val="FC0128"/>
      </a:accent1>
      <a:accent2>
        <a:srgbClr val="063DE8"/>
      </a:accent2>
      <a:accent3>
        <a:srgbClr val="AAAAC0"/>
      </a:accent3>
      <a:accent4>
        <a:srgbClr val="DADADA"/>
      </a:accent4>
      <a:accent5>
        <a:srgbClr val="FDAAAC"/>
      </a:accent5>
      <a:accent6>
        <a:srgbClr val="0536D2"/>
      </a:accent6>
      <a:hlink>
        <a:srgbClr val="00DFCA"/>
      </a:hlink>
      <a:folHlink>
        <a:srgbClr val="EAEC5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1995-12-08T17:21:36Z</dcterms:created>
  <dc:creator/>
</cp:coreProperties>
</file>