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9144000"/>
  <p:notesSz cx="6629400" cy="9753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8" roundtripDataSignature="AMtx7miBJ9PDuUV7srk3fGMNnhs/9odv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5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7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9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0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1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2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3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4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5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6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7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9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0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1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2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:notes"/>
          <p:cNvSpPr txBox="1"/>
          <p:nvPr>
            <p:ph idx="1" type="body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:notes"/>
          <p:cNvSpPr/>
          <p:nvPr>
            <p:ph idx="2" type="sldImg"/>
          </p:nvPr>
        </p:nvSpPr>
        <p:spPr>
          <a:xfrm>
            <a:off x="1028700" y="84455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4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54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5150" spcFirstLastPara="1" rIns="95150" wrap="square" tIns="467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5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Google Shape;14;p5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5" name="Google Shape;15;p5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53"/>
          <p:cNvCxnSpPr/>
          <p:nvPr/>
        </p:nvCxnSpPr>
        <p:spPr>
          <a:xfrm>
            <a:off x="25400" y="1371600"/>
            <a:ext cx="9118600" cy="4762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" name="Google Shape;7;p53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3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5150" spcFirstLastPara="1" rIns="95150" wrap="square" tIns="467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5277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365"/>
              <a:buFont typeface="Arial"/>
              <a:buChar char="●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3"/>
          <p:cNvSpPr txBox="1"/>
          <p:nvPr/>
        </p:nvSpPr>
        <p:spPr>
          <a:xfrm>
            <a:off x="568325" y="6523037"/>
            <a:ext cx="81549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5150" spcFirstLastPara="1" rIns="95150" wrap="square" tIns="46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"/>
              <a:buNone/>
            </a:pPr>
            <a:r>
              <a:rPr b="0" i="0" lang="en-US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©Ian Sommerville 2004		</a:t>
            </a:r>
            <a:r>
              <a:rPr b="1" i="0" lang="en-US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Software Engineering, 7th edition. Chapter 11</a:t>
            </a:r>
            <a:r>
              <a:rPr b="0" i="0" lang="en-US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                        Slide  </a:t>
            </a:r>
            <a:fld id="{00000000-1234-1234-1234-123412341234}" type="slidenum">
              <a:rPr b="0" i="0" lang="en-US" sz="13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 txBox="1"/>
          <p:nvPr>
            <p:ph type="title"/>
          </p:nvPr>
        </p:nvSpPr>
        <p:spPr>
          <a:xfrm>
            <a:off x="762000" y="1828800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Architectural Design</a:t>
            </a:r>
            <a:endParaRPr/>
          </a:p>
        </p:txBody>
      </p:sp>
      <p:cxnSp>
        <p:nvCxnSpPr>
          <p:cNvPr id="21" name="Google Shape;21;p1"/>
          <p:cNvCxnSpPr/>
          <p:nvPr/>
        </p:nvCxnSpPr>
        <p:spPr>
          <a:xfrm>
            <a:off x="0" y="35052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 robot control system</a:t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838200" y="1600200"/>
            <a:ext cx="6781800" cy="47244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752600"/>
            <a:ext cx="4953000" cy="44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 and line diagrams</a:t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Very abstract - they do not show the nature of component relationships nor the externally visible properties of the sub-systems.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However, useful for communication with stakeholders and for project planning.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Architectural design decisions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Architectural design is a creative process so the process differs depending on the type of system being developed.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However, a number of common decisions span all design processes.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Architectural design decisions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there a generic application architecture that can be used?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will the system be distributed?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architectural styles are appropriate?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approach will be used to structure the system?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will the system be decomposed into modules?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control strategy should be used?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will the architectural design be evaluated?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should the architecture be documented?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 reuse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Systems in the same domain often have similar architectures that reflect domain concepts.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 product lines are built around a core architecture with variants that satisfy particular customer requirements.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 architectures are covered in Chapter 13 and product lines in Chapter 18.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Architectural styles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architectural model of a system may conform to a generic architectural model or style.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awareness of these styles can simplify the problem of defining system architectures.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However, most large systems are heterogeneous and do not follow a single architectural style.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Architectural models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to document an architectural design.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Static structural model that shows the major system components.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process model that shows the process structure of the system.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Interface model that defines sub-system interfaces.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Relationships model such as a data-flow model that shows sub-system relationships.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Distribution model that shows how sub-systems are distributed across computers.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organisation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Reflects the basic strategy that is used to structure a system.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Three organisational styles are widely used: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shared data repository style;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shared services and servers style;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abstract machine or layered style.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repository model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Sub-systems must exchange data. This may be done in two ways: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Shared data is held in a central database or repository and may be accessed by all sub-systems;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sub-system maintains its own database and passes data explicitly to other sub-systems.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large amounts of data are to be shared, the repository model of sharing is most commonly used.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toolset architecture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304800" y="16002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09800"/>
            <a:ext cx="73914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27" name="Google Shape;27;p2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introduce architectural design and to discuss its importance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explain the architectural design decisions that have to be made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introduce three complementary architectural styles covering organisation, decomposition and control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discuss reference architectures are used to communicate and compare architectures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model characteristics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Efficient way to share large amounts of data;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Sub-systems need not be concerned with how data is produced Centralised management e.g. backup, security, etc.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Sharing model is published as the repository schema.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Sub-systems must agree on a repository data model. Inevitably a compromise;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evolution is difficult and expensive;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scope for specific management policies;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Difficult to distribute efficiently.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Client-server model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Distributed system model which shows how data and processing is distributed across a range of components.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of stand-alone servers which provide specific services such as printing, data management, etc.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of clients which call on these services.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 which allows clients to access servers.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Film and picture library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048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057400"/>
            <a:ext cx="7086600" cy="397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Client-server characteristics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Distribution of data is straightforward;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Makes effective use of networked systems. May require cheaper hardware;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Easy to add new servers or upgrade existing servers.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shared data model so sub-systems use different data organisation. Data interchange may be inefficient;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Redundant management in each server;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central register of names and services - it may be hard to find out what servers and services are available.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machine (layered) model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to model the interfacing of sub-systems.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Organises the system into a set of layers (or abstract machines) each of which provide a set of services.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Supports the incremental development of sub-systems in different layers. When a layer interface changes, only the adjacent layer is affected.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However, often artificial to structure systems in this way.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management system</a:t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066800" y="1676400"/>
            <a:ext cx="71628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939925"/>
            <a:ext cx="5029200" cy="412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Modular decomposition styles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Styles of decomposing sub-systems into modules.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rigid distinction between system organisation and modular decomposition.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Sub-systems and modules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sub-system is a system in its own right whose operation is independent of the services provided by other sub-systems.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module is a system component that provides services to other components but would not normally be considered as a separate system.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Modular decomposition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Another structural level where sub-systems are decomposed into modules.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modular decomposition models covered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object model where the system is decomposed into interacting object;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pipeline or data-flow model where the system is decomposed into functional modules which transform inputs to outputs. 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possible, decisions about concurrency should be delayed until modules are implemented.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models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Structure the system into a set of loosely coupled objects with well-defined interfaces.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Object-oriented decomposition is concerned with identifying object classes, their attributes and operations.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implemented, objects are created from these classes and some control model used to coordinate object operations.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 covered</a:t>
            </a:r>
            <a:endParaRPr/>
          </a:p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Architectural design decisions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 organisation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Decomposition styles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 styles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 architectures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Invoice processing system</a:t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3048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057400"/>
            <a:ext cx="70104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model advantages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Objects are loosely coupled so their implementation can be modified without affecting other objects.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objects may reflect real-world entities.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OO implementation languages are widely used.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However, object interface changes may cause problems and complex entities may be hard to represent as objects.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Function-oriented pipelining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Functional transformations process their inputs to produce outputs.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 be referred to as a pipe and filter model (as in UNIX shell).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Variants of this approach are very common. When transformations are sequential, this is a batch sequential model which is extensively used in data processing systems.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really suitable for interactive systems.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Invoice processing system</a:t>
            </a:r>
            <a:endParaRPr/>
          </a:p>
        </p:txBody>
      </p:sp>
      <p:sp>
        <p:nvSpPr>
          <p:cNvPr id="218" name="Google Shape;218;p33"/>
          <p:cNvSpPr/>
          <p:nvPr/>
        </p:nvSpPr>
        <p:spPr>
          <a:xfrm>
            <a:off x="304800" y="1905000"/>
            <a:ext cx="8458200" cy="39624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819400"/>
            <a:ext cx="7620000" cy="217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 model advantages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Supports transformation reuse.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Intuitive organisation for stakeholder communication.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Easy to add new transformations.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Relatively simple to implement as either a concurrent or sequential system.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However, requires a common format for data transfer along the pipeline and difficult to support event-based interaction.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styles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Are concerned with the control flow between sub-systems. Distinct from the system decomposition model.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Centralised control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One sub-system has overall responsibility for control and starts and stops other sub-systems.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Event-based control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sub-system can respond to externally generated events from other sub-systems or the system’s environment.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Centralised control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control sub-system takes responsibility for managing the execution of other sub-systems.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Call-return model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Top-down subroutine model where control starts at the top of a subroutine hierarchy and moves downwards. Applicable to sequential systems.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Manager model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Applicable to concurrent systems. One system component controls the stopping, starting and coordination of other system processes. Can be implemented in sequential systems as a case statement.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Call-return model</a:t>
            </a:r>
            <a:endParaRPr/>
          </a:p>
        </p:txBody>
      </p:sp>
      <p:sp>
        <p:nvSpPr>
          <p:cNvPr id="243" name="Google Shape;243;p37"/>
          <p:cNvSpPr/>
          <p:nvPr/>
        </p:nvSpPr>
        <p:spPr>
          <a:xfrm>
            <a:off x="381000" y="1981200"/>
            <a:ext cx="8458200" cy="40386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362200"/>
            <a:ext cx="72390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system control</a:t>
            </a:r>
            <a:endParaRPr/>
          </a:p>
        </p:txBody>
      </p:sp>
      <p:sp>
        <p:nvSpPr>
          <p:cNvPr id="250" name="Google Shape;250;p38"/>
          <p:cNvSpPr/>
          <p:nvPr/>
        </p:nvSpPr>
        <p:spPr>
          <a:xfrm>
            <a:off x="685800" y="1600200"/>
            <a:ext cx="76200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905000"/>
            <a:ext cx="6172200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Event-driven systems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Driven by externally generated events where the timing of the event is outwith the control of the sub-systems which process the event.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principal event-driven models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Broadcast models. An event is broadcast to all sub-systems. Any sub-system which can  handle the event may do so;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Interrupt-driven models. Used in real-time systems where interrupts are detected by an interrupt handler and passed to some other component for processing.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 event driven models include spreadsheets and production systems.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architecture</a:t>
            </a:r>
            <a:endParaRPr/>
          </a:p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design process for identifying the sub-systems making up a system and the framework for sub-system control and communication is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architectural design</a:t>
            </a:r>
            <a:r>
              <a:rPr b="0" i="1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output of this design process is a description of the</a:t>
            </a:r>
            <a:r>
              <a:rPr b="0" i="1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software architecture.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 model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Effective in integrating sub-systems on different computers in a network.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Sub-systems register an interest in specific events. When these occur, control is transferred to the sub-system which can handle the event.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 policy is not embedded in the event and message handler. Sub-systems decide on events of interest to them.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However, sub-systems don’t know if or when an event will be handled.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Selective broadcasting</a:t>
            </a:r>
            <a:endParaRPr/>
          </a:p>
        </p:txBody>
      </p:sp>
      <p:sp>
        <p:nvSpPr>
          <p:cNvPr id="269" name="Google Shape;269;p41"/>
          <p:cNvSpPr/>
          <p:nvPr/>
        </p:nvSpPr>
        <p:spPr>
          <a:xfrm>
            <a:off x="381000" y="2133600"/>
            <a:ext cx="8458200" cy="32004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70" name="Google Shape;27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67000"/>
            <a:ext cx="7467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Interrupt-driven systems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in real-time systems where fast response to an event is essential.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are known interrupt types with a handler defined for each type.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type is associated with a memory location and a hardware switch causes transfer to its handler.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Allows fast response but complex to program and difficult to validate.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Interrupt-driven control</a:t>
            </a:r>
            <a:endParaRPr/>
          </a:p>
        </p:txBody>
      </p:sp>
      <p:sp>
        <p:nvSpPr>
          <p:cNvPr id="282" name="Google Shape;282;p43"/>
          <p:cNvSpPr/>
          <p:nvPr/>
        </p:nvSpPr>
        <p:spPr>
          <a:xfrm>
            <a:off x="685800" y="1676400"/>
            <a:ext cx="76962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83" name="Google Shape;28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981200"/>
            <a:ext cx="5715000" cy="398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architectures</a:t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Architectural models may be specific to some application domain.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types of domain-specific model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Generic models which are abstractions from a number of real systems and which encapsulate the principal characteristics of these systems. Covered in Chapter 13.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 models which are more abstract, idealised model. Provide a means of information about that class of system and of comparing different architectures.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Generic models are usually bottom-up models; Reference models are top-down models.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architectures</a:t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 models are derived from a study of the application domain rather than from existing systems.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 be used as a basis for system implementation or to compare different systems. It acts as a standard against which systems can be evaluated.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OSI model is a layered model for communication systems.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OSI reference model</a:t>
            </a:r>
            <a:endParaRPr/>
          </a:p>
        </p:txBody>
      </p:sp>
      <p:sp>
        <p:nvSpPr>
          <p:cNvPr id="301" name="Google Shape;301;p46"/>
          <p:cNvSpPr/>
          <p:nvPr/>
        </p:nvSpPr>
        <p:spPr>
          <a:xfrm>
            <a:off x="685800" y="1600200"/>
            <a:ext cx="79248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02" name="Google Shape;30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981200"/>
            <a:ext cx="6248400" cy="401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reference model</a:t>
            </a:r>
            <a:endParaRPr/>
          </a:p>
        </p:txBody>
      </p:sp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repository services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Storage and management of data items.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integration services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Managing groups of entities.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Task management services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Definition and enaction of process models.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Messaging services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Tool-tool and tool-environment communication.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interface services</a:t>
            </a:r>
            <a:endParaRPr/>
          </a:p>
          <a:p>
            <a:pPr indent="-479425" lvl="1" marL="10890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interface development.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ECMA reference model</a:t>
            </a:r>
            <a:endParaRPr/>
          </a:p>
        </p:txBody>
      </p:sp>
      <p:sp>
        <p:nvSpPr>
          <p:cNvPr id="314" name="Google Shape;314;p48"/>
          <p:cNvSpPr/>
          <p:nvPr/>
        </p:nvSpPr>
        <p:spPr>
          <a:xfrm>
            <a:off x="685800" y="1600200"/>
            <a:ext cx="7924800" cy="4648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15" name="Google Shape;31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828800"/>
            <a:ext cx="6934200" cy="399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points</a:t>
            </a:r>
            <a:endParaRPr/>
          </a:p>
        </p:txBody>
      </p:sp>
      <p:sp>
        <p:nvSpPr>
          <p:cNvPr id="321" name="Google Shape;321;p49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software architecture is the fundamental framework for structuring the system.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Architectural design decisions include decisions on the application architecture, the distribution and the architectural styles to be used.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architectural models such as a structural model, a control model and a decomposition model may be developed.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 organisational models include repository models, client-server models and abstract machine models.</a:t>
            </a:r>
            <a:endParaRPr/>
          </a:p>
          <a:p>
            <a:pPr indent="-412750" lvl="0" marL="488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Architectural design</a:t>
            </a:r>
            <a:endParaRPr/>
          </a:p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early stage of the system design process.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Represents the link between specification and design processes.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Often carried out in parallel with some specification activities.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involves identifying major system components and their communications.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points</a:t>
            </a:r>
            <a:endParaRPr/>
          </a:p>
        </p:txBody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Modular decomposition models include object models and pipelining models.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 models include centralised control and event-driven models.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 architectures may be used to communicate domain-specific architectures and to assess and compare architectural designs.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Architectural models</a:t>
            </a:r>
            <a:endParaRPr/>
          </a:p>
        </p:txBody>
      </p:sp>
      <p:sp>
        <p:nvSpPr>
          <p:cNvPr id="333" name="Google Shape;333;p51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architectural models may be produced during the design process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model presents different perspectives on the architecture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 attributes</a:t>
            </a:r>
            <a:endParaRPr/>
          </a:p>
        </p:txBody>
      </p:sp>
      <p:sp>
        <p:nvSpPr>
          <p:cNvPr id="339" name="Google Shape;339;p52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Localise operations to minimise sub-system communication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a layered architecture with critical assets in inner layers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Safety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Isolate safety-critical components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Availability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Include redundant components in the architecture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Maintainability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fine-grain, self-contained components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explicit architecture</a:t>
            </a:r>
            <a:endParaRPr/>
          </a:p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Stakeholder communication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Architecture may be used as a focus of discussion by system stakeholders.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 analysis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Means that analysis of whether the system can meet its non-functional requirements is possible.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Large-scale reuse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architecture may be reusable across a range of systems.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381000" y="306387"/>
            <a:ext cx="83058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 and system characteristics</a:t>
            </a:r>
            <a:endParaRPr/>
          </a:p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533400" y="1600200"/>
            <a:ext cx="822960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Localise critical operations and minimise communications. Use large rather than fine-grain components.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a layered architecture with critical assets in the inner layers.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Safety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Localise safety-critical features in a small number of sub-systems.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Availability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Include redundant components and mechanisms for fault tolerance.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Maintainability</a:t>
            </a:r>
            <a:endParaRPr/>
          </a:p>
          <a:p>
            <a:pPr indent="-479425" lvl="1" marL="10890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fine-grain, replaceable components.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5150" spcFirstLastPara="1" rIns="95150" wrap="square" tIns="46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Architectural conflicts</a:t>
            </a:r>
            <a:endParaRPr/>
          </a:p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large-grain components improves performance but reduces maintainability.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Introducing redundant data improves availability but makes security more difficult.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Localising safety-related features usually means more communication so degraded performance.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00005A"/>
            </a:gs>
          </a:gsLst>
          <a:lin ang="5400000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669925" y="306387"/>
            <a:ext cx="78041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structuring</a:t>
            </a:r>
            <a:endParaRPr/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Concerned with decomposing the system into interacting sub-systems.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architectural design is normally expressed as a block diagram presenting an overview of the system structure.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specific models showing how sub-systems share data, are distributed and interface with each other may also be developed.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A4">
  <a:themeElements>
    <a:clrScheme name="DarkA4">
      <a:dk1>
        <a:srgbClr val="FFFFFF"/>
      </a:dk1>
      <a:lt1>
        <a:srgbClr val="000080"/>
      </a:lt1>
      <a:dk2>
        <a:srgbClr val="FFFFFF"/>
      </a:dk2>
      <a:lt2>
        <a:srgbClr val="919191"/>
      </a:lt2>
      <a:accent1>
        <a:srgbClr val="FC0128"/>
      </a:accent1>
      <a:accent2>
        <a:srgbClr val="063DE8"/>
      </a:accent2>
      <a:accent3>
        <a:srgbClr val="000080"/>
      </a:accent3>
      <a:accent4>
        <a:srgbClr val="FC0128"/>
      </a:accent4>
      <a:accent5>
        <a:srgbClr val="063DE8"/>
      </a:accent5>
      <a:accent6>
        <a:srgbClr val="000080"/>
      </a:accent6>
      <a:hlink>
        <a:srgbClr val="00DFCA"/>
      </a:hlink>
      <a:folHlink>
        <a:srgbClr val="EAEC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1995-12-29T20:33:40Z</dcterms:created>
  <dc:creator/>
</cp:coreProperties>
</file>