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msword" PartName="/ppt/embeddings/Microsoft_Office_Word_97_-_2003_Document3.doc"/>
  <Override ContentType="application/msword" PartName="/ppt/embeddings/Microsoft_Office_Word_97_-_2003_Document2.doc"/>
  <Override ContentType="application/msword" PartName="/ppt/embeddings/Microsoft_Office_Word_97_-_2003_Document1.doc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629400" cy="9753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1" roundtripDataSignature="AMtx7mib7yHKeIz5x+e7u6zTVcIfRIFH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0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3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:notes"/>
          <p:cNvSpPr/>
          <p:nvPr>
            <p:ph idx="2" type="sldImg"/>
          </p:nvPr>
        </p:nvSpPr>
        <p:spPr>
          <a:xfrm>
            <a:off x="1038225" y="850900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7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5150" spcFirstLastPara="1" rIns="95150" wrap="square" tIns="467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" name="Google Shape;15;p4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46"/>
          <p:cNvCxnSpPr/>
          <p:nvPr/>
        </p:nvCxnSpPr>
        <p:spPr>
          <a:xfrm>
            <a:off x="25400" y="1371600"/>
            <a:ext cx="9118600" cy="4762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" name="Google Shape;7;p4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5150" spcFirstLastPara="1" rIns="95150" wrap="square" tIns="467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5277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365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6"/>
          <p:cNvSpPr txBox="1"/>
          <p:nvPr/>
        </p:nvSpPr>
        <p:spPr>
          <a:xfrm>
            <a:off x="568325" y="6523037"/>
            <a:ext cx="81549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5150" spcFirstLastPara="1" rIns="95150" wrap="square" tIns="46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"/>
              <a:buNone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©Ian Sommerville 2004		</a:t>
            </a:r>
            <a:r>
              <a:rPr b="1" i="0" lang="en-US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Software Engineering, 7th edition. Chapter 17</a:t>
            </a:r>
            <a:r>
              <a:rPr b="0" i="0" lang="en-US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                      Slide  </a:t>
            </a:r>
            <a:fld id="{00000000-1234-1234-1234-123412341234}" type="slidenum">
              <a:rPr b="0" i="0" lang="en-US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Relationship Id="rId5" Type="http://schemas.openxmlformats.org/officeDocument/2006/relationships/oleObject" Target="../embeddings/Microsoft_Office_Word_97_-_2003_Document2.doc"/><Relationship Id="rId6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/>
          <p:nvPr>
            <p:ph type="title"/>
          </p:nvPr>
        </p:nvSpPr>
        <p:spPr>
          <a:xfrm>
            <a:off x="609600" y="2057400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 software development</a:t>
            </a:r>
            <a:endParaRPr/>
          </a:p>
        </p:txBody>
      </p:sp>
      <p:cxnSp>
        <p:nvCxnSpPr>
          <p:cNvPr id="21" name="Google Shape;21;p1"/>
          <p:cNvCxnSpPr/>
          <p:nvPr/>
        </p:nvCxnSpPr>
        <p:spPr>
          <a:xfrm>
            <a:off x="0" y="39624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</a:t>
            </a:r>
            <a:endParaRPr/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some large systems, incremental iterative development and delivery may be impractical; this is especially true when multiple teams are working on different sites.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Prototyping, where an experimental system is developed as a basis for formulating the requirements may be used. This system is thrown away when the system specification has been agreed.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 development and prototyping</a:t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02" y="2732727"/>
            <a:ext cx="7654800" cy="263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Conflicting objectives</a:t>
            </a:r>
            <a:endParaRPr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600" lIns="90825" spcFirstLastPara="1" rIns="90825" wrap="square" tIns="446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objective of </a:t>
            </a: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incremental development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to deliver a working system to end-users. The development starts with those requirements which are best understood.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objective of </a:t>
            </a: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throw-away prototyping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to validate or derive the system requirements. The prototyping process starts with those requirements which are poorly understood.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methods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Dissatisfaction with the overheads involved in design methods led to the creation of agile methods. These methods: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Focus on the code rather than the design;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based on an iterative approach to software development;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intended to deliver working software quickly and evolve this quickly to meet changing requirements.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Agile methods are probably best suited to small/medium-sized business systems or PC products.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Principles of agile methods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102" name="Google Shape;102;p14"/>
          <p:cNvGraphicFramePr/>
          <p:nvPr/>
        </p:nvGraphicFramePr>
        <p:xfrm>
          <a:off x="685800" y="1905000"/>
          <a:ext cx="7848600" cy="4540250"/>
        </p:xfrm>
        <a:graphic>
          <a:graphicData uri="http://schemas.openxmlformats.org/presentationml/2006/ole">
            <mc:AlternateContent>
              <mc:Choice Requires="v">
                <p:oleObj r:id="rId4" imgH="4540250" imgW="7848600" progId="Word.Document.8" spid="_x0000_s1">
                  <p:embed/>
                </p:oleObj>
              </mc:Choice>
              <mc:Fallback>
                <p:oleObj r:id="rId5" imgH="4540250" imgW="7848600" progId="Word.Document.8">
                  <p:embed/>
                  <p:pic>
                    <p:nvPicPr>
                      <p:cNvPr id="102" name="Google Shape;102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10829" t="0"/>
                      <a:stretch/>
                    </p:blipFill>
                    <p:spPr>
                      <a:xfrm>
                        <a:off x="685800" y="1905000"/>
                        <a:ext cx="7848600" cy="454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with agile methods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can be difficult to keep the interest of customers who are involved in the process.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members may be unsuited to the intense involvement that characterises agile methods.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Prioritising changes can be difficult where there are multiple stakeholders.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Maintaining simplicity requires extra work.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Contracts may be a problem as with other approaches to iterative development.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programming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Perhaps the best-known and most widely used agile method.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Extreme Programming (XP) takes an ‘extreme’ approach to iterative development. 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versions may be built several times per day;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Increments are delivered to customers every 2 weeks;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tests must be run for every build and the build is only accepted if tests run successfully.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XP release cycle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62200"/>
            <a:ext cx="76200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69925" y="306387"/>
            <a:ext cx="8093075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programming practices 1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762000" y="1905000"/>
          <a:ext cx="7543800" cy="4306887"/>
        </p:xfrm>
        <a:graphic>
          <a:graphicData uri="http://schemas.openxmlformats.org/presentationml/2006/ole">
            <mc:AlternateContent>
              <mc:Choice Requires="v">
                <p:oleObj r:id="rId4" imgH="4306887" imgW="7543800" progId="Word.Document.8" spid="_x0000_s1">
                  <p:embed/>
                </p:oleObj>
              </mc:Choice>
              <mc:Fallback>
                <p:oleObj r:id="rId5" imgH="4306887" imgW="7543800" progId="Word.Document.8">
                  <p:embed/>
                  <p:pic>
                    <p:nvPicPr>
                      <p:cNvPr id="128" name="Google Shape;128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1905000"/>
                        <a:ext cx="7543800" cy="430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69925" y="306387"/>
            <a:ext cx="8169275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programming practices 2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1066800" y="1905000"/>
          <a:ext cx="7162800" cy="4311650"/>
        </p:xfrm>
        <a:graphic>
          <a:graphicData uri="http://schemas.openxmlformats.org/presentationml/2006/ole">
            <mc:AlternateContent>
              <mc:Choice Requires="v">
                <p:oleObj r:id="rId4" imgH="4311650" imgW="7162800" progId="Word.Document.8" spid="_x0000_s1">
                  <p:embed/>
                </p:oleObj>
              </mc:Choice>
              <mc:Fallback>
                <p:oleObj r:id="rId5" imgH="4311650" imgW="7162800" progId="Word.Document.8">
                  <p:embed/>
                  <p:pic>
                    <p:nvPicPr>
                      <p:cNvPr id="135" name="Google Shape;135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66800" y="1905000"/>
                        <a:ext cx="7162800" cy="431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27" name="Google Shape;27;p2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600" lIns="90825" spcFirstLastPara="1" rIns="90825" wrap="square" tIns="446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explain how an iterative, incremental development process leads to faster delivery of more useful software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discuss the essence of agile development methods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explain the principles and practices of extreme programming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explain the roles of prototyping in the software process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 and agile principles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Incremental development is supported through small, frequent system releases.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 involvement means full-time customer engagement with the team.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People not process through pair programming, collective ownership and a process that avoids long working hours.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Change supported through regular system releases.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Maintaining simplicity through constant refactoring of code.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scenarios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XP, user requirements are expressed as scenarios or user stories.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are written on cards and the development team break them down into implementation tasks. These tasks are the basis of schedule and cost estimates.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customer chooses the stories for inclusion in the next release based on their priorities and the schedule estimates.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 card for document downloading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05000"/>
            <a:ext cx="6705600" cy="406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 and change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Conventional wisdom in software engineering is to design for change. It is worth spending time and effort anticipating changes as this reduces costs later in the life cycle.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XP, however, maintains that this is not worthwhile as changes cannot be reliably anticipated.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Rather, it proposes constant code improvement (refactoring) to make changes easier when they have to be implemented.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in XP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Test-first development.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Incremental test development from scenarios.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involvement in test development and validation.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Automated test harnesses are used to run all component tests each time that a new release is built.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669925" y="306387"/>
            <a:ext cx="8093075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cards for document downloading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05000"/>
            <a:ext cx="6324600" cy="401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 description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81000" y="1524000"/>
            <a:ext cx="8458200" cy="4876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05000"/>
            <a:ext cx="6477000" cy="380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Test-first development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tests before code clarifies the requirements to be implemented.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Tests are written as programs rather than data so that they can be executed automatically. The test includes a check that it has executed correctly.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previous and new tests are automatically run when new functionality is added. Thus  checking that the new functionality has not introduced errors.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 programming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XP, programmers work in pairs, sitting together to develop code.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helps develop common ownership of code and spreads knowledge across the team.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serves as an informal review process as each line of code is looked at by more than 1 person.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encourages refactoring as the whole team can benefit from this.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Measurements suggest that development productivity with pair programming is similar to that of two people working independently.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 application development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Agile methods have received a lot of attention but other approaches to rapid application development have been used for many years.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are designed to develop data-intensive business applications and rely on programming and presenting information from a database.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covered</a:t>
            </a:r>
            <a:endParaRPr/>
          </a:p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600" lIns="90825" spcFirstLastPara="1" rIns="90825" wrap="square" tIns="446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Agile methods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Extreme programming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Rapid application development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prototyping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 environment tools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programming language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 generator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Links to office applications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Report generators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RAD environment</a:t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7848600" cy="320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generation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 applications are based around complex forms and developing these forms manually is a time-consuming activity.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RAD environments include support for screen generation including: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Interactive form definition using drag and drop techniques;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 linking where the sequence of forms to be presented is specified;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 verification where allowed ranges in form fields is defined.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programming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Scripting languages such as Visual Basic support visual programming where the prototype is developed by creating a user interface from standard items and associating components with these items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large library of components exists to support this type of development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may be tailored to suit the specific application requirements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programming with reuse</a:t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848600" cy="44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with visual development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Difficult to coordinate team-based development.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explicit system architecture.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 dependencies between parts of the program can cause maintainability problems.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COTS reuse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effective approach to rapid development is to configure and link existing off the shelf systems.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a requirements management system could be built by using: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database to store requirements;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word processor to capture requirements and format reports;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spreadsheet for traceability management;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 documents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some applications, a prototype can be created by developing a compound document.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a document with active elements (such as a spreadsheet) that allow user computations.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active element has an associated application which is invoked when that element is selected.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document itself is the integrator for the different applications.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linking</a:t>
            </a: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05000"/>
            <a:ext cx="6781800" cy="404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prototyping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prototype is an initial version of a system used to demonstrate concepts and try out design options.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prototype can be used in: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requirements engineering process to help with requirements elicitation and validation;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design processes to explore options and develop a UI design;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testing process to run back-to-back tests.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381000" y="263525"/>
            <a:ext cx="8335962" cy="11080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 software development</a:t>
            </a:r>
            <a:endParaRPr/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600" lIns="90825" spcFirstLastPara="1" rIns="90825" wrap="square" tIns="446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Because of rapidly changing business environments, businesses have to respond to new opportunities and competition.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requires software and rapid development and delivery is not often the most critical requirement for software systems.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Businesses may be willing to accept lower quality software if rapid delivery of essential functionality is possible.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 of prototyping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Improved system usability.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closer match to users’ real needs.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Improved design quality.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Improved maintainability.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Reduced development effort.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to back testing</a:t>
            </a: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1524000" y="1524000"/>
            <a:ext cx="5791200" cy="47244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74" name="Google Shape;2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600200"/>
            <a:ext cx="35306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prototyping process</a:t>
            </a:r>
            <a:endParaRPr/>
          </a:p>
        </p:txBody>
      </p:sp>
      <p:sp>
        <p:nvSpPr>
          <p:cNvPr id="280" name="Google Shape;280;p42"/>
          <p:cNvSpPr/>
          <p:nvPr/>
        </p:nvSpPr>
        <p:spPr>
          <a:xfrm>
            <a:off x="381000" y="2057400"/>
            <a:ext cx="8458200" cy="3657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81" name="Google Shape;2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667000"/>
            <a:ext cx="8077200" cy="229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Throw-away prototypes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Prototypes should be discarded after development as they are not a good basis for a production system: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may be impossible to tune the system to meet non-functional requirements;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Prototypes are normally undocumented;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prototype structure is usually degraded through rapid change;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prototype probably will not meet normal organisational quality standards.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iterative approach to software development leads to faster delivery of software.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Agile methods are iterative development methods that aim to reduce development overhead and so produce software faster.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Extreme programming includes practices such as systematic testing, continuous improvement and customer involvement.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to testing in XP is a particular strength where executable tests are developed before the code is written.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Rapid application development environments include database programming languages, form generation tools and links to office applications.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throw-away prototype is used to explore requirements and design options.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implementing a throw-away prototype, start with the requirements you least understand; in incremental development, start with the best-understood requirements.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Because of the changing environment, it is often impossible to arrive at a stable, consistent set of system requirements.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Therefore a waterfall model of development is impractical and an approach to development based on iterative specification and delivery is the only way to deliver software quickly.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RAD processes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processes of specification, design and implementation are concurrent. There is no detailed specification and design documentation is minimised.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system is developed in a series of increments. End users evaluate each increment and make proposals for later increments.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user interfaces are usually developed using an interactive development system.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iterative development process</a:t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3810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787" y="2232460"/>
            <a:ext cx="7370425" cy="353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381000" y="306387"/>
            <a:ext cx="85344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incremental development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Accelerated delivery of customer services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Each increment delivers the highest priority functionality to the customer.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User engagement with the system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Users have to be involved in the development which means the system is more likely to meet their requirements and the users are more committed to the system.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304800" y="306387"/>
            <a:ext cx="84582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with incremental development</a:t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Management problems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Progress can be hard to judge and problems hard to find because there is no documentation to demonstrate what has been done.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Contractual problems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normal contract may include a specification; without a specification, different forms of contract have to be used.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Validation problems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Without a specification, what is the system being tested against?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Maintenance problems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Continual change tends to corrupt software structure making it more expensive to change and evolve to meet new requirements.</a:t>
            </a:r>
            <a:endParaRPr/>
          </a:p>
          <a:p>
            <a:pPr indent="-425450" lvl="0" marL="488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A4">
  <a:themeElements>
    <a:clrScheme name="DarkA4">
      <a:dk1>
        <a:srgbClr val="FFFFFF"/>
      </a:dk1>
      <a:lt1>
        <a:srgbClr val="000080"/>
      </a:lt1>
      <a:dk2>
        <a:srgbClr val="FFFFFF"/>
      </a:dk2>
      <a:lt2>
        <a:srgbClr val="919191"/>
      </a:lt2>
      <a:accent1>
        <a:srgbClr val="FC0128"/>
      </a:accent1>
      <a:accent2>
        <a:srgbClr val="063DE8"/>
      </a:accent2>
      <a:accent3>
        <a:srgbClr val="000080"/>
      </a:accent3>
      <a:accent4>
        <a:srgbClr val="FC0128"/>
      </a:accent4>
      <a:accent5>
        <a:srgbClr val="063DE8"/>
      </a:accent5>
      <a:accent6>
        <a:srgbClr val="000080"/>
      </a:accent6>
      <a:hlink>
        <a:srgbClr val="00DFCA"/>
      </a:hlink>
      <a:folHlink>
        <a:srgbClr val="EAEC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1995-12-29T13:55:48Z</dcterms:created>
  <dc:creator/>
</cp:coreProperties>
</file>