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5" r:id="rId8"/>
    <p:sldId id="266" r:id="rId9"/>
    <p:sldId id="262" r:id="rId10"/>
    <p:sldId id="264" r:id="rId11"/>
    <p:sldId id="267" r:id="rId12"/>
    <p:sldId id="268" r:id="rId13"/>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07"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283" autoAdjust="0"/>
    <p:restoredTop sz="94954" autoAdjust="0"/>
  </p:normalViewPr>
  <p:slideViewPr>
    <p:cSldViewPr showGuides="1">
      <p:cViewPr>
        <p:scale>
          <a:sx n="50" d="100"/>
          <a:sy n="50" d="100"/>
        </p:scale>
        <p:origin x="-2628" y="96"/>
      </p:cViewPr>
      <p:guideLst>
        <p:guide orient="horz" pos="2907"/>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8166" y="3318891"/>
            <a:ext cx="6439217" cy="224828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6332" y="5995416"/>
            <a:ext cx="5302885" cy="2676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777" y="2462403"/>
            <a:ext cx="3295364"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901408" y="2462403"/>
            <a:ext cx="3295364" cy="7066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777" y="428244"/>
            <a:ext cx="6817995" cy="17129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777" y="2462403"/>
            <a:ext cx="6817995"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5687" y="9956673"/>
            <a:ext cx="2424176" cy="5353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777" y="9956673"/>
            <a:ext cx="1742376" cy="5353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a:xfrm>
            <a:off x="5454396" y="9956673"/>
            <a:ext cx="1742376" cy="5353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1784" y="1101129"/>
            <a:ext cx="4785631" cy="1225144"/>
          </a:xfrm>
          <a:prstGeom prst="rect">
            <a:avLst/>
          </a:prstGeom>
        </p:spPr>
        <p:txBody>
          <a:bodyPr vert="horz" wrap="square" lIns="0" tIns="12065" rIns="0" bIns="0" rtlCol="0">
            <a:spAutoFit/>
          </a:bodyPr>
          <a:lstStyle/>
          <a:p>
            <a:pPr marL="5715" algn="ctr">
              <a:lnSpc>
                <a:spcPct val="100000"/>
              </a:lnSpc>
              <a:spcBef>
                <a:spcPts val="95"/>
              </a:spcBef>
            </a:pPr>
            <a:r>
              <a:rPr lang="en-US" sz="2400" b="1" spc="-5" dirty="0">
                <a:latin typeface="Times New Roman" panose="02020603050405020304"/>
                <a:cs typeface="Times New Roman" panose="02020603050405020304"/>
              </a:rPr>
              <a:t>FULL STACK DEVELOPER</a:t>
            </a:r>
            <a:endParaRPr sz="2400" dirty="0">
              <a:latin typeface="Times New Roman" panose="02020603050405020304"/>
              <a:cs typeface="Times New Roman" panose="02020603050405020304"/>
            </a:endParaRPr>
          </a:p>
          <a:p>
            <a:pPr>
              <a:lnSpc>
                <a:spcPct val="100000"/>
              </a:lnSpc>
            </a:pPr>
            <a:endParaRPr sz="1700" dirty="0">
              <a:latin typeface="Times New Roman" panose="02020603050405020304"/>
              <a:cs typeface="Times New Roman" panose="02020603050405020304"/>
            </a:endParaRPr>
          </a:p>
          <a:p>
            <a:pPr>
              <a:lnSpc>
                <a:spcPct val="100000"/>
              </a:lnSpc>
              <a:spcBef>
                <a:spcPts val="50"/>
              </a:spcBef>
            </a:pPr>
            <a:endParaRPr sz="2150" dirty="0">
              <a:latin typeface="Times New Roman" panose="02020603050405020304"/>
              <a:cs typeface="Times New Roman" panose="02020603050405020304"/>
            </a:endParaRPr>
          </a:p>
          <a:p>
            <a:pPr marL="12700" marR="5080" algn="ctr">
              <a:lnSpc>
                <a:spcPct val="103000"/>
              </a:lnSpc>
            </a:pPr>
            <a:r>
              <a:rPr sz="1600" b="1" u="sng" spc="-5" dirty="0">
                <a:latin typeface="Times New Roman" panose="02020603050405020304"/>
                <a:cs typeface="Times New Roman" panose="02020603050405020304"/>
              </a:rPr>
              <a:t>MINI PROJECT</a:t>
            </a:r>
            <a:r>
              <a:rPr sz="1600" b="1" u="sng" spc="-70" dirty="0">
                <a:latin typeface="Times New Roman" panose="02020603050405020304"/>
                <a:cs typeface="Times New Roman" panose="02020603050405020304"/>
              </a:rPr>
              <a:t> </a:t>
            </a:r>
            <a:r>
              <a:rPr sz="1600" b="1" u="sng" spc="-5" dirty="0">
                <a:latin typeface="Times New Roman" panose="02020603050405020304"/>
                <a:cs typeface="Times New Roman" panose="02020603050405020304"/>
              </a:rPr>
              <a:t>IN </a:t>
            </a:r>
            <a:r>
              <a:rPr lang="en-US" sz="1600" b="1" u="sng" spc="-5" dirty="0">
                <a:latin typeface="Times New Roman" panose="02020603050405020304"/>
                <a:cs typeface="Times New Roman" panose="02020603050405020304"/>
              </a:rPr>
              <a:t> PYTHON</a:t>
            </a:r>
          </a:p>
        </p:txBody>
      </p:sp>
      <p:sp>
        <p:nvSpPr>
          <p:cNvPr id="3" name="object 3"/>
          <p:cNvSpPr txBox="1"/>
          <p:nvPr/>
        </p:nvSpPr>
        <p:spPr>
          <a:xfrm>
            <a:off x="1611964" y="6082407"/>
            <a:ext cx="4572135" cy="288925"/>
          </a:xfrm>
          <a:prstGeom prst="rect">
            <a:avLst/>
          </a:prstGeom>
        </p:spPr>
        <p:txBody>
          <a:bodyPr vert="horz" wrap="square" lIns="0" tIns="12065" rIns="0" bIns="0" rtlCol="0">
            <a:spAutoFit/>
          </a:bodyPr>
          <a:lstStyle/>
          <a:p>
            <a:pPr marL="12700" algn="ctr">
              <a:spcBef>
                <a:spcPts val="95"/>
              </a:spcBef>
            </a:pPr>
            <a:r>
              <a:rPr b="1" spc="-5" dirty="0">
                <a:latin typeface="Times New Roman" panose="02020603050405020304"/>
                <a:cs typeface="Times New Roman" panose="02020603050405020304"/>
              </a:rPr>
              <a:t>NAM</a:t>
            </a:r>
            <a:r>
              <a:rPr b="1" spc="5" dirty="0">
                <a:latin typeface="Times New Roman" panose="02020603050405020304"/>
                <a:cs typeface="Times New Roman" panose="02020603050405020304"/>
              </a:rPr>
              <a:t>E</a:t>
            </a:r>
            <a:r>
              <a:rPr b="1" spc="-5">
                <a:latin typeface="Times New Roman" panose="02020603050405020304"/>
                <a:cs typeface="Times New Roman" panose="02020603050405020304"/>
              </a:rPr>
              <a:t>:</a:t>
            </a:r>
            <a:r>
              <a:rPr lang="en-US" b="1" spc="-5" dirty="0">
                <a:latin typeface="Times New Roman" panose="02020603050405020304"/>
                <a:cs typeface="Times New Roman" panose="02020603050405020304"/>
              </a:rPr>
              <a:t> </a:t>
            </a:r>
            <a:r>
              <a:rPr lang="en-US" b="1" spc="-5" dirty="0" smtClean="0">
                <a:latin typeface="Times New Roman" panose="02020603050405020304"/>
                <a:cs typeface="Times New Roman" panose="02020603050405020304"/>
              </a:rPr>
              <a:t>MANOJ K V</a:t>
            </a:r>
            <a:endParaRPr dirty="0">
              <a:latin typeface="Times New Roman" panose="02020603050405020304"/>
              <a:cs typeface="Times New Roman" panose="02020603050405020304"/>
            </a:endParaRPr>
          </a:p>
        </p:txBody>
      </p:sp>
      <p:sp>
        <p:nvSpPr>
          <p:cNvPr id="4" name="object 4"/>
          <p:cNvSpPr/>
          <p:nvPr/>
        </p:nvSpPr>
        <p:spPr>
          <a:xfrm>
            <a:off x="2190281" y="8782050"/>
            <a:ext cx="3188636" cy="9652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62140" cy="10092055"/>
          </a:xfrm>
          <a:custGeom>
            <a:avLst/>
            <a:gdLst/>
            <a:ahLst/>
            <a:cxnLst/>
            <a:rect l="l" t="t" r="r" b="b"/>
            <a:pathLst>
              <a:path w="6962140" h="10092055">
                <a:moveTo>
                  <a:pt x="6943344" y="18288"/>
                </a:moveTo>
                <a:lnTo>
                  <a:pt x="6905244" y="18288"/>
                </a:lnTo>
                <a:lnTo>
                  <a:pt x="6905244" y="56388"/>
                </a:lnTo>
                <a:lnTo>
                  <a:pt x="6905244" y="10035540"/>
                </a:lnTo>
                <a:lnTo>
                  <a:pt x="56388" y="10035540"/>
                </a:lnTo>
                <a:lnTo>
                  <a:pt x="56388" y="56388"/>
                </a:lnTo>
                <a:lnTo>
                  <a:pt x="6905244" y="56388"/>
                </a:lnTo>
                <a:lnTo>
                  <a:pt x="6905244" y="18288"/>
                </a:lnTo>
                <a:lnTo>
                  <a:pt x="56388" y="18288"/>
                </a:lnTo>
                <a:lnTo>
                  <a:pt x="18288" y="18288"/>
                </a:lnTo>
                <a:lnTo>
                  <a:pt x="18288" y="10073640"/>
                </a:lnTo>
                <a:lnTo>
                  <a:pt x="56388" y="10073640"/>
                </a:lnTo>
                <a:lnTo>
                  <a:pt x="6905244" y="10073640"/>
                </a:lnTo>
                <a:lnTo>
                  <a:pt x="6943344" y="10073640"/>
                </a:lnTo>
                <a:lnTo>
                  <a:pt x="6943344" y="18288"/>
                </a:lnTo>
                <a:close/>
              </a:path>
              <a:path w="6962140" h="10092055">
                <a:moveTo>
                  <a:pt x="6961632" y="0"/>
                </a:moveTo>
                <a:lnTo>
                  <a:pt x="6952488" y="0"/>
                </a:lnTo>
                <a:lnTo>
                  <a:pt x="6952488" y="9144"/>
                </a:lnTo>
                <a:lnTo>
                  <a:pt x="6952488" y="10082784"/>
                </a:lnTo>
                <a:lnTo>
                  <a:pt x="6905244" y="10082784"/>
                </a:lnTo>
                <a:lnTo>
                  <a:pt x="56388" y="10082784"/>
                </a:lnTo>
                <a:lnTo>
                  <a:pt x="9144" y="10082784"/>
                </a:lnTo>
                <a:lnTo>
                  <a:pt x="9144" y="9144"/>
                </a:lnTo>
                <a:lnTo>
                  <a:pt x="56388" y="9144"/>
                </a:lnTo>
                <a:lnTo>
                  <a:pt x="6905244" y="9144"/>
                </a:lnTo>
                <a:lnTo>
                  <a:pt x="6952488" y="9144"/>
                </a:lnTo>
                <a:lnTo>
                  <a:pt x="6952488" y="0"/>
                </a:lnTo>
                <a:lnTo>
                  <a:pt x="6905244" y="0"/>
                </a:lnTo>
                <a:lnTo>
                  <a:pt x="56388" y="0"/>
                </a:lnTo>
                <a:lnTo>
                  <a:pt x="9144" y="0"/>
                </a:lnTo>
                <a:lnTo>
                  <a:pt x="0" y="0"/>
                </a:lnTo>
                <a:lnTo>
                  <a:pt x="0" y="9144"/>
                </a:lnTo>
                <a:lnTo>
                  <a:pt x="0" y="10082784"/>
                </a:lnTo>
                <a:lnTo>
                  <a:pt x="0" y="10091928"/>
                </a:lnTo>
                <a:lnTo>
                  <a:pt x="9144" y="10091928"/>
                </a:lnTo>
                <a:lnTo>
                  <a:pt x="56388" y="10091928"/>
                </a:lnTo>
                <a:lnTo>
                  <a:pt x="6905244" y="10091928"/>
                </a:lnTo>
                <a:lnTo>
                  <a:pt x="6952488" y="10091928"/>
                </a:lnTo>
                <a:lnTo>
                  <a:pt x="6961632" y="10091928"/>
                </a:lnTo>
                <a:lnTo>
                  <a:pt x="6961632" y="10082784"/>
                </a:lnTo>
                <a:lnTo>
                  <a:pt x="6961632" y="9144"/>
                </a:lnTo>
                <a:lnTo>
                  <a:pt x="6961632"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42677" y="9514715"/>
            <a:ext cx="2476860" cy="70779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569890" y="566705"/>
            <a:ext cx="2500330" cy="83099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OUTPUT</a:t>
            </a:r>
            <a:r>
              <a:rPr lang="en-US" sz="2400" b="1" u="sng" dirty="0" smtClean="0">
                <a:latin typeface="Times New Roman" panose="02020603050405020304" pitchFamily="18" charset="0"/>
                <a:cs typeface="Times New Roman" panose="02020603050405020304" pitchFamily="18" charset="0"/>
              </a:rPr>
              <a:t>:</a:t>
            </a:r>
          </a:p>
          <a:p>
            <a:r>
              <a:rPr lang="en-GB" sz="2400" b="1" u="sng" dirty="0" smtClean="0">
                <a:latin typeface="Times New Roman" panose="02020603050405020304" pitchFamily="18" charset="0"/>
                <a:cs typeface="Times New Roman" panose="02020603050405020304" pitchFamily="18" charset="0"/>
              </a:rPr>
              <a:t>Add Medicine</a:t>
            </a:r>
            <a:endParaRPr lang="en-IN" sz="2400" b="1"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498452" y="1495398"/>
            <a:ext cx="6500858" cy="785818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42677" y="9514715"/>
            <a:ext cx="2476860" cy="70779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641328" y="638143"/>
            <a:ext cx="6000792" cy="5262979"/>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OUTPUT</a:t>
            </a:r>
            <a:r>
              <a:rPr lang="en-US" sz="2400" b="1" u="sng" dirty="0" smtClean="0">
                <a:latin typeface="Times New Roman" panose="02020603050405020304" pitchFamily="18" charset="0"/>
                <a:cs typeface="Times New Roman" panose="02020603050405020304" pitchFamily="18" charset="0"/>
              </a:rPr>
              <a:t>:</a:t>
            </a:r>
          </a:p>
          <a:p>
            <a:r>
              <a:rPr lang="en-GB" sz="2400" b="1" u="sng" dirty="0" smtClean="0">
                <a:latin typeface="Times New Roman" panose="02020603050405020304" pitchFamily="18" charset="0"/>
                <a:cs typeface="Times New Roman" panose="02020603050405020304" pitchFamily="18" charset="0"/>
              </a:rPr>
              <a:t>View inventory</a:t>
            </a: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r>
              <a:rPr lang="en-GB" sz="2400" b="1" u="sng" dirty="0" smtClean="0">
                <a:latin typeface="Times New Roman" panose="02020603050405020304" pitchFamily="18" charset="0"/>
                <a:cs typeface="Times New Roman" panose="02020603050405020304" pitchFamily="18" charset="0"/>
              </a:rPr>
              <a:t>Process sales</a:t>
            </a:r>
            <a:endParaRPr lang="en-US" sz="2400" b="1" u="sng" dirty="0" smtClean="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3"/>
          <a:srcRect/>
          <a:stretch>
            <a:fillRect/>
          </a:stretch>
        </p:blipFill>
        <p:spPr bwMode="auto">
          <a:xfrm>
            <a:off x="712766" y="1423960"/>
            <a:ext cx="6143668" cy="342902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69890" y="5567364"/>
            <a:ext cx="6429420" cy="378621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42677" y="9514715"/>
            <a:ext cx="2476860" cy="70779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569890" y="566704"/>
            <a:ext cx="3071834" cy="7109639"/>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OUTPUT</a:t>
            </a:r>
            <a:r>
              <a:rPr lang="en-US" sz="2400" b="1" u="sng" dirty="0" smtClean="0">
                <a:latin typeface="Times New Roman" panose="02020603050405020304" pitchFamily="18" charset="0"/>
                <a:cs typeface="Times New Roman" panose="02020603050405020304" pitchFamily="18" charset="0"/>
              </a:rPr>
              <a:t>:</a:t>
            </a:r>
          </a:p>
          <a:p>
            <a:r>
              <a:rPr lang="en-GB" sz="2400" b="1" u="sng" dirty="0" smtClean="0">
                <a:latin typeface="Times New Roman" panose="02020603050405020304" pitchFamily="18" charset="0"/>
                <a:cs typeface="Times New Roman" panose="02020603050405020304" pitchFamily="18" charset="0"/>
              </a:rPr>
              <a:t>Add Prescriptions</a:t>
            </a: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endParaRPr lang="en-GB" sz="2400" b="1" u="sng" dirty="0" smtClean="0">
              <a:latin typeface="Times New Roman" panose="02020603050405020304" pitchFamily="18" charset="0"/>
              <a:cs typeface="Times New Roman" panose="02020603050405020304" pitchFamily="18" charset="0"/>
            </a:endParaRPr>
          </a:p>
          <a:p>
            <a:r>
              <a:rPr lang="en-IN" sz="2400" b="1" u="sng" dirty="0" smtClean="0">
                <a:latin typeface="Times New Roman" panose="02020603050405020304" pitchFamily="18" charset="0"/>
                <a:cs typeface="Times New Roman" panose="02020603050405020304" pitchFamily="18" charset="0"/>
              </a:rPr>
              <a:t>View prescriptions</a:t>
            </a: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endParaRPr lang="en-IN" sz="2400" b="1" u="sng" dirty="0" smtClean="0">
              <a:latin typeface="Times New Roman" panose="02020603050405020304" pitchFamily="18" charset="0"/>
              <a:cs typeface="Times New Roman" panose="02020603050405020304" pitchFamily="18" charset="0"/>
            </a:endParaRPr>
          </a:p>
          <a:p>
            <a:r>
              <a:rPr lang="en-IN" sz="2400" b="1" u="sng" dirty="0" smtClean="0">
                <a:latin typeface="Times New Roman" panose="02020603050405020304" pitchFamily="18" charset="0"/>
                <a:cs typeface="Times New Roman" panose="02020603050405020304" pitchFamily="18" charset="0"/>
              </a:rPr>
              <a:t>Exit</a:t>
            </a:r>
            <a:endParaRPr lang="en-GB" sz="2400" b="1" u="sng"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srcRect/>
          <a:stretch>
            <a:fillRect/>
          </a:stretch>
        </p:blipFill>
        <p:spPr bwMode="auto">
          <a:xfrm>
            <a:off x="498452" y="1566837"/>
            <a:ext cx="6715172" cy="2357453"/>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41328" y="4352918"/>
            <a:ext cx="6286544" cy="2928958"/>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98452" y="7639066"/>
            <a:ext cx="5286413" cy="192882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79600" y="1023076"/>
            <a:ext cx="3886199" cy="1392555"/>
          </a:xfrm>
          <a:prstGeom prst="rect">
            <a:avLst/>
          </a:prstGeom>
        </p:spPr>
        <p:txBody>
          <a:bodyPr vert="horz" wrap="square" lIns="0" tIns="114935" rIns="0" bIns="0" rtlCol="0">
            <a:spAutoFit/>
          </a:bodyPr>
          <a:lstStyle/>
          <a:p>
            <a:pPr algn="ctr">
              <a:lnSpc>
                <a:spcPct val="100000"/>
              </a:lnSpc>
              <a:spcBef>
                <a:spcPts val="905"/>
              </a:spcBef>
            </a:pPr>
            <a:endParaRPr lang="en-US" sz="1600" b="1" spc="-5" dirty="0">
              <a:latin typeface="Times New Roman" panose="02020603050405020304"/>
              <a:cs typeface="Times New Roman" panose="02020603050405020304"/>
            </a:endParaRPr>
          </a:p>
          <a:p>
            <a:pPr algn="ctr">
              <a:lnSpc>
                <a:spcPct val="100000"/>
              </a:lnSpc>
              <a:spcBef>
                <a:spcPts val="905"/>
              </a:spcBef>
            </a:pPr>
            <a:endParaRPr lang="en-US" sz="1600" b="1" spc="-5" dirty="0">
              <a:latin typeface="Times New Roman" panose="02020603050405020304"/>
              <a:cs typeface="Times New Roman" panose="02020603050405020304"/>
            </a:endParaRPr>
          </a:p>
          <a:p>
            <a:pPr algn="ctr">
              <a:lnSpc>
                <a:spcPct val="100000"/>
              </a:lnSpc>
              <a:spcBef>
                <a:spcPts val="905"/>
              </a:spcBef>
            </a:pPr>
            <a:r>
              <a:rPr sz="1600" b="1" spc="-5" dirty="0">
                <a:latin typeface="Times New Roman" panose="02020603050405020304"/>
                <a:cs typeface="Times New Roman" panose="02020603050405020304"/>
              </a:rPr>
              <a:t>PROJECT TITLE</a:t>
            </a:r>
            <a:r>
              <a:rPr sz="1600" b="1" spc="-5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SHEET</a:t>
            </a:r>
            <a:endParaRPr sz="1600" dirty="0">
              <a:latin typeface="Times New Roman" panose="02020603050405020304"/>
              <a:cs typeface="Times New Roman" panose="02020603050405020304"/>
            </a:endParaRPr>
          </a:p>
          <a:p>
            <a:pPr marL="1905" algn="ctr">
              <a:lnSpc>
                <a:spcPct val="100000"/>
              </a:lnSpc>
              <a:spcBef>
                <a:spcPts val="715"/>
              </a:spcBef>
            </a:pPr>
            <a:r>
              <a:rPr lang="en-US" sz="1400" b="1" dirty="0" smtClean="0">
                <a:latin typeface="Times New Roman" panose="02020603050405020304"/>
                <a:cs typeface="Times New Roman" panose="02020603050405020304"/>
              </a:rPr>
              <a:t>PHARMACY MANAGMENT </a:t>
            </a:r>
            <a:r>
              <a:rPr lang="en-US" sz="1400" b="1" dirty="0">
                <a:latin typeface="Times New Roman" panose="02020603050405020304"/>
                <a:cs typeface="Times New Roman" panose="02020603050405020304"/>
              </a:rPr>
              <a:t>IN PYTHON</a:t>
            </a:r>
          </a:p>
        </p:txBody>
      </p:sp>
      <p:sp>
        <p:nvSpPr>
          <p:cNvPr id="3" name="object 3"/>
          <p:cNvSpPr txBox="1"/>
          <p:nvPr/>
        </p:nvSpPr>
        <p:spPr>
          <a:xfrm>
            <a:off x="1202232" y="2479903"/>
            <a:ext cx="4847590" cy="1906932"/>
          </a:xfrm>
          <a:prstGeom prst="rect">
            <a:avLst/>
          </a:prstGeom>
        </p:spPr>
        <p:txBody>
          <a:bodyPr vert="horz" wrap="square" lIns="0" tIns="120650" rIns="0" bIns="0" rtlCol="0">
            <a:spAutoFit/>
          </a:bodyPr>
          <a:lstStyle/>
          <a:p>
            <a:pPr marL="5715" algn="ctr">
              <a:lnSpc>
                <a:spcPct val="100000"/>
              </a:lnSpc>
              <a:spcBef>
                <a:spcPts val="950"/>
              </a:spcBef>
            </a:pPr>
            <a:endParaRPr lang="en-US" sz="1400" b="1" i="1" spc="-5" dirty="0">
              <a:latin typeface="Times New Roman" panose="02020603050405020304"/>
              <a:cs typeface="Times New Roman" panose="02020603050405020304"/>
            </a:endParaRPr>
          </a:p>
          <a:p>
            <a:pPr marL="5715" algn="ctr">
              <a:lnSpc>
                <a:spcPct val="100000"/>
              </a:lnSpc>
              <a:spcBef>
                <a:spcPts val="950"/>
              </a:spcBef>
            </a:pPr>
            <a:endParaRPr lang="en-US" sz="1400" b="1" i="1" spc="-5" dirty="0">
              <a:latin typeface="Times New Roman" panose="02020603050405020304"/>
              <a:cs typeface="Times New Roman" panose="02020603050405020304"/>
            </a:endParaRPr>
          </a:p>
          <a:p>
            <a:pPr marL="5715" algn="ctr">
              <a:lnSpc>
                <a:spcPct val="100000"/>
              </a:lnSpc>
              <a:spcBef>
                <a:spcPts val="950"/>
              </a:spcBef>
            </a:pPr>
            <a:endParaRPr lang="en-IN" sz="1400" b="1" i="1" spc="-5" dirty="0">
              <a:latin typeface="Times New Roman" panose="02020603050405020304"/>
              <a:cs typeface="Times New Roman" panose="02020603050405020304"/>
            </a:endParaRPr>
          </a:p>
          <a:p>
            <a:pPr marL="5715" algn="ctr">
              <a:lnSpc>
                <a:spcPct val="100000"/>
              </a:lnSpc>
              <a:spcBef>
                <a:spcPts val="950"/>
              </a:spcBef>
            </a:pPr>
            <a:r>
              <a:rPr sz="1400" b="1" i="1" spc="-5" dirty="0">
                <a:latin typeface="Times New Roman" panose="02020603050405020304"/>
                <a:cs typeface="Times New Roman" panose="02020603050405020304"/>
              </a:rPr>
              <a:t>Project Report</a:t>
            </a:r>
            <a:r>
              <a:rPr sz="1400" b="1" i="1" spc="10" dirty="0">
                <a:latin typeface="Times New Roman" panose="02020603050405020304"/>
                <a:cs typeface="Times New Roman" panose="02020603050405020304"/>
              </a:rPr>
              <a:t> </a:t>
            </a:r>
            <a:r>
              <a:rPr sz="1400" b="1" i="1" spc="-5" dirty="0">
                <a:latin typeface="Times New Roman" panose="02020603050405020304"/>
                <a:cs typeface="Times New Roman" panose="02020603050405020304"/>
              </a:rPr>
              <a:t>Submitted</a:t>
            </a:r>
            <a:endParaRPr sz="1400" dirty="0">
              <a:latin typeface="Times New Roman" panose="02020603050405020304"/>
              <a:cs typeface="Times New Roman" panose="02020603050405020304"/>
            </a:endParaRPr>
          </a:p>
          <a:p>
            <a:pPr marL="12700" marR="5080" algn="ctr">
              <a:lnSpc>
                <a:spcPts val="1610"/>
              </a:lnSpc>
              <a:spcBef>
                <a:spcPts val="965"/>
              </a:spcBef>
            </a:pPr>
            <a:r>
              <a:rPr sz="1400" i="1" dirty="0">
                <a:latin typeface="Times New Roman" panose="02020603050405020304"/>
                <a:cs typeface="Times New Roman" panose="02020603050405020304"/>
              </a:rPr>
              <a:t>In</a:t>
            </a:r>
            <a:r>
              <a:rPr sz="1400" i="1" dirty="0">
                <a:latin typeface="Times New Roman" panose="02020603050405020304" pitchFamily="18" charset="0"/>
                <a:cs typeface="Times New Roman" panose="02020603050405020304" pitchFamily="18" charset="0"/>
              </a:rPr>
              <a:t> </a:t>
            </a:r>
            <a:r>
              <a:rPr sz="1400" i="1" spc="-5" dirty="0">
                <a:latin typeface="Times New Roman" panose="02020603050405020304" pitchFamily="18" charset="0"/>
                <a:cs typeface="Times New Roman" panose="02020603050405020304" pitchFamily="18" charset="0"/>
              </a:rPr>
              <a:t>partial fulfillment </a:t>
            </a:r>
            <a:r>
              <a:rPr sz="1400" i="1" dirty="0">
                <a:latin typeface="Times New Roman" panose="02020603050405020304" pitchFamily="18" charset="0"/>
                <a:cs typeface="Times New Roman" panose="02020603050405020304" pitchFamily="18" charset="0"/>
              </a:rPr>
              <a:t>of </a:t>
            </a:r>
            <a:r>
              <a:rPr sz="1400" i="1" spc="-5" dirty="0">
                <a:latin typeface="Times New Roman" panose="02020603050405020304" pitchFamily="18" charset="0"/>
                <a:cs typeface="Times New Roman" panose="02020603050405020304" pitchFamily="18" charset="0"/>
              </a:rPr>
              <a:t>the requirement for the proficient certificate  course</a:t>
            </a:r>
            <a:endParaRPr sz="1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984375" y="3946372"/>
            <a:ext cx="3200400" cy="1665605"/>
          </a:xfrm>
          <a:prstGeom prst="rect">
            <a:avLst/>
          </a:prstGeom>
        </p:spPr>
        <p:txBody>
          <a:bodyPr vert="horz" wrap="square" lIns="0" tIns="119380" rIns="0" bIns="0" rtlCol="0">
            <a:spAutoFit/>
          </a:bodyPr>
          <a:lstStyle/>
          <a:p>
            <a:pPr marL="12700" algn="ctr">
              <a:lnSpc>
                <a:spcPct val="100000"/>
              </a:lnSpc>
              <a:spcBef>
                <a:spcPts val="940"/>
              </a:spcBef>
            </a:pPr>
            <a:r>
              <a:rPr lang="en-US" sz="1400" spc="-5" dirty="0">
                <a:latin typeface="Times New Roman" panose="02020603050405020304"/>
                <a:cs typeface="Times New Roman" panose="02020603050405020304"/>
              </a:rPr>
              <a:t>                   </a:t>
            </a:r>
          </a:p>
          <a:p>
            <a:pPr marL="12700" algn="ctr">
              <a:lnSpc>
                <a:spcPct val="100000"/>
              </a:lnSpc>
              <a:spcBef>
                <a:spcPts val="940"/>
              </a:spcBef>
            </a:pPr>
            <a:r>
              <a:rPr lang="en-US" sz="1400" spc="-5" dirty="0">
                <a:latin typeface="Times New Roman" panose="02020603050405020304"/>
                <a:cs typeface="Times New Roman" panose="02020603050405020304"/>
              </a:rPr>
              <a:t>                          </a:t>
            </a:r>
          </a:p>
          <a:p>
            <a:pPr marL="12700" algn="ctr">
              <a:lnSpc>
                <a:spcPct val="100000"/>
              </a:lnSpc>
              <a:spcBef>
                <a:spcPts val="940"/>
              </a:spcBef>
            </a:pPr>
            <a:endParaRPr lang="en-US" sz="1400" spc="-5" dirty="0">
              <a:latin typeface="Times New Roman" panose="02020603050405020304"/>
              <a:cs typeface="Times New Roman" panose="02020603050405020304"/>
            </a:endParaRPr>
          </a:p>
          <a:p>
            <a:pPr marL="12700" algn="ctr">
              <a:lnSpc>
                <a:spcPct val="100000"/>
              </a:lnSpc>
              <a:spcBef>
                <a:spcPts val="940"/>
              </a:spcBef>
            </a:pPr>
            <a:r>
              <a:rPr lang="en-US" sz="1400" spc="-5" dirty="0">
                <a:latin typeface="Times New Roman" panose="02020603050405020304"/>
                <a:cs typeface="Times New Roman" panose="02020603050405020304"/>
              </a:rPr>
              <a:t> Done</a:t>
            </a:r>
            <a:r>
              <a:rPr lang="en-US" sz="1400" spc="-60" dirty="0">
                <a:latin typeface="Times New Roman" panose="02020603050405020304"/>
                <a:cs typeface="Times New Roman" panose="02020603050405020304"/>
              </a:rPr>
              <a:t> </a:t>
            </a:r>
            <a:r>
              <a:rPr lang="en-US" sz="1400" spc="-10" dirty="0">
                <a:latin typeface="Times New Roman" panose="02020603050405020304"/>
                <a:cs typeface="Times New Roman" panose="02020603050405020304"/>
              </a:rPr>
              <a:t>By</a:t>
            </a:r>
            <a:endParaRPr lang="en-US" sz="1400" dirty="0">
              <a:latin typeface="Times New Roman" panose="02020603050405020304"/>
              <a:cs typeface="Times New Roman" panose="02020603050405020304"/>
            </a:endParaRPr>
          </a:p>
          <a:p>
            <a:pPr marL="58420" algn="ctr">
              <a:lnSpc>
                <a:spcPct val="100000"/>
              </a:lnSpc>
              <a:spcBef>
                <a:spcPts val="840"/>
              </a:spcBef>
            </a:pPr>
            <a:r>
              <a:rPr lang="en-GB" sz="1400" b="1" dirty="0" smtClean="0">
                <a:latin typeface="Times New Roman" panose="02020603050405020304"/>
                <a:cs typeface="Times New Roman" panose="02020603050405020304"/>
              </a:rPr>
              <a:t>MANOJ K V</a:t>
            </a:r>
            <a:endParaRPr lang="en-US" sz="1400" b="1" dirty="0">
              <a:latin typeface="Times New Roman" panose="02020603050405020304"/>
              <a:cs typeface="Times New Roman" panose="02020603050405020304"/>
            </a:endParaRPr>
          </a:p>
        </p:txBody>
      </p:sp>
      <p:sp>
        <p:nvSpPr>
          <p:cNvPr id="5" name="object 5"/>
          <p:cNvSpPr txBox="1"/>
          <p:nvPr/>
        </p:nvSpPr>
        <p:spPr>
          <a:xfrm>
            <a:off x="902004" y="5197576"/>
            <a:ext cx="1607185" cy="2044149"/>
          </a:xfrm>
          <a:prstGeom prst="rect">
            <a:avLst/>
          </a:prstGeom>
        </p:spPr>
        <p:txBody>
          <a:bodyPr vert="horz" wrap="square" lIns="0" tIns="121920" rIns="0" bIns="0" rtlCol="0">
            <a:spAutoFit/>
          </a:bodyPr>
          <a:lstStyle/>
          <a:p>
            <a:pPr marL="12700">
              <a:lnSpc>
                <a:spcPct val="100000"/>
              </a:lnSpc>
              <a:spcBef>
                <a:spcPts val="960"/>
              </a:spcBef>
            </a:pPr>
            <a:endParaRPr lang="en-US" sz="1400" dirty="0">
              <a:latin typeface="Times New Roman" panose="02020603050405020304"/>
              <a:cs typeface="Times New Roman" panose="02020603050405020304"/>
            </a:endParaRPr>
          </a:p>
          <a:p>
            <a:pPr marL="12700">
              <a:lnSpc>
                <a:spcPct val="100000"/>
              </a:lnSpc>
              <a:spcBef>
                <a:spcPts val="960"/>
              </a:spcBef>
            </a:pPr>
            <a:endParaRPr lang="en-IN" sz="1400" dirty="0">
              <a:latin typeface="Times New Roman" panose="02020603050405020304"/>
              <a:cs typeface="Times New Roman" panose="02020603050405020304"/>
            </a:endParaRPr>
          </a:p>
          <a:p>
            <a:pPr marL="12700">
              <a:lnSpc>
                <a:spcPct val="100000"/>
              </a:lnSpc>
              <a:spcBef>
                <a:spcPts val="960"/>
              </a:spcBef>
            </a:pPr>
            <a:endParaRPr lang="en-US" sz="1400" dirty="0">
              <a:latin typeface="Times New Roman" panose="02020603050405020304"/>
              <a:cs typeface="Times New Roman" panose="02020603050405020304"/>
            </a:endParaRPr>
          </a:p>
          <a:p>
            <a:pPr marL="12700">
              <a:lnSpc>
                <a:spcPct val="100000"/>
              </a:lnSpc>
              <a:spcBef>
                <a:spcPts val="960"/>
              </a:spcBef>
            </a:pPr>
            <a:endParaRPr lang="en-IN" sz="1400" dirty="0">
              <a:latin typeface="Times New Roman" panose="02020603050405020304"/>
              <a:cs typeface="Times New Roman" panose="02020603050405020304"/>
            </a:endParaRPr>
          </a:p>
          <a:p>
            <a:pPr marL="12700">
              <a:lnSpc>
                <a:spcPct val="100000"/>
              </a:lnSpc>
              <a:spcBef>
                <a:spcPts val="960"/>
              </a:spcBef>
            </a:pPr>
            <a:r>
              <a:rPr sz="1400" dirty="0">
                <a:latin typeface="Times New Roman" panose="02020603050405020304"/>
                <a:cs typeface="Times New Roman" panose="02020603050405020304"/>
              </a:rPr>
              <a:t>Under </a:t>
            </a:r>
            <a:r>
              <a:rPr sz="1400" spc="-5" dirty="0">
                <a:latin typeface="Times New Roman" panose="02020603050405020304"/>
                <a:cs typeface="Times New Roman" panose="02020603050405020304"/>
              </a:rPr>
              <a:t>the guidance</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of</a:t>
            </a:r>
            <a:endParaRPr sz="1400" dirty="0">
              <a:latin typeface="Times New Roman" panose="02020603050405020304"/>
              <a:cs typeface="Times New Roman" panose="02020603050405020304"/>
            </a:endParaRPr>
          </a:p>
          <a:p>
            <a:pPr marL="56515">
              <a:lnSpc>
                <a:spcPct val="100000"/>
              </a:lnSpc>
              <a:spcBef>
                <a:spcPts val="865"/>
              </a:spcBef>
            </a:pPr>
            <a:r>
              <a:rPr lang="en-US" sz="1400" b="1" spc="-5" dirty="0">
                <a:latin typeface="Times New Roman" panose="02020603050405020304"/>
                <a:cs typeface="Times New Roman" panose="02020603050405020304"/>
              </a:rPr>
              <a:t>SOWMITHRA M</a:t>
            </a:r>
            <a:endParaRPr sz="1400" dirty="0">
              <a:latin typeface="Times New Roman" panose="02020603050405020304"/>
              <a:cs typeface="Times New Roman" panose="02020603050405020304"/>
            </a:endParaRPr>
          </a:p>
        </p:txBody>
      </p:sp>
      <p:sp>
        <p:nvSpPr>
          <p:cNvPr id="6" name="object 6"/>
          <p:cNvSpPr txBox="1"/>
          <p:nvPr/>
        </p:nvSpPr>
        <p:spPr>
          <a:xfrm>
            <a:off x="4470400" y="5197576"/>
            <a:ext cx="2514600" cy="2044149"/>
          </a:xfrm>
          <a:prstGeom prst="rect">
            <a:avLst/>
          </a:prstGeom>
        </p:spPr>
        <p:txBody>
          <a:bodyPr vert="horz" wrap="square" lIns="0" tIns="121920" rIns="0" bIns="0" rtlCol="0">
            <a:spAutoFit/>
          </a:bodyPr>
          <a:lstStyle/>
          <a:p>
            <a:pPr marL="753110">
              <a:lnSpc>
                <a:spcPct val="100000"/>
              </a:lnSpc>
              <a:spcBef>
                <a:spcPts val="960"/>
              </a:spcBef>
            </a:pPr>
            <a:endParaRPr lang="en-US" sz="1400" spc="-5" dirty="0">
              <a:latin typeface="Times New Roman" panose="02020603050405020304"/>
              <a:cs typeface="Times New Roman" panose="02020603050405020304"/>
            </a:endParaRPr>
          </a:p>
          <a:p>
            <a:pPr marL="753110">
              <a:lnSpc>
                <a:spcPct val="100000"/>
              </a:lnSpc>
              <a:spcBef>
                <a:spcPts val="960"/>
              </a:spcBef>
            </a:pPr>
            <a:endParaRPr lang="en-IN" sz="1400" spc="-5" dirty="0">
              <a:latin typeface="Times New Roman" panose="02020603050405020304"/>
              <a:cs typeface="Times New Roman" panose="02020603050405020304"/>
            </a:endParaRPr>
          </a:p>
          <a:p>
            <a:pPr marL="753110">
              <a:lnSpc>
                <a:spcPct val="100000"/>
              </a:lnSpc>
              <a:spcBef>
                <a:spcPts val="960"/>
              </a:spcBef>
            </a:pPr>
            <a:endParaRPr lang="en-IN" sz="1400" spc="-5" dirty="0">
              <a:latin typeface="Times New Roman" panose="02020603050405020304"/>
              <a:cs typeface="Times New Roman" panose="02020603050405020304"/>
            </a:endParaRPr>
          </a:p>
          <a:p>
            <a:pPr marL="753110">
              <a:lnSpc>
                <a:spcPct val="100000"/>
              </a:lnSpc>
              <a:spcBef>
                <a:spcPts val="960"/>
              </a:spcBef>
            </a:pPr>
            <a:endParaRPr lang="en-IN" sz="1400" spc="-5" dirty="0">
              <a:latin typeface="Times New Roman" panose="02020603050405020304"/>
              <a:cs typeface="Times New Roman" panose="02020603050405020304"/>
            </a:endParaRPr>
          </a:p>
          <a:p>
            <a:pPr marL="753110">
              <a:lnSpc>
                <a:spcPct val="100000"/>
              </a:lnSpc>
              <a:spcBef>
                <a:spcPts val="960"/>
              </a:spcBef>
            </a:pPr>
            <a:r>
              <a:rPr sz="1400" spc="-5" dirty="0">
                <a:latin typeface="Times New Roman" panose="02020603050405020304"/>
                <a:cs typeface="Times New Roman" panose="02020603050405020304"/>
              </a:rPr>
              <a:t>Approved</a:t>
            </a:r>
            <a:r>
              <a:rPr sz="1400" spc="-5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by</a:t>
            </a:r>
            <a:endParaRPr sz="1400" dirty="0">
              <a:latin typeface="Times New Roman" panose="02020603050405020304"/>
              <a:cs typeface="Times New Roman" panose="02020603050405020304"/>
            </a:endParaRPr>
          </a:p>
          <a:p>
            <a:pPr marL="12700">
              <a:lnSpc>
                <a:spcPct val="100000"/>
              </a:lnSpc>
              <a:spcBef>
                <a:spcPts val="865"/>
              </a:spcBef>
            </a:pPr>
            <a:r>
              <a:rPr lang="en-US" sz="1400" b="1" spc="-5" dirty="0">
                <a:latin typeface="Times New Roman" panose="02020603050405020304"/>
                <a:cs typeface="Times New Roman" panose="02020603050405020304"/>
              </a:rPr>
              <a:t>            </a:t>
            </a:r>
            <a:r>
              <a:rPr lang="en-US" sz="1400" b="1" spc="-5" dirty="0" smtClean="0">
                <a:latin typeface="Times New Roman" panose="02020603050405020304"/>
                <a:cs typeface="Times New Roman" panose="02020603050405020304"/>
              </a:rPr>
              <a:t>CHINNAIYAN </a:t>
            </a:r>
            <a:r>
              <a:rPr lang="en-US" sz="1400" b="1" spc="-5" dirty="0">
                <a:latin typeface="Times New Roman" panose="02020603050405020304"/>
                <a:cs typeface="Times New Roman" panose="02020603050405020304"/>
              </a:rPr>
              <a:t>G</a:t>
            </a:r>
            <a:endParaRPr sz="1400" dirty="0">
              <a:latin typeface="Times New Roman" panose="02020603050405020304"/>
              <a:cs typeface="Times New Roman" panose="02020603050405020304"/>
            </a:endParaRPr>
          </a:p>
        </p:txBody>
      </p:sp>
      <p:sp>
        <p:nvSpPr>
          <p:cNvPr id="7" name="object 7"/>
          <p:cNvSpPr/>
          <p:nvPr/>
        </p:nvSpPr>
        <p:spPr>
          <a:xfrm>
            <a:off x="2219460" y="9067406"/>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14239" y="9010650"/>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10" name="TextBox 9"/>
          <p:cNvSpPr txBox="1"/>
          <p:nvPr/>
        </p:nvSpPr>
        <p:spPr>
          <a:xfrm>
            <a:off x="591185" y="1085850"/>
            <a:ext cx="6673215" cy="6678751"/>
          </a:xfrm>
          <a:prstGeom prst="rect">
            <a:avLst/>
          </a:prstGeom>
          <a:noFill/>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ABOUT PUMO TECHNOVATION </a:t>
            </a:r>
          </a:p>
          <a:p>
            <a:pPr algn="ctr"/>
            <a:endParaRPr lang="en-US" sz="24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are the India's Largest Design, Developer and Manufacture of Fracture CON ROD's also Owning Technical Campus Collaborated with world's leading companies like FANUC INDIA, MITSUBISHI CUTTING TOOLS, ACCURATE GAUGES, ADITYA MEASUREMENTS, RENISHAW &amp; MITUTOYA (JAPAN).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Our total lab setup is focused for engineer’s and industries updating requirements. the tech campus is completely accelerating under the guidance of industrial experts having 27+ years’ experience and young aspirants, </a:t>
            </a:r>
            <a:r>
              <a:rPr lang="en-US" sz="2000" dirty="0" err="1">
                <a:latin typeface="Times New Roman" panose="02020603050405020304" pitchFamily="18" charset="0"/>
                <a:cs typeface="Times New Roman" panose="02020603050405020304" pitchFamily="18" charset="0"/>
              </a:rPr>
              <a:t>Pumo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Technovation</a:t>
            </a:r>
            <a:r>
              <a:rPr lang="en-US" sz="2000" dirty="0">
                <a:latin typeface="Times New Roman" panose="02020603050405020304" pitchFamily="18" charset="0"/>
                <a:cs typeface="Times New Roman" panose="02020603050405020304" pitchFamily="18" charset="0"/>
              </a:rPr>
              <a:t> is the first tech campus to have all facilities &amp; labs in India to offer training courses and job assurance all under one roof.</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Pumo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Technovation</a:t>
            </a:r>
            <a:r>
              <a:rPr lang="en-US" sz="2000" dirty="0">
                <a:latin typeface="Times New Roman" panose="02020603050405020304" pitchFamily="18" charset="0"/>
                <a:cs typeface="Times New Roman" panose="02020603050405020304" pitchFamily="18" charset="0"/>
              </a:rPr>
              <a:t> Training in IT, Electronics &amp; Electricals creating experts for emerging technology industries and specialist technology jobs.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part of CADD Centre, which is Asia's largest CAD/CAM/CAE training institute.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14239" y="9010650"/>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3" name="TextBox 2"/>
          <p:cNvSpPr txBox="1"/>
          <p:nvPr/>
        </p:nvSpPr>
        <p:spPr>
          <a:xfrm>
            <a:off x="616248" y="1162050"/>
            <a:ext cx="6390658" cy="6832640"/>
          </a:xfrm>
          <a:prstGeom prst="rect">
            <a:avLst/>
          </a:prstGeom>
          <a:noFill/>
        </p:spPr>
        <p:txBody>
          <a:bodyPr wrap="square">
            <a:spAutoFit/>
          </a:bodyPr>
          <a:lstStyle/>
          <a:p>
            <a:pPr algn="ctr"/>
            <a:r>
              <a:rPr lang="en-US" sz="2400" b="1" i="0" u="sng" dirty="0">
                <a:effectLst/>
                <a:latin typeface="Times New Roman" panose="02020603050405020304" pitchFamily="18" charset="0"/>
                <a:cs typeface="Times New Roman" panose="02020603050405020304" pitchFamily="18" charset="0"/>
              </a:rPr>
              <a:t>PROJECT OBJECTIVE</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GB" b="1" dirty="0" smtClean="0">
                <a:latin typeface="Times New Roman" pitchFamily="18" charset="0"/>
                <a:cs typeface="Times New Roman" pitchFamily="18" charset="0"/>
              </a:rPr>
              <a:t>Inventory Management</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The system allows for the addition and viewing of medicines in the pharmacy's inventory, helping manage stock levels effectively.</a:t>
            </a:r>
          </a:p>
          <a:p>
            <a:r>
              <a:rPr lang="en-GB" b="1" dirty="0" smtClean="0">
                <a:latin typeface="Times New Roman" pitchFamily="18" charset="0"/>
                <a:cs typeface="Times New Roman" pitchFamily="18" charset="0"/>
              </a:rPr>
              <a:t>Sales Processing</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Users can process sales for medicines, deducting the sold quantity from the inventory and calculating the total amount based on the price.</a:t>
            </a:r>
          </a:p>
          <a:p>
            <a:r>
              <a:rPr lang="en-GB" b="1" dirty="0" smtClean="0">
                <a:latin typeface="Times New Roman" pitchFamily="18" charset="0"/>
                <a:cs typeface="Times New Roman" pitchFamily="18" charset="0"/>
              </a:rPr>
              <a:t>Prescription Management</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The system enables the addition and viewing of patient prescriptions, maintaining a record of what medications are prescribed to which patients.</a:t>
            </a:r>
          </a:p>
          <a:p>
            <a:r>
              <a:rPr lang="en-GB" b="1" dirty="0" smtClean="0">
                <a:latin typeface="Times New Roman" pitchFamily="18" charset="0"/>
                <a:cs typeface="Times New Roman" pitchFamily="18" charset="0"/>
              </a:rPr>
              <a:t>User Interaction</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The program features a command-line interface that provides a menu for users to interact with, making it easy to navigate through the available functions.</a:t>
            </a:r>
          </a:p>
          <a:p>
            <a:r>
              <a:rPr lang="en-GB" b="1" dirty="0" smtClean="0">
                <a:latin typeface="Times New Roman" pitchFamily="18" charset="0"/>
                <a:cs typeface="Times New Roman" pitchFamily="18" charset="0"/>
              </a:rPr>
              <a:t>Input Validation</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The system checks for sufficient quantities during sales, ensuring that the pharmacy does not sell more medicine than is available.</a:t>
            </a:r>
          </a:p>
          <a:p>
            <a:r>
              <a:rPr lang="en-GB" b="1" dirty="0" smtClean="0">
                <a:latin typeface="Times New Roman" pitchFamily="18" charset="0"/>
                <a:cs typeface="Times New Roman" pitchFamily="18" charset="0"/>
              </a:rPr>
              <a:t>Clear Output</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The output messages clearly communicate the success or failure of operations, providing feedback to the user.</a:t>
            </a:r>
          </a:p>
          <a:p>
            <a:pPr algn="just"/>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14239" y="9010650"/>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6" name="TextBox 5"/>
          <p:cNvSpPr txBox="1"/>
          <p:nvPr/>
        </p:nvSpPr>
        <p:spPr>
          <a:xfrm>
            <a:off x="584200" y="628651"/>
            <a:ext cx="6324600" cy="8309967"/>
          </a:xfrm>
          <a:prstGeom prst="rect">
            <a:avLst/>
          </a:prstGeom>
          <a:noFill/>
        </p:spPr>
        <p:txBody>
          <a:bodyPr wrap="square">
            <a:spAutoFit/>
          </a:bodyPr>
          <a:lstStyle/>
          <a:p>
            <a:r>
              <a:rPr lang="en-IN" sz="2400" b="1" u="sng" dirty="0"/>
              <a:t>HARDWARE AND SOFTWARE REQUIREMENTS: </a:t>
            </a:r>
          </a:p>
          <a:p>
            <a:endParaRPr lang="en-IN" sz="2400" b="1" u="sng" dirty="0"/>
          </a:p>
          <a:p>
            <a:r>
              <a:rPr lang="en-IN" sz="2400" b="1" u="sng" dirty="0"/>
              <a:t>HARDWARE : </a:t>
            </a:r>
          </a:p>
          <a:p>
            <a:endParaRPr lang="en-IN" sz="2400" b="1" u="sng" dirty="0"/>
          </a:p>
          <a:p>
            <a:r>
              <a:rPr lang="en-IN" dirty="0">
                <a:latin typeface="Times New Roman" panose="02020603050405020304" pitchFamily="18" charset="0"/>
                <a:cs typeface="Times New Roman" panose="02020603050405020304" pitchFamily="18" charset="0"/>
              </a:rPr>
              <a:t>✓ Device name               </a:t>
            </a:r>
            <a:r>
              <a:rPr lang="en-IN" dirty="0" smtClean="0">
                <a:latin typeface="Times New Roman" panose="02020603050405020304" pitchFamily="18" charset="0"/>
                <a:cs typeface="Times New Roman" panose="02020603050405020304" pitchFamily="18" charset="0"/>
              </a:rPr>
              <a:t>: DESKTOP-O9C1VQ2</a:t>
            </a:r>
            <a:endParaRPr lang="en-US" alt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Processor                    </a:t>
            </a:r>
            <a:r>
              <a:rPr lang="en-IN" dirty="0" smtClean="0">
                <a:latin typeface="Times New Roman" panose="02020603050405020304" pitchFamily="18" charset="0"/>
                <a:cs typeface="Times New Roman" panose="02020603050405020304" pitchFamily="18" charset="0"/>
              </a:rPr>
              <a:t>:AMD PRO A4-4350B R4, 5 COMPUTE			 CORES 2C+3G    2.50 GHz</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Installed RAM 	</a:t>
            </a:r>
            <a:r>
              <a:rPr lang="en-IN" dirty="0" smtClean="0">
                <a:latin typeface="Times New Roman" panose="02020603050405020304" pitchFamily="18" charset="0"/>
                <a:cs typeface="Times New Roman" panose="02020603050405020304" pitchFamily="18" charset="0"/>
              </a:rPr>
              <a:t>          : 4.00 GB (3.84 GB usable)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Device ID	</a:t>
            </a:r>
            <a:r>
              <a:rPr lang="en-IN" dirty="0" smtClean="0">
                <a:latin typeface="Times New Roman" panose="02020603050405020304" pitchFamily="18" charset="0"/>
                <a:cs typeface="Times New Roman" panose="02020603050405020304" pitchFamily="18" charset="0"/>
              </a:rPr>
              <a:t>          :B9AF4930-6554-4448-ABD8-				5D97B0D0DB79-</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Product ID 	 </a:t>
            </a:r>
            <a:r>
              <a:rPr lang="en-IN" dirty="0" smtClean="0">
                <a:latin typeface="Times New Roman" panose="02020603050405020304" pitchFamily="18" charset="0"/>
                <a:cs typeface="Times New Roman" panose="02020603050405020304" pitchFamily="18" charset="0"/>
              </a:rPr>
              <a:t>          :00379-20000-00001-AAOEM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System type 	</a:t>
            </a:r>
            <a:r>
              <a:rPr lang="en-IN" dirty="0" smtClean="0">
                <a:latin typeface="Times New Roman" panose="02020603050405020304" pitchFamily="18" charset="0"/>
                <a:cs typeface="Times New Roman" panose="02020603050405020304" pitchFamily="18" charset="0"/>
              </a:rPr>
              <a:t>           :64-bit operating system, x64-based 			processor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Pen and touch	</a:t>
            </a:r>
            <a:r>
              <a:rPr lang="en-IN"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No pen or touch input is available for 			this display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SOFTWARE: </a:t>
            </a:r>
            <a:endParaRPr lang="en-IN" sz="2400" b="1" u="sng"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PyCharm</a:t>
            </a:r>
            <a:r>
              <a:rPr lang="en-IN" dirty="0" smtClean="0">
                <a:latin typeface="Times New Roman" panose="02020603050405020304" pitchFamily="18" charset="0"/>
                <a:cs typeface="Times New Roman" panose="02020603050405020304" pitchFamily="18" charset="0"/>
              </a:rPr>
              <a:t> Community Edition 2024.1.4</a:t>
            </a:r>
            <a:endParaRPr lang="en-US" alt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✓Python</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374540" y="9293457"/>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432953" y="379210"/>
            <a:ext cx="6819902" cy="707886"/>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SOURCE CODE:</a:t>
            </a:r>
          </a:p>
          <a:p>
            <a:endParaRPr lang="en-IN" sz="2000" b="1" u="sng"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7235212" y="8716920"/>
          <a:ext cx="333988" cy="1989180"/>
        </p:xfrm>
        <a:graphic>
          <a:graphicData uri="http://schemas.openxmlformats.org/drawingml/2006/table">
            <a:tbl>
              <a:tblPr/>
              <a:tblGrid>
                <a:gridCol w="187222">
                  <a:extLst>
                    <a:ext uri="{9D8B030D-6E8A-4147-A177-3AD203B41FA5}">
                      <a16:colId xmlns="" xmlns:a16="http://schemas.microsoft.com/office/drawing/2014/main" val="20000"/>
                    </a:ext>
                  </a:extLst>
                </a:gridCol>
                <a:gridCol w="146766">
                  <a:extLst>
                    <a:ext uri="{9D8B030D-6E8A-4147-A177-3AD203B41FA5}">
                      <a16:colId xmlns="" xmlns:a16="http://schemas.microsoft.com/office/drawing/2014/main" val="20001"/>
                    </a:ext>
                  </a:extLst>
                </a:gridCol>
              </a:tblGrid>
              <a:tr h="1989180">
                <a:tc>
                  <a:txBody>
                    <a:bodyPr/>
                    <a:lstStyle/>
                    <a:p>
                      <a:endParaRPr lang="en-US" dirty="0"/>
                    </a:p>
                  </a:txBody>
                  <a:tcPr marL="80911" marR="80911" marT="30342" marB="30342">
                    <a:lnL>
                      <a:noFill/>
                    </a:lnL>
                    <a:lnR>
                      <a:noFill/>
                    </a:lnR>
                    <a:lnT>
                      <a:noFill/>
                    </a:lnT>
                    <a:lnB>
                      <a:noFill/>
                    </a:lnB>
                  </a:tcPr>
                </a:tc>
                <a:tc>
                  <a:txBody>
                    <a:bodyPr/>
                    <a:lstStyle/>
                    <a:p>
                      <a:endParaRPr lang="en-US" dirty="0"/>
                    </a:p>
                  </a:txBody>
                  <a:tcPr marL="60683" marR="60683" marT="30342" marB="30342" anchor="ctr">
                    <a:lnL>
                      <a:noFill/>
                    </a:lnL>
                    <a:lnR>
                      <a:noFill/>
                    </a:lnR>
                    <a:lnT>
                      <a:noFill/>
                    </a:lnT>
                    <a:lnB>
                      <a:noFill/>
                    </a:lnB>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7856566" y="3567100"/>
            <a:ext cx="6567170" cy="9174106"/>
          </a:xfrm>
          <a:prstGeom prst="rect">
            <a:avLst/>
          </a:prstGeom>
          <a:noFill/>
        </p:spPr>
        <p:txBody>
          <a:bodyPr wrap="square">
            <a:noAutofit/>
          </a:bodyPr>
          <a:lstStyle/>
          <a:p>
            <a:endParaRPr lang="en-IN" dirty="0"/>
          </a:p>
          <a:p>
            <a:endParaRPr lang="en-IN" dirty="0"/>
          </a:p>
          <a:p>
            <a:endParaRPr lang="en-IN" dirty="0"/>
          </a:p>
        </p:txBody>
      </p:sp>
      <p:sp>
        <p:nvSpPr>
          <p:cNvPr id="9" name="Rectangle 8"/>
          <p:cNvSpPr/>
          <p:nvPr/>
        </p:nvSpPr>
        <p:spPr>
          <a:xfrm>
            <a:off x="498452" y="1066770"/>
            <a:ext cx="6643734" cy="7171194"/>
          </a:xfrm>
          <a:prstGeom prst="rect">
            <a:avLst/>
          </a:prstGeom>
        </p:spPr>
        <p:txBody>
          <a:bodyPr wrap="square">
            <a:spAutoFit/>
          </a:bodyPr>
          <a:lstStyle/>
          <a:p>
            <a:r>
              <a:rPr lang="en-US" sz="2000" dirty="0" smtClean="0">
                <a:latin typeface="Times New Roman" pitchFamily="18" charset="0"/>
                <a:cs typeface="Times New Roman" pitchFamily="18" charset="0"/>
              </a:rPr>
              <a:t>class Pharmacy:</a:t>
            </a:r>
          </a:p>
          <a:p>
            <a:r>
              <a:rPr lang="en-US" sz="2000" dirty="0" smtClean="0">
                <a:latin typeface="Times New Roman" pitchFamily="18" charset="0"/>
                <a:cs typeface="Times New Roman" pitchFamily="18" charset="0"/>
              </a:rPr>
              <a:t>    def __init__(self):</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 = {}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self.prescriptions</a:t>
            </a:r>
            <a:r>
              <a:rPr lang="en-US" sz="2000" dirty="0" smtClean="0">
                <a:latin typeface="Times New Roman" pitchFamily="18" charset="0"/>
                <a:cs typeface="Times New Roman" pitchFamily="18" charset="0"/>
              </a:rPr>
              <a:t> = []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add_medicine</a:t>
            </a:r>
            <a:r>
              <a:rPr lang="en-US" sz="2000" dirty="0" smtClean="0">
                <a:latin typeface="Times New Roman" pitchFamily="18" charset="0"/>
                <a:cs typeface="Times New Roman" pitchFamily="18" charset="0"/>
              </a:rPr>
              <a:t>(self, name, quantity, price):</a:t>
            </a:r>
          </a:p>
          <a:p>
            <a:r>
              <a:rPr lang="en-US" sz="2000" dirty="0" smtClean="0">
                <a:latin typeface="Times New Roman" pitchFamily="18" charset="0"/>
                <a:cs typeface="Times New Roman" pitchFamily="18" charset="0"/>
              </a:rPr>
              <a:t>        if name in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current_quantity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current_price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[name]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[name] = (</a:t>
            </a:r>
            <a:r>
              <a:rPr lang="en-US" sz="2000" dirty="0" err="1" smtClean="0">
                <a:latin typeface="Times New Roman" pitchFamily="18" charset="0"/>
                <a:cs typeface="Times New Roman" pitchFamily="18" charset="0"/>
              </a:rPr>
              <a:t>current_quantity</a:t>
            </a:r>
            <a:r>
              <a:rPr lang="en-US" sz="2000" dirty="0" smtClean="0">
                <a:latin typeface="Times New Roman" pitchFamily="18" charset="0"/>
                <a:cs typeface="Times New Roman" pitchFamily="18" charset="0"/>
              </a:rPr>
              <a:t> + quantity, 	price)</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[name] = (quantity, price)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f"Medicine</a:t>
            </a:r>
            <a:r>
              <a:rPr lang="en-US" sz="2000" dirty="0" smtClean="0">
                <a:latin typeface="Times New Roman" pitchFamily="18" charset="0"/>
                <a:cs typeface="Times New Roman" pitchFamily="18" charset="0"/>
              </a:rPr>
              <a:t> '{name}' added successfully.")</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view_inventory</a:t>
            </a:r>
            <a:r>
              <a:rPr lang="en-US" sz="2000" dirty="0" smtClean="0">
                <a:latin typeface="Times New Roman" pitchFamily="18" charset="0"/>
                <a:cs typeface="Times New Roman" pitchFamily="18" charset="0"/>
              </a:rPr>
              <a:t>(self):</a:t>
            </a:r>
          </a:p>
          <a:p>
            <a:r>
              <a:rPr lang="en-US" sz="2000" dirty="0" smtClean="0">
                <a:latin typeface="Times New Roman" pitchFamily="18" charset="0"/>
                <a:cs typeface="Times New Roman" pitchFamily="18" charset="0"/>
              </a:rPr>
              <a:t>        if not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print("Inventory is empty.")</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nInventory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for name, (quantity, price) in </a:t>
            </a:r>
            <a:r>
              <a:rPr lang="en-US" sz="2000" dirty="0" err="1" smtClean="0">
                <a:latin typeface="Times New Roman" pitchFamily="18" charset="0"/>
                <a:cs typeface="Times New Roman" pitchFamily="18" charset="0"/>
              </a:rPr>
              <a:t>self.inventory.items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f"Name</a:t>
            </a:r>
            <a:r>
              <a:rPr lang="en-US" sz="2000" dirty="0" smtClean="0">
                <a:latin typeface="Times New Roman" pitchFamily="18" charset="0"/>
                <a:cs typeface="Times New Roman" pitchFamily="18" charset="0"/>
              </a:rPr>
              <a:t>: {name}, Quantity: {quantity}, Price: 		{price}")</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374540" y="9293457"/>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432953" y="379210"/>
            <a:ext cx="6819902" cy="707886"/>
          </a:xfrm>
          <a:prstGeom prst="rect">
            <a:avLst/>
          </a:prstGeom>
          <a:noFill/>
        </p:spPr>
        <p:txBody>
          <a:bodyPr wrap="square">
            <a:spAutoFit/>
          </a:bodyPr>
          <a:lstStyle/>
          <a:p>
            <a:endParaRPr lang="en-IN" sz="2000" b="1" u="sng"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856566" y="3567100"/>
            <a:ext cx="6567170" cy="9174106"/>
          </a:xfrm>
          <a:prstGeom prst="rect">
            <a:avLst/>
          </a:prstGeom>
          <a:noFill/>
        </p:spPr>
        <p:txBody>
          <a:bodyPr wrap="square">
            <a:noAutofit/>
          </a:bodyPr>
          <a:lstStyle/>
          <a:p>
            <a:endParaRPr lang="en-IN" dirty="0"/>
          </a:p>
          <a:p>
            <a:endParaRPr lang="en-IN" dirty="0"/>
          </a:p>
          <a:p>
            <a:endParaRPr lang="en-IN" dirty="0"/>
          </a:p>
        </p:txBody>
      </p:sp>
      <p:sp>
        <p:nvSpPr>
          <p:cNvPr id="9" name="Rectangle 8"/>
          <p:cNvSpPr/>
          <p:nvPr/>
        </p:nvSpPr>
        <p:spPr>
          <a:xfrm>
            <a:off x="498452" y="995332"/>
            <a:ext cx="6715172" cy="7478970"/>
          </a:xfrm>
          <a:prstGeom prst="rect">
            <a:avLst/>
          </a:prstGeom>
        </p:spPr>
        <p:txBody>
          <a:bodyPr wrap="square">
            <a:spAutoFit/>
          </a:bodyPr>
          <a:lstStyle/>
          <a:p>
            <a:r>
              <a:rPr lang="en-US" sz="2000" dirty="0" smtClean="0">
                <a:latin typeface="Times New Roman" pitchFamily="18" charset="0"/>
                <a:cs typeface="Times New Roman" pitchFamily="18" charset="0"/>
              </a:rPr>
              <a:t>   def sale(self, name, quantity):</a:t>
            </a:r>
          </a:p>
          <a:p>
            <a:r>
              <a:rPr lang="en-US" sz="2000" dirty="0" smtClean="0">
                <a:latin typeface="Times New Roman" pitchFamily="18" charset="0"/>
                <a:cs typeface="Times New Roman" pitchFamily="18" charset="0"/>
              </a:rPr>
              <a:t>        if name in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current_quantity</a:t>
            </a:r>
            <a:r>
              <a:rPr lang="en-US" sz="2000" dirty="0" smtClean="0">
                <a:latin typeface="Times New Roman" pitchFamily="18" charset="0"/>
                <a:cs typeface="Times New Roman" pitchFamily="18" charset="0"/>
              </a:rPr>
              <a:t>, price =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[name]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if quantity &lt;= </a:t>
            </a:r>
            <a:r>
              <a:rPr lang="en-US" sz="2000" dirty="0" err="1" smtClean="0">
                <a:latin typeface="Times New Roman" pitchFamily="18" charset="0"/>
                <a:cs typeface="Times New Roman" pitchFamily="18" charset="0"/>
              </a:rPr>
              <a:t>current_quantity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total_amount</a:t>
            </a:r>
            <a:r>
              <a:rPr lang="en-US" sz="2000" dirty="0" smtClean="0">
                <a:latin typeface="Times New Roman" pitchFamily="18" charset="0"/>
                <a:cs typeface="Times New Roman" pitchFamily="18" charset="0"/>
              </a:rPr>
              <a:t> = quantity * price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self.inventory</a:t>
            </a:r>
            <a:r>
              <a:rPr lang="en-US" sz="2000" dirty="0" smtClean="0">
                <a:latin typeface="Times New Roman" pitchFamily="18" charset="0"/>
                <a:cs typeface="Times New Roman" pitchFamily="18" charset="0"/>
              </a:rPr>
              <a:t>[name] = (</a:t>
            </a:r>
            <a:r>
              <a:rPr lang="en-US" sz="2000" dirty="0" err="1" smtClean="0">
                <a:latin typeface="Times New Roman" pitchFamily="18" charset="0"/>
                <a:cs typeface="Times New Roman" pitchFamily="18" charset="0"/>
              </a:rPr>
              <a:t>current_quantity</a:t>
            </a:r>
            <a:r>
              <a:rPr lang="en-US" sz="2000" dirty="0" smtClean="0">
                <a:latin typeface="Times New Roman" pitchFamily="18" charset="0"/>
                <a:cs typeface="Times New Roman" pitchFamily="18" charset="0"/>
              </a:rPr>
              <a:t> - quantity, 		  price)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f"Sale</a:t>
            </a:r>
            <a:r>
              <a:rPr lang="en-US" sz="2000" dirty="0" smtClean="0">
                <a:latin typeface="Times New Roman" pitchFamily="18" charset="0"/>
                <a:cs typeface="Times New Roman" pitchFamily="18" charset="0"/>
              </a:rPr>
              <a:t> processed: {name}, Quantity: {quantity}, 	  Total Amount: {</a:t>
            </a:r>
            <a:r>
              <a:rPr lang="en-US" sz="2000" dirty="0" err="1" smtClean="0">
                <a:latin typeface="Times New Roman" pitchFamily="18" charset="0"/>
                <a:cs typeface="Times New Roman" pitchFamily="18" charset="0"/>
              </a:rPr>
              <a:t>total_amount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f"Not</a:t>
            </a:r>
            <a:r>
              <a:rPr lang="en-US" sz="2000" dirty="0" smtClean="0">
                <a:latin typeface="Times New Roman" pitchFamily="18" charset="0"/>
                <a:cs typeface="Times New Roman" pitchFamily="18" charset="0"/>
              </a:rPr>
              <a:t> enough quantity of '{name}' in 	    	inventory.")</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f"Medicine</a:t>
            </a:r>
            <a:r>
              <a:rPr lang="en-US" sz="2000" dirty="0" smtClean="0">
                <a:latin typeface="Times New Roman" pitchFamily="18" charset="0"/>
                <a:cs typeface="Times New Roman" pitchFamily="18" charset="0"/>
              </a:rPr>
              <a:t> '{name}' not found in inventory.")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add_prescription</a:t>
            </a:r>
            <a:r>
              <a:rPr lang="en-US" sz="2000" dirty="0" smtClean="0">
                <a:latin typeface="Times New Roman" pitchFamily="18" charset="0"/>
                <a:cs typeface="Times New Roman" pitchFamily="18" charset="0"/>
              </a:rPr>
              <a:t>(self, </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 	quantity):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self.prescriptions.append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'quantity': quantity</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f"Prescription</a:t>
            </a:r>
            <a:r>
              <a:rPr lang="en-US" sz="2000" dirty="0" smtClean="0">
                <a:latin typeface="Times New Roman" pitchFamily="18" charset="0"/>
                <a:cs typeface="Times New Roman" pitchFamily="18" charset="0"/>
              </a:rPr>
              <a:t> added for patient '{</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374540" y="9293457"/>
            <a:ext cx="2813134" cy="851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4" name="TextBox 3"/>
          <p:cNvSpPr txBox="1"/>
          <p:nvPr/>
        </p:nvSpPr>
        <p:spPr>
          <a:xfrm>
            <a:off x="432953" y="379210"/>
            <a:ext cx="6819902" cy="707886"/>
          </a:xfrm>
          <a:prstGeom prst="rect">
            <a:avLst/>
          </a:prstGeom>
          <a:noFill/>
        </p:spPr>
        <p:txBody>
          <a:bodyPr wrap="square">
            <a:spAutoFit/>
          </a:bodyPr>
          <a:lstStyle/>
          <a:p>
            <a:endParaRPr lang="en-IN" sz="2000" b="1" u="sng"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856566" y="3567100"/>
            <a:ext cx="6567170" cy="9174106"/>
          </a:xfrm>
          <a:prstGeom prst="rect">
            <a:avLst/>
          </a:prstGeom>
          <a:noFill/>
        </p:spPr>
        <p:txBody>
          <a:bodyPr wrap="square">
            <a:noAutofit/>
          </a:bodyPr>
          <a:lstStyle/>
          <a:p>
            <a:endParaRPr lang="en-IN" dirty="0"/>
          </a:p>
          <a:p>
            <a:endParaRPr lang="en-IN" dirty="0"/>
          </a:p>
          <a:p>
            <a:endParaRPr lang="en-IN" dirty="0"/>
          </a:p>
        </p:txBody>
      </p:sp>
      <p:sp>
        <p:nvSpPr>
          <p:cNvPr id="9" name="Rectangle 8"/>
          <p:cNvSpPr/>
          <p:nvPr/>
        </p:nvSpPr>
        <p:spPr>
          <a:xfrm>
            <a:off x="427014" y="423828"/>
            <a:ext cx="6715172" cy="8710077"/>
          </a:xfrm>
          <a:prstGeom prst="rect">
            <a:avLst/>
          </a:prstGeom>
        </p:spPr>
        <p:txBody>
          <a:bodyPr wrap="square">
            <a:spAutoFit/>
          </a:bodyPr>
          <a:lstStyle/>
          <a:p>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view_prescriptions</a:t>
            </a:r>
            <a:r>
              <a:rPr lang="en-US" sz="2000" dirty="0" smtClean="0">
                <a:latin typeface="Times New Roman" pitchFamily="18" charset="0"/>
                <a:cs typeface="Times New Roman" pitchFamily="18" charset="0"/>
              </a:rPr>
              <a:t>(self):</a:t>
            </a:r>
          </a:p>
          <a:p>
            <a:r>
              <a:rPr lang="en-US" sz="2000" dirty="0" smtClean="0">
                <a:latin typeface="Times New Roman" pitchFamily="18" charset="0"/>
                <a:cs typeface="Times New Roman" pitchFamily="18" charset="0"/>
              </a:rPr>
              <a:t>        if not </a:t>
            </a:r>
            <a:r>
              <a:rPr lang="en-US" sz="2000" dirty="0" err="1" smtClean="0">
                <a:latin typeface="Times New Roman" pitchFamily="18" charset="0"/>
                <a:cs typeface="Times New Roman" pitchFamily="18" charset="0"/>
              </a:rPr>
              <a:t>self.prescriptions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print("No prescriptions found.")</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nPrescriptions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for prescription in </a:t>
            </a:r>
            <a:r>
              <a:rPr lang="en-US" sz="2000" dirty="0" err="1" smtClean="0">
                <a:latin typeface="Times New Roman" pitchFamily="18" charset="0"/>
                <a:cs typeface="Times New Roman" pitchFamily="18" charset="0"/>
              </a:rPr>
              <a:t>self.prescriptions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f"Patient</a:t>
            </a:r>
            <a:r>
              <a:rPr lang="en-US" sz="2000" dirty="0" smtClean="0">
                <a:latin typeface="Times New Roman" pitchFamily="18" charset="0"/>
                <a:cs typeface="Times New Roman" pitchFamily="18" charset="0"/>
              </a:rPr>
              <a:t> Name: {prescription['</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       	Medicine: {prescription['</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 Quantity:  	{prescription['quantity']}")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 menu(self):</a:t>
            </a:r>
          </a:p>
          <a:p>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nPharmacy</a:t>
            </a:r>
            <a:r>
              <a:rPr lang="en-US" sz="2000" dirty="0" smtClean="0">
                <a:latin typeface="Times New Roman" pitchFamily="18" charset="0"/>
                <a:cs typeface="Times New Roman" pitchFamily="18" charset="0"/>
              </a:rPr>
              <a:t> Management System")</a:t>
            </a:r>
          </a:p>
          <a:p>
            <a:r>
              <a:rPr lang="en-US" sz="2000" dirty="0" smtClean="0">
                <a:latin typeface="Times New Roman" pitchFamily="18" charset="0"/>
                <a:cs typeface="Times New Roman" pitchFamily="18" charset="0"/>
              </a:rPr>
              <a:t>        print("1) Add Medicine")</a:t>
            </a:r>
          </a:p>
          <a:p>
            <a:r>
              <a:rPr lang="en-US" sz="2000" dirty="0" smtClean="0">
                <a:latin typeface="Times New Roman" pitchFamily="18" charset="0"/>
                <a:cs typeface="Times New Roman" pitchFamily="18" charset="0"/>
              </a:rPr>
              <a:t>        print("2) View Inventory")</a:t>
            </a:r>
          </a:p>
          <a:p>
            <a:r>
              <a:rPr lang="en-US" sz="2000" dirty="0" smtClean="0">
                <a:latin typeface="Times New Roman" pitchFamily="18" charset="0"/>
                <a:cs typeface="Times New Roman" pitchFamily="18" charset="0"/>
              </a:rPr>
              <a:t>        print("3) Process Sale")</a:t>
            </a:r>
          </a:p>
          <a:p>
            <a:r>
              <a:rPr lang="en-US" sz="2000" dirty="0" smtClean="0">
                <a:latin typeface="Times New Roman" pitchFamily="18" charset="0"/>
                <a:cs typeface="Times New Roman" pitchFamily="18" charset="0"/>
              </a:rPr>
              <a:t>        print("4) Add Prescription")</a:t>
            </a:r>
          </a:p>
          <a:p>
            <a:r>
              <a:rPr lang="en-US" sz="2000" dirty="0" smtClean="0">
                <a:latin typeface="Times New Roman" pitchFamily="18" charset="0"/>
                <a:cs typeface="Times New Roman" pitchFamily="18" charset="0"/>
              </a:rPr>
              <a:t>        print("5) View Prescriptions")</a:t>
            </a:r>
          </a:p>
          <a:p>
            <a:r>
              <a:rPr lang="en-US" sz="2000" dirty="0" smtClean="0">
                <a:latin typeface="Times New Roman" pitchFamily="18" charset="0"/>
                <a:cs typeface="Times New Roman" pitchFamily="18" charset="0"/>
              </a:rPr>
              <a:t>        print("6) Exit")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 run(self):</a:t>
            </a:r>
          </a:p>
          <a:p>
            <a:r>
              <a:rPr lang="en-US" sz="2000" dirty="0" smtClean="0">
                <a:latin typeface="Times New Roman" pitchFamily="18" charset="0"/>
                <a:cs typeface="Times New Roman" pitchFamily="18" charset="0"/>
              </a:rPr>
              <a:t>        while True: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self.menu</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choice = input("Enter your choice: ")</a:t>
            </a:r>
          </a:p>
          <a:p>
            <a:r>
              <a:rPr lang="en-US" sz="2000" dirty="0" smtClean="0">
                <a:latin typeface="Times New Roman" pitchFamily="18" charset="0"/>
                <a:cs typeface="Times New Roman" pitchFamily="18" charset="0"/>
              </a:rPr>
              <a:t>            if choice == '1':</a:t>
            </a:r>
          </a:p>
          <a:p>
            <a:r>
              <a:rPr lang="en-US" sz="2000" dirty="0" smtClean="0">
                <a:latin typeface="Times New Roman" pitchFamily="18" charset="0"/>
                <a:cs typeface="Times New Roman" pitchFamily="18" charset="0"/>
              </a:rPr>
              <a:t>                name = input("Enter medicine name: ")</a:t>
            </a:r>
          </a:p>
          <a:p>
            <a:r>
              <a:rPr lang="en-US" sz="2000" dirty="0" smtClean="0">
                <a:latin typeface="Times New Roman" pitchFamily="18" charset="0"/>
                <a:cs typeface="Times New Roman" pitchFamily="18" charset="0"/>
              </a:rPr>
              <a:t>                quantity =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(input("Enter quantity: "))</a:t>
            </a:r>
          </a:p>
          <a:p>
            <a:r>
              <a:rPr lang="en-US" sz="2000" dirty="0" smtClean="0">
                <a:latin typeface="Times New Roman" pitchFamily="18" charset="0"/>
                <a:cs typeface="Times New Roman" pitchFamily="18" charset="0"/>
              </a:rPr>
              <a:t>                price = float(input("Enter price: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self.add_medicine</a:t>
            </a:r>
            <a:r>
              <a:rPr lang="en-US" sz="2000" dirty="0" smtClean="0">
                <a:latin typeface="Times New Roman" pitchFamily="18" charset="0"/>
                <a:cs typeface="Times New Roman" pitchFamily="18" charset="0"/>
              </a:rPr>
              <a:t>(name, quantity, price)</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542677" y="9514715"/>
            <a:ext cx="2476860" cy="70779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04800" y="304799"/>
            <a:ext cx="6952615" cy="10084435"/>
          </a:xfrm>
          <a:custGeom>
            <a:avLst/>
            <a:gdLst/>
            <a:ahLst/>
            <a:cxnLst/>
            <a:rect l="l" t="t" r="r" b="b"/>
            <a:pathLst>
              <a:path w="6952615" h="10084435">
                <a:moveTo>
                  <a:pt x="6933946" y="18288"/>
                </a:moveTo>
                <a:lnTo>
                  <a:pt x="6895846" y="18288"/>
                </a:lnTo>
                <a:lnTo>
                  <a:pt x="6895846" y="56388"/>
                </a:lnTo>
                <a:lnTo>
                  <a:pt x="6895846" y="10027615"/>
                </a:lnTo>
                <a:lnTo>
                  <a:pt x="56388" y="10027615"/>
                </a:lnTo>
                <a:lnTo>
                  <a:pt x="56388" y="56388"/>
                </a:lnTo>
                <a:lnTo>
                  <a:pt x="6895846" y="56388"/>
                </a:lnTo>
                <a:lnTo>
                  <a:pt x="6895846" y="18288"/>
                </a:lnTo>
                <a:lnTo>
                  <a:pt x="56388" y="18288"/>
                </a:lnTo>
                <a:lnTo>
                  <a:pt x="18288" y="18288"/>
                </a:lnTo>
                <a:lnTo>
                  <a:pt x="18288" y="10065715"/>
                </a:lnTo>
                <a:lnTo>
                  <a:pt x="56388" y="10065715"/>
                </a:lnTo>
                <a:lnTo>
                  <a:pt x="6895846" y="10065715"/>
                </a:lnTo>
                <a:lnTo>
                  <a:pt x="6933946" y="10065715"/>
                </a:lnTo>
                <a:lnTo>
                  <a:pt x="6933946" y="18288"/>
                </a:lnTo>
                <a:close/>
              </a:path>
              <a:path w="6952615" h="10084435">
                <a:moveTo>
                  <a:pt x="6952234" y="0"/>
                </a:moveTo>
                <a:lnTo>
                  <a:pt x="6943090" y="0"/>
                </a:lnTo>
                <a:lnTo>
                  <a:pt x="6943090" y="9144"/>
                </a:lnTo>
                <a:lnTo>
                  <a:pt x="6943090" y="10074872"/>
                </a:lnTo>
                <a:lnTo>
                  <a:pt x="6895846" y="10074872"/>
                </a:lnTo>
                <a:lnTo>
                  <a:pt x="56388" y="10074872"/>
                </a:lnTo>
                <a:lnTo>
                  <a:pt x="9144" y="10074872"/>
                </a:lnTo>
                <a:lnTo>
                  <a:pt x="9144" y="9144"/>
                </a:lnTo>
                <a:lnTo>
                  <a:pt x="56388" y="9144"/>
                </a:lnTo>
                <a:lnTo>
                  <a:pt x="6895846" y="9144"/>
                </a:lnTo>
                <a:lnTo>
                  <a:pt x="6943090" y="9144"/>
                </a:lnTo>
                <a:lnTo>
                  <a:pt x="6943090" y="0"/>
                </a:lnTo>
                <a:lnTo>
                  <a:pt x="6895846" y="0"/>
                </a:lnTo>
                <a:lnTo>
                  <a:pt x="56388" y="0"/>
                </a:lnTo>
                <a:lnTo>
                  <a:pt x="9144" y="0"/>
                </a:lnTo>
                <a:lnTo>
                  <a:pt x="0" y="0"/>
                </a:lnTo>
                <a:lnTo>
                  <a:pt x="0" y="9144"/>
                </a:lnTo>
                <a:lnTo>
                  <a:pt x="0" y="10074872"/>
                </a:lnTo>
                <a:lnTo>
                  <a:pt x="0" y="10084003"/>
                </a:lnTo>
                <a:lnTo>
                  <a:pt x="9144" y="10084003"/>
                </a:lnTo>
                <a:lnTo>
                  <a:pt x="56388" y="10084003"/>
                </a:lnTo>
                <a:lnTo>
                  <a:pt x="6895846" y="10084003"/>
                </a:lnTo>
                <a:lnTo>
                  <a:pt x="6943090" y="10084003"/>
                </a:lnTo>
                <a:lnTo>
                  <a:pt x="6952234" y="10084003"/>
                </a:lnTo>
                <a:lnTo>
                  <a:pt x="6952234" y="10074872"/>
                </a:lnTo>
                <a:lnTo>
                  <a:pt x="6952234" y="9144"/>
                </a:lnTo>
                <a:lnTo>
                  <a:pt x="6952234" y="0"/>
                </a:lnTo>
                <a:close/>
              </a:path>
            </a:pathLst>
          </a:custGeom>
          <a:solidFill>
            <a:srgbClr val="000000"/>
          </a:solidFill>
        </p:spPr>
        <p:txBody>
          <a:bodyPr wrap="square" lIns="0" tIns="0" rIns="0" bIns="0" rtlCol="0"/>
          <a:lstStyle/>
          <a:p>
            <a:endParaRPr/>
          </a:p>
        </p:txBody>
      </p:sp>
      <p:sp>
        <p:nvSpPr>
          <p:cNvPr id="2" name="TextBox 1">
            <a:extLst>
              <a:ext uri="{FF2B5EF4-FFF2-40B4-BE49-F238E27FC236}">
                <a16:creationId xmlns="" xmlns:a16="http://schemas.microsoft.com/office/drawing/2014/main" id="{7380B6D2-17B1-9063-3138-6B1ECC2ECE39}"/>
              </a:ext>
            </a:extLst>
          </p:cNvPr>
          <p:cNvSpPr txBox="1"/>
          <p:nvPr/>
        </p:nvSpPr>
        <p:spPr>
          <a:xfrm>
            <a:off x="1081730" y="8332291"/>
            <a:ext cx="5688632" cy="1200329"/>
          </a:xfrm>
          <a:prstGeom prst="rect">
            <a:avLst/>
          </a:prstGeom>
          <a:noFill/>
        </p:spPr>
        <p:txBody>
          <a:bodyPr wrap="square" rtlCol="0">
            <a:spAutoFit/>
          </a:bodyPr>
          <a:lstStyle/>
          <a:p>
            <a:r>
              <a:rPr lang="en-US" dirty="0"/>
              <a:t>==============================================                                </a:t>
            </a:r>
          </a:p>
          <a:p>
            <a:pPr algn="l"/>
            <a:r>
              <a:rPr lang="en-US" dirty="0"/>
              <a:t>                       </a:t>
            </a:r>
            <a:r>
              <a:rPr lang="en-US" b="1" dirty="0"/>
              <a:t> </a:t>
            </a:r>
            <a:r>
              <a:rPr lang="en-US" b="1" dirty="0" smtClean="0"/>
              <a:t>COMPLETED </a:t>
            </a:r>
            <a:r>
              <a:rPr lang="en-US" b="1" dirty="0"/>
              <a:t>THE PROGRAM</a:t>
            </a:r>
            <a:r>
              <a:rPr lang="en-US" dirty="0"/>
              <a:t> ==============================================</a:t>
            </a:r>
          </a:p>
          <a:p>
            <a:pPr algn="ctr"/>
            <a:endParaRPr lang="en-IN" dirty="0"/>
          </a:p>
        </p:txBody>
      </p:sp>
      <p:sp>
        <p:nvSpPr>
          <p:cNvPr id="10" name="Rectangle 9"/>
          <p:cNvSpPr/>
          <p:nvPr/>
        </p:nvSpPr>
        <p:spPr>
          <a:xfrm>
            <a:off x="427014" y="709580"/>
            <a:ext cx="6715172" cy="7171194"/>
          </a:xfrm>
          <a:prstGeom prst="rect">
            <a:avLst/>
          </a:prstGeom>
        </p:spPr>
        <p:txBody>
          <a:bodyPr wrap="square">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elif</a:t>
            </a:r>
            <a:r>
              <a:rPr lang="en-US" sz="2000" dirty="0" smtClean="0">
                <a:latin typeface="Times New Roman" pitchFamily="18" charset="0"/>
                <a:cs typeface="Times New Roman" pitchFamily="18" charset="0"/>
              </a:rPr>
              <a:t> choice == '2':</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self.view_inventory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elif</a:t>
            </a:r>
            <a:r>
              <a:rPr lang="en-US" sz="2000" dirty="0" smtClean="0">
                <a:latin typeface="Times New Roman" pitchFamily="18" charset="0"/>
                <a:cs typeface="Times New Roman" pitchFamily="18" charset="0"/>
              </a:rPr>
              <a:t> choice == '3':</a:t>
            </a:r>
          </a:p>
          <a:p>
            <a:r>
              <a:rPr lang="en-US" sz="2000" dirty="0" smtClean="0">
                <a:latin typeface="Times New Roman" pitchFamily="18" charset="0"/>
                <a:cs typeface="Times New Roman" pitchFamily="18" charset="0"/>
              </a:rPr>
              <a:t>                name = input("Enter medicine name: ")</a:t>
            </a:r>
          </a:p>
          <a:p>
            <a:r>
              <a:rPr lang="en-US" sz="2000" dirty="0" smtClean="0">
                <a:latin typeface="Times New Roman" pitchFamily="18" charset="0"/>
                <a:cs typeface="Times New Roman" pitchFamily="18" charset="0"/>
              </a:rPr>
              <a:t>                quantity =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(input("Enter quantity: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self.sale</a:t>
            </a:r>
            <a:r>
              <a:rPr lang="en-US" sz="2000" dirty="0" smtClean="0">
                <a:latin typeface="Times New Roman" pitchFamily="18" charset="0"/>
                <a:cs typeface="Times New Roman" pitchFamily="18" charset="0"/>
              </a:rPr>
              <a:t>(name, quantity)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elif</a:t>
            </a:r>
            <a:r>
              <a:rPr lang="en-US" sz="2000" dirty="0" smtClean="0">
                <a:latin typeface="Times New Roman" pitchFamily="18" charset="0"/>
                <a:cs typeface="Times New Roman" pitchFamily="18" charset="0"/>
              </a:rPr>
              <a:t> choice == '4':</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 = input("Enter patient name: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 = input("Enter medicine name: ")</a:t>
            </a:r>
          </a:p>
          <a:p>
            <a:r>
              <a:rPr lang="en-US" sz="2000" dirty="0" smtClean="0">
                <a:latin typeface="Times New Roman" pitchFamily="18" charset="0"/>
                <a:cs typeface="Times New Roman" pitchFamily="18" charset="0"/>
              </a:rPr>
              <a:t>                quantity =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(input("Enter quantity: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self.add_prescription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patient_name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medicine_name</a:t>
            </a:r>
            <a:r>
              <a:rPr lang="en-US" sz="2000" dirty="0" smtClean="0">
                <a:latin typeface="Times New Roman" pitchFamily="18" charset="0"/>
                <a:cs typeface="Times New Roman" pitchFamily="18" charset="0"/>
              </a:rPr>
              <a:t>, 	 quantity)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elif</a:t>
            </a:r>
            <a:r>
              <a:rPr lang="en-US" sz="2000" dirty="0" smtClean="0">
                <a:latin typeface="Times New Roman" pitchFamily="18" charset="0"/>
                <a:cs typeface="Times New Roman" pitchFamily="18" charset="0"/>
              </a:rPr>
              <a:t> choice == '5':</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self.view_prescriptions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elif</a:t>
            </a:r>
            <a:r>
              <a:rPr lang="en-US" sz="2000" dirty="0" smtClean="0">
                <a:latin typeface="Times New Roman" pitchFamily="18" charset="0"/>
                <a:cs typeface="Times New Roman" pitchFamily="18" charset="0"/>
              </a:rPr>
              <a:t> choice == '6':</a:t>
            </a:r>
          </a:p>
          <a:p>
            <a:r>
              <a:rPr lang="en-US" sz="2000" dirty="0" smtClean="0">
                <a:latin typeface="Times New Roman" pitchFamily="18" charset="0"/>
                <a:cs typeface="Times New Roman" pitchFamily="18" charset="0"/>
              </a:rPr>
              <a:t>                print("Exiting...")</a:t>
            </a:r>
          </a:p>
          <a:p>
            <a:r>
              <a:rPr lang="en-US" sz="2000" dirty="0" smtClean="0">
                <a:latin typeface="Times New Roman" pitchFamily="18" charset="0"/>
                <a:cs typeface="Times New Roman" pitchFamily="18" charset="0"/>
              </a:rPr>
              <a:t>                break</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print("Invalid choice, please select again.")</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phar</a:t>
            </a:r>
            <a:r>
              <a:rPr lang="en-US" sz="2000" dirty="0" smtClean="0">
                <a:latin typeface="Times New Roman" pitchFamily="18" charset="0"/>
                <a:cs typeface="Times New Roman" pitchFamily="18" charset="0"/>
              </a:rPr>
              <a:t> = Pharmacy()</a:t>
            </a:r>
          </a:p>
          <a:p>
            <a:r>
              <a:rPr lang="en-US" sz="2000" dirty="0" err="1" smtClean="0">
                <a:latin typeface="Times New Roman" pitchFamily="18" charset="0"/>
                <a:cs typeface="Times New Roman" pitchFamily="18" charset="0"/>
              </a:rPr>
              <a:t>phar.run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458</Words>
  <Application>Microsoft Office PowerPoint</Application>
  <PresentationFormat>Custom</PresentationFormat>
  <Paragraphs>201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Mercy Deepa</dc:creator>
  <cp:lastModifiedBy>MANOJ</cp:lastModifiedBy>
  <cp:revision>38</cp:revision>
  <dcterms:created xsi:type="dcterms:W3CDTF">2022-11-16T07:23:00Z</dcterms:created>
  <dcterms:modified xsi:type="dcterms:W3CDTF">2024-09-23T08:15:54Z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2022-10-20T05:30:00Z</vt:filetime>
  </property>
  <property fmtid="{D5CDD505-2E9C-101B-9397-08002B2CF9AE}" pid="3" name="Creator">
    <vt:lpwstr>Microsoft® Word 2019</vt:lpwstr>
  </property>
  <property fmtid="{D5CDD505-2E9C-101B-9397-08002B2CF9AE}" pid="4" name="LastSaved">
    <vt:filetime>2022-11-16T05:30:00Z</vt:filetime>
  </property>
  <property fmtid="{D5CDD505-2E9C-101B-9397-08002B2CF9AE}" pid="5" name="ICV">
    <vt:lpwstr>6E7BA3AAB1764434AA6E05373295ABAB_12</vt:lpwstr>
  </property>
  <property fmtid="{D5CDD505-2E9C-101B-9397-08002B2CF9AE}" pid="6" name="KSOProductBuildVer">
    <vt:lpwstr>1033-12.2.0.17119</vt:lpwstr>
  </property>
</Properties>
</file>