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258" r:id="rId6"/>
    <p:sldId id="259" r:id="rId7"/>
    <p:sldId id="271" r:id="rId8"/>
    <p:sldId id="268" r:id="rId9"/>
    <p:sldId id="263" r:id="rId10"/>
    <p:sldId id="260" r:id="rId11"/>
    <p:sldId id="266" r:id="rId12"/>
    <p:sldId id="264" r:id="rId13"/>
    <p:sldId id="265"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1E046-6CD5-4840-B9AE-20AAF7784FFA}" type="datetimeFigureOut">
              <a:rPr lang="en-IN" smtClean="0"/>
              <a:t>07-12-2024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ABF1F4-0D52-4013-A14F-B90B124DF9D4}" type="slidenum">
              <a:rPr lang="en-IN" smtClean="0"/>
              <a:t>‹#›</a:t>
            </a:fld>
            <a:endParaRPr lang="en-IN"/>
          </a:p>
        </p:txBody>
      </p:sp>
    </p:spTree>
    <p:extLst>
      <p:ext uri="{BB962C8B-B14F-4D97-AF65-F5344CB8AC3E}">
        <p14:creationId xmlns:p14="http://schemas.microsoft.com/office/powerpoint/2010/main" val="3631861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ABF1F4-0D52-4013-A14F-B90B124DF9D4}" type="slidenum">
              <a:rPr lang="en-IN" smtClean="0"/>
              <a:t>5</a:t>
            </a:fld>
            <a:endParaRPr lang="en-IN"/>
          </a:p>
        </p:txBody>
      </p:sp>
    </p:spTree>
    <p:extLst>
      <p:ext uri="{BB962C8B-B14F-4D97-AF65-F5344CB8AC3E}">
        <p14:creationId xmlns:p14="http://schemas.microsoft.com/office/powerpoint/2010/main" val="2666635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12/7/2024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12/7/2024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CD7F-0681-5398-DDC8-238A48DD5AEF}"/>
              </a:ext>
            </a:extLst>
          </p:cNvPr>
          <p:cNvSpPr>
            <a:spLocks noGrp="1"/>
          </p:cNvSpPr>
          <p:nvPr>
            <p:ph type="ctrTitle"/>
          </p:nvPr>
        </p:nvSpPr>
        <p:spPr>
          <a:xfrm>
            <a:off x="521110" y="2450096"/>
            <a:ext cx="11149780" cy="609045"/>
          </a:xfrm>
        </p:spPr>
        <p:txBody>
          <a:bodyPr>
            <a:normAutofit/>
          </a:bodyPr>
          <a:lstStyle/>
          <a:p>
            <a:pPr algn="ctr"/>
            <a:r>
              <a:rPr lang="en-US" sz="2600" b="1" dirty="0">
                <a:solidFill>
                  <a:schemeClr val="tx2"/>
                </a:solidFill>
                <a:latin typeface="Times New Roman" panose="02020603050405020304" pitchFamily="18" charset="0"/>
                <a:cs typeface="Times New Roman" panose="02020603050405020304" pitchFamily="18" charset="0"/>
              </a:rPr>
              <a:t>Smart wireless water meter with Web DB</a:t>
            </a:r>
            <a:endParaRPr lang="en-IN" sz="2600" b="1" dirty="0">
              <a:solidFill>
                <a:schemeClr val="tx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D59C4BD-E5C6-81B6-C885-D3836F58DAF1}"/>
              </a:ext>
            </a:extLst>
          </p:cNvPr>
          <p:cNvSpPr>
            <a:spLocks noGrp="1"/>
          </p:cNvSpPr>
          <p:nvPr>
            <p:ph type="subTitle" idx="1"/>
          </p:nvPr>
        </p:nvSpPr>
        <p:spPr>
          <a:xfrm>
            <a:off x="521110" y="4436346"/>
            <a:ext cx="4109471" cy="1978232"/>
          </a:xfrm>
        </p:spPr>
        <p:txBody>
          <a:bodyPr>
            <a:normAutofit/>
          </a:bodyPr>
          <a:lstStyle/>
          <a:p>
            <a:r>
              <a:rPr lang="en-IN" dirty="0">
                <a:solidFill>
                  <a:schemeClr val="bg1"/>
                </a:solidFill>
                <a:latin typeface="Times New Roman" panose="02020603050405020304" pitchFamily="18" charset="0"/>
                <a:cs typeface="Times New Roman" panose="02020603050405020304" pitchFamily="18" charset="0"/>
              </a:rPr>
              <a:t>SUBMITTED BY: </a:t>
            </a:r>
          </a:p>
          <a:p>
            <a:r>
              <a:rPr lang="en-IN" dirty="0">
                <a:solidFill>
                  <a:schemeClr val="bg1"/>
                </a:solidFill>
                <a:latin typeface="Times New Roman" panose="02020603050405020304" pitchFamily="18" charset="0"/>
                <a:cs typeface="Times New Roman" panose="02020603050405020304" pitchFamily="18" charset="0"/>
              </a:rPr>
              <a:t>HARSHAN S (1VE21EC032)</a:t>
            </a:r>
          </a:p>
          <a:p>
            <a:r>
              <a:rPr lang="en-IN" dirty="0">
                <a:solidFill>
                  <a:schemeClr val="bg1"/>
                </a:solidFill>
                <a:latin typeface="Times New Roman" panose="02020603050405020304" pitchFamily="18" charset="0"/>
                <a:cs typeface="Times New Roman" panose="02020603050405020304" pitchFamily="18" charset="0"/>
              </a:rPr>
              <a:t>K Santosh (1VE21EC037)</a:t>
            </a:r>
          </a:p>
          <a:p>
            <a:r>
              <a:rPr lang="en-IN" dirty="0">
                <a:solidFill>
                  <a:schemeClr val="bg1"/>
                </a:solidFill>
                <a:latin typeface="Times New Roman" panose="02020603050405020304" pitchFamily="18" charset="0"/>
                <a:cs typeface="Times New Roman" panose="02020603050405020304" pitchFamily="18" charset="0"/>
              </a:rPr>
              <a:t>Manoj kumar c s (1ve21ec052)</a:t>
            </a:r>
          </a:p>
          <a:p>
            <a:r>
              <a:rPr lang="en-IN" dirty="0">
                <a:solidFill>
                  <a:schemeClr val="bg1"/>
                </a:solidFill>
                <a:latin typeface="Times New Roman" panose="02020603050405020304" pitchFamily="18" charset="0"/>
                <a:cs typeface="Times New Roman" panose="02020603050405020304" pitchFamily="18" charset="0"/>
              </a:rPr>
              <a:t>SANDEEPKUMAR S (1VE21EC078)</a:t>
            </a:r>
          </a:p>
          <a:p>
            <a:endParaRPr lang="en-IN" sz="1400" dirty="0"/>
          </a:p>
        </p:txBody>
      </p:sp>
      <p:pic>
        <p:nvPicPr>
          <p:cNvPr id="4" name="Picture 3">
            <a:extLst>
              <a:ext uri="{FF2B5EF4-FFF2-40B4-BE49-F238E27FC236}">
                <a16:creationId xmlns:a16="http://schemas.microsoft.com/office/drawing/2014/main" id="{5AF70A5F-D8FD-5B85-F5BF-C508171DFDE9}"/>
              </a:ext>
            </a:extLst>
          </p:cNvPr>
          <p:cNvPicPr>
            <a:picLocks noChangeAspect="1"/>
          </p:cNvPicPr>
          <p:nvPr/>
        </p:nvPicPr>
        <p:blipFill>
          <a:blip r:embed="rId2"/>
          <a:stretch>
            <a:fillRect/>
          </a:stretch>
        </p:blipFill>
        <p:spPr>
          <a:xfrm>
            <a:off x="4203550" y="1403647"/>
            <a:ext cx="4029468" cy="903485"/>
          </a:xfrm>
          <a:prstGeom prst="rect">
            <a:avLst/>
          </a:prstGeom>
        </p:spPr>
      </p:pic>
      <p:pic>
        <p:nvPicPr>
          <p:cNvPr id="6" name="Picture 5">
            <a:extLst>
              <a:ext uri="{FF2B5EF4-FFF2-40B4-BE49-F238E27FC236}">
                <a16:creationId xmlns:a16="http://schemas.microsoft.com/office/drawing/2014/main" id="{5F373C94-810A-2EBD-6DE6-FE56EA3B5A51}"/>
              </a:ext>
            </a:extLst>
          </p:cNvPr>
          <p:cNvPicPr>
            <a:picLocks noChangeAspect="1"/>
          </p:cNvPicPr>
          <p:nvPr/>
        </p:nvPicPr>
        <p:blipFill>
          <a:blip r:embed="rId3"/>
          <a:stretch>
            <a:fillRect/>
          </a:stretch>
        </p:blipFill>
        <p:spPr>
          <a:xfrm>
            <a:off x="4223699" y="568399"/>
            <a:ext cx="813764" cy="803717"/>
          </a:xfrm>
          <a:prstGeom prst="rect">
            <a:avLst/>
          </a:prstGeom>
        </p:spPr>
      </p:pic>
      <p:sp>
        <p:nvSpPr>
          <p:cNvPr id="7" name="TextBox 6">
            <a:extLst>
              <a:ext uri="{FF2B5EF4-FFF2-40B4-BE49-F238E27FC236}">
                <a16:creationId xmlns:a16="http://schemas.microsoft.com/office/drawing/2014/main" id="{B828FB41-159F-D2F1-5CB7-8DEFE4783943}"/>
              </a:ext>
            </a:extLst>
          </p:cNvPr>
          <p:cNvSpPr txBox="1"/>
          <p:nvPr/>
        </p:nvSpPr>
        <p:spPr>
          <a:xfrm>
            <a:off x="5037463" y="715614"/>
            <a:ext cx="3195555" cy="830997"/>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Visvesvaraya Technological University</a:t>
            </a:r>
          </a:p>
          <a:p>
            <a:r>
              <a:rPr lang="en-IN" sz="1500" dirty="0">
                <a:latin typeface="Times New Roman" panose="02020603050405020304" pitchFamily="18" charset="0"/>
                <a:cs typeface="Times New Roman" panose="02020603050405020304" pitchFamily="18" charset="0"/>
              </a:rPr>
              <a:t>“Jnana Sangama”, Belagavi – 590018.</a:t>
            </a:r>
          </a:p>
          <a:p>
            <a:endParaRPr lang="en-IN" dirty="0"/>
          </a:p>
        </p:txBody>
      </p:sp>
      <p:sp>
        <p:nvSpPr>
          <p:cNvPr id="9" name="TextBox 8">
            <a:extLst>
              <a:ext uri="{FF2B5EF4-FFF2-40B4-BE49-F238E27FC236}">
                <a16:creationId xmlns:a16="http://schemas.microsoft.com/office/drawing/2014/main" id="{308148AB-28D3-624C-ABDC-6B9B5EA14108}"/>
              </a:ext>
            </a:extLst>
          </p:cNvPr>
          <p:cNvSpPr txBox="1"/>
          <p:nvPr/>
        </p:nvSpPr>
        <p:spPr>
          <a:xfrm>
            <a:off x="6350956" y="3946113"/>
            <a:ext cx="3764123" cy="385362"/>
          </a:xfrm>
          <a:prstGeom prst="rect">
            <a:avLst/>
          </a:prstGeom>
          <a:noFill/>
        </p:spPr>
        <p:txBody>
          <a:bodyPr wrap="square">
            <a:spAutoFit/>
          </a:bodyPr>
          <a:lstStyle/>
          <a:p>
            <a:pPr marL="0" marR="0" algn="ctr">
              <a:lnSpc>
                <a:spcPct val="115000"/>
              </a:lnSpc>
              <a:spcBef>
                <a:spcPts val="0"/>
              </a:spcBef>
              <a:spcAft>
                <a:spcPts val="0"/>
              </a:spcAft>
            </a:pPr>
            <a:r>
              <a:rPr lang="en-US"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Under the Guidance of</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873F21C-B5A5-6D68-A631-88B798004572}"/>
              </a:ext>
            </a:extLst>
          </p:cNvPr>
          <p:cNvSpPr txBox="1"/>
          <p:nvPr/>
        </p:nvSpPr>
        <p:spPr>
          <a:xfrm>
            <a:off x="4993350" y="2236255"/>
            <a:ext cx="256916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Project work Phase - I on</a:t>
            </a:r>
          </a:p>
        </p:txBody>
      </p:sp>
      <p:sp>
        <p:nvSpPr>
          <p:cNvPr id="8" name="TextBox 7">
            <a:extLst>
              <a:ext uri="{FF2B5EF4-FFF2-40B4-BE49-F238E27FC236}">
                <a16:creationId xmlns:a16="http://schemas.microsoft.com/office/drawing/2014/main" id="{7107DD6B-9FE0-4EDA-A1B5-329ED1728941}"/>
              </a:ext>
            </a:extLst>
          </p:cNvPr>
          <p:cNvSpPr txBox="1"/>
          <p:nvPr/>
        </p:nvSpPr>
        <p:spPr>
          <a:xfrm>
            <a:off x="5293800" y="4698123"/>
            <a:ext cx="2939218" cy="1341008"/>
          </a:xfrm>
          <a:prstGeom prst="rect">
            <a:avLst/>
          </a:prstGeom>
          <a:noFill/>
        </p:spPr>
        <p:txBody>
          <a:bodyPr wrap="square" rtlCol="0">
            <a:spAutoFit/>
          </a:bodyPr>
          <a:lstStyle/>
          <a:p>
            <a:pPr marR="116205" algn="ctr">
              <a:lnSpc>
                <a:spcPct val="115000"/>
              </a:lnSpc>
            </a:pPr>
            <a:r>
              <a:rPr lang="en-US" b="1" dirty="0">
                <a:solidFill>
                  <a:schemeClr val="bg1"/>
                </a:solidFill>
                <a:latin typeface="Times New Roman" panose="02020603050405020304" pitchFamily="18" charset="0"/>
                <a:cs typeface="Times New Roman" panose="02020603050405020304" pitchFamily="18" charset="0"/>
              </a:rPr>
              <a:t>Mrs. Swetha Kulkarni  </a:t>
            </a:r>
          </a:p>
          <a:p>
            <a:pPr marR="116205" algn="ctr">
              <a:lnSpc>
                <a:spcPct val="115000"/>
              </a:lnSpc>
            </a:pP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Assistant</a:t>
            </a:r>
            <a:r>
              <a:rPr lang="en-US"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Professor</a:t>
            </a:r>
          </a:p>
          <a:p>
            <a:pPr marR="116205" algn="ctr">
              <a:lnSpc>
                <a:spcPct val="115000"/>
              </a:lnSpc>
            </a:pP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Dept. of ECE,</a:t>
            </a:r>
          </a:p>
          <a:p>
            <a:pPr marR="116205" algn="ctr">
              <a:lnSpc>
                <a:spcPct val="115000"/>
              </a:lnSpc>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SVCE, Bengaluru</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5B0965A-8625-4EC5-8E6E-B991F2B62FA4}"/>
              </a:ext>
            </a:extLst>
          </p:cNvPr>
          <p:cNvSpPr txBox="1"/>
          <p:nvPr/>
        </p:nvSpPr>
        <p:spPr>
          <a:xfrm>
            <a:off x="8410117" y="4698123"/>
            <a:ext cx="2939218" cy="1341008"/>
          </a:xfrm>
          <a:prstGeom prst="rect">
            <a:avLst/>
          </a:prstGeom>
          <a:noFill/>
        </p:spPr>
        <p:txBody>
          <a:bodyPr wrap="square" rtlCol="0">
            <a:spAutoFit/>
          </a:bodyPr>
          <a:lstStyle/>
          <a:p>
            <a:pPr marR="116205" algn="ctr">
              <a:lnSpc>
                <a:spcPct val="115000"/>
              </a:lnSpc>
            </a:pPr>
            <a:r>
              <a:rPr lang="en-US" b="1" dirty="0">
                <a:solidFill>
                  <a:schemeClr val="bg1"/>
                </a:solidFill>
                <a:latin typeface="Times New Roman" panose="02020603050405020304" pitchFamily="18" charset="0"/>
                <a:cs typeface="Times New Roman" panose="02020603050405020304" pitchFamily="18" charset="0"/>
              </a:rPr>
              <a:t>Dr. Deepti Raj</a:t>
            </a:r>
          </a:p>
          <a:p>
            <a:pPr marR="116205" algn="ctr">
              <a:lnSpc>
                <a:spcPct val="115000"/>
              </a:lnSpc>
            </a:pP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Assistant Professor</a:t>
            </a:r>
          </a:p>
          <a:p>
            <a:pPr marR="116205" algn="ctr">
              <a:lnSpc>
                <a:spcPct val="115000"/>
              </a:lnSpc>
            </a:pP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Dept. of ECE,</a:t>
            </a:r>
          </a:p>
          <a:p>
            <a:pPr marR="116205" algn="ctr">
              <a:lnSpc>
                <a:spcPct val="115000"/>
              </a:lnSpc>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SVCE, Bengaluru</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7588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E94290-9EA2-1781-019B-8F0F3894F583}"/>
              </a:ext>
            </a:extLst>
          </p:cNvPr>
          <p:cNvSpPr txBox="1"/>
          <p:nvPr/>
        </p:nvSpPr>
        <p:spPr>
          <a:xfrm>
            <a:off x="511277" y="767966"/>
            <a:ext cx="4322017" cy="523220"/>
          </a:xfrm>
          <a:prstGeom prst="rect">
            <a:avLst/>
          </a:prstGeom>
          <a:noFill/>
        </p:spPr>
        <p:txBody>
          <a:bodyPr wrap="none" rtlCol="0">
            <a:spAutoFit/>
          </a:bodyPr>
          <a:lstStyle/>
          <a:p>
            <a:r>
              <a:rPr lang="en-IN" sz="2800" b="1" i="0" u="none" strike="noStrike" baseline="0" dirty="0">
                <a:latin typeface="Times New Roman" panose="02020603050405020304" pitchFamily="18" charset="0"/>
              </a:rPr>
              <a:t>EXPECTED OUTCOMES</a:t>
            </a: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E83BD29-23D3-6F9B-32D5-D84F277F7D75}"/>
              </a:ext>
            </a:extLst>
          </p:cNvPr>
          <p:cNvSpPr txBox="1"/>
          <p:nvPr/>
        </p:nvSpPr>
        <p:spPr>
          <a:xfrm>
            <a:off x="802105" y="1467650"/>
            <a:ext cx="10956758" cy="1422890"/>
          </a:xfrm>
          <a:prstGeom prst="rect">
            <a:avLst/>
          </a:prstGeom>
          <a:noFill/>
        </p:spPr>
        <p:txBody>
          <a:bodyPr wrap="square" rtlCol="0">
            <a:spAutoFit/>
          </a:bodyPr>
          <a:lstStyle/>
          <a:p>
            <a:pPr>
              <a:lnSpc>
                <a:spcPct val="150000"/>
              </a:lnSpc>
            </a:pPr>
            <a:r>
              <a:rPr lang="en-US" sz="2000" b="0" i="0" u="none" strike="noStrike" baseline="0" dirty="0">
                <a:solidFill>
                  <a:srgbClr val="000000"/>
                </a:solidFill>
                <a:latin typeface="Times New Roman" panose="02020603050405020304" pitchFamily="18" charset="0"/>
              </a:rPr>
              <a:t>The proposed system will address the highlighted issues by providing a scalable, user-friendly solution that enhances water management efficiency, supports sustainability, and promotes safe water usage practices through real-time monitoring, automation, and data accessibility. </a:t>
            </a:r>
            <a:endParaRPr lang="en-IN" sz="2000" dirty="0"/>
          </a:p>
        </p:txBody>
      </p:sp>
    </p:spTree>
    <p:extLst>
      <p:ext uri="{BB962C8B-B14F-4D97-AF65-F5344CB8AC3E}">
        <p14:creationId xmlns:p14="http://schemas.microsoft.com/office/powerpoint/2010/main" val="3276970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E94290-9EA2-1781-019B-8F0F3894F583}"/>
              </a:ext>
            </a:extLst>
          </p:cNvPr>
          <p:cNvSpPr txBox="1"/>
          <p:nvPr/>
        </p:nvSpPr>
        <p:spPr>
          <a:xfrm>
            <a:off x="511277" y="597466"/>
            <a:ext cx="2595582"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REFERENCES</a:t>
            </a:r>
          </a:p>
        </p:txBody>
      </p:sp>
      <p:sp>
        <p:nvSpPr>
          <p:cNvPr id="8" name="TextBox 7">
            <a:extLst>
              <a:ext uri="{FF2B5EF4-FFF2-40B4-BE49-F238E27FC236}">
                <a16:creationId xmlns:a16="http://schemas.microsoft.com/office/drawing/2014/main" id="{9ED296EF-1BBE-827F-2A39-A3DA1F222027}"/>
              </a:ext>
            </a:extLst>
          </p:cNvPr>
          <p:cNvSpPr txBox="1"/>
          <p:nvPr/>
        </p:nvSpPr>
        <p:spPr>
          <a:xfrm>
            <a:off x="511277" y="1231978"/>
            <a:ext cx="11055597" cy="5028556"/>
          </a:xfrm>
          <a:prstGeom prst="rect">
            <a:avLst/>
          </a:prstGeom>
          <a:noFill/>
        </p:spPr>
        <p:txBody>
          <a:bodyPr wrap="square" rtlCol="0">
            <a:spAutoFit/>
          </a:bodyPr>
          <a:lstStyle/>
          <a:p>
            <a:pPr>
              <a:lnSpc>
                <a:spcPct val="150000"/>
              </a:lnSpc>
            </a:pPr>
            <a:r>
              <a:rPr lang="en-US" sz="1800" b="0" i="0" u="none" strike="noStrike" baseline="0" dirty="0">
                <a:solidFill>
                  <a:srgbClr val="000000"/>
                </a:solidFill>
                <a:latin typeface="Times New Roman" panose="02020603050405020304" pitchFamily="18" charset="0"/>
              </a:rPr>
              <a:t>[1] M. Shaikh et al., "Ensuring Purity and Health: A Comprehensive Study of Water Quality Testing Labs in Solapur District for Community Well-being," ResearchGate, 2023, accessed: Nov. 11, 2024. </a:t>
            </a:r>
          </a:p>
          <a:p>
            <a:pPr>
              <a:lnSpc>
                <a:spcPct val="150000"/>
              </a:lnSpc>
            </a:pPr>
            <a:r>
              <a:rPr lang="en-US" sz="1800" b="0" i="0" u="none" strike="noStrike" baseline="0" dirty="0">
                <a:solidFill>
                  <a:srgbClr val="000000"/>
                </a:solidFill>
                <a:latin typeface="Times New Roman" panose="02020603050405020304" pitchFamily="18" charset="0"/>
              </a:rPr>
              <a:t>[2] W. A. Jabbar et al., “Development of </a:t>
            </a:r>
            <a:r>
              <a:rPr lang="en-US" sz="1800" b="0" i="0" u="none" strike="noStrike" baseline="0" dirty="0" err="1">
                <a:solidFill>
                  <a:srgbClr val="000000"/>
                </a:solidFill>
                <a:latin typeface="Times New Roman" panose="02020603050405020304" pitchFamily="18" charset="0"/>
              </a:rPr>
              <a:t>LoRaWAN</a:t>
            </a:r>
            <a:r>
              <a:rPr lang="en-US" sz="1800" b="0" i="0" u="none" strike="noStrike" baseline="0" dirty="0">
                <a:solidFill>
                  <a:srgbClr val="000000"/>
                </a:solidFill>
                <a:latin typeface="Times New Roman" panose="02020603050405020304" pitchFamily="18" charset="0"/>
              </a:rPr>
              <a:t>-based IoT system for water quality monitoring in rural areas,” Expert Systems with Applications, vol. 242, p. 122862, May 2024. </a:t>
            </a:r>
          </a:p>
          <a:p>
            <a:pPr>
              <a:lnSpc>
                <a:spcPct val="150000"/>
              </a:lnSpc>
            </a:pPr>
            <a:r>
              <a:rPr lang="en-US" sz="1800" b="0" i="0" u="none" strike="noStrike" baseline="0" dirty="0">
                <a:solidFill>
                  <a:srgbClr val="000000"/>
                </a:solidFill>
                <a:latin typeface="Times New Roman" panose="02020603050405020304" pitchFamily="18" charset="0"/>
              </a:rPr>
              <a:t>[3] A. Thakur and P. Devi, “A Comprehensive Review on Water Quality Monitoring Devices: Materials Advances, Current Status, and Future Perspective,” Critical Reviews in Analytical Chemistry, pp. 1–26, May 2022, </a:t>
            </a:r>
            <a:r>
              <a:rPr lang="en-US" sz="1800" b="0" i="0" u="none" strike="noStrike" baseline="0" dirty="0" err="1">
                <a:solidFill>
                  <a:srgbClr val="000000"/>
                </a:solidFill>
                <a:latin typeface="Times New Roman" panose="02020603050405020304" pitchFamily="18" charset="0"/>
              </a:rPr>
              <a:t>doi</a:t>
            </a:r>
            <a:r>
              <a:rPr lang="en-US" sz="1800" b="0" i="0" u="none" strike="noStrike" baseline="0" dirty="0">
                <a:solidFill>
                  <a:srgbClr val="000000"/>
                </a:solidFill>
                <a:latin typeface="Times New Roman" panose="02020603050405020304" pitchFamily="18" charset="0"/>
              </a:rPr>
              <a:t>: 10.1080/10408347.2022.2070838. </a:t>
            </a:r>
          </a:p>
          <a:p>
            <a:pPr>
              <a:lnSpc>
                <a:spcPct val="150000"/>
              </a:lnSpc>
            </a:pPr>
            <a:r>
              <a:rPr lang="en-US" sz="1800" b="0" i="0" u="none" strike="noStrike" baseline="0" dirty="0">
                <a:solidFill>
                  <a:srgbClr val="000000"/>
                </a:solidFill>
                <a:latin typeface="Times New Roman" panose="02020603050405020304" pitchFamily="18" charset="0"/>
              </a:rPr>
              <a:t>[4] </a:t>
            </a:r>
            <a:r>
              <a:rPr lang="en-US" sz="1800" b="0" i="0" u="none" strike="noStrike" baseline="0" dirty="0" err="1">
                <a:solidFill>
                  <a:srgbClr val="000000"/>
                </a:solidFill>
                <a:latin typeface="Times New Roman" panose="02020603050405020304" pitchFamily="18" charset="0"/>
              </a:rPr>
              <a:t>Rajshekar</a:t>
            </a:r>
            <a:r>
              <a:rPr lang="en-US" sz="1800" b="0" i="0" u="none" strike="noStrike" baseline="0" dirty="0">
                <a:solidFill>
                  <a:srgbClr val="000000"/>
                </a:solidFill>
                <a:latin typeface="Times New Roman" panose="02020603050405020304" pitchFamily="18" charset="0"/>
              </a:rPr>
              <a:t> G et al., “IOT Based Water Quality Monitoring System using </a:t>
            </a:r>
            <a:r>
              <a:rPr lang="en-US" sz="1800" b="0" i="0" u="none" strike="noStrike" baseline="0" dirty="0" err="1">
                <a:solidFill>
                  <a:srgbClr val="000000"/>
                </a:solidFill>
                <a:latin typeface="Times New Roman" panose="02020603050405020304" pitchFamily="18" charset="0"/>
              </a:rPr>
              <a:t>Thingspeak</a:t>
            </a:r>
            <a:r>
              <a:rPr lang="en-US" sz="1800" b="0" i="0" u="none" strike="noStrike" baseline="0" dirty="0">
                <a:solidFill>
                  <a:srgbClr val="000000"/>
                </a:solidFill>
                <a:latin typeface="Times New Roman" panose="02020603050405020304" pitchFamily="18" charset="0"/>
              </a:rPr>
              <a:t>,” Vol 4, no 5, pp 3952-3957, May 2023. </a:t>
            </a:r>
          </a:p>
          <a:p>
            <a:pPr>
              <a:lnSpc>
                <a:spcPct val="150000"/>
              </a:lnSpc>
            </a:pPr>
            <a:r>
              <a:rPr lang="en-IN" sz="1800" b="0" i="0" u="none" strike="noStrike" baseline="0" dirty="0">
                <a:solidFill>
                  <a:srgbClr val="000000"/>
                </a:solidFill>
                <a:latin typeface="Times New Roman" panose="02020603050405020304" pitchFamily="18" charset="0"/>
              </a:rPr>
              <a:t>[5] Rohith M et al., “smart wireless water meter with web </a:t>
            </a:r>
            <a:r>
              <a:rPr lang="en-IN" sz="1800" b="0" i="0" u="none" strike="noStrike" baseline="0" dirty="0" err="1">
                <a:solidFill>
                  <a:srgbClr val="000000"/>
                </a:solidFill>
                <a:latin typeface="Times New Roman" panose="02020603050405020304" pitchFamily="18" charset="0"/>
              </a:rPr>
              <a:t>db</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iot</a:t>
            </a:r>
            <a:r>
              <a:rPr lang="en-IN" sz="1800" b="0" i="0" u="none" strike="noStrike" baseline="0" dirty="0">
                <a:solidFill>
                  <a:srgbClr val="000000"/>
                </a:solidFill>
                <a:latin typeface="Times New Roman" panose="02020603050405020304" pitchFamily="18" charset="0"/>
              </a:rPr>
              <a:t>,” Vol 3, Issue 6, pp 3963-3970, June 2022. </a:t>
            </a:r>
          </a:p>
          <a:p>
            <a:pPr>
              <a:lnSpc>
                <a:spcPct val="150000"/>
              </a:lnSpc>
            </a:pPr>
            <a:r>
              <a:rPr lang="en-US" sz="1800" b="0" i="0" u="none" strike="noStrike" baseline="0" dirty="0">
                <a:solidFill>
                  <a:srgbClr val="000000"/>
                </a:solidFill>
                <a:latin typeface="Times New Roman" panose="02020603050405020304" pitchFamily="18" charset="0"/>
              </a:rPr>
              <a:t>[6] M. A. Hassan et al., "Real-Time Smart Water Management System with Web-Based Monitoring and Control," IEEE Transactions on Smart Grid, vol. 15, no. 4, pp. 2319-2328, January 2025. </a:t>
            </a:r>
          </a:p>
        </p:txBody>
      </p:sp>
    </p:spTree>
    <p:extLst>
      <p:ext uri="{BB962C8B-B14F-4D97-AF65-F5344CB8AC3E}">
        <p14:creationId xmlns:p14="http://schemas.microsoft.com/office/powerpoint/2010/main" val="887359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436677-36B2-17CD-DD10-9C8F34C993AE}"/>
              </a:ext>
            </a:extLst>
          </p:cNvPr>
          <p:cNvSpPr txBox="1"/>
          <p:nvPr/>
        </p:nvSpPr>
        <p:spPr>
          <a:xfrm>
            <a:off x="511277" y="705190"/>
            <a:ext cx="3057247"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73F56D4D-0AFE-08BB-CD28-C9F0EBA88011}"/>
              </a:ext>
            </a:extLst>
          </p:cNvPr>
          <p:cNvSpPr txBox="1"/>
          <p:nvPr/>
        </p:nvSpPr>
        <p:spPr>
          <a:xfrm>
            <a:off x="956441" y="1228410"/>
            <a:ext cx="10237075" cy="4993931"/>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Smart Wireless Water Meter with Web Database project is designed to monitor and control water management systems efficiently. </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involves measuring real-time water flow and storing the readings in a database for record-keeping and analysis. </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can remotely control water pumps, automatically turning them on or off when the tank is either full or empty, optimizing water usage and preventing overflow. Additionally, it measures the contamination levels in water to ensure quality. </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data, including flow rate, tank status, and contamination levels, are displayed on the </a:t>
            </a:r>
            <a:r>
              <a:rPr lang="en-US" dirty="0" err="1">
                <a:latin typeface="Times New Roman" panose="02020603050405020304" pitchFamily="18" charset="0"/>
                <a:cs typeface="Times New Roman" panose="02020603050405020304" pitchFamily="18" charset="0"/>
              </a:rPr>
              <a:t>ThingSpeak</a:t>
            </a:r>
            <a:r>
              <a:rPr lang="en-US" dirty="0">
                <a:latin typeface="Times New Roman" panose="02020603050405020304" pitchFamily="18" charset="0"/>
                <a:cs typeface="Times New Roman" panose="02020603050405020304" pitchFamily="18" charset="0"/>
              </a:rPr>
              <a:t> IoT platform, enabling remote monitoring and analytics for improved water resource management.</a:t>
            </a:r>
          </a:p>
        </p:txBody>
      </p:sp>
    </p:spTree>
    <p:extLst>
      <p:ext uri="{BB962C8B-B14F-4D97-AF65-F5344CB8AC3E}">
        <p14:creationId xmlns:p14="http://schemas.microsoft.com/office/powerpoint/2010/main" val="503631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A16792-D85C-EC81-767C-C2482803D5F9}"/>
              </a:ext>
            </a:extLst>
          </p:cNvPr>
          <p:cNvSpPr txBox="1"/>
          <p:nvPr/>
        </p:nvSpPr>
        <p:spPr>
          <a:xfrm>
            <a:off x="878121" y="3206978"/>
            <a:ext cx="10178762" cy="129003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integrating with a web database and using the </a:t>
            </a:r>
            <a:r>
              <a:rPr lang="en-US" dirty="0" err="1">
                <a:latin typeface="Times New Roman" panose="02020603050405020304" pitchFamily="18" charset="0"/>
                <a:cs typeface="Times New Roman" panose="02020603050405020304" pitchFamily="18" charset="0"/>
              </a:rPr>
              <a:t>ThingSpeak</a:t>
            </a:r>
            <a:r>
              <a:rPr lang="en-US" dirty="0">
                <a:latin typeface="Times New Roman" panose="02020603050405020304" pitchFamily="18" charset="0"/>
                <a:cs typeface="Times New Roman" panose="02020603050405020304" pitchFamily="18" charset="0"/>
              </a:rPr>
              <a:t> cloud, the system ensures users have continuous access to water usage data and quality status, promoting efficient resource management, sustainable water use, and enhanced safety through proactive monitoring.</a:t>
            </a:r>
          </a:p>
        </p:txBody>
      </p:sp>
      <p:sp>
        <p:nvSpPr>
          <p:cNvPr id="76" name="TextBox 75">
            <a:extLst>
              <a:ext uri="{FF2B5EF4-FFF2-40B4-BE49-F238E27FC236}">
                <a16:creationId xmlns:a16="http://schemas.microsoft.com/office/drawing/2014/main" id="{91973438-350D-3124-275D-C1279475A877}"/>
              </a:ext>
            </a:extLst>
          </p:cNvPr>
          <p:cNvSpPr txBox="1"/>
          <p:nvPr/>
        </p:nvSpPr>
        <p:spPr>
          <a:xfrm>
            <a:off x="878121" y="1716935"/>
            <a:ext cx="10178762" cy="128907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smart wireless water meter system addresses the limitations of traditional systems by providing real-time data on water usage, automated refilling, and continuous monitoring of water quality, helping to reduce water waste.</a:t>
            </a:r>
            <a:endParaRPr lang="en-IN" dirty="0">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1545532A-0EA0-1656-3F18-98C247C6AC00}"/>
              </a:ext>
            </a:extLst>
          </p:cNvPr>
          <p:cNvSpPr txBox="1"/>
          <p:nvPr/>
        </p:nvSpPr>
        <p:spPr>
          <a:xfrm>
            <a:off x="560438" y="923952"/>
            <a:ext cx="4832349"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PROBLEM FORMULATION</a:t>
            </a:r>
          </a:p>
        </p:txBody>
      </p:sp>
    </p:spTree>
    <p:extLst>
      <p:ext uri="{BB962C8B-B14F-4D97-AF65-F5344CB8AC3E}">
        <p14:creationId xmlns:p14="http://schemas.microsoft.com/office/powerpoint/2010/main" val="2786146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375BBA-AD3E-465C-9D6E-F98FE990F858}"/>
              </a:ext>
            </a:extLst>
          </p:cNvPr>
          <p:cNvSpPr txBox="1"/>
          <p:nvPr/>
        </p:nvSpPr>
        <p:spPr>
          <a:xfrm>
            <a:off x="623500" y="1000943"/>
            <a:ext cx="2821858"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OBJECTIVES </a:t>
            </a:r>
          </a:p>
        </p:txBody>
      </p:sp>
      <p:sp>
        <p:nvSpPr>
          <p:cNvPr id="3" name="TextBox 2">
            <a:extLst>
              <a:ext uri="{FF2B5EF4-FFF2-40B4-BE49-F238E27FC236}">
                <a16:creationId xmlns:a16="http://schemas.microsoft.com/office/drawing/2014/main" id="{E3F1FCE7-EADB-49E3-877A-95428517C926}"/>
              </a:ext>
            </a:extLst>
          </p:cNvPr>
          <p:cNvSpPr txBox="1"/>
          <p:nvPr/>
        </p:nvSpPr>
        <p:spPr>
          <a:xfrm>
            <a:off x="914274" y="2043853"/>
            <a:ext cx="10992465" cy="2031325"/>
          </a:xfrm>
          <a:prstGeom prst="rect">
            <a:avLst/>
          </a:prstGeom>
          <a:noFill/>
        </p:spPr>
        <p:txBody>
          <a:bodyPr wrap="square" rtlCol="0">
            <a:spAutoFit/>
          </a:bodyPr>
          <a:lstStyle/>
          <a:p>
            <a:pPr marL="342900" indent="-342900" algn="just">
              <a:buFont typeface="+mj-lt"/>
              <a:buAutoNum type="arabicPeriod"/>
            </a:pPr>
            <a:r>
              <a:rPr lang="en-US" sz="1800" b="0" i="0" u="none" strike="noStrike" baseline="0" dirty="0">
                <a:solidFill>
                  <a:srgbClr val="000000"/>
                </a:solidFill>
                <a:latin typeface="Times New Roman" panose="02020603050405020304" pitchFamily="18" charset="0"/>
              </a:rPr>
              <a:t>To design a system that continuously monitors water usage in real-time.</a:t>
            </a:r>
          </a:p>
          <a:p>
            <a:pPr marL="342900" indent="-342900" algn="just">
              <a:buFont typeface="+mj-lt"/>
              <a:buAutoNum type="arabicPeriod"/>
            </a:pPr>
            <a:endParaRPr lang="en-IN" sz="1800" b="0" i="0" u="none" strike="noStrike" baseline="0" dirty="0">
              <a:solidFill>
                <a:srgbClr val="000000"/>
              </a:solidFill>
              <a:latin typeface="Times New Roman" panose="02020603050405020304" pitchFamily="18" charset="0"/>
            </a:endParaRPr>
          </a:p>
          <a:p>
            <a:pPr marL="342900" indent="-342900" algn="just">
              <a:buFont typeface="+mj-lt"/>
              <a:buAutoNum type="arabicPeriod"/>
            </a:pPr>
            <a:r>
              <a:rPr lang="en-US" sz="1800" b="0" i="0" u="none" strike="noStrike" baseline="0" dirty="0">
                <a:solidFill>
                  <a:srgbClr val="000000"/>
                </a:solidFill>
                <a:latin typeface="Times New Roman" panose="02020603050405020304" pitchFamily="18" charset="0"/>
              </a:rPr>
              <a:t>To provide precise, automated tracing of water usage in real-time. </a:t>
            </a:r>
          </a:p>
          <a:p>
            <a:pPr marL="342900" indent="-342900" algn="just">
              <a:buFont typeface="+mj-lt"/>
              <a:buAutoNum type="arabicPeriod"/>
            </a:pPr>
            <a:endParaRPr lang="en-IN" sz="1800" b="0" i="0" u="none" strike="noStrike" baseline="0" dirty="0">
              <a:solidFill>
                <a:srgbClr val="000000"/>
              </a:solidFill>
              <a:latin typeface="Times New Roman" panose="02020603050405020304" pitchFamily="18" charset="0"/>
            </a:endParaRPr>
          </a:p>
          <a:p>
            <a:pPr marL="342900" indent="-342900" algn="just">
              <a:buFont typeface="+mj-lt"/>
              <a:buAutoNum type="arabicPeriod"/>
            </a:pPr>
            <a:r>
              <a:rPr lang="en-US" sz="1800" b="0" i="0" u="none" strike="noStrike" baseline="0" dirty="0">
                <a:solidFill>
                  <a:srgbClr val="000000"/>
                </a:solidFill>
                <a:latin typeface="Times New Roman" panose="02020603050405020304" pitchFamily="18" charset="0"/>
              </a:rPr>
              <a:t>To determine the water quality of precised container for the usage of water.</a:t>
            </a:r>
          </a:p>
          <a:p>
            <a:pPr marL="342900" indent="-342900" algn="just">
              <a:buFont typeface="+mj-lt"/>
              <a:buAutoNum type="arabicPeriod"/>
            </a:pPr>
            <a:endParaRPr lang="en-US" dirty="0">
              <a:solidFill>
                <a:srgbClr val="000000"/>
              </a:solidFill>
              <a:latin typeface="Times New Roman" panose="02020603050405020304" pitchFamily="18" charset="0"/>
            </a:endParaRPr>
          </a:p>
          <a:p>
            <a:pPr marL="342900" indent="-342900" algn="just">
              <a:buFont typeface="+mj-lt"/>
              <a:buAutoNum type="arabicPeriod"/>
            </a:pPr>
            <a:r>
              <a:rPr lang="en-US" sz="1800" b="0" i="0" u="none" strike="noStrike" baseline="0" dirty="0">
                <a:solidFill>
                  <a:srgbClr val="000000"/>
                </a:solidFill>
                <a:latin typeface="Times New Roman" panose="02020603050405020304" pitchFamily="18" charset="0"/>
              </a:rPr>
              <a:t> To provide a web dashboard that is easy for users to navigate, showing detailed usage statistics. </a:t>
            </a:r>
          </a:p>
        </p:txBody>
      </p:sp>
    </p:spTree>
    <p:extLst>
      <p:ext uri="{BB962C8B-B14F-4D97-AF65-F5344CB8AC3E}">
        <p14:creationId xmlns:p14="http://schemas.microsoft.com/office/powerpoint/2010/main" val="2796573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436677-36B2-17CD-DD10-9C8F34C993AE}"/>
              </a:ext>
            </a:extLst>
          </p:cNvPr>
          <p:cNvSpPr txBox="1"/>
          <p:nvPr/>
        </p:nvSpPr>
        <p:spPr>
          <a:xfrm>
            <a:off x="366531" y="622674"/>
            <a:ext cx="4232377"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LITERATURE REVIEW</a:t>
            </a:r>
          </a:p>
        </p:txBody>
      </p:sp>
      <p:graphicFrame>
        <p:nvGraphicFramePr>
          <p:cNvPr id="6" name="Table 5">
            <a:extLst>
              <a:ext uri="{FF2B5EF4-FFF2-40B4-BE49-F238E27FC236}">
                <a16:creationId xmlns:a16="http://schemas.microsoft.com/office/drawing/2014/main" id="{DA7BB415-6F41-D560-6720-11DBF4EC4069}"/>
              </a:ext>
            </a:extLst>
          </p:cNvPr>
          <p:cNvGraphicFramePr>
            <a:graphicFrameLocks noGrp="1"/>
          </p:cNvGraphicFramePr>
          <p:nvPr>
            <p:extLst>
              <p:ext uri="{D42A27DB-BD31-4B8C-83A1-F6EECF244321}">
                <p14:modId xmlns:p14="http://schemas.microsoft.com/office/powerpoint/2010/main" val="102192916"/>
              </p:ext>
            </p:extLst>
          </p:nvPr>
        </p:nvGraphicFramePr>
        <p:xfrm>
          <a:off x="683172" y="1145627"/>
          <a:ext cx="10845150" cy="5193718"/>
        </p:xfrm>
        <a:graphic>
          <a:graphicData uri="http://schemas.openxmlformats.org/drawingml/2006/table">
            <a:tbl>
              <a:tblPr firstRow="1" firstCol="1" bandRow="1">
                <a:tableStyleId>{5C22544A-7EE6-4342-B048-85BDC9FD1C3A}</a:tableStyleId>
              </a:tblPr>
              <a:tblGrid>
                <a:gridCol w="2900856">
                  <a:extLst>
                    <a:ext uri="{9D8B030D-6E8A-4147-A177-3AD203B41FA5}">
                      <a16:colId xmlns:a16="http://schemas.microsoft.com/office/drawing/2014/main" val="2356497495"/>
                    </a:ext>
                  </a:extLst>
                </a:gridCol>
                <a:gridCol w="1776248">
                  <a:extLst>
                    <a:ext uri="{9D8B030D-6E8A-4147-A177-3AD203B41FA5}">
                      <a16:colId xmlns:a16="http://schemas.microsoft.com/office/drawing/2014/main" val="484793152"/>
                    </a:ext>
                  </a:extLst>
                </a:gridCol>
                <a:gridCol w="3111062">
                  <a:extLst>
                    <a:ext uri="{9D8B030D-6E8A-4147-A177-3AD203B41FA5}">
                      <a16:colId xmlns:a16="http://schemas.microsoft.com/office/drawing/2014/main" val="4100773181"/>
                    </a:ext>
                  </a:extLst>
                </a:gridCol>
                <a:gridCol w="3056984">
                  <a:extLst>
                    <a:ext uri="{9D8B030D-6E8A-4147-A177-3AD203B41FA5}">
                      <a16:colId xmlns:a16="http://schemas.microsoft.com/office/drawing/2014/main" val="540400957"/>
                    </a:ext>
                  </a:extLst>
                </a:gridCol>
              </a:tblGrid>
              <a:tr h="281686">
                <a:tc>
                  <a:txBody>
                    <a:bodyPr/>
                    <a:lstStyle/>
                    <a:p>
                      <a:pPr marL="0" marR="0" algn="ctr">
                        <a:lnSpc>
                          <a:spcPct val="107000"/>
                        </a:lnSpc>
                        <a:spcBef>
                          <a:spcPts val="0"/>
                        </a:spcBef>
                        <a:spcAft>
                          <a:spcPts val="0"/>
                        </a:spcAft>
                      </a:pPr>
                      <a:r>
                        <a:rPr lang="en-IN" sz="1800" kern="100" dirty="0">
                          <a:effectLst/>
                          <a:latin typeface="Times New Roman" panose="02020603050405020304" pitchFamily="18" charset="0"/>
                          <a:cs typeface="Times New Roman" panose="02020603050405020304" pitchFamily="18" charset="0"/>
                        </a:rPr>
                        <a:t>TITLE AND YEAR</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3222" marR="13222" marT="0" marB="0"/>
                </a:tc>
                <a:tc>
                  <a:txBody>
                    <a:bodyPr/>
                    <a:lstStyle/>
                    <a:p>
                      <a:pPr marL="0" marR="0" algn="ctr">
                        <a:lnSpc>
                          <a:spcPct val="107000"/>
                        </a:lnSpc>
                        <a:spcBef>
                          <a:spcPts val="0"/>
                        </a:spcBef>
                        <a:spcAft>
                          <a:spcPts val="0"/>
                        </a:spcAft>
                      </a:pPr>
                      <a:r>
                        <a:rPr lang="en-IN" sz="1800" kern="100" dirty="0">
                          <a:effectLst/>
                          <a:latin typeface="Times New Roman" panose="02020603050405020304" pitchFamily="18" charset="0"/>
                          <a:cs typeface="Times New Roman" panose="02020603050405020304" pitchFamily="18" charset="0"/>
                        </a:rPr>
                        <a:t>AUTHOR</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3222" marR="13222" marT="0" marB="0"/>
                </a:tc>
                <a:tc>
                  <a:txBody>
                    <a:bodyPr/>
                    <a:lstStyle/>
                    <a:p>
                      <a:pPr marL="0" marR="0" algn="ctr">
                        <a:lnSpc>
                          <a:spcPct val="107000"/>
                        </a:lnSpc>
                        <a:spcBef>
                          <a:spcPts val="0"/>
                        </a:spcBef>
                        <a:spcAft>
                          <a:spcPts val="0"/>
                        </a:spcAft>
                      </a:pPr>
                      <a:r>
                        <a:rPr lang="en-IN" sz="1800" kern="100" dirty="0">
                          <a:effectLst/>
                          <a:latin typeface="Times New Roman" panose="02020603050405020304" pitchFamily="18" charset="0"/>
                          <a:cs typeface="Times New Roman" panose="02020603050405020304" pitchFamily="18" charset="0"/>
                        </a:rPr>
                        <a:t>ADVANTAGES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3222" marR="13222" marT="0" marB="0"/>
                </a:tc>
                <a:tc>
                  <a:txBody>
                    <a:bodyPr/>
                    <a:lstStyle/>
                    <a:p>
                      <a:pPr marL="0" marR="0" algn="ctr">
                        <a:lnSpc>
                          <a:spcPct val="107000"/>
                        </a:lnSpc>
                        <a:spcBef>
                          <a:spcPts val="0"/>
                        </a:spcBef>
                        <a:spcAft>
                          <a:spcPts val="0"/>
                        </a:spcAft>
                      </a:pPr>
                      <a:r>
                        <a:rPr lang="en-IN" sz="1600" kern="100" dirty="0">
                          <a:effectLst/>
                          <a:latin typeface="Times New Roman" panose="02020603050405020304" pitchFamily="18" charset="0"/>
                          <a:cs typeface="Times New Roman" panose="02020603050405020304" pitchFamily="18" charset="0"/>
                        </a:rPr>
                        <a:t>LIMITATIONS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3222" marR="13222" marT="0" marB="0"/>
                </a:tc>
                <a:extLst>
                  <a:ext uri="{0D108BD9-81ED-4DB2-BD59-A6C34878D82A}">
                    <a16:rowId xmlns:a16="http://schemas.microsoft.com/office/drawing/2014/main" val="3387607449"/>
                  </a:ext>
                </a:extLst>
              </a:tr>
              <a:tr h="1505073">
                <a:tc>
                  <a:txBody>
                    <a:bodyPr/>
                    <a:lstStyle/>
                    <a:p>
                      <a:pPr marL="0" marR="0" algn="just">
                        <a:lnSpc>
                          <a:spcPct val="107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Ensuring Purity and Health: A Comprehensive Study of Water Quality Testing Labs in Solapur District for Community Well-being. </a:t>
                      </a:r>
                    </a:p>
                    <a:p>
                      <a:pPr marL="0" marR="0" algn="just">
                        <a:lnSpc>
                          <a:spcPct val="107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2024</a:t>
                      </a:r>
                    </a:p>
                  </a:txBody>
                  <a:tcPr marL="13222" marR="13222" marT="0" marB="0"/>
                </a:tc>
                <a:tc>
                  <a:txBody>
                    <a:bodyPr/>
                    <a:lstStyle/>
                    <a:p>
                      <a:pPr marL="0" marR="0" lvl="0" indent="0" algn="ctr">
                        <a:lnSpc>
                          <a:spcPct val="107000"/>
                        </a:lnSpc>
                        <a:spcBef>
                          <a:spcPts val="0"/>
                        </a:spcBef>
                        <a:spcAft>
                          <a:spcPts val="0"/>
                        </a:spcAft>
                        <a:buFont typeface="+mj-lt"/>
                        <a:buNone/>
                      </a:pPr>
                      <a:endParaRPr lang="en-US" sz="1200" kern="100" dirty="0">
                        <a:effectLst/>
                        <a:latin typeface="Times New Roman" panose="02020603050405020304" pitchFamily="18" charset="0"/>
                        <a:cs typeface="Times New Roman" panose="02020603050405020304" pitchFamily="18" charset="0"/>
                      </a:endParaRPr>
                    </a:p>
                    <a:p>
                      <a:pPr marL="0" marR="0" lvl="0" indent="0" algn="ctr">
                        <a:lnSpc>
                          <a:spcPct val="107000"/>
                        </a:lnSpc>
                        <a:spcBef>
                          <a:spcPts val="0"/>
                        </a:spcBef>
                        <a:spcAft>
                          <a:spcPts val="0"/>
                        </a:spcAft>
                        <a:buFont typeface="+mj-lt"/>
                        <a:buNone/>
                      </a:pPr>
                      <a:endParaRPr lang="en-US" sz="1200" kern="100" dirty="0">
                        <a:effectLst/>
                        <a:latin typeface="Times New Roman" panose="02020603050405020304" pitchFamily="18" charset="0"/>
                        <a:cs typeface="Times New Roman" panose="02020603050405020304" pitchFamily="18" charset="0"/>
                      </a:endParaRPr>
                    </a:p>
                    <a:p>
                      <a:pPr marL="0" marR="0" lvl="0" indent="0" algn="ctr">
                        <a:lnSpc>
                          <a:spcPct val="107000"/>
                        </a:lnSpc>
                        <a:spcBef>
                          <a:spcPts val="0"/>
                        </a:spcBef>
                        <a:spcAft>
                          <a:spcPts val="0"/>
                        </a:spcAft>
                        <a:buFont typeface="+mj-lt"/>
                        <a:buNone/>
                      </a:pPr>
                      <a:endParaRPr lang="en-US" sz="1200" kern="100" dirty="0">
                        <a:effectLst/>
                        <a:latin typeface="Times New Roman" panose="02020603050405020304" pitchFamily="18" charset="0"/>
                        <a:cs typeface="Times New Roman" panose="02020603050405020304" pitchFamily="18" charset="0"/>
                      </a:endParaRPr>
                    </a:p>
                    <a:p>
                      <a:pPr marL="0" marR="0" lvl="0" indent="0" algn="ctr">
                        <a:lnSpc>
                          <a:spcPct val="107000"/>
                        </a:lnSpc>
                        <a:spcBef>
                          <a:spcPts val="0"/>
                        </a:spcBef>
                        <a:spcAft>
                          <a:spcPts val="0"/>
                        </a:spcAft>
                        <a:buFont typeface="+mj-lt"/>
                        <a:buNone/>
                      </a:pPr>
                      <a:r>
                        <a:rPr lang="en-US" sz="1200" kern="100" dirty="0">
                          <a:effectLst/>
                          <a:latin typeface="Times New Roman" panose="02020603050405020304" pitchFamily="18" charset="0"/>
                          <a:cs typeface="Times New Roman" panose="02020603050405020304" pitchFamily="18" charset="0"/>
                        </a:rPr>
                        <a:t>M. Shaikh</a:t>
                      </a:r>
                    </a:p>
                  </a:txBody>
                  <a:tcPr marL="13222" marR="13222" marT="0" marB="0"/>
                </a:tc>
                <a:tc>
                  <a:txBody>
                    <a:bodyPr/>
                    <a:lstStyle/>
                    <a:p>
                      <a:pPr marL="342900" marR="0" lvl="0" indent="-342900" algn="just">
                        <a:lnSpc>
                          <a:spcPct val="107000"/>
                        </a:lnSpc>
                        <a:spcBef>
                          <a:spcPts val="0"/>
                        </a:spcBef>
                        <a:spcAft>
                          <a:spcPts val="0"/>
                        </a:spcAft>
                        <a:buFont typeface="+mj-lt"/>
                        <a:buAutoNum type="arabicPeriod"/>
                      </a:pPr>
                      <a:r>
                        <a:rPr lang="en-US" sz="1300" kern="100" dirty="0">
                          <a:effectLst/>
                          <a:latin typeface="Times New Roman" panose="02020603050405020304" pitchFamily="18" charset="0"/>
                          <a:cs typeface="Times New Roman" panose="02020603050405020304" pitchFamily="18" charset="0"/>
                        </a:rPr>
                        <a:t>Protects public health by identifying harmful contaminants.</a:t>
                      </a:r>
                    </a:p>
                    <a:p>
                      <a:pPr marL="342900" marR="0" lvl="0" indent="-342900" algn="just">
                        <a:lnSpc>
                          <a:spcPct val="107000"/>
                        </a:lnSpc>
                        <a:spcBef>
                          <a:spcPts val="0"/>
                        </a:spcBef>
                        <a:spcAft>
                          <a:spcPts val="0"/>
                        </a:spcAft>
                        <a:buFont typeface="+mj-lt"/>
                        <a:buAutoNum type="arabicPeriod"/>
                      </a:pPr>
                      <a:r>
                        <a:rPr lang="en-US" sz="1300" kern="100" dirty="0">
                          <a:effectLst/>
                          <a:latin typeface="Times New Roman" panose="02020603050405020304" pitchFamily="18" charset="0"/>
                          <a:cs typeface="Times New Roman" panose="02020603050405020304" pitchFamily="18" charset="0"/>
                        </a:rPr>
                        <a:t>Ensures compliance with environmental and health regulations.</a:t>
                      </a:r>
                    </a:p>
                    <a:p>
                      <a:pPr marL="342900" marR="0" lvl="0" indent="-342900" algn="just">
                        <a:lnSpc>
                          <a:spcPct val="107000"/>
                        </a:lnSpc>
                        <a:spcBef>
                          <a:spcPts val="0"/>
                        </a:spcBef>
                        <a:spcAft>
                          <a:spcPts val="0"/>
                        </a:spcAft>
                        <a:buFont typeface="+mj-lt"/>
                        <a:buAutoNum type="arabicPeriod"/>
                      </a:pPr>
                      <a:r>
                        <a:rPr lang="en-US" sz="1300" kern="100" dirty="0">
                          <a:effectLst/>
                          <a:latin typeface="Times New Roman" panose="02020603050405020304" pitchFamily="18" charset="0"/>
                          <a:cs typeface="Times New Roman" panose="02020603050405020304" pitchFamily="18" charset="0"/>
                        </a:rPr>
                        <a:t>Enhances accuracy with advanced technologies.</a:t>
                      </a:r>
                    </a:p>
                  </a:txBody>
                  <a:tcPr marL="13222" marR="13222" marT="0" marB="0"/>
                </a:tc>
                <a:tc>
                  <a:txBody>
                    <a:bodyPr/>
                    <a:lstStyle/>
                    <a:p>
                      <a:pPr marL="342900" marR="0" lvl="0" indent="-342900" algn="just">
                        <a:lnSpc>
                          <a:spcPct val="107000"/>
                        </a:lnSpc>
                        <a:spcBef>
                          <a:spcPts val="0"/>
                        </a:spcBef>
                        <a:spcAft>
                          <a:spcPts val="0"/>
                        </a:spcAft>
                        <a:buFont typeface="+mj-lt"/>
                        <a:buAutoNum type="arabicPeriod"/>
                      </a:pPr>
                      <a:r>
                        <a:rPr lang="en-US" sz="1300" dirty="0">
                          <a:latin typeface="Times New Roman" panose="02020603050405020304" pitchFamily="18" charset="0"/>
                          <a:cs typeface="Times New Roman" panose="02020603050405020304" pitchFamily="18" charset="0"/>
                        </a:rPr>
                        <a:t>High costs of equipment and analyses.</a:t>
                      </a:r>
                    </a:p>
                    <a:p>
                      <a:pPr marL="342900" marR="0" lvl="0" indent="-342900" algn="just">
                        <a:lnSpc>
                          <a:spcPct val="107000"/>
                        </a:lnSpc>
                        <a:spcBef>
                          <a:spcPts val="0"/>
                        </a:spcBef>
                        <a:spcAft>
                          <a:spcPts val="0"/>
                        </a:spcAft>
                        <a:buFont typeface="+mj-lt"/>
                        <a:buAutoNum type="arabicPeriod"/>
                      </a:pPr>
                      <a:r>
                        <a:rPr lang="en-US" sz="1300" dirty="0">
                          <a:latin typeface="Times New Roman" panose="02020603050405020304" pitchFamily="18" charset="0"/>
                          <a:cs typeface="Times New Roman" panose="02020603050405020304" pitchFamily="18" charset="0"/>
                        </a:rPr>
                        <a:t>Limited access to testing facilities in remote areas.</a:t>
                      </a:r>
                    </a:p>
                    <a:p>
                      <a:pPr marL="342900" marR="0" lvl="0" indent="-342900" algn="just">
                        <a:lnSpc>
                          <a:spcPct val="107000"/>
                        </a:lnSpc>
                        <a:spcBef>
                          <a:spcPts val="0"/>
                        </a:spcBef>
                        <a:spcAft>
                          <a:spcPts val="0"/>
                        </a:spcAft>
                        <a:buFont typeface="+mj-lt"/>
                        <a:buAutoNum type="arabicPeriod"/>
                      </a:pPr>
                      <a:r>
                        <a:rPr lang="en-US" sz="1300" dirty="0">
                          <a:latin typeface="Times New Roman" panose="02020603050405020304" pitchFamily="18" charset="0"/>
                          <a:cs typeface="Times New Roman" panose="02020603050405020304" pitchFamily="18" charset="0"/>
                        </a:rPr>
                        <a:t>Challenges in sample transportation and preservation.</a:t>
                      </a:r>
                      <a:endParaRPr lang="en-US" sz="1300" kern="100" dirty="0">
                        <a:effectLst/>
                        <a:latin typeface="Times New Roman" panose="02020603050405020304" pitchFamily="18" charset="0"/>
                        <a:cs typeface="Times New Roman" panose="02020603050405020304" pitchFamily="18" charset="0"/>
                      </a:endParaRPr>
                    </a:p>
                  </a:txBody>
                  <a:tcPr marL="13222" marR="13222" marT="0" marB="0"/>
                </a:tc>
                <a:extLst>
                  <a:ext uri="{0D108BD9-81ED-4DB2-BD59-A6C34878D82A}">
                    <a16:rowId xmlns:a16="http://schemas.microsoft.com/office/drawing/2014/main" val="1120057140"/>
                  </a:ext>
                </a:extLst>
              </a:tr>
              <a:tr h="1513490">
                <a:tc>
                  <a:txBody>
                    <a:bodyPr/>
                    <a:lstStyle/>
                    <a:p>
                      <a:pPr marL="0" marR="0" algn="just">
                        <a:lnSpc>
                          <a:spcPct val="107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Development of </a:t>
                      </a:r>
                      <a:r>
                        <a:rPr lang="en-US" sz="1400" kern="100" dirty="0" err="1">
                          <a:effectLst/>
                          <a:latin typeface="Times New Roman" panose="02020603050405020304" pitchFamily="18" charset="0"/>
                          <a:cs typeface="Times New Roman" panose="02020603050405020304" pitchFamily="18" charset="0"/>
                        </a:rPr>
                        <a:t>LoRaWAN</a:t>
                      </a:r>
                      <a:r>
                        <a:rPr lang="en-US" sz="1400" kern="100" dirty="0">
                          <a:effectLst/>
                          <a:latin typeface="Times New Roman" panose="02020603050405020304" pitchFamily="18" charset="0"/>
                          <a:cs typeface="Times New Roman" panose="02020603050405020304" pitchFamily="18" charset="0"/>
                        </a:rPr>
                        <a:t>-based IoT system for water quality monitoring in rural areas</a:t>
                      </a:r>
                    </a:p>
                    <a:p>
                      <a:pPr marL="0" marR="0" algn="just">
                        <a:lnSpc>
                          <a:spcPct val="107000"/>
                        </a:lnSpc>
                        <a:spcBef>
                          <a:spcPts val="0"/>
                        </a:spcBef>
                        <a:spcAft>
                          <a:spcPts val="0"/>
                        </a:spcAft>
                      </a:pPr>
                      <a:r>
                        <a:rPr lang="en-IN" sz="1400" kern="100" dirty="0">
                          <a:effectLst/>
                          <a:latin typeface="Times New Roman" panose="02020603050405020304" pitchFamily="18" charset="0"/>
                          <a:cs typeface="Times New Roman" panose="02020603050405020304" pitchFamily="18" charset="0"/>
                        </a:rPr>
                        <a:t>2024</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3222" marR="13222" marT="0" marB="0"/>
                </a:tc>
                <a:tc>
                  <a:txBody>
                    <a:bodyPr/>
                    <a:lstStyle/>
                    <a:p>
                      <a:pPr marL="0" marR="0" lvl="0" indent="0" algn="ctr">
                        <a:lnSpc>
                          <a:spcPct val="107000"/>
                        </a:lnSpc>
                        <a:spcBef>
                          <a:spcPts val="0"/>
                        </a:spcBef>
                        <a:spcAft>
                          <a:spcPts val="0"/>
                        </a:spcAft>
                        <a:buFont typeface="+mj-lt"/>
                        <a:buNone/>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0"/>
                        </a:spcAft>
                        <a:buFont typeface="+mj-lt"/>
                        <a:buNone/>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0"/>
                        </a:spcAft>
                        <a:buFont typeface="+mj-lt"/>
                        <a:buNone/>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0"/>
                        </a:spcAft>
                        <a:buFont typeface="+mj-lt"/>
                        <a:buNone/>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0"/>
                        </a:spcAft>
                        <a:buFont typeface="+mj-lt"/>
                        <a:buNone/>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W. A. Jabbar</a:t>
                      </a:r>
                    </a:p>
                  </a:txBody>
                  <a:tcPr marL="13222" marR="13222" marT="0" marB="0"/>
                </a:tc>
                <a:tc>
                  <a:txBody>
                    <a:bodyPr/>
                    <a:lstStyle/>
                    <a:p>
                      <a:pPr marL="342900" marR="0" lvl="0" indent="-342900" algn="just">
                        <a:lnSpc>
                          <a:spcPct val="107000"/>
                        </a:lnSpc>
                        <a:spcBef>
                          <a:spcPts val="0"/>
                        </a:spcBef>
                        <a:spcAft>
                          <a:spcPts val="0"/>
                        </a:spcAft>
                        <a:buFont typeface="+mj-lt"/>
                        <a:buAutoNum type="arabicPeriod"/>
                      </a:pPr>
                      <a:r>
                        <a:rPr lang="en-US" sz="1300" kern="100" dirty="0">
                          <a:effectLst/>
                          <a:latin typeface="Times New Roman" panose="02020603050405020304" pitchFamily="18" charset="0"/>
                          <a:cs typeface="Times New Roman" panose="02020603050405020304" pitchFamily="18" charset="0"/>
                        </a:rPr>
                        <a:t>Provides real-time data, reduces response time, improves accessibility, and minimizes manual sampling.</a:t>
                      </a:r>
                    </a:p>
                    <a:p>
                      <a:pPr marL="342900" marR="0" lvl="0" indent="-342900" algn="just">
                        <a:lnSpc>
                          <a:spcPct val="107000"/>
                        </a:lnSpc>
                        <a:spcBef>
                          <a:spcPts val="0"/>
                        </a:spcBef>
                        <a:spcAft>
                          <a:spcPts val="0"/>
                        </a:spcAft>
                        <a:buFont typeface="+mj-lt"/>
                        <a:buAutoNum type="arabicPeriod"/>
                      </a:pPr>
                      <a:r>
                        <a:rPr lang="en-US" sz="1300" kern="100" dirty="0">
                          <a:effectLst/>
                          <a:latin typeface="Times New Roman" panose="02020603050405020304" pitchFamily="18" charset="0"/>
                          <a:cs typeface="Times New Roman" panose="02020603050405020304" pitchFamily="18" charset="0"/>
                        </a:rPr>
                        <a:t>Suitable for remote areas with limited infrastructure and energy-efficient with solar power.</a:t>
                      </a:r>
                    </a:p>
                  </a:txBody>
                  <a:tcPr marL="13222" marR="13222" marT="0" marB="0"/>
                </a:tc>
                <a:tc>
                  <a:txBody>
                    <a:bodyPr/>
                    <a:lstStyle/>
                    <a:p>
                      <a:pPr marL="342900" marR="0" lvl="0" indent="-342900" algn="just">
                        <a:lnSpc>
                          <a:spcPct val="107000"/>
                        </a:lnSpc>
                        <a:spcBef>
                          <a:spcPts val="0"/>
                        </a:spcBef>
                        <a:spcAft>
                          <a:spcPts val="0"/>
                        </a:spcAft>
                        <a:buFont typeface="+mj-lt"/>
                        <a:buAutoNum type="arabicPeriod"/>
                      </a:pPr>
                      <a:r>
                        <a:rPr lang="en-US" sz="1300" kern="100" dirty="0">
                          <a:effectLst/>
                          <a:latin typeface="Times New Roman" panose="02020603050405020304" pitchFamily="18" charset="0"/>
                          <a:cs typeface="Times New Roman" panose="02020603050405020304" pitchFamily="18" charset="0"/>
                        </a:rPr>
                        <a:t>Challenges in ensuring data reliability, waterproofing, and system durability in diverse environments.</a:t>
                      </a:r>
                    </a:p>
                    <a:p>
                      <a:pPr marL="342900" marR="0" lvl="0" indent="-342900" algn="just">
                        <a:lnSpc>
                          <a:spcPct val="107000"/>
                        </a:lnSpc>
                        <a:spcBef>
                          <a:spcPts val="0"/>
                        </a:spcBef>
                        <a:spcAft>
                          <a:spcPts val="0"/>
                        </a:spcAft>
                        <a:buFont typeface="+mj-lt"/>
                        <a:buAutoNum type="arabicPeriod"/>
                      </a:pPr>
                      <a:r>
                        <a:rPr lang="en-US" sz="1300" kern="100" dirty="0">
                          <a:effectLst/>
                          <a:latin typeface="Times New Roman" panose="02020603050405020304" pitchFamily="18" charset="0"/>
                          <a:cs typeface="Times New Roman" panose="02020603050405020304" pitchFamily="18" charset="0"/>
                        </a:rPr>
                        <a:t>Potential for connectivity issues in remote locations with limited network infrastructure.</a:t>
                      </a:r>
                    </a:p>
                  </a:txBody>
                  <a:tcPr marL="13222" marR="13222" marT="0" marB="0"/>
                </a:tc>
                <a:extLst>
                  <a:ext uri="{0D108BD9-81ED-4DB2-BD59-A6C34878D82A}">
                    <a16:rowId xmlns:a16="http://schemas.microsoft.com/office/drawing/2014/main" val="1771557979"/>
                  </a:ext>
                </a:extLst>
              </a:tr>
              <a:tr h="1893469">
                <a:tc>
                  <a:txBody>
                    <a:bodyPr/>
                    <a:lstStyle/>
                    <a:p>
                      <a:pPr marL="0" marR="0" algn="just">
                        <a:lnSpc>
                          <a:spcPct val="107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A Comprehensive Review on Water Quality Monitoring Devices: Materials Advances, Current Status, and Future Perspective</a:t>
                      </a:r>
                    </a:p>
                    <a:p>
                      <a:pPr marL="0" marR="0" algn="just">
                        <a:lnSpc>
                          <a:spcPct val="107000"/>
                        </a:lnSpc>
                        <a:spcBef>
                          <a:spcPts val="0"/>
                        </a:spcBef>
                        <a:spcAft>
                          <a:spcPts val="0"/>
                        </a:spcAft>
                      </a:pPr>
                      <a:r>
                        <a:rPr lang="en-IN" sz="1400" kern="100" dirty="0">
                          <a:effectLst/>
                          <a:latin typeface="Times New Roman" panose="02020603050405020304" pitchFamily="18" charset="0"/>
                          <a:cs typeface="Times New Roman" panose="02020603050405020304" pitchFamily="18" charset="0"/>
                        </a:rPr>
                        <a:t>2023</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3222" marR="13222" marT="0" marB="0"/>
                </a:tc>
                <a:tc>
                  <a:txBody>
                    <a:bodyPr/>
                    <a:lstStyle/>
                    <a:p>
                      <a:pPr marL="0" marR="0" lvl="0" indent="0" algn="ctr" defTabSz="457200" rtl="0" eaLnBrk="1" fontAlgn="auto" latinLnBrk="0" hangingPunct="1">
                        <a:lnSpc>
                          <a:spcPct val="107000"/>
                        </a:lnSpc>
                        <a:spcBef>
                          <a:spcPts val="0"/>
                        </a:spcBef>
                        <a:spcAft>
                          <a:spcPts val="0"/>
                        </a:spcAft>
                        <a:buClrTx/>
                        <a:buSzTx/>
                        <a:buFont typeface="+mj-lt"/>
                        <a:buNone/>
                        <a:tabLst/>
                        <a:defRPr/>
                      </a:pPr>
                      <a:endParaRPr lang="en-US" sz="1200" dirty="0">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7000"/>
                        </a:lnSpc>
                        <a:spcBef>
                          <a:spcPts val="0"/>
                        </a:spcBef>
                        <a:spcAft>
                          <a:spcPts val="0"/>
                        </a:spcAft>
                        <a:buClrTx/>
                        <a:buSzTx/>
                        <a:buFont typeface="+mj-lt"/>
                        <a:buNone/>
                        <a:tabLst/>
                        <a:defRPr/>
                      </a:pPr>
                      <a:endParaRPr lang="en-US" sz="1200" dirty="0">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7000"/>
                        </a:lnSpc>
                        <a:spcBef>
                          <a:spcPts val="0"/>
                        </a:spcBef>
                        <a:spcAft>
                          <a:spcPts val="0"/>
                        </a:spcAft>
                        <a:buClrTx/>
                        <a:buSzTx/>
                        <a:buFont typeface="+mj-lt"/>
                        <a:buNone/>
                        <a:tabLst/>
                        <a:defRPr/>
                      </a:pPr>
                      <a:endParaRPr lang="en-US" sz="1200" dirty="0">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7000"/>
                        </a:lnSpc>
                        <a:spcBef>
                          <a:spcPts val="0"/>
                        </a:spcBef>
                        <a:spcAft>
                          <a:spcPts val="0"/>
                        </a:spcAft>
                        <a:buClrTx/>
                        <a:buSzTx/>
                        <a:buFont typeface="+mj-lt"/>
                        <a:buNone/>
                        <a:tabLst/>
                        <a:defRPr/>
                      </a:pPr>
                      <a:endParaRPr lang="en-US" sz="1200" dirty="0">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7000"/>
                        </a:lnSpc>
                        <a:spcBef>
                          <a:spcPts val="0"/>
                        </a:spcBef>
                        <a:spcAft>
                          <a:spcPts val="0"/>
                        </a:spcAft>
                        <a:buClrTx/>
                        <a:buSzTx/>
                        <a:buFont typeface="+mj-lt"/>
                        <a:buNone/>
                        <a:tabLst/>
                        <a:defRPr/>
                      </a:pPr>
                      <a:r>
                        <a:rPr lang="en-US" sz="1200" dirty="0" err="1">
                          <a:latin typeface="Times New Roman" panose="02020603050405020304" pitchFamily="18" charset="0"/>
                          <a:cs typeface="Times New Roman" panose="02020603050405020304" pitchFamily="18" charset="0"/>
                        </a:rPr>
                        <a:t>Rajshekar</a:t>
                      </a:r>
                      <a:r>
                        <a:rPr lang="en-US" sz="1200" dirty="0">
                          <a:latin typeface="Times New Roman" panose="02020603050405020304" pitchFamily="18" charset="0"/>
                          <a:cs typeface="Times New Roman" panose="02020603050405020304" pitchFamily="18" charset="0"/>
                        </a:rPr>
                        <a:t> G </a:t>
                      </a:r>
                    </a:p>
                  </a:txBody>
                  <a:tcPr marL="13222" marR="13222" marT="0" marB="0"/>
                </a:tc>
                <a:tc>
                  <a:txBody>
                    <a:bodyPr/>
                    <a:lstStyle/>
                    <a:p>
                      <a:pPr marL="342900" marR="0" lvl="0" indent="-342900" algn="just">
                        <a:lnSpc>
                          <a:spcPct val="107000"/>
                        </a:lnSpc>
                        <a:spcBef>
                          <a:spcPts val="0"/>
                        </a:spcBef>
                        <a:spcAft>
                          <a:spcPts val="0"/>
                        </a:spcAft>
                        <a:buFont typeface="+mj-lt"/>
                        <a:buAutoNum type="arabicPeriod"/>
                      </a:pPr>
                      <a:r>
                        <a:rPr lang="en-US" sz="1300" kern="100" dirty="0">
                          <a:effectLst/>
                          <a:latin typeface="Times New Roman" panose="02020603050405020304" pitchFamily="18" charset="0"/>
                          <a:cs typeface="Times New Roman" panose="02020603050405020304" pitchFamily="18" charset="0"/>
                        </a:rPr>
                        <a:t>Provides real-time, accurate data for timely decision-making and efficient water management.</a:t>
                      </a:r>
                    </a:p>
                    <a:p>
                      <a:pPr marL="342900" marR="0" lvl="0" indent="-342900" algn="just">
                        <a:lnSpc>
                          <a:spcPct val="107000"/>
                        </a:lnSpc>
                        <a:spcBef>
                          <a:spcPts val="0"/>
                        </a:spcBef>
                        <a:spcAft>
                          <a:spcPts val="0"/>
                        </a:spcAft>
                        <a:buFont typeface="+mj-lt"/>
                        <a:buAutoNum type="arabicPeriod"/>
                      </a:pPr>
                      <a:r>
                        <a:rPr lang="en-US" sz="1300" kern="100" dirty="0">
                          <a:effectLst/>
                          <a:latin typeface="Times New Roman" panose="02020603050405020304" pitchFamily="18" charset="0"/>
                          <a:cs typeface="Times New Roman" panose="02020603050405020304" pitchFamily="18" charset="0"/>
                        </a:rPr>
                        <a:t>Reduces the resource-intensive and slow nature of traditional water testing methods.</a:t>
                      </a:r>
                    </a:p>
                    <a:p>
                      <a:pPr marL="342900" marR="0" lvl="0" indent="-342900" algn="just">
                        <a:lnSpc>
                          <a:spcPct val="107000"/>
                        </a:lnSpc>
                        <a:spcBef>
                          <a:spcPts val="0"/>
                        </a:spcBef>
                        <a:spcAft>
                          <a:spcPts val="0"/>
                        </a:spcAft>
                        <a:buFont typeface="+mj-lt"/>
                        <a:buAutoNum type="arabicPeriod"/>
                      </a:pPr>
                      <a:r>
                        <a:rPr lang="en-US" sz="1300" kern="100" dirty="0">
                          <a:effectLst/>
                          <a:latin typeface="Times New Roman" panose="02020603050405020304" pitchFamily="18" charset="0"/>
                          <a:cs typeface="Times New Roman" panose="02020603050405020304" pitchFamily="18" charset="0"/>
                        </a:rPr>
                        <a:t>Supports scalable and sustainable solutions for water management in various sectors.</a:t>
                      </a:r>
                    </a:p>
                  </a:txBody>
                  <a:tcPr marL="13222" marR="13222" marT="0" marB="0"/>
                </a:tc>
                <a:tc>
                  <a:txBody>
                    <a:bodyPr/>
                    <a:lstStyle/>
                    <a:p>
                      <a:pPr marL="342900" marR="0" lvl="0" indent="-342900" algn="just">
                        <a:lnSpc>
                          <a:spcPct val="107000"/>
                        </a:lnSpc>
                        <a:spcBef>
                          <a:spcPts val="0"/>
                        </a:spcBef>
                        <a:spcAft>
                          <a:spcPts val="0"/>
                        </a:spcAft>
                        <a:buFont typeface="+mj-lt"/>
                        <a:buAutoNum type="arabicPeriod"/>
                      </a:pPr>
                      <a:r>
                        <a:rPr lang="en-IN" sz="1300" kern="100" dirty="0">
                          <a:effectLst/>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Requires reliable network infrastructure for real-time data transmission.</a:t>
                      </a:r>
                    </a:p>
                    <a:p>
                      <a:pPr marL="342900" marR="0" lvl="0" indent="-342900" algn="just">
                        <a:lnSpc>
                          <a:spcPct val="107000"/>
                        </a:lnSpc>
                        <a:spcBef>
                          <a:spcPts val="0"/>
                        </a:spcBef>
                        <a:spcAft>
                          <a:spcPts val="0"/>
                        </a:spcAft>
                        <a:buFont typeface="+mj-lt"/>
                        <a:buAutoNum type="arabicPeriod"/>
                      </a:pPr>
                      <a:r>
                        <a:rPr lang="en-US" sz="1300" dirty="0">
                          <a:latin typeface="Times New Roman" panose="02020603050405020304" pitchFamily="18" charset="0"/>
                          <a:cs typeface="Times New Roman" panose="02020603050405020304" pitchFamily="18" charset="0"/>
                        </a:rPr>
                        <a:t>Potential issues with sensor calibration and data accuracy in certain environments.</a:t>
                      </a:r>
                    </a:p>
                    <a:p>
                      <a:pPr marL="342900" marR="0" lvl="0" indent="-342900" algn="just">
                        <a:lnSpc>
                          <a:spcPct val="107000"/>
                        </a:lnSpc>
                        <a:spcBef>
                          <a:spcPts val="0"/>
                        </a:spcBef>
                        <a:spcAft>
                          <a:spcPts val="0"/>
                        </a:spcAft>
                        <a:buFont typeface="+mj-lt"/>
                        <a:buAutoNum type="arabicPeriod"/>
                      </a:pPr>
                      <a:r>
                        <a:rPr lang="en-US" sz="1300" dirty="0">
                          <a:latin typeface="Times New Roman" panose="02020603050405020304" pitchFamily="18" charset="0"/>
                          <a:cs typeface="Times New Roman" panose="02020603050405020304" pitchFamily="18" charset="0"/>
                        </a:rPr>
                        <a:t>Initial setup and maintenance costs for IoT devices and platforms.</a:t>
                      </a:r>
                      <a:endParaRPr lang="en-US" sz="1300" kern="100" dirty="0">
                        <a:effectLst/>
                        <a:latin typeface="Times New Roman" panose="02020603050405020304" pitchFamily="18" charset="0"/>
                        <a:cs typeface="Times New Roman" panose="02020603050405020304" pitchFamily="18" charset="0"/>
                      </a:endParaRPr>
                    </a:p>
                  </a:txBody>
                  <a:tcPr marL="13222" marR="13222" marT="0" marB="0"/>
                </a:tc>
                <a:extLst>
                  <a:ext uri="{0D108BD9-81ED-4DB2-BD59-A6C34878D82A}">
                    <a16:rowId xmlns:a16="http://schemas.microsoft.com/office/drawing/2014/main" val="623588602"/>
                  </a:ext>
                </a:extLst>
              </a:tr>
            </a:tbl>
          </a:graphicData>
        </a:graphic>
      </p:graphicFrame>
    </p:spTree>
    <p:extLst>
      <p:ext uri="{BB962C8B-B14F-4D97-AF65-F5344CB8AC3E}">
        <p14:creationId xmlns:p14="http://schemas.microsoft.com/office/powerpoint/2010/main" val="814641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436677-36B2-17CD-DD10-9C8F34C993AE}"/>
              </a:ext>
            </a:extLst>
          </p:cNvPr>
          <p:cNvSpPr txBox="1"/>
          <p:nvPr/>
        </p:nvSpPr>
        <p:spPr>
          <a:xfrm>
            <a:off x="396018" y="536738"/>
            <a:ext cx="3153427"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METHODOLOGY</a:t>
            </a:r>
          </a:p>
        </p:txBody>
      </p:sp>
      <p:sp>
        <p:nvSpPr>
          <p:cNvPr id="3" name="TextBox 2">
            <a:extLst>
              <a:ext uri="{FF2B5EF4-FFF2-40B4-BE49-F238E27FC236}">
                <a16:creationId xmlns:a16="http://schemas.microsoft.com/office/drawing/2014/main" id="{73F56D4D-0AFE-08BB-CD28-C9F0EBA88011}"/>
              </a:ext>
            </a:extLst>
          </p:cNvPr>
          <p:cNvSpPr txBox="1"/>
          <p:nvPr/>
        </p:nvSpPr>
        <p:spPr>
          <a:xfrm>
            <a:off x="491612" y="967005"/>
            <a:ext cx="11208775" cy="1705532"/>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Smart Wireless Water Meter system utilizes sensors to track water flow, levels, and quality, connected to a microcontroller for wireless data transmission. The data is stored in a web database and monitored in real-time via ThingSpeak. The system automates water pump control based on tank levels. It is tested in real-world conditions to ensure efficient water management and maintain water quality.</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B485254-4257-7A86-74B2-862112014DD2}"/>
              </a:ext>
            </a:extLst>
          </p:cNvPr>
          <p:cNvSpPr txBox="1"/>
          <p:nvPr/>
        </p:nvSpPr>
        <p:spPr>
          <a:xfrm>
            <a:off x="3354102" y="6451702"/>
            <a:ext cx="463139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Figure.1 Block diagram of smart wireless water meter</a:t>
            </a:r>
            <a:endParaRPr lang="en-IN" sz="1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56F8849-2123-FD62-8249-8F7828EEE4BA}"/>
              </a:ext>
            </a:extLst>
          </p:cNvPr>
          <p:cNvPicPr>
            <a:picLocks noChangeAspect="1"/>
          </p:cNvPicPr>
          <p:nvPr/>
        </p:nvPicPr>
        <p:blipFill>
          <a:blip r:embed="rId2"/>
          <a:stretch>
            <a:fillRect/>
          </a:stretch>
        </p:blipFill>
        <p:spPr>
          <a:xfrm>
            <a:off x="3578941" y="2762865"/>
            <a:ext cx="5034115" cy="3640305"/>
          </a:xfrm>
          <a:prstGeom prst="rect">
            <a:avLst/>
          </a:prstGeom>
        </p:spPr>
      </p:pic>
    </p:spTree>
    <p:extLst>
      <p:ext uri="{BB962C8B-B14F-4D97-AF65-F5344CB8AC3E}">
        <p14:creationId xmlns:p14="http://schemas.microsoft.com/office/powerpoint/2010/main" val="2278674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29ECE7-78E9-E8A0-52CD-23F437C8B03F}"/>
              </a:ext>
            </a:extLst>
          </p:cNvPr>
          <p:cNvSpPr txBox="1"/>
          <p:nvPr/>
        </p:nvSpPr>
        <p:spPr>
          <a:xfrm>
            <a:off x="486696" y="1976285"/>
            <a:ext cx="11218607" cy="419755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ESP32</a:t>
            </a:r>
            <a:r>
              <a:rPr lang="en-US" dirty="0">
                <a:latin typeface="Times New Roman" panose="02020603050405020304" pitchFamily="18" charset="0"/>
                <a:cs typeface="Times New Roman" panose="02020603050405020304" pitchFamily="18" charset="0"/>
              </a:rPr>
              <a:t>: The central microcontroller unit that gathers data from various sensors and communicates with a cloud server</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FS400 Sensor</a:t>
            </a:r>
            <a:r>
              <a:rPr lang="en-US" dirty="0">
                <a:latin typeface="Times New Roman" panose="02020603050405020304" pitchFamily="18" charset="0"/>
                <a:cs typeface="Times New Roman" panose="02020603050405020304" pitchFamily="18" charset="0"/>
              </a:rPr>
              <a:t>: Likely a flow sensor that measures the flow rate of water.</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TDS Sensor</a:t>
            </a:r>
            <a:r>
              <a:rPr lang="en-US" dirty="0">
                <a:latin typeface="Times New Roman" panose="02020603050405020304" pitchFamily="18" charset="0"/>
                <a:cs typeface="Times New Roman" panose="02020603050405020304" pitchFamily="18" charset="0"/>
              </a:rPr>
              <a:t>: Total Dissolved Solids (TDS) sensor connected to a container to measure water quality by detecting the level of dissolved solids.</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Ultrasonic Sensor</a:t>
            </a:r>
            <a:r>
              <a:rPr lang="en-US" dirty="0">
                <a:latin typeface="Times New Roman" panose="02020603050405020304" pitchFamily="18" charset="0"/>
                <a:cs typeface="Times New Roman" panose="02020603050405020304" pitchFamily="18" charset="0"/>
              </a:rPr>
              <a:t>: This sensor measures the water level in the water tank by sending sound waves and detecting their return time.</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Relay</a:t>
            </a:r>
            <a:r>
              <a:rPr lang="en-US" dirty="0">
                <a:latin typeface="Times New Roman" panose="02020603050405020304" pitchFamily="18" charset="0"/>
                <a:cs typeface="Times New Roman" panose="02020603050405020304" pitchFamily="18" charset="0"/>
              </a:rPr>
              <a:t>: Controls the activation of pumps or valves based on water level and quality data.</a:t>
            </a:r>
          </a:p>
          <a:p>
            <a:pPr marL="285750" indent="-285750" algn="just">
              <a:lnSpc>
                <a:spcPct val="150000"/>
              </a:lnSpc>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ThingSpeak</a:t>
            </a:r>
            <a:r>
              <a:rPr lang="en-US" b="1" dirty="0">
                <a:latin typeface="Times New Roman" panose="02020603050405020304" pitchFamily="18" charset="0"/>
                <a:cs typeface="Times New Roman" panose="02020603050405020304" pitchFamily="18" charset="0"/>
              </a:rPr>
              <a:t> IoT</a:t>
            </a:r>
            <a:r>
              <a:rPr lang="en-US" dirty="0">
                <a:latin typeface="Times New Roman" panose="02020603050405020304" pitchFamily="18" charset="0"/>
                <a:cs typeface="Times New Roman" panose="02020603050405020304" pitchFamily="18" charset="0"/>
              </a:rPr>
              <a:t>: Receives data from ESP32, enabling remote monitoring and analysis of water quality and tank levels.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B3C00B4-1266-336E-D0EB-69BF437CF701}"/>
              </a:ext>
            </a:extLst>
          </p:cNvPr>
          <p:cNvSpPr txBox="1"/>
          <p:nvPr/>
        </p:nvSpPr>
        <p:spPr>
          <a:xfrm>
            <a:off x="486696" y="1203785"/>
            <a:ext cx="5793574" cy="400110"/>
          </a:xfrm>
          <a:prstGeom prst="rect">
            <a:avLst/>
          </a:prstGeom>
          <a:noFill/>
        </p:spPr>
        <p:txBody>
          <a:bodyPr wrap="none" rtlCol="0">
            <a:spAutoFit/>
          </a:bodyPr>
          <a:lstStyle/>
          <a:p>
            <a:pPr algn="just"/>
            <a:r>
              <a:rPr lang="en-IN" sz="2000" dirty="0">
                <a:latin typeface="Times New Roman" panose="02020603050405020304" pitchFamily="18" charset="0"/>
                <a:cs typeface="Times New Roman" panose="02020603050405020304" pitchFamily="18" charset="0"/>
              </a:rPr>
              <a:t>The block diagram of the Proposed model consists of:</a:t>
            </a:r>
          </a:p>
        </p:txBody>
      </p:sp>
    </p:spTree>
    <p:extLst>
      <p:ext uri="{BB962C8B-B14F-4D97-AF65-F5344CB8AC3E}">
        <p14:creationId xmlns:p14="http://schemas.microsoft.com/office/powerpoint/2010/main" val="2671947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1DE1B2-E046-2277-D9E6-F3514BFD4AF8}"/>
              </a:ext>
            </a:extLst>
          </p:cNvPr>
          <p:cNvSpPr txBox="1"/>
          <p:nvPr/>
        </p:nvSpPr>
        <p:spPr>
          <a:xfrm>
            <a:off x="412954" y="467045"/>
            <a:ext cx="3805084"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FLOW ALGORITHM </a:t>
            </a:r>
          </a:p>
        </p:txBody>
      </p:sp>
      <p:sp>
        <p:nvSpPr>
          <p:cNvPr id="3" name="TextBox 2">
            <a:extLst>
              <a:ext uri="{FF2B5EF4-FFF2-40B4-BE49-F238E27FC236}">
                <a16:creationId xmlns:a16="http://schemas.microsoft.com/office/drawing/2014/main" id="{7CB6FA02-5E28-C5A3-0DB4-46CEFCB3060D}"/>
              </a:ext>
            </a:extLst>
          </p:cNvPr>
          <p:cNvSpPr txBox="1"/>
          <p:nvPr/>
        </p:nvSpPr>
        <p:spPr>
          <a:xfrm>
            <a:off x="471947" y="901776"/>
            <a:ext cx="10894142" cy="873572"/>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following flowchart illustrates the steps involved in our operational workflow. Each step is designed to optimize efficiency and accuracy in our process. </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1C98E74-87E8-AD39-C0CF-2968CE550D43}"/>
              </a:ext>
            </a:extLst>
          </p:cNvPr>
          <p:cNvSpPr txBox="1"/>
          <p:nvPr/>
        </p:nvSpPr>
        <p:spPr>
          <a:xfrm>
            <a:off x="4001727" y="6519446"/>
            <a:ext cx="4424518"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Fig.2 Flow Algorithm of the Proposed Model</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9F745A3-3C67-03C7-AF47-DB810E89DA2E}"/>
              </a:ext>
            </a:extLst>
          </p:cNvPr>
          <p:cNvPicPr>
            <a:picLocks noChangeAspect="1"/>
          </p:cNvPicPr>
          <p:nvPr/>
        </p:nvPicPr>
        <p:blipFill>
          <a:blip r:embed="rId2"/>
          <a:stretch>
            <a:fillRect/>
          </a:stretch>
        </p:blipFill>
        <p:spPr>
          <a:xfrm>
            <a:off x="4355691" y="1307690"/>
            <a:ext cx="3195484" cy="5211756"/>
          </a:xfrm>
          <a:prstGeom prst="rect">
            <a:avLst/>
          </a:prstGeom>
        </p:spPr>
      </p:pic>
    </p:spTree>
    <p:extLst>
      <p:ext uri="{BB962C8B-B14F-4D97-AF65-F5344CB8AC3E}">
        <p14:creationId xmlns:p14="http://schemas.microsoft.com/office/powerpoint/2010/main" val="50980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EAC825-CAFD-5A72-FE98-C34D7CF0117D}"/>
              </a:ext>
            </a:extLst>
          </p:cNvPr>
          <p:cNvSpPr txBox="1"/>
          <p:nvPr/>
        </p:nvSpPr>
        <p:spPr>
          <a:xfrm>
            <a:off x="441434" y="672107"/>
            <a:ext cx="3555360" cy="523220"/>
          </a:xfrm>
          <a:prstGeom prst="rect">
            <a:avLst/>
          </a:prstGeom>
          <a:noFill/>
        </p:spPr>
        <p:txBody>
          <a:bodyPr wrap="square">
            <a:spAutoFit/>
          </a:bodyPr>
          <a:lstStyle/>
          <a:p>
            <a:r>
              <a:rPr lang="en-IN" sz="2800" b="1" dirty="0">
                <a:solidFill>
                  <a:prstClr val="black"/>
                </a:solidFill>
                <a:latin typeface="Times New Roman" panose="02020603050405020304" pitchFamily="18" charset="0"/>
                <a:cs typeface="Times New Roman" panose="02020603050405020304" pitchFamily="18" charset="0"/>
              </a:rPr>
              <a:t>ADVANTAGES</a:t>
            </a:r>
            <a:endParaRPr lang="en-IN" sz="2400" dirty="0">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64C69407-25AE-F4E3-CBF4-94D4C5546CB3}"/>
              </a:ext>
            </a:extLst>
          </p:cNvPr>
          <p:cNvSpPr>
            <a:spLocks noChangeArrowheads="1"/>
          </p:cNvSpPr>
          <p:nvPr/>
        </p:nvSpPr>
        <p:spPr bwMode="auto">
          <a:xfrm>
            <a:off x="470609" y="2386716"/>
            <a:ext cx="1860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02E98535-087E-72BD-7F64-21AC1CEC32AF}"/>
              </a:ext>
            </a:extLst>
          </p:cNvPr>
          <p:cNvSpPr txBox="1"/>
          <p:nvPr/>
        </p:nvSpPr>
        <p:spPr>
          <a:xfrm>
            <a:off x="446369" y="3515755"/>
            <a:ext cx="3555360" cy="523220"/>
          </a:xfrm>
          <a:prstGeom prst="rect">
            <a:avLst/>
          </a:prstGeom>
          <a:noFill/>
        </p:spPr>
        <p:txBody>
          <a:bodyPr wrap="square">
            <a:spAutoFit/>
          </a:bodyPr>
          <a:lstStyle/>
          <a:p>
            <a:r>
              <a:rPr lang="en-IN" sz="2800" b="1" dirty="0">
                <a:solidFill>
                  <a:prstClr val="black"/>
                </a:solidFill>
                <a:latin typeface="Times New Roman" panose="02020603050405020304" pitchFamily="18" charset="0"/>
                <a:cs typeface="Times New Roman" panose="02020603050405020304" pitchFamily="18" charset="0"/>
              </a:rPr>
              <a:t>APPLICATIONS</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EDAE534-86EA-F7FD-B3C9-4E95DED56918}"/>
              </a:ext>
            </a:extLst>
          </p:cNvPr>
          <p:cNvSpPr txBox="1"/>
          <p:nvPr/>
        </p:nvSpPr>
        <p:spPr>
          <a:xfrm>
            <a:off x="518337" y="819806"/>
            <a:ext cx="6390469" cy="2535566"/>
          </a:xfrm>
          <a:prstGeom prst="rect">
            <a:avLst/>
          </a:prstGeom>
          <a:noFill/>
        </p:spPr>
        <p:txBody>
          <a:bodyPr wrap="square" rtlCol="0">
            <a:spAutoFit/>
          </a:bodyPr>
          <a:lstStyle/>
          <a:p>
            <a:pPr marL="285750" indent="-285750" algn="just">
              <a:lnSpc>
                <a:spcPct val="150000"/>
              </a:lnSpc>
              <a:buFont typeface="Courier New" panose="02070309020205020404" pitchFamily="49" charset="0"/>
              <a:buChar char="o"/>
            </a:pPr>
            <a:endParaRPr lang="en-IN" sz="1800" b="0" i="0" u="none" strike="noStrike" baseline="0" dirty="0">
              <a:solidFill>
                <a:srgbClr val="000000"/>
              </a:solidFill>
              <a:latin typeface="Times New Roman" panose="02020603050405020304" pitchFamily="18" charset="0"/>
            </a:endParaRPr>
          </a:p>
          <a:p>
            <a:pPr marL="285750" indent="-285750" algn="just">
              <a:lnSpc>
                <a:spcPct val="150000"/>
              </a:lnSpc>
              <a:buFont typeface="Courier New" panose="02070309020205020404" pitchFamily="49" charset="0"/>
              <a:buChar char="o"/>
            </a:pPr>
            <a:r>
              <a:rPr lang="en-US" sz="1800" b="0" i="0" u="none" strike="noStrike" baseline="0" dirty="0">
                <a:solidFill>
                  <a:srgbClr val="000000"/>
                </a:solidFill>
                <a:latin typeface="Times New Roman" panose="02020603050405020304" pitchFamily="18" charset="0"/>
              </a:rPr>
              <a:t>Real-time water usage, quality, and level monitoring. </a:t>
            </a:r>
          </a:p>
          <a:p>
            <a:pPr marL="285750" indent="-285750" algn="just">
              <a:lnSpc>
                <a:spcPct val="150000"/>
              </a:lnSpc>
              <a:buFont typeface="Courier New" panose="02070309020205020404" pitchFamily="49" charset="0"/>
              <a:buChar char="o"/>
            </a:pPr>
            <a:r>
              <a:rPr lang="en-US" sz="1800" b="0" i="0" u="none" strike="noStrike" baseline="0" dirty="0">
                <a:solidFill>
                  <a:srgbClr val="000000"/>
                </a:solidFill>
                <a:latin typeface="Times New Roman" panose="02020603050405020304" pitchFamily="18" charset="0"/>
              </a:rPr>
              <a:t> Automated filling system reduces wastage and ensures supply. </a:t>
            </a:r>
          </a:p>
          <a:p>
            <a:pPr marL="285750" indent="-285750" algn="just">
              <a:lnSpc>
                <a:spcPct val="150000"/>
              </a:lnSpc>
              <a:buFont typeface="Courier New" panose="02070309020205020404" pitchFamily="49" charset="0"/>
              <a:buChar char="o"/>
            </a:pPr>
            <a:r>
              <a:rPr lang="en-US" sz="1800" b="0" i="0" u="none" strike="noStrike" baseline="0" dirty="0">
                <a:solidFill>
                  <a:srgbClr val="000000"/>
                </a:solidFill>
                <a:latin typeface="Times New Roman" panose="02020603050405020304" pitchFamily="18" charset="0"/>
              </a:rPr>
              <a:t> Active water quality tracking for safe distribution. </a:t>
            </a:r>
          </a:p>
          <a:p>
            <a:pPr marL="285750" indent="-285750" algn="just">
              <a:lnSpc>
                <a:spcPct val="150000"/>
              </a:lnSpc>
              <a:buFont typeface="Courier New" panose="02070309020205020404" pitchFamily="49" charset="0"/>
              <a:buChar char="o"/>
            </a:pPr>
            <a:r>
              <a:rPr lang="en-US" sz="1800" b="0" i="0" u="none" strike="noStrike" baseline="0" dirty="0">
                <a:solidFill>
                  <a:srgbClr val="000000"/>
                </a:solidFill>
                <a:latin typeface="Times New Roman" panose="02020603050405020304" pitchFamily="18" charset="0"/>
              </a:rPr>
              <a:t> Accessible data on ThingSpeak cloud for transparency. </a:t>
            </a:r>
          </a:p>
          <a:p>
            <a:pPr marL="285750" indent="-285750" algn="just">
              <a:lnSpc>
                <a:spcPct val="150000"/>
              </a:lnSpc>
              <a:buFont typeface="Courier New" panose="02070309020205020404" pitchFamily="49" charset="0"/>
              <a:buChar char="o"/>
            </a:pPr>
            <a:r>
              <a:rPr lang="en-US" sz="1800" b="0" i="0" u="none" strike="noStrike" baseline="0" dirty="0">
                <a:solidFill>
                  <a:srgbClr val="000000"/>
                </a:solidFill>
                <a:latin typeface="Times New Roman" panose="02020603050405020304" pitchFamily="18" charset="0"/>
              </a:rPr>
              <a:t> Cost-effective and resource-saving through automation. </a:t>
            </a:r>
          </a:p>
        </p:txBody>
      </p:sp>
      <p:sp>
        <p:nvSpPr>
          <p:cNvPr id="11" name="TextBox 10">
            <a:extLst>
              <a:ext uri="{FF2B5EF4-FFF2-40B4-BE49-F238E27FC236}">
                <a16:creationId xmlns:a16="http://schemas.microsoft.com/office/drawing/2014/main" id="{45D7EEEE-9FFE-8CC1-0F7B-6FBAEB0A45D7}"/>
              </a:ext>
            </a:extLst>
          </p:cNvPr>
          <p:cNvSpPr txBox="1"/>
          <p:nvPr/>
        </p:nvSpPr>
        <p:spPr>
          <a:xfrm>
            <a:off x="498184" y="4092691"/>
            <a:ext cx="5126739" cy="2031325"/>
          </a:xfrm>
          <a:prstGeom prst="rect">
            <a:avLst/>
          </a:prstGeom>
          <a:noFill/>
        </p:spPr>
        <p:txBody>
          <a:bodyPr wrap="square" rtlCol="0">
            <a:spAutoFit/>
          </a:bodyPr>
          <a:lstStyle/>
          <a:p>
            <a:pPr marL="285750" indent="-285750" algn="just">
              <a:lnSpc>
                <a:spcPct val="150000"/>
              </a:lnSpc>
              <a:buFont typeface="Courier New" panose="02070309020205020404" pitchFamily="49" charset="0"/>
              <a:buChar char="o"/>
            </a:pPr>
            <a:r>
              <a:rPr lang="en-US" b="0" i="0" u="none" strike="noStrike" baseline="0" dirty="0">
                <a:solidFill>
                  <a:srgbClr val="000000"/>
                </a:solidFill>
                <a:latin typeface="Times New Roman" panose="02020603050405020304" pitchFamily="18" charset="0"/>
                <a:cs typeface="Times New Roman" panose="02020603050405020304" pitchFamily="18" charset="0"/>
              </a:rPr>
              <a:t>Residential water usage and quality monitoring.</a:t>
            </a:r>
          </a:p>
          <a:p>
            <a:pPr marL="285750" indent="-285750" algn="just">
              <a:lnSpc>
                <a:spcPct val="150000"/>
              </a:lnSpc>
              <a:buFont typeface="Courier New" panose="02070309020205020404" pitchFamily="49" charset="0"/>
              <a:buChar char="o"/>
            </a:pPr>
            <a:r>
              <a:rPr lang="en-IN" b="0" i="0" u="none" strike="noStrike" baseline="0" dirty="0">
                <a:solidFill>
                  <a:srgbClr val="000000"/>
                </a:solidFill>
                <a:latin typeface="Times New Roman" panose="02020603050405020304" pitchFamily="18" charset="0"/>
                <a:cs typeface="Times New Roman" panose="02020603050405020304" pitchFamily="18" charset="0"/>
              </a:rPr>
              <a:t>Industrial water system management </a:t>
            </a:r>
          </a:p>
          <a:p>
            <a:pPr marL="285750" indent="-285750" algn="just">
              <a:lnSpc>
                <a:spcPct val="150000"/>
              </a:lnSpc>
              <a:buFont typeface="Courier New" panose="02070309020205020404" pitchFamily="49" charset="0"/>
              <a:buChar char="o"/>
            </a:pPr>
            <a:r>
              <a:rPr lang="en-US" b="0" i="0" u="none" strike="noStrike" baseline="0" dirty="0">
                <a:solidFill>
                  <a:srgbClr val="000000"/>
                </a:solidFill>
                <a:latin typeface="Times New Roman" panose="02020603050405020304" pitchFamily="18" charset="0"/>
                <a:cs typeface="Times New Roman" panose="02020603050405020304" pitchFamily="18" charset="0"/>
              </a:rPr>
              <a:t>Smart water distribution for municipalities. </a:t>
            </a:r>
            <a:endParaRPr lang="en-IN"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Courier New" panose="02070309020205020404" pitchFamily="49" charset="0"/>
              <a:buChar char="o"/>
            </a:pPr>
            <a:r>
              <a:rPr lang="en-US" b="0" i="0" u="none" strike="noStrike" baseline="0" dirty="0">
                <a:solidFill>
                  <a:srgbClr val="000000"/>
                </a:solidFill>
                <a:latin typeface="Times New Roman" panose="02020603050405020304" pitchFamily="18" charset="0"/>
                <a:cs typeface="Times New Roman" panose="02020603050405020304" pitchFamily="18" charset="0"/>
              </a:rPr>
              <a:t>Remote monitoring in rural or underserved areas. </a:t>
            </a:r>
          </a:p>
          <a:p>
            <a:pPr algn="just"/>
            <a:endParaRPr lang="en-US" sz="1800" b="0" i="0" u="none" strike="noStrike" baseline="0" dirty="0">
              <a:solidFill>
                <a:srgbClr val="000000"/>
              </a:solidFill>
            </a:endParaRPr>
          </a:p>
        </p:txBody>
      </p:sp>
    </p:spTree>
    <p:extLst>
      <p:ext uri="{BB962C8B-B14F-4D97-AF65-F5344CB8AC3E}">
        <p14:creationId xmlns:p14="http://schemas.microsoft.com/office/powerpoint/2010/main" val="387192035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4366DC7BED83458A651EB8AD9027CB" ma:contentTypeVersion="12" ma:contentTypeDescription="Create a new document." ma:contentTypeScope="" ma:versionID="3ed0a858022226bc2aa164df7be1d2dd">
  <xsd:schema xmlns:xsd="http://www.w3.org/2001/XMLSchema" xmlns:xs="http://www.w3.org/2001/XMLSchema" xmlns:p="http://schemas.microsoft.com/office/2006/metadata/properties" xmlns:ns2="7b29fa23-a638-4163-bf70-d8a7274a4ad9" xmlns:ns3="b2f5c72c-09ac-44e0-bde9-172feaeb5750" targetNamespace="http://schemas.microsoft.com/office/2006/metadata/properties" ma:root="true" ma:fieldsID="6d2f337a27db85b2a6547008a04e5615" ns2:_="" ns3:_="">
    <xsd:import namespace="7b29fa23-a638-4163-bf70-d8a7274a4ad9"/>
    <xsd:import namespace="b2f5c72c-09ac-44e0-bde9-172feaeb5750"/>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29fa23-a638-4163-bf70-d8a7274a4ad9"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361f3147-febd-492b-abf7-05073fd6d30e"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f5c72c-09ac-44e0-bde9-172feaeb5750"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8de5d81a-1082-40d6-b3e3-4923e35e3ce8}" ma:internalName="TaxCatchAll" ma:showField="CatchAllData" ma:web="b2f5c72c-09ac-44e0-bde9-172feaeb575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b2f5c72c-09ac-44e0-bde9-172feaeb5750" xsi:nil="true"/>
    <ReferenceId xmlns="7b29fa23-a638-4163-bf70-d8a7274a4ad9" xsi:nil="true"/>
    <lcf76f155ced4ddcb4097134ff3c332f xmlns="7b29fa23-a638-4163-bf70-d8a7274a4ad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F656706-CE71-42D3-A20C-2F13C8FDA49A}">
  <ds:schemaRefs>
    <ds:schemaRef ds:uri="http://schemas.microsoft.com/sharepoint/v3/contenttype/forms"/>
  </ds:schemaRefs>
</ds:datastoreItem>
</file>

<file path=customXml/itemProps2.xml><?xml version="1.0" encoding="utf-8"?>
<ds:datastoreItem xmlns:ds="http://schemas.openxmlformats.org/officeDocument/2006/customXml" ds:itemID="{E11AB44B-53D5-4ACF-A1D3-1E4AF72DC7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29fa23-a638-4163-bf70-d8a7274a4ad9"/>
    <ds:schemaRef ds:uri="b2f5c72c-09ac-44e0-bde9-172feaeb57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0B41DB-ED02-4913-AA1D-3A022A03E0A5}">
  <ds:schemaRefs>
    <ds:schemaRef ds:uri="http://schemas.microsoft.com/office/2006/metadata/properties"/>
    <ds:schemaRef ds:uri="http://schemas.microsoft.com/office/infopath/2007/PartnerControls"/>
    <ds:schemaRef ds:uri="b2f5c72c-09ac-44e0-bde9-172feaeb5750"/>
    <ds:schemaRef ds:uri="7b29fa23-a638-4163-bf70-d8a7274a4ad9"/>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1215</TotalTime>
  <Words>1173</Words>
  <Application>Microsoft Office PowerPoint</Application>
  <PresentationFormat>Widescreen</PresentationFormat>
  <Paragraphs>110</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Courier New</vt:lpstr>
      <vt:lpstr>Gill Sans MT</vt:lpstr>
      <vt:lpstr>Times New Roman</vt:lpstr>
      <vt:lpstr>Wingdings 2</vt:lpstr>
      <vt:lpstr>Dividend</vt:lpstr>
      <vt:lpstr>Smart wireless water meter with Web 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wireless water meter with Web DB</dc:title>
  <dc:creator>Harshan S</dc:creator>
  <cp:lastModifiedBy>Sandeepkumar S</cp:lastModifiedBy>
  <cp:revision>144</cp:revision>
  <dcterms:created xsi:type="dcterms:W3CDTF">2024-06-25T14:43:49Z</dcterms:created>
  <dcterms:modified xsi:type="dcterms:W3CDTF">2024-12-07T05:06:57Z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0x010100A54366DC7BED83458A651EB8AD9027CB</vt:lpwstr>
  </property>
</Properties>
</file>