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82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325410"/>
            <a:ext cx="4869061" cy="35787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720096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kern="0" spc="-20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Brute Force Algorithms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219694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Brute force algorithms are straightforward methods that try every possibility until the solution is found. They are often simple to understand and implement but can be inefficient for large datasets.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98" y="1285994"/>
            <a:ext cx="4911685" cy="565761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90905" y="815340"/>
            <a:ext cx="5746433" cy="718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56"/>
              </a:lnSpc>
              <a:buNone/>
            </a:pPr>
            <a:r>
              <a:rPr lang="en-US" sz="4525" b="1" kern="0" spc="-1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Selection Sort</a:t>
            </a:r>
            <a:endParaRPr lang="en-US" sz="4525" dirty="0"/>
          </a:p>
        </p:txBody>
      </p:sp>
      <p:sp>
        <p:nvSpPr>
          <p:cNvPr id="7" name="Shape 3"/>
          <p:cNvSpPr/>
          <p:nvPr/>
        </p:nvSpPr>
        <p:spPr>
          <a:xfrm>
            <a:off x="6612612" y="1878211"/>
            <a:ext cx="45958" cy="5535930"/>
          </a:xfrm>
          <a:prstGeom prst="roundRect">
            <a:avLst>
              <a:gd name="adj" fmla="val 225070"/>
            </a:avLst>
          </a:prstGeom>
          <a:solidFill>
            <a:srgbClr val="C0C1D7"/>
          </a:solidFill>
          <a:ln/>
        </p:spPr>
      </p:sp>
      <p:sp>
        <p:nvSpPr>
          <p:cNvPr id="8" name="Shape 4"/>
          <p:cNvSpPr/>
          <p:nvPr/>
        </p:nvSpPr>
        <p:spPr>
          <a:xfrm>
            <a:off x="6894135" y="2372201"/>
            <a:ext cx="804505" cy="45958"/>
          </a:xfrm>
          <a:prstGeom prst="roundRect">
            <a:avLst>
              <a:gd name="adj" fmla="val 225070"/>
            </a:avLst>
          </a:prstGeom>
          <a:solidFill>
            <a:srgbClr val="C0C1D7"/>
          </a:solidFill>
          <a:ln/>
        </p:spPr>
      </p:sp>
      <p:sp>
        <p:nvSpPr>
          <p:cNvPr id="9" name="Shape 5"/>
          <p:cNvSpPr/>
          <p:nvPr/>
        </p:nvSpPr>
        <p:spPr>
          <a:xfrm>
            <a:off x="6377047" y="2136696"/>
            <a:ext cx="517088" cy="517088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556355" y="2222778"/>
            <a:ext cx="158353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b="1" kern="0" spc="-8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715" dirty="0"/>
          </a:p>
        </p:txBody>
      </p:sp>
      <p:sp>
        <p:nvSpPr>
          <p:cNvPr id="11" name="Text 7"/>
          <p:cNvSpPr/>
          <p:nvPr/>
        </p:nvSpPr>
        <p:spPr>
          <a:xfrm>
            <a:off x="7899797" y="2108002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b="1" kern="0" spc="-6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Minimum</a:t>
            </a:r>
            <a:endParaRPr lang="en-US" sz="2262" dirty="0"/>
          </a:p>
        </p:txBody>
      </p:sp>
      <p:sp>
        <p:nvSpPr>
          <p:cNvPr id="12" name="Text 8"/>
          <p:cNvSpPr/>
          <p:nvPr/>
        </p:nvSpPr>
        <p:spPr>
          <a:xfrm>
            <a:off x="7899797" y="2604968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algorithm iterates through the unsorted portion of the array and finds the smallest element.</a:t>
            </a:r>
            <a:endParaRPr lang="en-US" sz="1810" dirty="0"/>
          </a:p>
        </p:txBody>
      </p:sp>
      <p:sp>
        <p:nvSpPr>
          <p:cNvPr id="13" name="Shape 9"/>
          <p:cNvSpPr/>
          <p:nvPr/>
        </p:nvSpPr>
        <p:spPr>
          <a:xfrm>
            <a:off x="6894135" y="4294108"/>
            <a:ext cx="804505" cy="45958"/>
          </a:xfrm>
          <a:prstGeom prst="roundRect">
            <a:avLst>
              <a:gd name="adj" fmla="val 225070"/>
            </a:avLst>
          </a:prstGeom>
          <a:solidFill>
            <a:srgbClr val="C0C1D7"/>
          </a:solidFill>
          <a:ln/>
        </p:spPr>
      </p:sp>
      <p:sp>
        <p:nvSpPr>
          <p:cNvPr id="14" name="Shape 10"/>
          <p:cNvSpPr/>
          <p:nvPr/>
        </p:nvSpPr>
        <p:spPr>
          <a:xfrm>
            <a:off x="6377047" y="4058602"/>
            <a:ext cx="517088" cy="517088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532185" y="4144685"/>
            <a:ext cx="206812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b="1" kern="0" spc="-8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715" dirty="0"/>
          </a:p>
        </p:txBody>
      </p:sp>
      <p:sp>
        <p:nvSpPr>
          <p:cNvPr id="16" name="Text 12"/>
          <p:cNvSpPr/>
          <p:nvPr/>
        </p:nvSpPr>
        <p:spPr>
          <a:xfrm>
            <a:off x="7899797" y="4029908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b="1" kern="0" spc="-6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Swap</a:t>
            </a:r>
            <a:endParaRPr lang="en-US" sz="2262" dirty="0"/>
          </a:p>
        </p:txBody>
      </p:sp>
      <p:sp>
        <p:nvSpPr>
          <p:cNvPr id="17" name="Text 13"/>
          <p:cNvSpPr/>
          <p:nvPr/>
        </p:nvSpPr>
        <p:spPr>
          <a:xfrm>
            <a:off x="7899797" y="4526875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smallest element is swapped with the element at the beginning of the unsorted portion.</a:t>
            </a:r>
            <a:endParaRPr lang="en-US" sz="1810" dirty="0"/>
          </a:p>
        </p:txBody>
      </p:sp>
      <p:sp>
        <p:nvSpPr>
          <p:cNvPr id="18" name="Shape 14"/>
          <p:cNvSpPr/>
          <p:nvPr/>
        </p:nvSpPr>
        <p:spPr>
          <a:xfrm>
            <a:off x="6894135" y="6216015"/>
            <a:ext cx="804505" cy="45958"/>
          </a:xfrm>
          <a:prstGeom prst="roundRect">
            <a:avLst>
              <a:gd name="adj" fmla="val 225070"/>
            </a:avLst>
          </a:prstGeom>
          <a:solidFill>
            <a:srgbClr val="C0C1D7"/>
          </a:solidFill>
          <a:ln/>
        </p:spPr>
      </p:sp>
      <p:sp>
        <p:nvSpPr>
          <p:cNvPr id="19" name="Shape 15"/>
          <p:cNvSpPr/>
          <p:nvPr/>
        </p:nvSpPr>
        <p:spPr>
          <a:xfrm>
            <a:off x="6377047" y="5980509"/>
            <a:ext cx="517088" cy="517088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527066" y="6066592"/>
            <a:ext cx="217051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b="1" kern="0" spc="-8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715" dirty="0"/>
          </a:p>
        </p:txBody>
      </p:sp>
      <p:sp>
        <p:nvSpPr>
          <p:cNvPr id="21" name="Text 17"/>
          <p:cNvSpPr/>
          <p:nvPr/>
        </p:nvSpPr>
        <p:spPr>
          <a:xfrm>
            <a:off x="7899797" y="5951815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b="1" kern="0" spc="-6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Repeat</a:t>
            </a:r>
            <a:endParaRPr lang="en-US" sz="2262" dirty="0"/>
          </a:p>
        </p:txBody>
      </p:sp>
      <p:sp>
        <p:nvSpPr>
          <p:cNvPr id="22" name="Text 18"/>
          <p:cNvSpPr/>
          <p:nvPr/>
        </p:nvSpPr>
        <p:spPr>
          <a:xfrm>
            <a:off x="7899797" y="6448782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process is repeated for the remaining unsorted portion until the entire array is sorted.</a:t>
            </a:r>
            <a:endParaRPr lang="en-US" sz="18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50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52" y="2741890"/>
            <a:ext cx="4884777" cy="274772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28648" y="661749"/>
            <a:ext cx="6016109" cy="75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1"/>
              </a:lnSpc>
              <a:buNone/>
            </a:pPr>
            <a:r>
              <a:rPr lang="en-US" sz="4737" b="1" kern="0" spc="-14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Bubble Sort</a:t>
            </a:r>
            <a:endParaRPr lang="en-US" sz="4737" dirty="0"/>
          </a:p>
        </p:txBody>
      </p:sp>
      <p:sp>
        <p:nvSpPr>
          <p:cNvPr id="7" name="Shape 3"/>
          <p:cNvSpPr/>
          <p:nvPr/>
        </p:nvSpPr>
        <p:spPr>
          <a:xfrm>
            <a:off x="6665476" y="1774627"/>
            <a:ext cx="48101" cy="5795129"/>
          </a:xfrm>
          <a:prstGeom prst="roundRect">
            <a:avLst>
              <a:gd name="adj" fmla="val 225135"/>
            </a:avLst>
          </a:prstGeom>
          <a:solidFill>
            <a:srgbClr val="C0C1D7"/>
          </a:solidFill>
          <a:ln/>
        </p:spPr>
      </p:sp>
      <p:sp>
        <p:nvSpPr>
          <p:cNvPr id="8" name="Shape 4"/>
          <p:cNvSpPr/>
          <p:nvPr/>
        </p:nvSpPr>
        <p:spPr>
          <a:xfrm>
            <a:off x="6960215" y="2291834"/>
            <a:ext cx="842248" cy="48101"/>
          </a:xfrm>
          <a:prstGeom prst="roundRect">
            <a:avLst>
              <a:gd name="adj" fmla="val 225135"/>
            </a:avLst>
          </a:prstGeom>
          <a:solidFill>
            <a:srgbClr val="C0C1D7"/>
          </a:solidFill>
          <a:ln/>
        </p:spPr>
      </p:sp>
      <p:sp>
        <p:nvSpPr>
          <p:cNvPr id="9" name="Shape 5"/>
          <p:cNvSpPr/>
          <p:nvPr/>
        </p:nvSpPr>
        <p:spPr>
          <a:xfrm>
            <a:off x="6418838" y="2045256"/>
            <a:ext cx="541377" cy="541377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606600" y="2135386"/>
            <a:ext cx="16585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b="1" kern="0" spc="-8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842" dirty="0"/>
          </a:p>
        </p:txBody>
      </p:sp>
      <p:sp>
        <p:nvSpPr>
          <p:cNvPr id="11" name="Text 7"/>
          <p:cNvSpPr/>
          <p:nvPr/>
        </p:nvSpPr>
        <p:spPr>
          <a:xfrm>
            <a:off x="8013025" y="2015252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Compare and Swap</a:t>
            </a:r>
            <a:endParaRPr lang="en-US" sz="2369" dirty="0"/>
          </a:p>
        </p:txBody>
      </p:sp>
      <p:sp>
        <p:nvSpPr>
          <p:cNvPr id="12" name="Text 8"/>
          <p:cNvSpPr/>
          <p:nvPr/>
        </p:nvSpPr>
        <p:spPr>
          <a:xfrm>
            <a:off x="8013025" y="2535436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Adjacent elements are compared, and if they are in the wrong order, they are swapped.</a:t>
            </a:r>
            <a:endParaRPr lang="en-US" sz="1895" dirty="0"/>
          </a:p>
        </p:txBody>
      </p:sp>
      <p:sp>
        <p:nvSpPr>
          <p:cNvPr id="13" name="Shape 9"/>
          <p:cNvSpPr/>
          <p:nvPr/>
        </p:nvSpPr>
        <p:spPr>
          <a:xfrm>
            <a:off x="6960215" y="4303752"/>
            <a:ext cx="842248" cy="48101"/>
          </a:xfrm>
          <a:prstGeom prst="roundRect">
            <a:avLst>
              <a:gd name="adj" fmla="val 225135"/>
            </a:avLst>
          </a:prstGeom>
          <a:solidFill>
            <a:srgbClr val="C0C1D7"/>
          </a:solidFill>
          <a:ln/>
        </p:spPr>
      </p:sp>
      <p:sp>
        <p:nvSpPr>
          <p:cNvPr id="14" name="Shape 10"/>
          <p:cNvSpPr/>
          <p:nvPr/>
        </p:nvSpPr>
        <p:spPr>
          <a:xfrm>
            <a:off x="6418838" y="4057174"/>
            <a:ext cx="541377" cy="541377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581239" y="4147304"/>
            <a:ext cx="216575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b="1" kern="0" spc="-8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842" dirty="0"/>
          </a:p>
        </p:txBody>
      </p:sp>
      <p:sp>
        <p:nvSpPr>
          <p:cNvPr id="16" name="Text 12"/>
          <p:cNvSpPr/>
          <p:nvPr/>
        </p:nvSpPr>
        <p:spPr>
          <a:xfrm>
            <a:off x="8013025" y="4027170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Iterate Through Array</a:t>
            </a:r>
            <a:endParaRPr lang="en-US" sz="2369" dirty="0"/>
          </a:p>
        </p:txBody>
      </p:sp>
      <p:sp>
        <p:nvSpPr>
          <p:cNvPr id="17" name="Text 13"/>
          <p:cNvSpPr/>
          <p:nvPr/>
        </p:nvSpPr>
        <p:spPr>
          <a:xfrm>
            <a:off x="8013025" y="4547354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process is repeated for all pairs of adjacent elements in the array.</a:t>
            </a:r>
            <a:endParaRPr lang="en-US" sz="1895" dirty="0"/>
          </a:p>
        </p:txBody>
      </p:sp>
      <p:sp>
        <p:nvSpPr>
          <p:cNvPr id="18" name="Shape 14"/>
          <p:cNvSpPr/>
          <p:nvPr/>
        </p:nvSpPr>
        <p:spPr>
          <a:xfrm>
            <a:off x="6960215" y="6315670"/>
            <a:ext cx="842248" cy="48101"/>
          </a:xfrm>
          <a:prstGeom prst="roundRect">
            <a:avLst>
              <a:gd name="adj" fmla="val 225135"/>
            </a:avLst>
          </a:prstGeom>
          <a:solidFill>
            <a:srgbClr val="C0C1D7"/>
          </a:solidFill>
          <a:ln/>
        </p:spPr>
      </p:sp>
      <p:sp>
        <p:nvSpPr>
          <p:cNvPr id="19" name="Shape 15"/>
          <p:cNvSpPr/>
          <p:nvPr/>
        </p:nvSpPr>
        <p:spPr>
          <a:xfrm>
            <a:off x="6418838" y="6069092"/>
            <a:ext cx="541377" cy="541377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575881" y="6159222"/>
            <a:ext cx="227171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b="1" kern="0" spc="-8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842" dirty="0"/>
          </a:p>
        </p:txBody>
      </p:sp>
      <p:sp>
        <p:nvSpPr>
          <p:cNvPr id="21" name="Text 17"/>
          <p:cNvSpPr/>
          <p:nvPr/>
        </p:nvSpPr>
        <p:spPr>
          <a:xfrm>
            <a:off x="8013025" y="6039088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Repeat Until Sorted</a:t>
            </a:r>
            <a:endParaRPr lang="en-US" sz="2369" dirty="0"/>
          </a:p>
        </p:txBody>
      </p:sp>
      <p:sp>
        <p:nvSpPr>
          <p:cNvPr id="22" name="Text 18"/>
          <p:cNvSpPr/>
          <p:nvPr/>
        </p:nvSpPr>
        <p:spPr>
          <a:xfrm>
            <a:off x="8013025" y="6559272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entire array is iterated through until no more swaps occur, indicating the array is sorted.</a:t>
            </a:r>
            <a:endParaRPr lang="en-US" sz="189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1543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18918" y="3230761"/>
            <a:ext cx="5030867" cy="6287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2"/>
              </a:lnSpc>
              <a:buNone/>
            </a:pPr>
            <a:r>
              <a:rPr lang="en-US" sz="3961" b="1" kern="0" spc="-11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Sequential Search</a:t>
            </a:r>
            <a:endParaRPr lang="en-US" sz="396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918" y="4161353"/>
            <a:ext cx="2748082" cy="8048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0133" y="5268039"/>
            <a:ext cx="2345650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6"/>
              </a:lnSpc>
              <a:buNone/>
            </a:pPr>
            <a:r>
              <a:rPr lang="en-US" sz="1981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</a:t>
            </a:r>
            <a:endParaRPr lang="en-US" sz="1981" dirty="0"/>
          </a:p>
        </p:txBody>
      </p:sp>
      <p:sp>
        <p:nvSpPr>
          <p:cNvPr id="8" name="Text 4"/>
          <p:cNvSpPr/>
          <p:nvPr/>
        </p:nvSpPr>
        <p:spPr>
          <a:xfrm>
            <a:off x="2020133" y="5703213"/>
            <a:ext cx="2345650" cy="643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5"/>
              </a:lnSpc>
              <a:buNone/>
            </a:pPr>
            <a:r>
              <a:rPr lang="en-US" sz="1585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search begins at the first element of the array.</a:t>
            </a:r>
            <a:endParaRPr lang="en-US" sz="15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999" y="4161353"/>
            <a:ext cx="2748201" cy="8048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768215" y="5268039"/>
            <a:ext cx="2345769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6"/>
              </a:lnSpc>
              <a:buNone/>
            </a:pPr>
            <a:r>
              <a:rPr lang="en-US" sz="1981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Compare</a:t>
            </a:r>
            <a:endParaRPr lang="en-US" sz="1981" dirty="0"/>
          </a:p>
        </p:txBody>
      </p:sp>
      <p:sp>
        <p:nvSpPr>
          <p:cNvPr id="11" name="Text 6"/>
          <p:cNvSpPr/>
          <p:nvPr/>
        </p:nvSpPr>
        <p:spPr>
          <a:xfrm>
            <a:off x="4768215" y="5703213"/>
            <a:ext cx="2345769" cy="9658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5"/>
              </a:lnSpc>
              <a:buNone/>
            </a:pPr>
            <a:r>
              <a:rPr lang="en-US" sz="1585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element is compared with the target value.</a:t>
            </a:r>
            <a:endParaRPr lang="en-US" sz="158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161353"/>
            <a:ext cx="2748082" cy="80486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16416" y="5268039"/>
            <a:ext cx="2345650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6"/>
              </a:lnSpc>
              <a:buNone/>
            </a:pPr>
            <a:r>
              <a:rPr lang="en-US" sz="1981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Match Found</a:t>
            </a:r>
            <a:endParaRPr lang="en-US" sz="1981" dirty="0"/>
          </a:p>
        </p:txBody>
      </p:sp>
      <p:sp>
        <p:nvSpPr>
          <p:cNvPr id="14" name="Text 8"/>
          <p:cNvSpPr/>
          <p:nvPr/>
        </p:nvSpPr>
        <p:spPr>
          <a:xfrm>
            <a:off x="7516416" y="5703213"/>
            <a:ext cx="2345650" cy="9658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5"/>
              </a:lnSpc>
              <a:buNone/>
            </a:pPr>
            <a:r>
              <a:rPr lang="en-US" sz="1585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a match is found, the index of the element is returned.</a:t>
            </a:r>
            <a:endParaRPr lang="en-US" sz="1585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3282" y="4161353"/>
            <a:ext cx="2748201" cy="80486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264497" y="5268039"/>
            <a:ext cx="2345769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6"/>
              </a:lnSpc>
              <a:buNone/>
            </a:pPr>
            <a:r>
              <a:rPr lang="en-US" sz="1981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Match</a:t>
            </a:r>
            <a:endParaRPr lang="en-US" sz="1981" dirty="0"/>
          </a:p>
        </p:txBody>
      </p:sp>
      <p:sp>
        <p:nvSpPr>
          <p:cNvPr id="17" name="Text 10"/>
          <p:cNvSpPr/>
          <p:nvPr/>
        </p:nvSpPr>
        <p:spPr>
          <a:xfrm>
            <a:off x="10264497" y="5703213"/>
            <a:ext cx="2345769" cy="1609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5"/>
              </a:lnSpc>
              <a:buNone/>
            </a:pPr>
            <a:r>
              <a:rPr lang="en-US" sz="1585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the end of the array is reached without finding a match, a special value is returned to indicate the target was not found.</a:t>
            </a:r>
            <a:endParaRPr lang="en-US" sz="15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3013"/>
            <a:ext cx="809601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Brute-Force String Matching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Pattern Matching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Brute-force string matching compares every possible position of the pattern within the text string.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24266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Character Comparison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each position, characters of the pattern are compared one by one with the corresponding characters in the text.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Match Found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all characters of the pattern match the corresponding characters in the text, a match is found.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839" y="1948577"/>
            <a:ext cx="5008602" cy="43324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68893" y="847487"/>
            <a:ext cx="4778454" cy="597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03"/>
              </a:lnSpc>
              <a:buNone/>
            </a:pPr>
            <a:r>
              <a:rPr lang="en-US" sz="3763" b="1" kern="0" spc="-11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Complexity</a:t>
            </a:r>
            <a:endParaRPr lang="en-US" sz="3763" dirty="0"/>
          </a:p>
        </p:txBody>
      </p:sp>
      <p:sp>
        <p:nvSpPr>
          <p:cNvPr id="7" name="Shape 3"/>
          <p:cNvSpPr/>
          <p:nvPr/>
        </p:nvSpPr>
        <p:spPr>
          <a:xfrm>
            <a:off x="668893" y="1731407"/>
            <a:ext cx="7806214" cy="1116449"/>
          </a:xfrm>
          <a:prstGeom prst="roundRect">
            <a:avLst>
              <a:gd name="adj" fmla="val 77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67608" y="1930122"/>
            <a:ext cx="2389227" cy="298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881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Selection Sort</a:t>
            </a:r>
            <a:endParaRPr lang="en-US" sz="1881" dirty="0"/>
          </a:p>
        </p:txBody>
      </p:sp>
      <p:sp>
        <p:nvSpPr>
          <p:cNvPr id="9" name="Text 5"/>
          <p:cNvSpPr/>
          <p:nvPr/>
        </p:nvSpPr>
        <p:spPr>
          <a:xfrm>
            <a:off x="867608" y="2343388"/>
            <a:ext cx="7408783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O(n^2) - For an array of size n, it takes n^2 comparisons and swaps in the worst case.</a:t>
            </a:r>
            <a:endParaRPr lang="en-US" sz="1505" dirty="0"/>
          </a:p>
        </p:txBody>
      </p:sp>
      <p:sp>
        <p:nvSpPr>
          <p:cNvPr id="10" name="Shape 6"/>
          <p:cNvSpPr/>
          <p:nvPr/>
        </p:nvSpPr>
        <p:spPr>
          <a:xfrm>
            <a:off x="668893" y="3038951"/>
            <a:ext cx="7806214" cy="1422202"/>
          </a:xfrm>
          <a:prstGeom prst="roundRect">
            <a:avLst>
              <a:gd name="adj" fmla="val 604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867608" y="3237667"/>
            <a:ext cx="2389227" cy="298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881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Bubble Sort</a:t>
            </a:r>
            <a:endParaRPr lang="en-US" sz="1881" dirty="0"/>
          </a:p>
        </p:txBody>
      </p:sp>
      <p:sp>
        <p:nvSpPr>
          <p:cNvPr id="12" name="Text 8"/>
          <p:cNvSpPr/>
          <p:nvPr/>
        </p:nvSpPr>
        <p:spPr>
          <a:xfrm>
            <a:off x="867608" y="3650933"/>
            <a:ext cx="7408783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O(n^2) - Similar to Selection Sort, it has a quadratic time complexity in the worst case.</a:t>
            </a:r>
            <a:endParaRPr lang="en-US" sz="1505" dirty="0"/>
          </a:p>
        </p:txBody>
      </p:sp>
      <p:sp>
        <p:nvSpPr>
          <p:cNvPr id="13" name="Shape 9"/>
          <p:cNvSpPr/>
          <p:nvPr/>
        </p:nvSpPr>
        <p:spPr>
          <a:xfrm>
            <a:off x="668893" y="4652248"/>
            <a:ext cx="7806214" cy="1116449"/>
          </a:xfrm>
          <a:prstGeom prst="roundRect">
            <a:avLst>
              <a:gd name="adj" fmla="val 77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67608" y="4850963"/>
            <a:ext cx="2389227" cy="298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881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Sequential Search</a:t>
            </a:r>
            <a:endParaRPr lang="en-US" sz="1881" dirty="0"/>
          </a:p>
        </p:txBody>
      </p:sp>
      <p:sp>
        <p:nvSpPr>
          <p:cNvPr id="15" name="Text 11"/>
          <p:cNvSpPr/>
          <p:nvPr/>
        </p:nvSpPr>
        <p:spPr>
          <a:xfrm>
            <a:off x="867608" y="5264229"/>
            <a:ext cx="7408783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O(n) - In the worst case, it might need to examine all n elements of the array.</a:t>
            </a:r>
            <a:endParaRPr lang="en-US" sz="1505" dirty="0"/>
          </a:p>
        </p:txBody>
      </p:sp>
      <p:sp>
        <p:nvSpPr>
          <p:cNvPr id="16" name="Shape 12"/>
          <p:cNvSpPr/>
          <p:nvPr/>
        </p:nvSpPr>
        <p:spPr>
          <a:xfrm>
            <a:off x="668893" y="5959793"/>
            <a:ext cx="7806214" cy="1422202"/>
          </a:xfrm>
          <a:prstGeom prst="roundRect">
            <a:avLst>
              <a:gd name="adj" fmla="val 604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867608" y="6158508"/>
            <a:ext cx="3132773" cy="298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881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Brute-Force String Matching</a:t>
            </a:r>
            <a:endParaRPr lang="en-US" sz="1881" dirty="0"/>
          </a:p>
        </p:txBody>
      </p:sp>
      <p:sp>
        <p:nvSpPr>
          <p:cNvPr id="18" name="Text 14"/>
          <p:cNvSpPr/>
          <p:nvPr/>
        </p:nvSpPr>
        <p:spPr>
          <a:xfrm>
            <a:off x="867608" y="6571774"/>
            <a:ext cx="7408783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O(m*n) - For a pattern of length m and text of length n, it performs m*n comparisons in the worst case.</a:t>
            </a:r>
            <a:endParaRPr lang="en-US" sz="150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227" y="2483525"/>
            <a:ext cx="4893826" cy="326255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9508" y="1023580"/>
            <a:ext cx="7248882" cy="740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32"/>
              </a:lnSpc>
              <a:buNone/>
            </a:pPr>
            <a:r>
              <a:rPr lang="en-US" sz="4666" b="1" kern="0" spc="-14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of Brute Force</a:t>
            </a:r>
            <a:endParaRPr lang="en-US" sz="4666" dirty="0"/>
          </a:p>
        </p:txBody>
      </p:sp>
      <p:sp>
        <p:nvSpPr>
          <p:cNvPr id="7" name="Shape 3"/>
          <p:cNvSpPr/>
          <p:nvPr/>
        </p:nvSpPr>
        <p:spPr>
          <a:xfrm>
            <a:off x="829508" y="2386251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014413" y="2475071"/>
            <a:ext cx="163354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b="1" kern="0" spc="-8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799" dirty="0"/>
          </a:p>
        </p:txBody>
      </p:sp>
      <p:sp>
        <p:nvSpPr>
          <p:cNvPr id="9" name="Text 5"/>
          <p:cNvSpPr/>
          <p:nvPr/>
        </p:nvSpPr>
        <p:spPr>
          <a:xfrm>
            <a:off x="1599605" y="2386251"/>
            <a:ext cx="315003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 Implementation</a:t>
            </a:r>
            <a:endParaRPr lang="en-US" sz="2333" dirty="0"/>
          </a:p>
        </p:txBody>
      </p:sp>
      <p:sp>
        <p:nvSpPr>
          <p:cNvPr id="10" name="Text 6"/>
          <p:cNvSpPr/>
          <p:nvPr/>
        </p:nvSpPr>
        <p:spPr>
          <a:xfrm>
            <a:off x="1599605" y="2898696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kern="0" spc="-3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Brute force algorithms are often easy to understand and implement, even for beginners.</a:t>
            </a:r>
            <a:endParaRPr lang="en-US" sz="1866" dirty="0"/>
          </a:p>
        </p:txBody>
      </p:sp>
      <p:sp>
        <p:nvSpPr>
          <p:cNvPr id="11" name="Shape 7"/>
          <p:cNvSpPr/>
          <p:nvPr/>
        </p:nvSpPr>
        <p:spPr>
          <a:xfrm>
            <a:off x="829508" y="4160639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89409" y="4249460"/>
            <a:ext cx="213241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b="1" kern="0" spc="-8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799" dirty="0"/>
          </a:p>
        </p:txBody>
      </p:sp>
      <p:sp>
        <p:nvSpPr>
          <p:cNvPr id="13" name="Text 9"/>
          <p:cNvSpPr/>
          <p:nvPr/>
        </p:nvSpPr>
        <p:spPr>
          <a:xfrm>
            <a:off x="1599605" y="4160639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 Approach</a:t>
            </a:r>
            <a:endParaRPr lang="en-US" sz="2333" dirty="0"/>
          </a:p>
        </p:txBody>
      </p:sp>
      <p:sp>
        <p:nvSpPr>
          <p:cNvPr id="14" name="Text 10"/>
          <p:cNvSpPr/>
          <p:nvPr/>
        </p:nvSpPr>
        <p:spPr>
          <a:xfrm>
            <a:off x="1599605" y="4673084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kern="0" spc="-3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They directly address the problem without using any clever optimizations or shortcuts.</a:t>
            </a:r>
            <a:endParaRPr lang="en-US" sz="1866" dirty="0"/>
          </a:p>
        </p:txBody>
      </p:sp>
      <p:sp>
        <p:nvSpPr>
          <p:cNvPr id="15" name="Shape 11"/>
          <p:cNvSpPr/>
          <p:nvPr/>
        </p:nvSpPr>
        <p:spPr>
          <a:xfrm>
            <a:off x="829508" y="5935028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84171" y="6023848"/>
            <a:ext cx="223718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b="1" kern="0" spc="-8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799" dirty="0"/>
          </a:p>
        </p:txBody>
      </p:sp>
      <p:sp>
        <p:nvSpPr>
          <p:cNvPr id="17" name="Text 13"/>
          <p:cNvSpPr/>
          <p:nvPr/>
        </p:nvSpPr>
        <p:spPr>
          <a:xfrm>
            <a:off x="1599605" y="5935028"/>
            <a:ext cx="366331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Suitable for Small Datasets</a:t>
            </a:r>
            <a:endParaRPr lang="en-US" sz="2333" dirty="0"/>
          </a:p>
        </p:txBody>
      </p:sp>
      <p:sp>
        <p:nvSpPr>
          <p:cNvPr id="18" name="Text 14"/>
          <p:cNvSpPr/>
          <p:nvPr/>
        </p:nvSpPr>
        <p:spPr>
          <a:xfrm>
            <a:off x="1599605" y="6447473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kern="0" spc="-3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small datasets, their efficiency might be sufficient, and their simplicity outweighs the performance concerns.</a:t>
            </a:r>
            <a:endParaRPr lang="en-US" sz="186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227" y="852130"/>
            <a:ext cx="4893826" cy="6525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9508" y="653296"/>
            <a:ext cx="7484983" cy="1481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32"/>
              </a:lnSpc>
              <a:buNone/>
            </a:pPr>
            <a:r>
              <a:rPr lang="en-US" sz="4666" b="1" kern="0" spc="-14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Disadvantages of Brute Force</a:t>
            </a:r>
            <a:endParaRPr lang="en-US" sz="4666" dirty="0"/>
          </a:p>
        </p:txBody>
      </p:sp>
      <p:sp>
        <p:nvSpPr>
          <p:cNvPr id="7" name="Shape 3"/>
          <p:cNvSpPr/>
          <p:nvPr/>
        </p:nvSpPr>
        <p:spPr>
          <a:xfrm>
            <a:off x="829508" y="2756654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014413" y="2845475"/>
            <a:ext cx="163354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b="1" kern="0" spc="-8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799" dirty="0"/>
          </a:p>
        </p:txBody>
      </p:sp>
      <p:sp>
        <p:nvSpPr>
          <p:cNvPr id="9" name="Text 5"/>
          <p:cNvSpPr/>
          <p:nvPr/>
        </p:nvSpPr>
        <p:spPr>
          <a:xfrm>
            <a:off x="1599605" y="2756654"/>
            <a:ext cx="395037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Inefficient for Large Datasets</a:t>
            </a:r>
            <a:endParaRPr lang="en-US" sz="2333" dirty="0"/>
          </a:p>
        </p:txBody>
      </p:sp>
      <p:sp>
        <p:nvSpPr>
          <p:cNvPr id="10" name="Text 6"/>
          <p:cNvSpPr/>
          <p:nvPr/>
        </p:nvSpPr>
        <p:spPr>
          <a:xfrm>
            <a:off x="1599605" y="3269099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kern="0" spc="-3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the dataset size grows, their performance degrades significantly.</a:t>
            </a:r>
            <a:endParaRPr lang="en-US" sz="1866" dirty="0"/>
          </a:p>
        </p:txBody>
      </p:sp>
      <p:sp>
        <p:nvSpPr>
          <p:cNvPr id="11" name="Shape 7"/>
          <p:cNvSpPr/>
          <p:nvPr/>
        </p:nvSpPr>
        <p:spPr>
          <a:xfrm>
            <a:off x="829508" y="4531043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89409" y="4619863"/>
            <a:ext cx="213241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b="1" kern="0" spc="-8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799" dirty="0"/>
          </a:p>
        </p:txBody>
      </p:sp>
      <p:sp>
        <p:nvSpPr>
          <p:cNvPr id="13" name="Text 9"/>
          <p:cNvSpPr/>
          <p:nvPr/>
        </p:nvSpPr>
        <p:spPr>
          <a:xfrm>
            <a:off x="1599605" y="4531043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Time-Consuming</a:t>
            </a:r>
            <a:endParaRPr lang="en-US" sz="2333" dirty="0"/>
          </a:p>
        </p:txBody>
      </p:sp>
      <p:sp>
        <p:nvSpPr>
          <p:cNvPr id="14" name="Text 10"/>
          <p:cNvSpPr/>
          <p:nvPr/>
        </p:nvSpPr>
        <p:spPr>
          <a:xfrm>
            <a:off x="1599605" y="5043488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kern="0" spc="-3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They can be very time-consuming for large datasets, making them impractical for many real-world applications.</a:t>
            </a:r>
            <a:endParaRPr lang="en-US" sz="1866" dirty="0"/>
          </a:p>
        </p:txBody>
      </p:sp>
      <p:sp>
        <p:nvSpPr>
          <p:cNvPr id="15" name="Shape 11"/>
          <p:cNvSpPr/>
          <p:nvPr/>
        </p:nvSpPr>
        <p:spPr>
          <a:xfrm>
            <a:off x="829508" y="6305431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84171" y="6394252"/>
            <a:ext cx="223718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b="1" kern="0" spc="-8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799" dirty="0"/>
          </a:p>
        </p:txBody>
      </p:sp>
      <p:sp>
        <p:nvSpPr>
          <p:cNvPr id="17" name="Text 13"/>
          <p:cNvSpPr/>
          <p:nvPr/>
        </p:nvSpPr>
        <p:spPr>
          <a:xfrm>
            <a:off x="1599605" y="6305431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Limited Applicability</a:t>
            </a:r>
            <a:endParaRPr lang="en-US" sz="2333" dirty="0"/>
          </a:p>
        </p:txBody>
      </p:sp>
      <p:sp>
        <p:nvSpPr>
          <p:cNvPr id="18" name="Text 14"/>
          <p:cNvSpPr/>
          <p:nvPr/>
        </p:nvSpPr>
        <p:spPr>
          <a:xfrm>
            <a:off x="1599605" y="6817876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kern="0" spc="-3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They are not always suitable for complex problems where more efficient algorithms exist.</a:t>
            </a:r>
            <a:endParaRPr lang="en-US" sz="186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526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Abhishek g</cp:lastModifiedBy>
  <cp:revision>2</cp:revision>
  <dcterms:created xsi:type="dcterms:W3CDTF">2024-07-03T12:30:05Z</dcterms:created>
  <dcterms:modified xsi:type="dcterms:W3CDTF">2024-07-03T12:40:31Z</dcterms:modified>
</cp:coreProperties>
</file>