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Roboto Medium"/>
      <p:regular r:id="rId26"/>
      <p:bold r:id="rId27"/>
      <p:italic r:id="rId28"/>
      <p:boldItalic r:id="rId29"/>
    </p:embeddedFont>
    <p:embeddedFont>
      <p:font typeface="Source Code Pro"/>
      <p:regular r:id="rId30"/>
      <p:bold r:id="rId31"/>
      <p:italic r:id="rId32"/>
      <p:boldItalic r:id="rId33"/>
    </p:embeddedFont>
    <p:embeddedFont>
      <p:font typeface="Roboto Light"/>
      <p:regular r:id="rId34"/>
      <p:bold r:id="rId35"/>
      <p:italic r:id="rId36"/>
      <p:boldItalic r:id="rId37"/>
    </p:embeddedFont>
    <p:embeddedFont>
      <p:font typeface="Helvetica Neue"/>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2D0F4B-F08F-4270-BB55-F8630CCA6A5A}">
  <a:tblStyle styleId="{442D0F4B-F08F-4270-BB55-F8630CCA6A5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4.xml"/><Relationship Id="rId41" Type="http://schemas.openxmlformats.org/officeDocument/2006/relationships/font" Target="fonts/HelveticaNeue-boldItalic.fntdata"/><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5.xml"/><Relationship Id="rId33" Type="http://schemas.openxmlformats.org/officeDocument/2006/relationships/font" Target="fonts/SourceCodePro-boldItalic.fntdata"/><Relationship Id="rId10" Type="http://schemas.openxmlformats.org/officeDocument/2006/relationships/slide" Target="slides/slide4.xml"/><Relationship Id="rId32" Type="http://schemas.openxmlformats.org/officeDocument/2006/relationships/font" Target="fonts/SourceCodePro-italic.fntdata"/><Relationship Id="rId13" Type="http://schemas.openxmlformats.org/officeDocument/2006/relationships/slide" Target="slides/slide7.xml"/><Relationship Id="rId35" Type="http://schemas.openxmlformats.org/officeDocument/2006/relationships/font" Target="fonts/RobotoLight-bold.fntdata"/><Relationship Id="rId12" Type="http://schemas.openxmlformats.org/officeDocument/2006/relationships/slide" Target="slides/slide6.xml"/><Relationship Id="rId34" Type="http://schemas.openxmlformats.org/officeDocument/2006/relationships/font" Target="fonts/RobotoLight-regular.fntdata"/><Relationship Id="rId15" Type="http://schemas.openxmlformats.org/officeDocument/2006/relationships/slide" Target="slides/slide9.xml"/><Relationship Id="rId37" Type="http://schemas.openxmlformats.org/officeDocument/2006/relationships/font" Target="fonts/RobotoLight-boldItalic.fntdata"/><Relationship Id="rId14" Type="http://schemas.openxmlformats.org/officeDocument/2006/relationships/slide" Target="slides/slide8.xml"/><Relationship Id="rId36" Type="http://schemas.openxmlformats.org/officeDocument/2006/relationships/font" Target="fonts/RobotoLight-italic.fntdata"/><Relationship Id="rId17" Type="http://schemas.openxmlformats.org/officeDocument/2006/relationships/slide" Target="slides/slide11.xml"/><Relationship Id="rId39" Type="http://schemas.openxmlformats.org/officeDocument/2006/relationships/font" Target="fonts/HelveticaNeue-bold.fntdata"/><Relationship Id="rId16" Type="http://schemas.openxmlformats.org/officeDocument/2006/relationships/slide" Target="slides/slide10.xml"/><Relationship Id="rId38" Type="http://schemas.openxmlformats.org/officeDocument/2006/relationships/font" Target="fonts/HelveticaNeu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2894544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2894544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latin typeface="Roboto"/>
                <a:ea typeface="Roboto"/>
                <a:cs typeface="Roboto"/>
                <a:sym typeface="Roboto"/>
              </a:rPr>
              <a:t>What happens when gateways start</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a:solidFill>
                  <a:schemeClr val="dk1"/>
                </a:solidFill>
                <a:latin typeface="Roboto"/>
                <a:ea typeface="Roboto"/>
                <a:cs typeface="Roboto"/>
                <a:sym typeface="Roboto"/>
              </a:rPr>
              <a:t>Gateways are subscribed to the Control plane. There is an extension in the Gateway to get the Synapse artifacts and deploy them in the memory. </a:t>
            </a:r>
            <a:r>
              <a:rPr lang="en">
                <a:solidFill>
                  <a:schemeClr val="dk1"/>
                </a:solidFill>
                <a:latin typeface="Roboto"/>
                <a:ea typeface="Roboto"/>
                <a:cs typeface="Roboto"/>
                <a:sym typeface="Roboto"/>
              </a:rPr>
              <a:t>At startup, the Gateway will look for the APIs with labels that it is subscribed to in the configured extension, and fetch the Synapse artifacts of those APIs. Those Synapse artifacts will get deployed in the Gateway.</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a:solidFill>
                  <a:schemeClr val="dk1"/>
                </a:solidFill>
                <a:latin typeface="Roboto"/>
                <a:ea typeface="Roboto"/>
                <a:cs typeface="Roboto"/>
                <a:sym typeface="Roboto"/>
              </a:rPr>
              <a:t>How API Artifacts get deployed</a:t>
            </a:r>
            <a:endParaRPr>
              <a:solidFill>
                <a:schemeClr val="dk1"/>
              </a:solidFill>
              <a:latin typeface="Roboto"/>
              <a:ea typeface="Roboto"/>
              <a:cs typeface="Roboto"/>
              <a:sym typeface="Roboto"/>
            </a:endParaRPr>
          </a:p>
          <a:p>
            <a:pPr indent="-298450" lvl="0" marL="457200" rtl="0" algn="l">
              <a:lnSpc>
                <a:spcPct val="115000"/>
              </a:lnSpc>
              <a:spcBef>
                <a:spcPts val="1200"/>
              </a:spcBef>
              <a:spcAft>
                <a:spcPts val="0"/>
              </a:spcAft>
              <a:buClr>
                <a:schemeClr val="dk1"/>
              </a:buClr>
              <a:buSzPts val="1100"/>
              <a:buFont typeface="Roboto"/>
              <a:buAutoNum type="arabicPeriod"/>
            </a:pPr>
            <a:r>
              <a:rPr lang="en">
                <a:solidFill>
                  <a:schemeClr val="dk1"/>
                </a:solidFill>
                <a:latin typeface="Roboto"/>
                <a:ea typeface="Roboto"/>
                <a:cs typeface="Roboto"/>
                <a:sym typeface="Roboto"/>
              </a:rPr>
              <a:t>Create API Revision triggered from the publisher portal</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a:solidFill>
                  <a:schemeClr val="dk1"/>
                </a:solidFill>
                <a:latin typeface="Roboto"/>
                <a:ea typeface="Roboto"/>
                <a:cs typeface="Roboto"/>
                <a:sym typeface="Roboto"/>
              </a:rPr>
              <a:t>Persist API Revision in registry and related artifacts in DB</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a:solidFill>
                  <a:schemeClr val="dk1"/>
                </a:solidFill>
                <a:latin typeface="Roboto"/>
                <a:ea typeface="Roboto"/>
                <a:cs typeface="Roboto"/>
                <a:sym typeface="Roboto"/>
              </a:rPr>
              <a:t>Deploy API Revision triggered from the publisher portal</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a:solidFill>
                  <a:schemeClr val="dk1"/>
                </a:solidFill>
                <a:latin typeface="Roboto"/>
                <a:ea typeface="Roboto"/>
                <a:cs typeface="Roboto"/>
                <a:sym typeface="Roboto"/>
              </a:rPr>
              <a:t>An event will be sent with the API Name, UUID, and the Gateway label of the API.</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a:solidFill>
                  <a:schemeClr val="dk1"/>
                </a:solidFill>
                <a:latin typeface="Roboto"/>
                <a:ea typeface="Roboto"/>
                <a:cs typeface="Roboto"/>
                <a:sym typeface="Roboto"/>
              </a:rPr>
              <a:t>The API Gateway will filter out the events by the Gateway label. </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a:solidFill>
                  <a:schemeClr val="dk1"/>
                </a:solidFill>
                <a:latin typeface="Roboto"/>
                <a:ea typeface="Roboto"/>
                <a:cs typeface="Roboto"/>
                <a:sym typeface="Roboto"/>
              </a:rPr>
              <a:t>The Gateway will request for the artifacts related to the event received from the Control plane.</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a:solidFill>
                  <a:schemeClr val="dk1"/>
                </a:solidFill>
                <a:latin typeface="Roboto"/>
                <a:ea typeface="Roboto"/>
                <a:cs typeface="Roboto"/>
                <a:sym typeface="Roboto"/>
              </a:rPr>
              <a:t>Control plane fetches the artifacts from the database and respond back to the gateway.</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a:solidFill>
                  <a:schemeClr val="dk1"/>
                </a:solidFill>
                <a:latin typeface="Roboto"/>
                <a:ea typeface="Roboto"/>
                <a:cs typeface="Roboto"/>
                <a:sym typeface="Roboto"/>
              </a:rPr>
              <a:t>The Gateway will receive the artifacts and deploy. If the API is already deployed in the Gateway, it will first undeploy the API and redeploy with the retrieved artifacts.</a:t>
            </a:r>
            <a:endParaRPr>
              <a:solidFill>
                <a:schemeClr val="dk1"/>
              </a:solidFill>
              <a:latin typeface="Roboto"/>
              <a:ea typeface="Roboto"/>
              <a:cs typeface="Roboto"/>
              <a:sym typeface="Roboto"/>
            </a:endParaRPr>
          </a:p>
          <a:p>
            <a:pPr indent="0" lvl="0" marL="0" rtl="0" algn="l">
              <a:lnSpc>
                <a:spcPct val="115000"/>
              </a:lnSpc>
              <a:spcBef>
                <a:spcPts val="2400"/>
              </a:spcBef>
              <a:spcAft>
                <a:spcPts val="0"/>
              </a:spcAft>
              <a:buNone/>
            </a:pPr>
            <a:r>
              <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8005fa35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8005fa35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API synapse artifacts are no longer saved in the file system, users can use the gateway REST API to fetch the API, local-entry, sequence and endpoint artifacts etc. from the storage.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WSO2 API Gateway is highly </a:t>
            </a:r>
            <a:r>
              <a:rPr lang="en"/>
              <a:t>extensible</a:t>
            </a:r>
            <a:r>
              <a:rPr lang="en"/>
              <a: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Roboto"/>
              <a:buAutoNum type="arabicPeriod"/>
            </a:pPr>
            <a:r>
              <a:rPr lang="en">
                <a:latin typeface="Roboto"/>
                <a:ea typeface="Roboto"/>
                <a:cs typeface="Roboto"/>
                <a:sym typeface="Roboto"/>
              </a:rPr>
              <a:t>When invoking an API exposed via API Runtime (Gateway), application user/ application calls the gateway with access token.</a:t>
            </a:r>
            <a:endParaRPr>
              <a:latin typeface="Roboto"/>
              <a:ea typeface="Roboto"/>
              <a:cs typeface="Roboto"/>
              <a:sym typeface="Roboto"/>
            </a:endParaRPr>
          </a:p>
          <a:p>
            <a:pPr indent="-298450" lvl="0" marL="457200" rtl="0" algn="l">
              <a:lnSpc>
                <a:spcPct val="100000"/>
              </a:lnSpc>
              <a:spcBef>
                <a:spcPts val="0"/>
              </a:spcBef>
              <a:spcAft>
                <a:spcPts val="0"/>
              </a:spcAft>
              <a:buSzPts val="1100"/>
              <a:buFont typeface="Roboto"/>
              <a:buAutoNum type="arabicPeriod"/>
            </a:pPr>
            <a:r>
              <a:rPr lang="en">
                <a:latin typeface="Roboto"/>
                <a:ea typeface="Roboto"/>
                <a:cs typeface="Roboto"/>
                <a:sym typeface="Roboto"/>
              </a:rPr>
              <a:t>The Gateway validates the JWT token and upon a successful key validation, gateway forwards the request to the respective back-end service.</a:t>
            </a:r>
            <a:endParaRPr>
              <a:latin typeface="Roboto"/>
              <a:ea typeface="Roboto"/>
              <a:cs typeface="Roboto"/>
              <a:sym typeface="Roboto"/>
            </a:endParaRPr>
          </a:p>
          <a:p>
            <a:pPr indent="-298450" lvl="1" marL="914400" rtl="0" algn="l">
              <a:lnSpc>
                <a:spcPct val="100000"/>
              </a:lnSpc>
              <a:spcBef>
                <a:spcPts val="0"/>
              </a:spcBef>
              <a:spcAft>
                <a:spcPts val="0"/>
              </a:spcAft>
              <a:buSzPts val="1100"/>
              <a:buFont typeface="Roboto"/>
              <a:buAutoNum type="alphaLcPeriod"/>
            </a:pPr>
            <a:r>
              <a:rPr lang="en">
                <a:latin typeface="Roboto"/>
                <a:ea typeface="Roboto"/>
                <a:cs typeface="Roboto"/>
                <a:sym typeface="Roboto"/>
              </a:rPr>
              <a:t>If the key validation fails, gateway responds back to the user/ app with unauthenticated response.</a:t>
            </a:r>
            <a:endParaRPr>
              <a:latin typeface="Roboto"/>
              <a:ea typeface="Roboto"/>
              <a:cs typeface="Roboto"/>
              <a:sym typeface="Roboto"/>
            </a:endParaRPr>
          </a:p>
          <a:p>
            <a:pPr indent="-298450" lvl="0" marL="457200" rtl="0" algn="l">
              <a:lnSpc>
                <a:spcPct val="100000"/>
              </a:lnSpc>
              <a:spcBef>
                <a:spcPts val="0"/>
              </a:spcBef>
              <a:spcAft>
                <a:spcPts val="0"/>
              </a:spcAft>
              <a:buSzPts val="1100"/>
              <a:buFont typeface="Roboto"/>
              <a:buAutoNum type="arabicPeriod"/>
            </a:pPr>
            <a:r>
              <a:rPr lang="en">
                <a:latin typeface="Roboto"/>
                <a:ea typeface="Roboto"/>
                <a:cs typeface="Roboto"/>
                <a:sym typeface="Roboto"/>
              </a:rPr>
              <a:t>Back-end service sends the response to the gateway</a:t>
            </a:r>
            <a:endParaRPr>
              <a:latin typeface="Roboto"/>
              <a:ea typeface="Roboto"/>
              <a:cs typeface="Roboto"/>
              <a:sym typeface="Roboto"/>
            </a:endParaRPr>
          </a:p>
          <a:p>
            <a:pPr indent="-298450" lvl="0" marL="457200" rtl="0" algn="l">
              <a:lnSpc>
                <a:spcPct val="100000"/>
              </a:lnSpc>
              <a:spcBef>
                <a:spcPts val="0"/>
              </a:spcBef>
              <a:spcAft>
                <a:spcPts val="0"/>
              </a:spcAft>
              <a:buSzPts val="1100"/>
              <a:buFont typeface="Roboto"/>
              <a:buAutoNum type="arabicPeriod"/>
            </a:pPr>
            <a:r>
              <a:rPr lang="en">
                <a:latin typeface="Roboto"/>
                <a:ea typeface="Roboto"/>
                <a:cs typeface="Roboto"/>
                <a:sym typeface="Roboto"/>
              </a:rPr>
              <a:t>Gateway sends the response back to the client.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linkedin.com/company/wso2/" TargetMode="External"/><Relationship Id="rId3" Type="http://schemas.openxmlformats.org/officeDocument/2006/relationships/image" Target="../media/image6.png"/><Relationship Id="rId4" Type="http://schemas.openxmlformats.org/officeDocument/2006/relationships/hyperlink" Target="https://twitter.com/wso2" TargetMode="External"/><Relationship Id="rId9"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hyperlink" Target="https://www.youtube.com/user/WSO2TechFlicks?sub_confirmation=1" TargetMode="External"/><Relationship Id="rId7" Type="http://schemas.openxmlformats.org/officeDocument/2006/relationships/image" Target="../media/image3.png"/><Relationship Id="rId8" Type="http://schemas.openxmlformats.org/officeDocument/2006/relationships/hyperlink" Target="https://www.facebook.com/WSO2Inc"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600" y="-20775"/>
            <a:ext cx="9162000" cy="5205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ctrTitle"/>
          </p:nvPr>
        </p:nvSpPr>
        <p:spPr>
          <a:xfrm>
            <a:off x="996625" y="2003900"/>
            <a:ext cx="7321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3000"/>
              <a:buNone/>
              <a:defRPr sz="3000">
                <a:solidFill>
                  <a:schemeClr val="accent6"/>
                </a:solidFill>
              </a:defRPr>
            </a:lvl1pPr>
            <a:lvl2pPr lvl="1" algn="l">
              <a:lnSpc>
                <a:spcPct val="100000"/>
              </a:lnSpc>
              <a:spcBef>
                <a:spcPts val="0"/>
              </a:spcBef>
              <a:spcAft>
                <a:spcPts val="0"/>
              </a:spcAft>
              <a:buClr>
                <a:schemeClr val="accent6"/>
              </a:buClr>
              <a:buSzPts val="3000"/>
              <a:buNone/>
              <a:defRPr sz="3000">
                <a:solidFill>
                  <a:schemeClr val="accent6"/>
                </a:solidFill>
              </a:defRPr>
            </a:lvl2pPr>
            <a:lvl3pPr lvl="2" algn="l">
              <a:lnSpc>
                <a:spcPct val="100000"/>
              </a:lnSpc>
              <a:spcBef>
                <a:spcPts val="0"/>
              </a:spcBef>
              <a:spcAft>
                <a:spcPts val="0"/>
              </a:spcAft>
              <a:buClr>
                <a:schemeClr val="accent6"/>
              </a:buClr>
              <a:buSzPts val="3000"/>
              <a:buNone/>
              <a:defRPr sz="3000">
                <a:solidFill>
                  <a:schemeClr val="accent6"/>
                </a:solidFill>
              </a:defRPr>
            </a:lvl3pPr>
            <a:lvl4pPr lvl="3" algn="l">
              <a:lnSpc>
                <a:spcPct val="100000"/>
              </a:lnSpc>
              <a:spcBef>
                <a:spcPts val="0"/>
              </a:spcBef>
              <a:spcAft>
                <a:spcPts val="0"/>
              </a:spcAft>
              <a:buClr>
                <a:schemeClr val="accent6"/>
              </a:buClr>
              <a:buSzPts val="3000"/>
              <a:buNone/>
              <a:defRPr sz="3000">
                <a:solidFill>
                  <a:schemeClr val="accent6"/>
                </a:solidFill>
              </a:defRPr>
            </a:lvl4pPr>
            <a:lvl5pPr lvl="4" algn="l">
              <a:lnSpc>
                <a:spcPct val="100000"/>
              </a:lnSpc>
              <a:spcBef>
                <a:spcPts val="0"/>
              </a:spcBef>
              <a:spcAft>
                <a:spcPts val="0"/>
              </a:spcAft>
              <a:buClr>
                <a:schemeClr val="accent6"/>
              </a:buClr>
              <a:buSzPts val="3000"/>
              <a:buNone/>
              <a:defRPr sz="3000">
                <a:solidFill>
                  <a:schemeClr val="accent6"/>
                </a:solidFill>
              </a:defRPr>
            </a:lvl5pPr>
            <a:lvl6pPr lvl="5" algn="l">
              <a:lnSpc>
                <a:spcPct val="100000"/>
              </a:lnSpc>
              <a:spcBef>
                <a:spcPts val="0"/>
              </a:spcBef>
              <a:spcAft>
                <a:spcPts val="0"/>
              </a:spcAft>
              <a:buClr>
                <a:schemeClr val="accent6"/>
              </a:buClr>
              <a:buSzPts val="3000"/>
              <a:buNone/>
              <a:defRPr sz="3000">
                <a:solidFill>
                  <a:schemeClr val="accent6"/>
                </a:solidFill>
              </a:defRPr>
            </a:lvl6pPr>
            <a:lvl7pPr lvl="6" algn="l">
              <a:lnSpc>
                <a:spcPct val="100000"/>
              </a:lnSpc>
              <a:spcBef>
                <a:spcPts val="0"/>
              </a:spcBef>
              <a:spcAft>
                <a:spcPts val="0"/>
              </a:spcAft>
              <a:buClr>
                <a:schemeClr val="accent6"/>
              </a:buClr>
              <a:buSzPts val="3000"/>
              <a:buNone/>
              <a:defRPr sz="3000">
                <a:solidFill>
                  <a:schemeClr val="accent6"/>
                </a:solidFill>
              </a:defRPr>
            </a:lvl7pPr>
            <a:lvl8pPr lvl="7" algn="l">
              <a:lnSpc>
                <a:spcPct val="100000"/>
              </a:lnSpc>
              <a:spcBef>
                <a:spcPts val="0"/>
              </a:spcBef>
              <a:spcAft>
                <a:spcPts val="0"/>
              </a:spcAft>
              <a:buClr>
                <a:schemeClr val="accent6"/>
              </a:buClr>
              <a:buSzPts val="3000"/>
              <a:buNone/>
              <a:defRPr sz="3000">
                <a:solidFill>
                  <a:schemeClr val="accent6"/>
                </a:solidFill>
              </a:defRPr>
            </a:lvl8pPr>
            <a:lvl9pPr lvl="8" algn="l">
              <a:lnSpc>
                <a:spcPct val="100000"/>
              </a:lnSpc>
              <a:spcBef>
                <a:spcPts val="0"/>
              </a:spcBef>
              <a:spcAft>
                <a:spcPts val="0"/>
              </a:spcAft>
              <a:buClr>
                <a:schemeClr val="accent6"/>
              </a:buClr>
              <a:buSzPts val="3000"/>
              <a:buNone/>
              <a:defRPr sz="3000">
                <a:solidFill>
                  <a:schemeClr val="accent6"/>
                </a:solidFill>
              </a:defRPr>
            </a:lvl9pPr>
          </a:lstStyle>
          <a:p/>
        </p:txBody>
      </p:sp>
      <p:cxnSp>
        <p:nvCxnSpPr>
          <p:cNvPr id="11" name="Google Shape;11;p2"/>
          <p:cNvCxnSpPr/>
          <p:nvPr/>
        </p:nvCxnSpPr>
        <p:spPr>
          <a:xfrm>
            <a:off x="-6025" y="3676512"/>
            <a:ext cx="9162000" cy="0"/>
          </a:xfrm>
          <a:prstGeom prst="straightConnector1">
            <a:avLst/>
          </a:prstGeom>
          <a:noFill/>
          <a:ln cap="flat" cmpd="sng" w="9525">
            <a:solidFill>
              <a:schemeClr val="accent1"/>
            </a:solidFill>
            <a:prstDash val="solid"/>
            <a:round/>
            <a:headEnd len="sm" w="sm" type="none"/>
            <a:tailEnd len="sm" w="sm" type="none"/>
          </a:ln>
        </p:spPr>
      </p:cxnSp>
      <p:pic>
        <p:nvPicPr>
          <p:cNvPr id="12" name="Google Shape;12;p2"/>
          <p:cNvPicPr preferRelativeResize="0"/>
          <p:nvPr/>
        </p:nvPicPr>
        <p:blipFill rotWithShape="1">
          <a:blip r:embed="rId2">
            <a:alphaModFix/>
          </a:blip>
          <a:srcRect b="0" l="0" r="0" t="0"/>
          <a:stretch/>
        </p:blipFill>
        <p:spPr>
          <a:xfrm>
            <a:off x="1117950" y="794325"/>
            <a:ext cx="784800" cy="308245"/>
          </a:xfrm>
          <a:prstGeom prst="rect">
            <a:avLst/>
          </a:prstGeom>
          <a:noFill/>
          <a:ln>
            <a:noFill/>
          </a:ln>
        </p:spPr>
      </p:pic>
      <p:cxnSp>
        <p:nvCxnSpPr>
          <p:cNvPr id="13" name="Google Shape;13;p2"/>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14" name="Google Shape;14;p2"/>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sp>
        <p:nvSpPr>
          <p:cNvPr id="15" name="Google Shape;15;p2"/>
          <p:cNvSpPr txBox="1"/>
          <p:nvPr>
            <p:ph idx="1" type="subTitle"/>
          </p:nvPr>
        </p:nvSpPr>
        <p:spPr>
          <a:xfrm>
            <a:off x="1726475" y="3693550"/>
            <a:ext cx="4197000" cy="222600"/>
          </a:xfrm>
          <a:prstGeom prst="rect">
            <a:avLst/>
          </a:prstGeom>
          <a:noFill/>
          <a:ln>
            <a:noFill/>
          </a:ln>
        </p:spPr>
        <p:txBody>
          <a:bodyPr anchorCtr="0" anchor="ctr" bIns="91425" lIns="91425" spcFirstLastPara="1" rIns="91425" wrap="square" tIns="91425">
            <a:noAutofit/>
          </a:bodyPr>
          <a:lstStyle>
            <a:lvl1pPr lvl="0" algn="l">
              <a:lnSpc>
                <a:spcPct val="130000"/>
              </a:lnSpc>
              <a:spcBef>
                <a:spcPts val="600"/>
              </a:spcBef>
              <a:spcAft>
                <a:spcPts val="0"/>
              </a:spcAft>
              <a:buSzPts val="1500"/>
              <a:buNone/>
              <a:defRPr sz="900">
                <a:solidFill>
                  <a:schemeClr val="accent3"/>
                </a:solidFill>
              </a:defRPr>
            </a:lvl1pPr>
            <a:lvl2pPr lvl="1" algn="l">
              <a:lnSpc>
                <a:spcPct val="130000"/>
              </a:lnSpc>
              <a:spcBef>
                <a:spcPts val="600"/>
              </a:spcBef>
              <a:spcAft>
                <a:spcPts val="0"/>
              </a:spcAft>
              <a:buSzPts val="1400"/>
              <a:buNone/>
              <a:defRPr/>
            </a:lvl2pPr>
            <a:lvl3pPr lvl="2" algn="l">
              <a:lnSpc>
                <a:spcPct val="130000"/>
              </a:lnSpc>
              <a:spcBef>
                <a:spcPts val="600"/>
              </a:spcBef>
              <a:spcAft>
                <a:spcPts val="0"/>
              </a:spcAft>
              <a:buSzPts val="1300"/>
              <a:buNone/>
              <a:defRPr/>
            </a:lvl3pPr>
            <a:lvl4pPr lvl="3" algn="l">
              <a:lnSpc>
                <a:spcPct val="130000"/>
              </a:lnSpc>
              <a:spcBef>
                <a:spcPts val="600"/>
              </a:spcBef>
              <a:spcAft>
                <a:spcPts val="0"/>
              </a:spcAft>
              <a:buSzPts val="1100"/>
              <a:buNone/>
              <a:defRPr/>
            </a:lvl4pPr>
            <a:lvl5pPr lvl="4" algn="l">
              <a:lnSpc>
                <a:spcPct val="130000"/>
              </a:lnSpc>
              <a:spcBef>
                <a:spcPts val="600"/>
              </a:spcBef>
              <a:spcAft>
                <a:spcPts val="0"/>
              </a:spcAft>
              <a:buSzPts val="1000"/>
              <a:buNone/>
              <a:defRPr/>
            </a:lvl5pPr>
            <a:lvl6pPr lvl="5" algn="l">
              <a:lnSpc>
                <a:spcPct val="130000"/>
              </a:lnSpc>
              <a:spcBef>
                <a:spcPts val="600"/>
              </a:spcBef>
              <a:spcAft>
                <a:spcPts val="0"/>
              </a:spcAft>
              <a:buSzPts val="900"/>
              <a:buNone/>
              <a:defRPr/>
            </a:lvl6pPr>
            <a:lvl7pPr lvl="6" algn="l">
              <a:lnSpc>
                <a:spcPct val="130000"/>
              </a:lnSpc>
              <a:spcBef>
                <a:spcPts val="600"/>
              </a:spcBef>
              <a:spcAft>
                <a:spcPts val="0"/>
              </a:spcAft>
              <a:buSzPts val="800"/>
              <a:buNone/>
              <a:defRPr/>
            </a:lvl7pPr>
            <a:lvl8pPr lvl="7" algn="l">
              <a:lnSpc>
                <a:spcPct val="130000"/>
              </a:lnSpc>
              <a:spcBef>
                <a:spcPts val="600"/>
              </a:spcBef>
              <a:spcAft>
                <a:spcPts val="0"/>
              </a:spcAft>
              <a:buSzPts val="700"/>
              <a:buNone/>
              <a:defRPr/>
            </a:lvl8pPr>
            <a:lvl9pPr lvl="8" algn="l">
              <a:lnSpc>
                <a:spcPct val="130000"/>
              </a:lnSpc>
              <a:spcBef>
                <a:spcPts val="600"/>
              </a:spcBef>
              <a:spcAft>
                <a:spcPts val="0"/>
              </a:spcAft>
              <a:buSzPts val="600"/>
              <a:buNone/>
              <a:defRPr/>
            </a:lvl9pPr>
          </a:lstStyle>
          <a:p/>
        </p:txBody>
      </p:sp>
      <p:sp>
        <p:nvSpPr>
          <p:cNvPr id="16" name="Google Shape;16;p2"/>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5400000">
            <a:off x="1335133" y="3578701"/>
            <a:ext cx="226200" cy="195600"/>
          </a:xfrm>
          <a:prstGeom prst="triangle">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5" name="Shape 75"/>
        <p:cNvGrpSpPr/>
        <p:nvPr/>
      </p:nvGrpSpPr>
      <p:grpSpPr>
        <a:xfrm>
          <a:off x="0" y="0"/>
          <a:ext cx="0" cy="0"/>
          <a:chOff x="0" y="0"/>
          <a:chExt cx="0" cy="0"/>
        </a:xfrm>
      </p:grpSpPr>
      <p:cxnSp>
        <p:nvCxnSpPr>
          <p:cNvPr id="76" name="Google Shape;76;p11"/>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77" name="Google Shape;77;p11"/>
          <p:cNvSpPr txBox="1"/>
          <p:nvPr>
            <p:ph type="title"/>
          </p:nvPr>
        </p:nvSpPr>
        <p:spPr>
          <a:xfrm>
            <a:off x="705825" y="456725"/>
            <a:ext cx="3754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78" name="Google Shape;78;p11"/>
          <p:cNvSpPr txBox="1"/>
          <p:nvPr>
            <p:ph idx="1" type="body"/>
          </p:nvPr>
        </p:nvSpPr>
        <p:spPr>
          <a:xfrm>
            <a:off x="71775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79" name="Google Shape;79;p11"/>
          <p:cNvSpPr txBox="1"/>
          <p:nvPr>
            <p:ph idx="2" type="body"/>
          </p:nvPr>
        </p:nvSpPr>
        <p:spPr>
          <a:xfrm>
            <a:off x="343740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80" name="Google Shape;80;p11"/>
          <p:cNvSpPr txBox="1"/>
          <p:nvPr>
            <p:ph idx="3" type="body"/>
          </p:nvPr>
        </p:nvSpPr>
        <p:spPr>
          <a:xfrm>
            <a:off x="615705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cxnSp>
        <p:nvCxnSpPr>
          <p:cNvPr id="81" name="Google Shape;81;p11"/>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82" name="Google Shape;82;p11"/>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1"/>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84" name="Google Shape;84;p11"/>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Dark Grey )">
  <p:cSld name="BLANK_1_1">
    <p:bg>
      <p:bgPr>
        <a:solidFill>
          <a:schemeClr val="lt1"/>
        </a:solidFill>
      </p:bgPr>
    </p:bg>
    <p:spTree>
      <p:nvGrpSpPr>
        <p:cNvPr id="85" name="Shape 85"/>
        <p:cNvGrpSpPr/>
        <p:nvPr/>
      </p:nvGrpSpPr>
      <p:grpSpPr>
        <a:xfrm>
          <a:off x="0" y="0"/>
          <a:ext cx="0" cy="0"/>
          <a:chOff x="0" y="0"/>
          <a:chExt cx="0" cy="0"/>
        </a:xfrm>
      </p:grpSpPr>
      <p:cxnSp>
        <p:nvCxnSpPr>
          <p:cNvPr id="86" name="Google Shape;86;p12"/>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87" name="Google Shape;87;p12"/>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2"/>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89" name="Google Shape;89;p12"/>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Yellow )">
  <p:cSld name="BLANK_1_1_1">
    <p:bg>
      <p:bgPr>
        <a:solidFill>
          <a:schemeClr val="accent2"/>
        </a:solidFill>
      </p:bgPr>
    </p:bg>
    <p:spTree>
      <p:nvGrpSpPr>
        <p:cNvPr id="91" name="Shape 91"/>
        <p:cNvGrpSpPr/>
        <p:nvPr/>
      </p:nvGrpSpPr>
      <p:grpSpPr>
        <a:xfrm>
          <a:off x="0" y="0"/>
          <a:ext cx="0" cy="0"/>
          <a:chOff x="0" y="0"/>
          <a:chExt cx="0" cy="0"/>
        </a:xfrm>
      </p:grpSpPr>
      <p:cxnSp>
        <p:nvCxnSpPr>
          <p:cNvPr id="92" name="Google Shape;92;p13"/>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93" name="Google Shape;93;p1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 name="Google Shape;94;p13"/>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95" name="Google Shape;95;p1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Cool Grey )">
  <p:cSld name="BLANK_1_1_1_1">
    <p:bg>
      <p:bgPr>
        <a:solidFill>
          <a:schemeClr val="accent3"/>
        </a:solidFill>
      </p:bgPr>
    </p:bg>
    <p:spTree>
      <p:nvGrpSpPr>
        <p:cNvPr id="97" name="Shape 97"/>
        <p:cNvGrpSpPr/>
        <p:nvPr/>
      </p:nvGrpSpPr>
      <p:grpSpPr>
        <a:xfrm>
          <a:off x="0" y="0"/>
          <a:ext cx="0" cy="0"/>
          <a:chOff x="0" y="0"/>
          <a:chExt cx="0" cy="0"/>
        </a:xfrm>
      </p:grpSpPr>
      <p:cxnSp>
        <p:nvCxnSpPr>
          <p:cNvPr id="98" name="Google Shape;98;p14"/>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99" name="Google Shape;99;p1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4"/>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101" name="Google Shape;101;p1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BLANK_1_1_1_2">
    <p:bg>
      <p:bgPr>
        <a:solidFill>
          <a:schemeClr val="accent2"/>
        </a:solidFill>
      </p:bgPr>
    </p:bg>
    <p:spTree>
      <p:nvGrpSpPr>
        <p:cNvPr id="103" name="Shape 103"/>
        <p:cNvGrpSpPr/>
        <p:nvPr/>
      </p:nvGrpSpPr>
      <p:grpSpPr>
        <a:xfrm>
          <a:off x="0" y="0"/>
          <a:ext cx="0" cy="0"/>
          <a:chOff x="0" y="0"/>
          <a:chExt cx="0" cy="0"/>
        </a:xfrm>
      </p:grpSpPr>
      <p:cxnSp>
        <p:nvCxnSpPr>
          <p:cNvPr id="104" name="Google Shape;104;p15"/>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105" name="Google Shape;105;p1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15"/>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107" name="Google Shape;107;p1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cxnSp>
        <p:nvCxnSpPr>
          <p:cNvPr id="109" name="Google Shape;109;p15"/>
          <p:cNvCxnSpPr>
            <a:endCxn id="110" idx="2"/>
          </p:cNvCxnSpPr>
          <p:nvPr/>
        </p:nvCxnSpPr>
        <p:spPr>
          <a:xfrm flipH="1" rot="10800000">
            <a:off x="6750" y="4112913"/>
            <a:ext cx="4292100" cy="300"/>
          </a:xfrm>
          <a:prstGeom prst="straightConnector1">
            <a:avLst/>
          </a:prstGeom>
          <a:noFill/>
          <a:ln cap="flat" cmpd="sng" w="9525">
            <a:solidFill>
              <a:schemeClr val="dk2"/>
            </a:solidFill>
            <a:prstDash val="solid"/>
            <a:round/>
            <a:headEnd len="sm" w="sm" type="none"/>
            <a:tailEnd len="sm" w="sm" type="none"/>
          </a:ln>
        </p:spPr>
      </p:cxnSp>
      <p:cxnSp>
        <p:nvCxnSpPr>
          <p:cNvPr id="111" name="Google Shape;111;p15"/>
          <p:cNvCxnSpPr>
            <a:stCxn id="110" idx="6"/>
          </p:cNvCxnSpPr>
          <p:nvPr/>
        </p:nvCxnSpPr>
        <p:spPr>
          <a:xfrm>
            <a:off x="4845150" y="4112913"/>
            <a:ext cx="4292100" cy="300"/>
          </a:xfrm>
          <a:prstGeom prst="straightConnector1">
            <a:avLst/>
          </a:prstGeom>
          <a:noFill/>
          <a:ln cap="flat" cmpd="sng" w="9525">
            <a:solidFill>
              <a:schemeClr val="dk2"/>
            </a:solidFill>
            <a:prstDash val="solid"/>
            <a:round/>
            <a:headEnd len="sm" w="sm" type="none"/>
            <a:tailEnd len="sm" w="sm" type="none"/>
          </a:ln>
        </p:spPr>
      </p:cxnSp>
      <p:sp>
        <p:nvSpPr>
          <p:cNvPr id="110" name="Google Shape;110;p15"/>
          <p:cNvSpPr/>
          <p:nvPr/>
        </p:nvSpPr>
        <p:spPr>
          <a:xfrm>
            <a:off x="4298850" y="3839763"/>
            <a:ext cx="546300" cy="5463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5"/>
          <p:cNvGrpSpPr/>
          <p:nvPr/>
        </p:nvGrpSpPr>
        <p:grpSpPr>
          <a:xfrm>
            <a:off x="4469012" y="3943034"/>
            <a:ext cx="206046" cy="339995"/>
            <a:chOff x="2220125" y="238125"/>
            <a:chExt cx="3179725" cy="5238750"/>
          </a:xfrm>
        </p:grpSpPr>
        <p:sp>
          <p:nvSpPr>
            <p:cNvPr id="113" name="Google Shape;113;p15"/>
            <p:cNvSpPr/>
            <p:nvPr/>
          </p:nvSpPr>
          <p:spPr>
            <a:xfrm>
              <a:off x="3184450" y="4251875"/>
              <a:ext cx="1251075" cy="1225000"/>
            </a:xfrm>
            <a:custGeom>
              <a:rect b="b" l="l" r="r" t="t"/>
              <a:pathLst>
                <a:path extrusionOk="0" h="49000" w="50043">
                  <a:moveTo>
                    <a:pt x="19809" y="1"/>
                  </a:moveTo>
                  <a:lnTo>
                    <a:pt x="15639" y="2086"/>
                  </a:lnTo>
                  <a:lnTo>
                    <a:pt x="11469" y="4171"/>
                  </a:lnTo>
                  <a:lnTo>
                    <a:pt x="7298" y="7299"/>
                  </a:lnTo>
                  <a:lnTo>
                    <a:pt x="4171" y="10426"/>
                  </a:lnTo>
                  <a:lnTo>
                    <a:pt x="2086" y="14596"/>
                  </a:lnTo>
                  <a:lnTo>
                    <a:pt x="1043" y="19809"/>
                  </a:lnTo>
                  <a:lnTo>
                    <a:pt x="1" y="23979"/>
                  </a:lnTo>
                  <a:lnTo>
                    <a:pt x="1043" y="29192"/>
                  </a:lnTo>
                  <a:lnTo>
                    <a:pt x="2086" y="34404"/>
                  </a:lnTo>
                  <a:lnTo>
                    <a:pt x="4171" y="38575"/>
                  </a:lnTo>
                  <a:lnTo>
                    <a:pt x="7298" y="41702"/>
                  </a:lnTo>
                  <a:lnTo>
                    <a:pt x="11469" y="44830"/>
                  </a:lnTo>
                  <a:lnTo>
                    <a:pt x="15639" y="46915"/>
                  </a:lnTo>
                  <a:lnTo>
                    <a:pt x="19809" y="47957"/>
                  </a:lnTo>
                  <a:lnTo>
                    <a:pt x="25022" y="49000"/>
                  </a:lnTo>
                  <a:lnTo>
                    <a:pt x="30234" y="47957"/>
                  </a:lnTo>
                  <a:lnTo>
                    <a:pt x="34404" y="46915"/>
                  </a:lnTo>
                  <a:lnTo>
                    <a:pt x="38574" y="44830"/>
                  </a:lnTo>
                  <a:lnTo>
                    <a:pt x="42745" y="41702"/>
                  </a:lnTo>
                  <a:lnTo>
                    <a:pt x="45872" y="38575"/>
                  </a:lnTo>
                  <a:lnTo>
                    <a:pt x="47957" y="34404"/>
                  </a:lnTo>
                  <a:lnTo>
                    <a:pt x="49000" y="29192"/>
                  </a:lnTo>
                  <a:lnTo>
                    <a:pt x="50042" y="23979"/>
                  </a:lnTo>
                  <a:lnTo>
                    <a:pt x="49000" y="19809"/>
                  </a:lnTo>
                  <a:lnTo>
                    <a:pt x="47957" y="14596"/>
                  </a:lnTo>
                  <a:lnTo>
                    <a:pt x="45872" y="10426"/>
                  </a:lnTo>
                  <a:lnTo>
                    <a:pt x="42745" y="7299"/>
                  </a:lnTo>
                  <a:lnTo>
                    <a:pt x="38574" y="4171"/>
                  </a:lnTo>
                  <a:lnTo>
                    <a:pt x="34404" y="2086"/>
                  </a:lnTo>
                  <a:lnTo>
                    <a:pt x="30234" y="1"/>
                  </a:lnTo>
                  <a:close/>
                </a:path>
              </a:pathLst>
            </a:custGeom>
            <a:solidFill>
              <a:srgbClr val="FFC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2220125" y="238125"/>
              <a:ext cx="3179725" cy="3701025"/>
            </a:xfrm>
            <a:custGeom>
              <a:rect b="b" l="l" r="r" t="t"/>
              <a:pathLst>
                <a:path extrusionOk="0" h="148041" w="127189">
                  <a:moveTo>
                    <a:pt x="57339" y="0"/>
                  </a:moveTo>
                  <a:lnTo>
                    <a:pt x="51084" y="1043"/>
                  </a:lnTo>
                  <a:lnTo>
                    <a:pt x="44829" y="2085"/>
                  </a:lnTo>
                  <a:lnTo>
                    <a:pt x="38574" y="4170"/>
                  </a:lnTo>
                  <a:lnTo>
                    <a:pt x="28148" y="10425"/>
                  </a:lnTo>
                  <a:lnTo>
                    <a:pt x="18766" y="18766"/>
                  </a:lnTo>
                  <a:lnTo>
                    <a:pt x="10425" y="28149"/>
                  </a:lnTo>
                  <a:lnTo>
                    <a:pt x="5213" y="38574"/>
                  </a:lnTo>
                  <a:lnTo>
                    <a:pt x="2085" y="44829"/>
                  </a:lnTo>
                  <a:lnTo>
                    <a:pt x="1043" y="51084"/>
                  </a:lnTo>
                  <a:lnTo>
                    <a:pt x="0" y="57340"/>
                  </a:lnTo>
                  <a:lnTo>
                    <a:pt x="0" y="63595"/>
                  </a:lnTo>
                  <a:lnTo>
                    <a:pt x="0" y="69850"/>
                  </a:lnTo>
                  <a:lnTo>
                    <a:pt x="48999" y="69850"/>
                  </a:lnTo>
                  <a:lnTo>
                    <a:pt x="48999" y="63595"/>
                  </a:lnTo>
                  <a:lnTo>
                    <a:pt x="50042" y="57340"/>
                  </a:lnTo>
                  <a:lnTo>
                    <a:pt x="53169" y="53169"/>
                  </a:lnTo>
                  <a:lnTo>
                    <a:pt x="58382" y="50042"/>
                  </a:lnTo>
                  <a:lnTo>
                    <a:pt x="63595" y="48999"/>
                  </a:lnTo>
                  <a:lnTo>
                    <a:pt x="69850" y="50042"/>
                  </a:lnTo>
                  <a:lnTo>
                    <a:pt x="74020" y="53169"/>
                  </a:lnTo>
                  <a:lnTo>
                    <a:pt x="77147" y="57340"/>
                  </a:lnTo>
                  <a:lnTo>
                    <a:pt x="78190" y="63595"/>
                  </a:lnTo>
                  <a:lnTo>
                    <a:pt x="78190" y="66722"/>
                  </a:lnTo>
                  <a:lnTo>
                    <a:pt x="77147" y="69850"/>
                  </a:lnTo>
                  <a:lnTo>
                    <a:pt x="75062" y="71935"/>
                  </a:lnTo>
                  <a:lnTo>
                    <a:pt x="72977" y="75063"/>
                  </a:lnTo>
                  <a:lnTo>
                    <a:pt x="38574" y="104254"/>
                  </a:lnTo>
                  <a:lnTo>
                    <a:pt x="38574" y="148040"/>
                  </a:lnTo>
                  <a:lnTo>
                    <a:pt x="88615" y="148040"/>
                  </a:lnTo>
                  <a:lnTo>
                    <a:pt x="88615" y="126147"/>
                  </a:lnTo>
                  <a:lnTo>
                    <a:pt x="105296" y="112594"/>
                  </a:lnTo>
                  <a:lnTo>
                    <a:pt x="110508" y="107381"/>
                  </a:lnTo>
                  <a:lnTo>
                    <a:pt x="114679" y="102169"/>
                  </a:lnTo>
                  <a:lnTo>
                    <a:pt x="118849" y="96956"/>
                  </a:lnTo>
                  <a:lnTo>
                    <a:pt x="121976" y="90701"/>
                  </a:lnTo>
                  <a:lnTo>
                    <a:pt x="124061" y="84446"/>
                  </a:lnTo>
                  <a:lnTo>
                    <a:pt x="126146" y="77148"/>
                  </a:lnTo>
                  <a:lnTo>
                    <a:pt x="127189" y="70893"/>
                  </a:lnTo>
                  <a:lnTo>
                    <a:pt x="127189" y="63595"/>
                  </a:lnTo>
                  <a:lnTo>
                    <a:pt x="127189" y="57340"/>
                  </a:lnTo>
                  <a:lnTo>
                    <a:pt x="126146" y="51084"/>
                  </a:lnTo>
                  <a:lnTo>
                    <a:pt x="125104" y="44829"/>
                  </a:lnTo>
                  <a:lnTo>
                    <a:pt x="123019" y="38574"/>
                  </a:lnTo>
                  <a:lnTo>
                    <a:pt x="116764" y="28149"/>
                  </a:lnTo>
                  <a:lnTo>
                    <a:pt x="108423" y="18766"/>
                  </a:lnTo>
                  <a:lnTo>
                    <a:pt x="99041" y="10425"/>
                  </a:lnTo>
                  <a:lnTo>
                    <a:pt x="88615" y="4170"/>
                  </a:lnTo>
                  <a:lnTo>
                    <a:pt x="82360" y="2085"/>
                  </a:lnTo>
                  <a:lnTo>
                    <a:pt x="76105" y="1043"/>
                  </a:lnTo>
                  <a:lnTo>
                    <a:pt x="69850" y="0"/>
                  </a:lnTo>
                  <a:close/>
                </a:path>
              </a:pathLst>
            </a:custGeom>
            <a:solidFill>
              <a:srgbClr val="FFC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15"/>
          <p:cNvSpPr txBox="1"/>
          <p:nvPr/>
        </p:nvSpPr>
        <p:spPr>
          <a:xfrm>
            <a:off x="1168950" y="1541325"/>
            <a:ext cx="6806100" cy="102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chemeClr val="dk2"/>
                </a:solidFill>
                <a:latin typeface="Arial"/>
                <a:ea typeface="Arial"/>
                <a:cs typeface="Arial"/>
                <a:sym typeface="Arial"/>
              </a:rPr>
              <a:t>Question Time!</a:t>
            </a:r>
            <a:endParaRPr b="1" i="0" sz="48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BLANK_1_1_1_1_1">
    <p:bg>
      <p:bgPr>
        <a:solidFill>
          <a:schemeClr val="dk2"/>
        </a:solidFill>
      </p:bgPr>
    </p:bg>
    <p:spTree>
      <p:nvGrpSpPr>
        <p:cNvPr id="116" name="Shape 116"/>
        <p:cNvGrpSpPr/>
        <p:nvPr/>
      </p:nvGrpSpPr>
      <p:grpSpPr>
        <a:xfrm>
          <a:off x="0" y="0"/>
          <a:ext cx="0" cy="0"/>
          <a:chOff x="0" y="0"/>
          <a:chExt cx="0" cy="0"/>
        </a:xfrm>
      </p:grpSpPr>
      <p:cxnSp>
        <p:nvCxnSpPr>
          <p:cNvPr id="117" name="Google Shape;117;p16"/>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118" name="Google Shape;118;p16"/>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119" name="Google Shape;119;p16"/>
          <p:cNvSpPr txBox="1"/>
          <p:nvPr/>
        </p:nvSpPr>
        <p:spPr>
          <a:xfrm>
            <a:off x="1652625" y="4110725"/>
            <a:ext cx="1268700" cy="32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accent6"/>
                </a:solidFill>
                <a:latin typeface="Roboto Medium"/>
                <a:ea typeface="Roboto Medium"/>
                <a:cs typeface="Roboto Medium"/>
                <a:sym typeface="Roboto Medium"/>
              </a:rPr>
              <a:t>wso2.com</a:t>
            </a:r>
            <a:endParaRPr b="0" i="0" sz="1600" u="none" cap="none" strike="noStrike">
              <a:solidFill>
                <a:schemeClr val="accent6"/>
              </a:solidFill>
              <a:latin typeface="Roboto Medium"/>
              <a:ea typeface="Roboto Medium"/>
              <a:cs typeface="Roboto Medium"/>
              <a:sym typeface="Roboto Medium"/>
            </a:endParaRPr>
          </a:p>
        </p:txBody>
      </p:sp>
      <p:pic>
        <p:nvPicPr>
          <p:cNvPr descr="D:\2017\Slide-deck-2017\in-01.png" id="120" name="Google Shape;120;p16">
            <a:hlinkClick r:id="rId2"/>
          </p:cNvPr>
          <p:cNvPicPr preferRelativeResize="0"/>
          <p:nvPr/>
        </p:nvPicPr>
        <p:blipFill rotWithShape="1">
          <a:blip r:embed="rId3">
            <a:alphaModFix/>
          </a:blip>
          <a:srcRect b="0" l="0" r="0" t="0"/>
          <a:stretch/>
        </p:blipFill>
        <p:spPr>
          <a:xfrm>
            <a:off x="4011365" y="4142659"/>
            <a:ext cx="294300" cy="294300"/>
          </a:xfrm>
          <a:prstGeom prst="rect">
            <a:avLst/>
          </a:prstGeom>
          <a:noFill/>
          <a:ln>
            <a:noFill/>
          </a:ln>
        </p:spPr>
      </p:pic>
      <p:pic>
        <p:nvPicPr>
          <p:cNvPr descr="D:\2017\Slide-deck-2017\twitter-01-01.png" id="121" name="Google Shape;121;p16">
            <a:hlinkClick r:id="rId4"/>
          </p:cNvPr>
          <p:cNvPicPr preferRelativeResize="0"/>
          <p:nvPr/>
        </p:nvPicPr>
        <p:blipFill rotWithShape="1">
          <a:blip r:embed="rId5">
            <a:alphaModFix/>
          </a:blip>
          <a:srcRect b="0" l="0" r="0" t="0"/>
          <a:stretch/>
        </p:blipFill>
        <p:spPr>
          <a:xfrm>
            <a:off x="3185961" y="4158572"/>
            <a:ext cx="279900" cy="279900"/>
          </a:xfrm>
          <a:prstGeom prst="rect">
            <a:avLst/>
          </a:prstGeom>
          <a:noFill/>
          <a:ln>
            <a:noFill/>
          </a:ln>
        </p:spPr>
      </p:pic>
      <p:pic>
        <p:nvPicPr>
          <p:cNvPr descr="D:\2017\Slide-deck-2017\yt-01.png" id="122" name="Google Shape;122;p16">
            <a:hlinkClick r:id="rId6"/>
          </p:cNvPr>
          <p:cNvPicPr preferRelativeResize="0"/>
          <p:nvPr/>
        </p:nvPicPr>
        <p:blipFill rotWithShape="1">
          <a:blip r:embed="rId7">
            <a:alphaModFix/>
          </a:blip>
          <a:srcRect b="0" l="0" r="0" t="0"/>
          <a:stretch/>
        </p:blipFill>
        <p:spPr>
          <a:xfrm>
            <a:off x="4460421" y="4156568"/>
            <a:ext cx="294300" cy="294300"/>
          </a:xfrm>
          <a:prstGeom prst="rect">
            <a:avLst/>
          </a:prstGeom>
          <a:noFill/>
          <a:ln>
            <a:noFill/>
          </a:ln>
        </p:spPr>
      </p:pic>
      <p:pic>
        <p:nvPicPr>
          <p:cNvPr descr="D:\2017\Slide-deck-2017\FB-01.png" id="123" name="Google Shape;123;p16">
            <a:hlinkClick r:id="rId8"/>
          </p:cNvPr>
          <p:cNvPicPr preferRelativeResize="0"/>
          <p:nvPr/>
        </p:nvPicPr>
        <p:blipFill rotWithShape="1">
          <a:blip r:embed="rId9">
            <a:alphaModFix/>
          </a:blip>
          <a:srcRect b="0" l="0" r="0" t="0"/>
          <a:stretch/>
        </p:blipFill>
        <p:spPr>
          <a:xfrm>
            <a:off x="3622477" y="4142659"/>
            <a:ext cx="294300" cy="294300"/>
          </a:xfrm>
          <a:prstGeom prst="rect">
            <a:avLst/>
          </a:prstGeom>
          <a:noFill/>
          <a:ln>
            <a:noFill/>
          </a:ln>
        </p:spPr>
      </p:pic>
      <p:cxnSp>
        <p:nvCxnSpPr>
          <p:cNvPr id="124" name="Google Shape;124;p16"/>
          <p:cNvCxnSpPr/>
          <p:nvPr/>
        </p:nvCxnSpPr>
        <p:spPr>
          <a:xfrm>
            <a:off x="6450" y="3657300"/>
            <a:ext cx="9145200" cy="0"/>
          </a:xfrm>
          <a:prstGeom prst="straightConnector1">
            <a:avLst/>
          </a:prstGeom>
          <a:noFill/>
          <a:ln cap="flat" cmpd="sng" w="9525">
            <a:solidFill>
              <a:schemeClr val="accent1"/>
            </a:solidFill>
            <a:prstDash val="solid"/>
            <a:round/>
            <a:headEnd len="sm" w="sm" type="none"/>
            <a:tailEnd len="sm" w="sm" type="none"/>
          </a:ln>
        </p:spPr>
      </p:cxnSp>
      <p:sp>
        <p:nvSpPr>
          <p:cNvPr id="125" name="Google Shape;125;p16"/>
          <p:cNvSpPr txBox="1"/>
          <p:nvPr/>
        </p:nvSpPr>
        <p:spPr>
          <a:xfrm>
            <a:off x="1574925" y="1085175"/>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Thanks!</a:t>
            </a:r>
            <a:endParaRPr b="1" i="0" sz="6000" u="none" cap="none" strike="noStrike">
              <a:solidFill>
                <a:schemeClr val="accent3"/>
              </a:solidFill>
              <a:latin typeface="Roboto"/>
              <a:ea typeface="Roboto"/>
              <a:cs typeface="Roboto"/>
              <a:sym typeface="Roboto"/>
            </a:endParaRPr>
          </a:p>
        </p:txBody>
      </p:sp>
      <p:sp>
        <p:nvSpPr>
          <p:cNvPr id="126" name="Google Shape;126;p16"/>
          <p:cNvSpPr/>
          <p:nvPr/>
        </p:nvSpPr>
        <p:spPr>
          <a:xfrm>
            <a:off x="17072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 name="Google Shape;127;p16"/>
          <p:cNvGrpSpPr/>
          <p:nvPr/>
        </p:nvGrpSpPr>
        <p:grpSpPr>
          <a:xfrm>
            <a:off x="1837068" y="3519630"/>
            <a:ext cx="286882" cy="275558"/>
            <a:chOff x="1082975" y="238125"/>
            <a:chExt cx="5454025" cy="5238750"/>
          </a:xfrm>
        </p:grpSpPr>
        <p:sp>
          <p:nvSpPr>
            <p:cNvPr id="128" name="Google Shape;128;p16"/>
            <p:cNvSpPr/>
            <p:nvPr/>
          </p:nvSpPr>
          <p:spPr>
            <a:xfrm>
              <a:off x="1082975" y="2510625"/>
              <a:ext cx="1602725" cy="2966250"/>
            </a:xfrm>
            <a:custGeom>
              <a:rect b="b" l="l" r="r" t="t"/>
              <a:pathLst>
                <a:path extrusionOk="0" h="118650" w="64109">
                  <a:moveTo>
                    <a:pt x="22964" y="1"/>
                  </a:moveTo>
                  <a:lnTo>
                    <a:pt x="18180" y="958"/>
                  </a:lnTo>
                  <a:lnTo>
                    <a:pt x="14353" y="1914"/>
                  </a:lnTo>
                  <a:lnTo>
                    <a:pt x="10525" y="4785"/>
                  </a:lnTo>
                  <a:lnTo>
                    <a:pt x="6698" y="6699"/>
                  </a:lnTo>
                  <a:lnTo>
                    <a:pt x="3827" y="10526"/>
                  </a:lnTo>
                  <a:lnTo>
                    <a:pt x="1914" y="14353"/>
                  </a:lnTo>
                  <a:lnTo>
                    <a:pt x="957" y="18181"/>
                  </a:lnTo>
                  <a:lnTo>
                    <a:pt x="0" y="22965"/>
                  </a:lnTo>
                  <a:lnTo>
                    <a:pt x="0" y="95686"/>
                  </a:lnTo>
                  <a:lnTo>
                    <a:pt x="957" y="100470"/>
                  </a:lnTo>
                  <a:lnTo>
                    <a:pt x="1914" y="105254"/>
                  </a:lnTo>
                  <a:lnTo>
                    <a:pt x="3827" y="109082"/>
                  </a:lnTo>
                  <a:lnTo>
                    <a:pt x="6698" y="111952"/>
                  </a:lnTo>
                  <a:lnTo>
                    <a:pt x="10525" y="114823"/>
                  </a:lnTo>
                  <a:lnTo>
                    <a:pt x="14353" y="116736"/>
                  </a:lnTo>
                  <a:lnTo>
                    <a:pt x="18180" y="118650"/>
                  </a:lnTo>
                  <a:lnTo>
                    <a:pt x="53583" y="118650"/>
                  </a:lnTo>
                  <a:lnTo>
                    <a:pt x="57411" y="117693"/>
                  </a:lnTo>
                  <a:lnTo>
                    <a:pt x="64109" y="113866"/>
                  </a:lnTo>
                  <a:lnTo>
                    <a:pt x="64109" y="1"/>
                  </a:lnTo>
                  <a:close/>
                </a:path>
              </a:pathLst>
            </a:custGeom>
            <a:solidFill>
              <a:srgbClr val="212A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2900975" y="238125"/>
              <a:ext cx="3636025" cy="5023475"/>
            </a:xfrm>
            <a:custGeom>
              <a:rect b="b" l="l" r="r" t="t"/>
              <a:pathLst>
                <a:path extrusionOk="0" h="200939" w="145441">
                  <a:moveTo>
                    <a:pt x="45929" y="0"/>
                  </a:moveTo>
                  <a:lnTo>
                    <a:pt x="39231" y="957"/>
                  </a:lnTo>
                  <a:lnTo>
                    <a:pt x="33490" y="2871"/>
                  </a:lnTo>
                  <a:lnTo>
                    <a:pt x="28706" y="5741"/>
                  </a:lnTo>
                  <a:lnTo>
                    <a:pt x="27749" y="7655"/>
                  </a:lnTo>
                  <a:lnTo>
                    <a:pt x="27749" y="9568"/>
                  </a:lnTo>
                  <a:lnTo>
                    <a:pt x="27749" y="40188"/>
                  </a:lnTo>
                  <a:lnTo>
                    <a:pt x="957" y="96642"/>
                  </a:lnTo>
                  <a:lnTo>
                    <a:pt x="0" y="97599"/>
                  </a:lnTo>
                  <a:lnTo>
                    <a:pt x="0" y="195197"/>
                  </a:lnTo>
                  <a:lnTo>
                    <a:pt x="5741" y="197111"/>
                  </a:lnTo>
                  <a:lnTo>
                    <a:pt x="12439" y="199025"/>
                  </a:lnTo>
                  <a:lnTo>
                    <a:pt x="18180" y="199982"/>
                  </a:lnTo>
                  <a:lnTo>
                    <a:pt x="22965" y="200938"/>
                  </a:lnTo>
                  <a:lnTo>
                    <a:pt x="106210" y="200938"/>
                  </a:lnTo>
                  <a:lnTo>
                    <a:pt x="110038" y="199982"/>
                  </a:lnTo>
                  <a:lnTo>
                    <a:pt x="113865" y="199025"/>
                  </a:lnTo>
                  <a:lnTo>
                    <a:pt x="119606" y="196154"/>
                  </a:lnTo>
                  <a:lnTo>
                    <a:pt x="122477" y="194240"/>
                  </a:lnTo>
                  <a:lnTo>
                    <a:pt x="124390" y="191370"/>
                  </a:lnTo>
                  <a:lnTo>
                    <a:pt x="126304" y="188499"/>
                  </a:lnTo>
                  <a:lnTo>
                    <a:pt x="127261" y="184672"/>
                  </a:lnTo>
                  <a:lnTo>
                    <a:pt x="127261" y="180845"/>
                  </a:lnTo>
                  <a:lnTo>
                    <a:pt x="127261" y="177974"/>
                  </a:lnTo>
                  <a:lnTo>
                    <a:pt x="126304" y="174147"/>
                  </a:lnTo>
                  <a:lnTo>
                    <a:pt x="125347" y="171276"/>
                  </a:lnTo>
                  <a:lnTo>
                    <a:pt x="130131" y="167449"/>
                  </a:lnTo>
                  <a:lnTo>
                    <a:pt x="133959" y="163621"/>
                  </a:lnTo>
                  <a:lnTo>
                    <a:pt x="135873" y="158837"/>
                  </a:lnTo>
                  <a:lnTo>
                    <a:pt x="136829" y="153096"/>
                  </a:lnTo>
                  <a:lnTo>
                    <a:pt x="135873" y="148312"/>
                  </a:lnTo>
                  <a:lnTo>
                    <a:pt x="134916" y="143527"/>
                  </a:lnTo>
                  <a:lnTo>
                    <a:pt x="138743" y="140657"/>
                  </a:lnTo>
                  <a:lnTo>
                    <a:pt x="142570" y="135873"/>
                  </a:lnTo>
                  <a:lnTo>
                    <a:pt x="145441" y="131088"/>
                  </a:lnTo>
                  <a:lnTo>
                    <a:pt x="145441" y="125347"/>
                  </a:lnTo>
                  <a:lnTo>
                    <a:pt x="145441" y="121520"/>
                  </a:lnTo>
                  <a:lnTo>
                    <a:pt x="144484" y="117692"/>
                  </a:lnTo>
                  <a:lnTo>
                    <a:pt x="142570" y="113865"/>
                  </a:lnTo>
                  <a:lnTo>
                    <a:pt x="139700" y="110995"/>
                  </a:lnTo>
                  <a:lnTo>
                    <a:pt x="142570" y="107167"/>
                  </a:lnTo>
                  <a:lnTo>
                    <a:pt x="144484" y="103340"/>
                  </a:lnTo>
                  <a:lnTo>
                    <a:pt x="145441" y="98555"/>
                  </a:lnTo>
                  <a:lnTo>
                    <a:pt x="145441" y="93771"/>
                  </a:lnTo>
                  <a:lnTo>
                    <a:pt x="144484" y="89944"/>
                  </a:lnTo>
                  <a:lnTo>
                    <a:pt x="143527" y="86116"/>
                  </a:lnTo>
                  <a:lnTo>
                    <a:pt x="140657" y="82289"/>
                  </a:lnTo>
                  <a:lnTo>
                    <a:pt x="137786" y="79418"/>
                  </a:lnTo>
                  <a:lnTo>
                    <a:pt x="134916" y="76548"/>
                  </a:lnTo>
                  <a:lnTo>
                    <a:pt x="131088" y="74634"/>
                  </a:lnTo>
                  <a:lnTo>
                    <a:pt x="126304" y="73677"/>
                  </a:lnTo>
                  <a:lnTo>
                    <a:pt x="121520" y="72721"/>
                  </a:lnTo>
                  <a:lnTo>
                    <a:pt x="66023" y="72721"/>
                  </a:lnTo>
                  <a:lnTo>
                    <a:pt x="70807" y="56454"/>
                  </a:lnTo>
                  <a:lnTo>
                    <a:pt x="71764" y="46886"/>
                  </a:lnTo>
                  <a:lnTo>
                    <a:pt x="72721" y="36360"/>
                  </a:lnTo>
                  <a:lnTo>
                    <a:pt x="71764" y="29662"/>
                  </a:lnTo>
                  <a:lnTo>
                    <a:pt x="69850" y="22964"/>
                  </a:lnTo>
                  <a:lnTo>
                    <a:pt x="66980" y="16266"/>
                  </a:lnTo>
                  <a:lnTo>
                    <a:pt x="63152" y="11482"/>
                  </a:lnTo>
                  <a:lnTo>
                    <a:pt x="59325" y="6698"/>
                  </a:lnTo>
                  <a:lnTo>
                    <a:pt x="54541" y="2871"/>
                  </a:lnTo>
                  <a:lnTo>
                    <a:pt x="49756" y="957"/>
                  </a:lnTo>
                  <a:lnTo>
                    <a:pt x="45929" y="0"/>
                  </a:lnTo>
                  <a:close/>
                </a:path>
              </a:pathLst>
            </a:custGeom>
            <a:solidFill>
              <a:srgbClr val="212A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p:cSld name="CUSTOM">
    <p:spTree>
      <p:nvGrpSpPr>
        <p:cNvPr id="130" name="Shape 130"/>
        <p:cNvGrpSpPr/>
        <p:nvPr/>
      </p:nvGrpSpPr>
      <p:grpSpPr>
        <a:xfrm>
          <a:off x="0" y="0"/>
          <a:ext cx="0" cy="0"/>
          <a:chOff x="0" y="0"/>
          <a:chExt cx="0" cy="0"/>
        </a:xfrm>
      </p:grpSpPr>
      <p:sp>
        <p:nvSpPr>
          <p:cNvPr id="131" name="Google Shape;131;p17"/>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32" name="Google Shape;132;p17"/>
          <p:cNvSpPr txBox="1"/>
          <p:nvPr>
            <p:ph idx="1" type="body"/>
          </p:nvPr>
        </p:nvSpPr>
        <p:spPr>
          <a:xfrm>
            <a:off x="362599" y="1034200"/>
            <a:ext cx="73314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algn="l">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p:cSld name="BLANK_1_1_2">
    <p:bg>
      <p:bgPr>
        <a:solidFill>
          <a:srgbClr val="FFFFFF"/>
        </a:solidFill>
      </p:bgPr>
    </p:bg>
    <p:spTree>
      <p:nvGrpSpPr>
        <p:cNvPr id="133" name="Shape 133"/>
        <p:cNvGrpSpPr/>
        <p:nvPr/>
      </p:nvGrpSpPr>
      <p:grpSpPr>
        <a:xfrm>
          <a:off x="0" y="0"/>
          <a:ext cx="0" cy="0"/>
          <a:chOff x="0" y="0"/>
          <a:chExt cx="0" cy="0"/>
        </a:xfrm>
      </p:grpSpPr>
      <p:sp>
        <p:nvSpPr>
          <p:cNvPr id="134" name="Google Shape;134;p18"/>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18"/>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36" name="Google Shape;136;p18"/>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37" name="Google Shape;137;p18"/>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algn="l">
              <a:lnSpc>
                <a:spcPct val="113000"/>
              </a:lnSpc>
              <a:spcBef>
                <a:spcPts val="0"/>
              </a:spcBef>
              <a:spcAft>
                <a:spcPts val="0"/>
              </a:spcAft>
              <a:buSzPts val="2400"/>
              <a:buNone/>
              <a:defRPr sz="3000">
                <a:solidFill>
                  <a:srgbClr val="434343"/>
                </a:solidFill>
              </a:defRPr>
            </a:lvl1pPr>
            <a:lvl2pPr lvl="1" algn="l">
              <a:lnSpc>
                <a:spcPct val="115000"/>
              </a:lnSpc>
              <a:spcBef>
                <a:spcPts val="0"/>
              </a:spcBef>
              <a:spcAft>
                <a:spcPts val="0"/>
              </a:spcAft>
              <a:buSzPts val="2400"/>
              <a:buNone/>
              <a:defRPr/>
            </a:lvl2pPr>
            <a:lvl3pPr lvl="2" algn="l">
              <a:lnSpc>
                <a:spcPct val="115000"/>
              </a:lnSpc>
              <a:spcBef>
                <a:spcPts val="0"/>
              </a:spcBef>
              <a:spcAft>
                <a:spcPts val="0"/>
              </a:spcAft>
              <a:buSzPts val="2400"/>
              <a:buNone/>
              <a:defRPr/>
            </a:lvl3pPr>
            <a:lvl4pPr lvl="3" algn="l">
              <a:lnSpc>
                <a:spcPct val="115000"/>
              </a:lnSpc>
              <a:spcBef>
                <a:spcPts val="0"/>
              </a:spcBef>
              <a:spcAft>
                <a:spcPts val="0"/>
              </a:spcAft>
              <a:buSzPts val="2400"/>
              <a:buNone/>
              <a:defRPr/>
            </a:lvl4pPr>
            <a:lvl5pPr lvl="4" algn="l">
              <a:lnSpc>
                <a:spcPct val="115000"/>
              </a:lnSpc>
              <a:spcBef>
                <a:spcPts val="0"/>
              </a:spcBef>
              <a:spcAft>
                <a:spcPts val="0"/>
              </a:spcAft>
              <a:buSzPts val="2400"/>
              <a:buNone/>
              <a:defRPr/>
            </a:lvl5pPr>
            <a:lvl6pPr lvl="5" algn="l">
              <a:lnSpc>
                <a:spcPct val="115000"/>
              </a:lnSpc>
              <a:spcBef>
                <a:spcPts val="0"/>
              </a:spcBef>
              <a:spcAft>
                <a:spcPts val="0"/>
              </a:spcAft>
              <a:buSzPts val="2400"/>
              <a:buNone/>
              <a:defRPr/>
            </a:lvl6pPr>
            <a:lvl7pPr lvl="6" algn="l">
              <a:lnSpc>
                <a:spcPct val="115000"/>
              </a:lnSpc>
              <a:spcBef>
                <a:spcPts val="0"/>
              </a:spcBef>
              <a:spcAft>
                <a:spcPts val="0"/>
              </a:spcAft>
              <a:buSzPts val="2400"/>
              <a:buNone/>
              <a:defRPr/>
            </a:lvl7pPr>
            <a:lvl8pPr lvl="7" algn="l">
              <a:lnSpc>
                <a:spcPct val="115000"/>
              </a:lnSpc>
              <a:spcBef>
                <a:spcPts val="0"/>
              </a:spcBef>
              <a:spcAft>
                <a:spcPts val="0"/>
              </a:spcAft>
              <a:buSzPts val="2400"/>
              <a:buNone/>
              <a:defRPr/>
            </a:lvl8pPr>
            <a:lvl9pPr lvl="8" algn="l">
              <a:lnSpc>
                <a:spcPct val="115000"/>
              </a:lnSpc>
              <a:spcBef>
                <a:spcPts val="0"/>
              </a:spcBef>
              <a:spcAft>
                <a:spcPts val="0"/>
              </a:spcAft>
              <a:buSzPts val="2400"/>
              <a:buNone/>
              <a:defRPr/>
            </a:lvl9pPr>
          </a:lstStyle>
          <a:p/>
        </p:txBody>
      </p:sp>
      <p:sp>
        <p:nvSpPr>
          <p:cNvPr id="138" name="Google Shape;138;p18"/>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algn="l">
              <a:lnSpc>
                <a:spcPct val="150000"/>
              </a:lnSpc>
              <a:spcBef>
                <a:spcPts val="0"/>
              </a:spcBef>
              <a:spcAft>
                <a:spcPts val="0"/>
              </a:spcAft>
              <a:buSzPts val="1600"/>
              <a:buNone/>
              <a:defRPr>
                <a:solidFill>
                  <a:srgbClr val="000000"/>
                </a:solidFill>
              </a:defRPr>
            </a:lvl2pPr>
            <a:lvl3pPr lvl="2" algn="l">
              <a:lnSpc>
                <a:spcPct val="150000"/>
              </a:lnSpc>
              <a:spcBef>
                <a:spcPts val="0"/>
              </a:spcBef>
              <a:spcAft>
                <a:spcPts val="0"/>
              </a:spcAft>
              <a:buSzPts val="1400"/>
              <a:buNone/>
              <a:defRPr>
                <a:solidFill>
                  <a:srgbClr val="000000"/>
                </a:solidFill>
              </a:defRPr>
            </a:lvl3pPr>
            <a:lvl4pPr lvl="3" algn="l">
              <a:lnSpc>
                <a:spcPct val="150000"/>
              </a:lnSpc>
              <a:spcBef>
                <a:spcPts val="0"/>
              </a:spcBef>
              <a:spcAft>
                <a:spcPts val="0"/>
              </a:spcAft>
              <a:buSzPts val="1200"/>
              <a:buNone/>
              <a:defRPr>
                <a:solidFill>
                  <a:srgbClr val="000000"/>
                </a:solidFill>
              </a:defRPr>
            </a:lvl4pPr>
            <a:lvl5pPr lvl="4" algn="l">
              <a:lnSpc>
                <a:spcPct val="150000"/>
              </a:lnSpc>
              <a:spcBef>
                <a:spcPts val="0"/>
              </a:spcBef>
              <a:spcAft>
                <a:spcPts val="0"/>
              </a:spcAft>
              <a:buSzPts val="1200"/>
              <a:buNone/>
              <a:defRPr>
                <a:solidFill>
                  <a:srgbClr val="000000"/>
                </a:solidFill>
              </a:defRPr>
            </a:lvl5pPr>
            <a:lvl6pPr lvl="5" algn="l">
              <a:lnSpc>
                <a:spcPct val="150000"/>
              </a:lnSpc>
              <a:spcBef>
                <a:spcPts val="0"/>
              </a:spcBef>
              <a:spcAft>
                <a:spcPts val="0"/>
              </a:spcAft>
              <a:buSzPts val="1200"/>
              <a:buNone/>
              <a:defRPr>
                <a:solidFill>
                  <a:srgbClr val="000000"/>
                </a:solidFill>
              </a:defRPr>
            </a:lvl6pPr>
            <a:lvl7pPr lvl="6" algn="l">
              <a:lnSpc>
                <a:spcPct val="150000"/>
              </a:lnSpc>
              <a:spcBef>
                <a:spcPts val="0"/>
              </a:spcBef>
              <a:spcAft>
                <a:spcPts val="0"/>
              </a:spcAft>
              <a:buSzPts val="1200"/>
              <a:buNone/>
              <a:defRPr>
                <a:solidFill>
                  <a:srgbClr val="000000"/>
                </a:solidFill>
              </a:defRPr>
            </a:lvl7pPr>
            <a:lvl8pPr lvl="7" algn="l">
              <a:lnSpc>
                <a:spcPct val="150000"/>
              </a:lnSpc>
              <a:spcBef>
                <a:spcPts val="0"/>
              </a:spcBef>
              <a:spcAft>
                <a:spcPts val="0"/>
              </a:spcAft>
              <a:buSzPts val="1200"/>
              <a:buNone/>
              <a:defRPr>
                <a:solidFill>
                  <a:srgbClr val="000000"/>
                </a:solidFill>
              </a:defRPr>
            </a:lvl8pPr>
            <a:lvl9pPr lvl="8" algn="l">
              <a:lnSpc>
                <a:spcPct val="150000"/>
              </a:lnSpc>
              <a:spcBef>
                <a:spcPts val="0"/>
              </a:spcBef>
              <a:spcAft>
                <a:spcPts val="0"/>
              </a:spcAft>
              <a:buSzPts val="1200"/>
              <a:buNone/>
              <a:defRPr>
                <a:solidFill>
                  <a:srgbClr val="000000"/>
                </a:solidFill>
              </a:defRPr>
            </a:lvl9pPr>
          </a:lstStyle>
          <a:p/>
        </p:txBody>
      </p:sp>
      <p:sp>
        <p:nvSpPr>
          <p:cNvPr id="139" name="Google Shape;139;p18"/>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200"/>
              <a:buNone/>
              <a:defRPr/>
            </a:lvl4pPr>
            <a:lvl5pPr lvl="4" algn="l">
              <a:lnSpc>
                <a:spcPct val="150000"/>
              </a:lnSpc>
              <a:spcBef>
                <a:spcPts val="0"/>
              </a:spcBef>
              <a:spcAft>
                <a:spcPts val="0"/>
              </a:spcAft>
              <a:buSzPts val="1200"/>
              <a:buNone/>
              <a:defRPr/>
            </a:lvl5pPr>
            <a:lvl6pPr lvl="5" algn="l">
              <a:lnSpc>
                <a:spcPct val="150000"/>
              </a:lnSpc>
              <a:spcBef>
                <a:spcPts val="0"/>
              </a:spcBef>
              <a:spcAft>
                <a:spcPts val="0"/>
              </a:spcAft>
              <a:buSzPts val="1200"/>
              <a:buNone/>
              <a:defRPr/>
            </a:lvl6pPr>
            <a:lvl7pPr lvl="6" algn="l">
              <a:lnSpc>
                <a:spcPct val="150000"/>
              </a:lnSpc>
              <a:spcBef>
                <a:spcPts val="0"/>
              </a:spcBef>
              <a:spcAft>
                <a:spcPts val="0"/>
              </a:spcAft>
              <a:buSzPts val="1200"/>
              <a:buNone/>
              <a:defRPr/>
            </a:lvl7pPr>
            <a:lvl8pPr lvl="7" algn="l">
              <a:lnSpc>
                <a:spcPct val="150000"/>
              </a:lnSpc>
              <a:spcBef>
                <a:spcPts val="0"/>
              </a:spcBef>
              <a:spcAft>
                <a:spcPts val="0"/>
              </a:spcAft>
              <a:buSzPts val="1200"/>
              <a:buNone/>
              <a:defRPr/>
            </a:lvl8pPr>
            <a:lvl9pPr lvl="8" algn="l">
              <a:lnSpc>
                <a:spcPct val="150000"/>
              </a:lnSpc>
              <a:spcBef>
                <a:spcPts val="0"/>
              </a:spcBef>
              <a:spcAft>
                <a:spcPts val="0"/>
              </a:spcAft>
              <a:buSzPts val="1200"/>
              <a:buNone/>
              <a:defRPr/>
            </a:lvl9pPr>
          </a:lstStyle>
          <a:p/>
        </p:txBody>
      </p:sp>
      <p:sp>
        <p:nvSpPr>
          <p:cNvPr id="140" name="Google Shape;140;p18"/>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41" name="Google Shape;141;p18"/>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wo Section">
  <p:cSld name="CUSTOM_3">
    <p:spTree>
      <p:nvGrpSpPr>
        <p:cNvPr id="142" name="Shape 142"/>
        <p:cNvGrpSpPr/>
        <p:nvPr/>
      </p:nvGrpSpPr>
      <p:grpSpPr>
        <a:xfrm>
          <a:off x="0" y="0"/>
          <a:ext cx="0" cy="0"/>
          <a:chOff x="0" y="0"/>
          <a:chExt cx="0" cy="0"/>
        </a:xfrm>
      </p:grpSpPr>
      <p:sp>
        <p:nvSpPr>
          <p:cNvPr id="143" name="Google Shape;143;p19"/>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oboto"/>
              <a:buNone/>
              <a:defRPr sz="2400">
                <a:latin typeface="Roboto"/>
                <a:ea typeface="Roboto"/>
                <a:cs typeface="Roboto"/>
                <a:sym typeface="Roboto"/>
              </a:defRPr>
            </a:lvl1pPr>
            <a:lvl2pPr lvl="1"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44" name="Google Shape;144;p19"/>
          <p:cNvSpPr txBox="1"/>
          <p:nvPr>
            <p:ph idx="1" type="body"/>
          </p:nvPr>
        </p:nvSpPr>
        <p:spPr>
          <a:xfrm>
            <a:off x="362600" y="1034200"/>
            <a:ext cx="39279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
        <p:nvSpPr>
          <p:cNvPr id="145" name="Google Shape;145;p19"/>
          <p:cNvSpPr txBox="1"/>
          <p:nvPr>
            <p:ph idx="2" type="body"/>
          </p:nvPr>
        </p:nvSpPr>
        <p:spPr>
          <a:xfrm>
            <a:off x="4751534" y="1034200"/>
            <a:ext cx="39279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50000"/>
              </a:lnSpc>
              <a:spcBef>
                <a:spcPts val="0"/>
              </a:spcBef>
              <a:spcAft>
                <a:spcPts val="0"/>
              </a:spcAft>
              <a:buClr>
                <a:srgbClr val="555555"/>
              </a:buClr>
              <a:buSzPts val="1600"/>
              <a:buFont typeface="Roboto"/>
              <a:buChar char="●"/>
              <a:defRPr sz="1800">
                <a:solidFill>
                  <a:srgbClr val="555555"/>
                </a:solidFill>
                <a:latin typeface="Roboto"/>
                <a:ea typeface="Roboto"/>
                <a:cs typeface="Roboto"/>
                <a:sym typeface="Roboto"/>
              </a:defRPr>
            </a:lvl1pPr>
            <a:lvl2pPr indent="-317500" lvl="1" marL="9144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2pPr>
            <a:lvl3pPr indent="-317500" lvl="2" marL="1371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17500" lvl="3" marL="18288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4pPr>
            <a:lvl5pPr indent="-317500" lvl="4" marL="22860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5pPr>
            <a:lvl6pPr indent="-317500" lvl="5" marL="27432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6pPr>
            <a:lvl7pPr indent="-317500" lvl="6" marL="32004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7pPr>
            <a:lvl8pPr indent="-317500" lvl="7" marL="3657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8pPr>
            <a:lvl9pPr indent="-317500" lvl="8" marL="41148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cxnSp>
        <p:nvCxnSpPr>
          <p:cNvPr id="19" name="Google Shape;19;p3"/>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20" name="Google Shape;20;p3"/>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21" name="Google Shape;21;p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23" name="Google Shape;23;p3"/>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24" name="Google Shape;24;p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TITLE_1">
    <p:bg>
      <p:bgPr>
        <a:solidFill>
          <a:schemeClr val="lt1"/>
        </a:solidFill>
      </p:bgPr>
    </p:bg>
    <p:spTree>
      <p:nvGrpSpPr>
        <p:cNvPr id="25" name="Shape 25"/>
        <p:cNvGrpSpPr/>
        <p:nvPr/>
      </p:nvGrpSpPr>
      <p:grpSpPr>
        <a:xfrm>
          <a:off x="0" y="0"/>
          <a:ext cx="0" cy="0"/>
          <a:chOff x="0" y="0"/>
          <a:chExt cx="0" cy="0"/>
        </a:xfrm>
      </p:grpSpPr>
      <p:cxnSp>
        <p:nvCxnSpPr>
          <p:cNvPr id="26" name="Google Shape;26;p4"/>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27" name="Google Shape;27;p4"/>
          <p:cNvCxnSpPr/>
          <p:nvPr/>
        </p:nvCxnSpPr>
        <p:spPr>
          <a:xfrm>
            <a:off x="-6025" y="3676512"/>
            <a:ext cx="9162000" cy="0"/>
          </a:xfrm>
          <a:prstGeom prst="straightConnector1">
            <a:avLst/>
          </a:prstGeom>
          <a:noFill/>
          <a:ln cap="flat" cmpd="sng" w="9525">
            <a:solidFill>
              <a:schemeClr val="accent1"/>
            </a:solidFill>
            <a:prstDash val="solid"/>
            <a:round/>
            <a:headEnd len="sm" w="sm" type="none"/>
            <a:tailEnd len="sm" w="sm" type="none"/>
          </a:ln>
        </p:spPr>
      </p:cxnSp>
      <p:sp>
        <p:nvSpPr>
          <p:cNvPr id="28" name="Google Shape;28;p4"/>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3000"/>
              <a:buNone/>
              <a:defRPr sz="3000">
                <a:solidFill>
                  <a:schemeClr val="accent6"/>
                </a:solidFill>
              </a:defRPr>
            </a:lvl1pPr>
            <a:lvl2pPr lvl="1" algn="l">
              <a:lnSpc>
                <a:spcPct val="100000"/>
              </a:lnSpc>
              <a:spcBef>
                <a:spcPts val="0"/>
              </a:spcBef>
              <a:spcAft>
                <a:spcPts val="0"/>
              </a:spcAft>
              <a:buClr>
                <a:schemeClr val="accent6"/>
              </a:buClr>
              <a:buSzPts val="3000"/>
              <a:buNone/>
              <a:defRPr sz="3000">
                <a:solidFill>
                  <a:schemeClr val="accent6"/>
                </a:solidFill>
              </a:defRPr>
            </a:lvl2pPr>
            <a:lvl3pPr lvl="2" algn="l">
              <a:lnSpc>
                <a:spcPct val="100000"/>
              </a:lnSpc>
              <a:spcBef>
                <a:spcPts val="0"/>
              </a:spcBef>
              <a:spcAft>
                <a:spcPts val="0"/>
              </a:spcAft>
              <a:buClr>
                <a:schemeClr val="accent6"/>
              </a:buClr>
              <a:buSzPts val="3000"/>
              <a:buNone/>
              <a:defRPr sz="3000">
                <a:solidFill>
                  <a:schemeClr val="accent6"/>
                </a:solidFill>
              </a:defRPr>
            </a:lvl3pPr>
            <a:lvl4pPr lvl="3" algn="l">
              <a:lnSpc>
                <a:spcPct val="100000"/>
              </a:lnSpc>
              <a:spcBef>
                <a:spcPts val="0"/>
              </a:spcBef>
              <a:spcAft>
                <a:spcPts val="0"/>
              </a:spcAft>
              <a:buClr>
                <a:schemeClr val="accent6"/>
              </a:buClr>
              <a:buSzPts val="3000"/>
              <a:buNone/>
              <a:defRPr sz="3000">
                <a:solidFill>
                  <a:schemeClr val="accent6"/>
                </a:solidFill>
              </a:defRPr>
            </a:lvl4pPr>
            <a:lvl5pPr lvl="4" algn="l">
              <a:lnSpc>
                <a:spcPct val="100000"/>
              </a:lnSpc>
              <a:spcBef>
                <a:spcPts val="0"/>
              </a:spcBef>
              <a:spcAft>
                <a:spcPts val="0"/>
              </a:spcAft>
              <a:buClr>
                <a:schemeClr val="accent6"/>
              </a:buClr>
              <a:buSzPts val="3000"/>
              <a:buNone/>
              <a:defRPr sz="3000">
                <a:solidFill>
                  <a:schemeClr val="accent6"/>
                </a:solidFill>
              </a:defRPr>
            </a:lvl5pPr>
            <a:lvl6pPr lvl="5" algn="l">
              <a:lnSpc>
                <a:spcPct val="100000"/>
              </a:lnSpc>
              <a:spcBef>
                <a:spcPts val="0"/>
              </a:spcBef>
              <a:spcAft>
                <a:spcPts val="0"/>
              </a:spcAft>
              <a:buClr>
                <a:schemeClr val="accent6"/>
              </a:buClr>
              <a:buSzPts val="3000"/>
              <a:buNone/>
              <a:defRPr sz="3000">
                <a:solidFill>
                  <a:schemeClr val="accent6"/>
                </a:solidFill>
              </a:defRPr>
            </a:lvl6pPr>
            <a:lvl7pPr lvl="6" algn="l">
              <a:lnSpc>
                <a:spcPct val="100000"/>
              </a:lnSpc>
              <a:spcBef>
                <a:spcPts val="0"/>
              </a:spcBef>
              <a:spcAft>
                <a:spcPts val="0"/>
              </a:spcAft>
              <a:buClr>
                <a:schemeClr val="accent6"/>
              </a:buClr>
              <a:buSzPts val="3000"/>
              <a:buNone/>
              <a:defRPr sz="3000">
                <a:solidFill>
                  <a:schemeClr val="accent6"/>
                </a:solidFill>
              </a:defRPr>
            </a:lvl7pPr>
            <a:lvl8pPr lvl="7" algn="l">
              <a:lnSpc>
                <a:spcPct val="100000"/>
              </a:lnSpc>
              <a:spcBef>
                <a:spcPts val="0"/>
              </a:spcBef>
              <a:spcAft>
                <a:spcPts val="0"/>
              </a:spcAft>
              <a:buClr>
                <a:schemeClr val="accent6"/>
              </a:buClr>
              <a:buSzPts val="3000"/>
              <a:buNone/>
              <a:defRPr sz="3000">
                <a:solidFill>
                  <a:schemeClr val="accent6"/>
                </a:solidFill>
              </a:defRPr>
            </a:lvl8pPr>
            <a:lvl9pPr lvl="8" algn="l">
              <a:lnSpc>
                <a:spcPct val="100000"/>
              </a:lnSpc>
              <a:spcBef>
                <a:spcPts val="0"/>
              </a:spcBef>
              <a:spcAft>
                <a:spcPts val="0"/>
              </a:spcAft>
              <a:buClr>
                <a:schemeClr val="accent6"/>
              </a:buClr>
              <a:buSzPts val="3000"/>
              <a:buNone/>
              <a:defRPr sz="3000">
                <a:solidFill>
                  <a:schemeClr val="accent6"/>
                </a:solidFill>
              </a:defRPr>
            </a:lvl9pPr>
          </a:lstStyle>
          <a:p/>
        </p:txBody>
      </p:sp>
      <p:sp>
        <p:nvSpPr>
          <p:cNvPr id="29" name="Google Shape;29;p4"/>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1301958" y="3578701"/>
            <a:ext cx="226200" cy="195600"/>
          </a:xfrm>
          <a:prstGeom prst="triangl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 name="Google Shape;31;p4"/>
          <p:cNvCxnSpPr/>
          <p:nvPr/>
        </p:nvCxnSpPr>
        <p:spPr>
          <a:xfrm>
            <a:off x="1512850" y="3565650"/>
            <a:ext cx="0" cy="22170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aragraph" type="tx">
  <p:cSld name="TITLE_AND_BODY">
    <p:spTree>
      <p:nvGrpSpPr>
        <p:cNvPr id="32" name="Shape 32"/>
        <p:cNvGrpSpPr/>
        <p:nvPr/>
      </p:nvGrpSpPr>
      <p:grpSpPr>
        <a:xfrm>
          <a:off x="0" y="0"/>
          <a:ext cx="0" cy="0"/>
          <a:chOff x="0" y="0"/>
          <a:chExt cx="0" cy="0"/>
        </a:xfrm>
      </p:grpSpPr>
      <p:cxnSp>
        <p:nvCxnSpPr>
          <p:cNvPr id="33" name="Google Shape;33;p5"/>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34" name="Google Shape;34;p5"/>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35" name="Google Shape;35;p5"/>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cxnSp>
        <p:nvCxnSpPr>
          <p:cNvPr id="36" name="Google Shape;36;p5"/>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37" name="Google Shape;37;p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39" name="Google Shape;39;p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
  <p:cSld name="BLANK_1">
    <p:spTree>
      <p:nvGrpSpPr>
        <p:cNvPr id="40" name="Shape 40"/>
        <p:cNvGrpSpPr/>
        <p:nvPr/>
      </p:nvGrpSpPr>
      <p:grpSpPr>
        <a:xfrm>
          <a:off x="0" y="0"/>
          <a:ext cx="0" cy="0"/>
          <a:chOff x="0" y="0"/>
          <a:chExt cx="0" cy="0"/>
        </a:xfrm>
      </p:grpSpPr>
      <p:cxnSp>
        <p:nvCxnSpPr>
          <p:cNvPr id="41" name="Google Shape;41;p6"/>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42" name="Google Shape;42;p6"/>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6"/>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44" name="Google Shape;44;p6"/>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resenter Slide">
  <p:cSld name="TITLE_2">
    <p:spTree>
      <p:nvGrpSpPr>
        <p:cNvPr id="46" name="Shape 46"/>
        <p:cNvGrpSpPr/>
        <p:nvPr/>
      </p:nvGrpSpPr>
      <p:grpSpPr>
        <a:xfrm>
          <a:off x="0" y="0"/>
          <a:ext cx="0" cy="0"/>
          <a:chOff x="0" y="0"/>
          <a:chExt cx="0" cy="0"/>
        </a:xfrm>
      </p:grpSpPr>
      <p:cxnSp>
        <p:nvCxnSpPr>
          <p:cNvPr id="47" name="Google Shape;47;p7"/>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48" name="Google Shape;48;p7"/>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49" name="Google Shape;49;p7"/>
          <p:cNvCxnSpPr/>
          <p:nvPr/>
        </p:nvCxnSpPr>
        <p:spPr>
          <a:xfrm>
            <a:off x="0" y="1581150"/>
            <a:ext cx="2397300" cy="0"/>
          </a:xfrm>
          <a:prstGeom prst="straightConnector1">
            <a:avLst/>
          </a:prstGeom>
          <a:noFill/>
          <a:ln cap="flat" cmpd="sng" w="9525">
            <a:solidFill>
              <a:schemeClr val="accent3"/>
            </a:solidFill>
            <a:prstDash val="solid"/>
            <a:round/>
            <a:headEnd len="sm" w="sm" type="none"/>
            <a:tailEnd len="sm" w="sm" type="none"/>
          </a:ln>
        </p:spPr>
      </p:cxnSp>
      <p:sp>
        <p:nvSpPr>
          <p:cNvPr id="50" name="Google Shape;50;p7"/>
          <p:cNvSpPr txBox="1"/>
          <p:nvPr/>
        </p:nvSpPr>
        <p:spPr>
          <a:xfrm>
            <a:off x="2358400" y="9689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Hello!</a:t>
            </a:r>
            <a:endParaRPr b="1" i="0" sz="6000" u="none" cap="none" strike="noStrike">
              <a:solidFill>
                <a:schemeClr val="accent3"/>
              </a:solidFill>
              <a:latin typeface="Roboto"/>
              <a:ea typeface="Roboto"/>
              <a:cs typeface="Roboto"/>
              <a:sym typeface="Roboto"/>
            </a:endParaRPr>
          </a:p>
        </p:txBody>
      </p:sp>
      <p:cxnSp>
        <p:nvCxnSpPr>
          <p:cNvPr id="51" name="Google Shape;51;p7"/>
          <p:cNvCxnSpPr/>
          <p:nvPr/>
        </p:nvCxnSpPr>
        <p:spPr>
          <a:xfrm>
            <a:off x="4634150" y="1581150"/>
            <a:ext cx="4551600" cy="0"/>
          </a:xfrm>
          <a:prstGeom prst="straightConnector1">
            <a:avLst/>
          </a:prstGeom>
          <a:noFill/>
          <a:ln cap="flat" cmpd="sng" w="9525">
            <a:solidFill>
              <a:schemeClr val="accent3"/>
            </a:solidFill>
            <a:prstDash val="solid"/>
            <a:round/>
            <a:headEnd len="sm" w="sm" type="none"/>
            <a:tailEnd len="sm" w="sm" type="none"/>
          </a:ln>
        </p:spPr>
      </p:cxnSp>
      <p:sp>
        <p:nvSpPr>
          <p:cNvPr id="52" name="Google Shape;52;p7"/>
          <p:cNvSpPr txBox="1"/>
          <p:nvPr>
            <p:ph type="title"/>
          </p:nvPr>
        </p:nvSpPr>
        <p:spPr>
          <a:xfrm>
            <a:off x="2397300" y="2416775"/>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8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53" name="Google Shape;53;p7"/>
          <p:cNvSpPr txBox="1"/>
          <p:nvPr>
            <p:ph idx="1" type="subTitle"/>
          </p:nvPr>
        </p:nvSpPr>
        <p:spPr>
          <a:xfrm>
            <a:off x="2397300" y="2994225"/>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3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resenters Slide">
  <p:cSld name="TITLE_2_1">
    <p:spTree>
      <p:nvGrpSpPr>
        <p:cNvPr id="54" name="Shape 54"/>
        <p:cNvGrpSpPr/>
        <p:nvPr/>
      </p:nvGrpSpPr>
      <p:grpSpPr>
        <a:xfrm>
          <a:off x="0" y="0"/>
          <a:ext cx="0" cy="0"/>
          <a:chOff x="0" y="0"/>
          <a:chExt cx="0" cy="0"/>
        </a:xfrm>
      </p:grpSpPr>
      <p:cxnSp>
        <p:nvCxnSpPr>
          <p:cNvPr id="55" name="Google Shape;55;p8"/>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56" name="Google Shape;56;p8"/>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57" name="Google Shape;57;p8"/>
          <p:cNvCxnSpPr/>
          <p:nvPr/>
        </p:nvCxnSpPr>
        <p:spPr>
          <a:xfrm>
            <a:off x="-7650" y="1504950"/>
            <a:ext cx="881100" cy="0"/>
          </a:xfrm>
          <a:prstGeom prst="straightConnector1">
            <a:avLst/>
          </a:prstGeom>
          <a:noFill/>
          <a:ln cap="flat" cmpd="sng" w="9525">
            <a:solidFill>
              <a:schemeClr val="accent3"/>
            </a:solidFill>
            <a:prstDash val="solid"/>
            <a:round/>
            <a:headEnd len="sm" w="sm" type="none"/>
            <a:tailEnd len="sm" w="sm" type="none"/>
          </a:ln>
        </p:spPr>
      </p:cxnSp>
      <p:sp>
        <p:nvSpPr>
          <p:cNvPr id="58" name="Google Shape;58;p8"/>
          <p:cNvSpPr txBox="1"/>
          <p:nvPr/>
        </p:nvSpPr>
        <p:spPr>
          <a:xfrm>
            <a:off x="861525" y="8927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Hello!</a:t>
            </a:r>
            <a:endParaRPr b="1" i="0" sz="6000" u="none" cap="none" strike="noStrike">
              <a:solidFill>
                <a:schemeClr val="accent3"/>
              </a:solidFill>
              <a:latin typeface="Roboto"/>
              <a:ea typeface="Roboto"/>
              <a:cs typeface="Roboto"/>
              <a:sym typeface="Roboto"/>
            </a:endParaRPr>
          </a:p>
        </p:txBody>
      </p:sp>
      <p:cxnSp>
        <p:nvCxnSpPr>
          <p:cNvPr id="59" name="Google Shape;59;p8"/>
          <p:cNvCxnSpPr/>
          <p:nvPr/>
        </p:nvCxnSpPr>
        <p:spPr>
          <a:xfrm>
            <a:off x="3101475" y="1504950"/>
            <a:ext cx="6084300" cy="0"/>
          </a:xfrm>
          <a:prstGeom prst="straightConnector1">
            <a:avLst/>
          </a:prstGeom>
          <a:noFill/>
          <a:ln cap="flat" cmpd="sng" w="9525">
            <a:solidFill>
              <a:schemeClr val="accent3"/>
            </a:solidFill>
            <a:prstDash val="solid"/>
            <a:round/>
            <a:headEnd len="sm" w="sm" type="none"/>
            <a:tailEnd len="sm" w="sm" type="none"/>
          </a:ln>
        </p:spPr>
      </p:cxnSp>
      <p:sp>
        <p:nvSpPr>
          <p:cNvPr id="60" name="Google Shape;60;p8"/>
          <p:cNvSpPr txBox="1"/>
          <p:nvPr>
            <p:ph type="title"/>
          </p:nvPr>
        </p:nvSpPr>
        <p:spPr>
          <a:xfrm>
            <a:off x="2092500" y="2233425"/>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4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61" name="Google Shape;61;p8"/>
          <p:cNvSpPr txBox="1"/>
          <p:nvPr>
            <p:ph idx="1" type="subTitle"/>
          </p:nvPr>
        </p:nvSpPr>
        <p:spPr>
          <a:xfrm>
            <a:off x="2092500" y="2696475"/>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1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
        <p:nvSpPr>
          <p:cNvPr id="62" name="Google Shape;62;p8"/>
          <p:cNvSpPr txBox="1"/>
          <p:nvPr>
            <p:ph idx="2" type="title"/>
          </p:nvPr>
        </p:nvSpPr>
        <p:spPr>
          <a:xfrm>
            <a:off x="2092500" y="3559500"/>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4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63" name="Google Shape;63;p8"/>
          <p:cNvSpPr txBox="1"/>
          <p:nvPr>
            <p:ph idx="3" type="subTitle"/>
          </p:nvPr>
        </p:nvSpPr>
        <p:spPr>
          <a:xfrm>
            <a:off x="2092500" y="4022550"/>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1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TITLE_1_1">
    <p:bg>
      <p:bgPr>
        <a:solidFill>
          <a:schemeClr val="accent2"/>
        </a:solidFill>
      </p:bgPr>
    </p:bg>
    <p:spTree>
      <p:nvGrpSpPr>
        <p:cNvPr id="64" name="Shape 64"/>
        <p:cNvGrpSpPr/>
        <p:nvPr/>
      </p:nvGrpSpPr>
      <p:grpSpPr>
        <a:xfrm>
          <a:off x="0" y="0"/>
          <a:ext cx="0" cy="0"/>
          <a:chOff x="0" y="0"/>
          <a:chExt cx="0" cy="0"/>
        </a:xfrm>
      </p:grpSpPr>
      <p:sp>
        <p:nvSpPr>
          <p:cNvPr id="65" name="Google Shape;65;p9"/>
          <p:cNvSpPr txBox="1"/>
          <p:nvPr>
            <p:ph idx="1" type="subTitle"/>
          </p:nvPr>
        </p:nvSpPr>
        <p:spPr>
          <a:xfrm>
            <a:off x="1168950" y="1007925"/>
            <a:ext cx="6806100" cy="2296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600"/>
              </a:spcBef>
              <a:spcAft>
                <a:spcPts val="0"/>
              </a:spcAft>
              <a:buSzPts val="1500"/>
              <a:buNone/>
              <a:defRPr b="1" sz="2800"/>
            </a:lvl1pPr>
            <a:lvl2pPr lvl="1" algn="l">
              <a:lnSpc>
                <a:spcPct val="115000"/>
              </a:lnSpc>
              <a:spcBef>
                <a:spcPts val="600"/>
              </a:spcBef>
              <a:spcAft>
                <a:spcPts val="0"/>
              </a:spcAft>
              <a:buSzPts val="1400"/>
              <a:buNone/>
              <a:defRPr b="1" sz="2800"/>
            </a:lvl2pPr>
            <a:lvl3pPr lvl="2" algn="l">
              <a:lnSpc>
                <a:spcPct val="115000"/>
              </a:lnSpc>
              <a:spcBef>
                <a:spcPts val="600"/>
              </a:spcBef>
              <a:spcAft>
                <a:spcPts val="0"/>
              </a:spcAft>
              <a:buSzPts val="1300"/>
              <a:buNone/>
              <a:defRPr b="1" sz="2800"/>
            </a:lvl3pPr>
            <a:lvl4pPr lvl="3" algn="l">
              <a:lnSpc>
                <a:spcPct val="115000"/>
              </a:lnSpc>
              <a:spcBef>
                <a:spcPts val="600"/>
              </a:spcBef>
              <a:spcAft>
                <a:spcPts val="0"/>
              </a:spcAft>
              <a:buSzPts val="1100"/>
              <a:buNone/>
              <a:defRPr b="1" sz="2800"/>
            </a:lvl4pPr>
            <a:lvl5pPr lvl="4" algn="l">
              <a:lnSpc>
                <a:spcPct val="115000"/>
              </a:lnSpc>
              <a:spcBef>
                <a:spcPts val="600"/>
              </a:spcBef>
              <a:spcAft>
                <a:spcPts val="0"/>
              </a:spcAft>
              <a:buSzPts val="1000"/>
              <a:buNone/>
              <a:defRPr b="1" sz="2800"/>
            </a:lvl5pPr>
            <a:lvl6pPr lvl="5" algn="l">
              <a:lnSpc>
                <a:spcPct val="115000"/>
              </a:lnSpc>
              <a:spcBef>
                <a:spcPts val="600"/>
              </a:spcBef>
              <a:spcAft>
                <a:spcPts val="0"/>
              </a:spcAft>
              <a:buSzPts val="900"/>
              <a:buNone/>
              <a:defRPr b="1" sz="2800"/>
            </a:lvl6pPr>
            <a:lvl7pPr lvl="6" algn="l">
              <a:lnSpc>
                <a:spcPct val="115000"/>
              </a:lnSpc>
              <a:spcBef>
                <a:spcPts val="600"/>
              </a:spcBef>
              <a:spcAft>
                <a:spcPts val="0"/>
              </a:spcAft>
              <a:buSzPts val="800"/>
              <a:buNone/>
              <a:defRPr b="1" sz="2800"/>
            </a:lvl7pPr>
            <a:lvl8pPr lvl="7" algn="l">
              <a:lnSpc>
                <a:spcPct val="115000"/>
              </a:lnSpc>
              <a:spcBef>
                <a:spcPts val="600"/>
              </a:spcBef>
              <a:spcAft>
                <a:spcPts val="0"/>
              </a:spcAft>
              <a:buSzPts val="700"/>
              <a:buNone/>
              <a:defRPr b="1" sz="2800"/>
            </a:lvl8pPr>
            <a:lvl9pPr lvl="8" algn="l">
              <a:lnSpc>
                <a:spcPct val="115000"/>
              </a:lnSpc>
              <a:spcBef>
                <a:spcPts val="600"/>
              </a:spcBef>
              <a:spcAft>
                <a:spcPts val="0"/>
              </a:spcAft>
              <a:buSzPts val="600"/>
              <a:buNone/>
              <a:defRPr b="1"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6" name="Shape 66"/>
        <p:cNvGrpSpPr/>
        <p:nvPr/>
      </p:nvGrpSpPr>
      <p:grpSpPr>
        <a:xfrm>
          <a:off x="0" y="0"/>
          <a:ext cx="0" cy="0"/>
          <a:chOff x="0" y="0"/>
          <a:chExt cx="0" cy="0"/>
        </a:xfrm>
      </p:grpSpPr>
      <p:cxnSp>
        <p:nvCxnSpPr>
          <p:cNvPr id="67" name="Google Shape;67;p10"/>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68" name="Google Shape;68;p10"/>
          <p:cNvSpPr txBox="1"/>
          <p:nvPr>
            <p:ph idx="1" type="body"/>
          </p:nvPr>
        </p:nvSpPr>
        <p:spPr>
          <a:xfrm>
            <a:off x="4635900" y="1083075"/>
            <a:ext cx="37548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69" name="Google Shape;69;p10"/>
          <p:cNvSpPr txBox="1"/>
          <p:nvPr>
            <p:ph idx="2" type="body"/>
          </p:nvPr>
        </p:nvSpPr>
        <p:spPr>
          <a:xfrm>
            <a:off x="717750" y="1083075"/>
            <a:ext cx="3580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70" name="Google Shape;70;p10"/>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71" name="Google Shape;71;p10"/>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10"/>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73" name="Google Shape;73;p10"/>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60025" y="1159275"/>
            <a:ext cx="7500600" cy="34230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30000"/>
              </a:lnSpc>
              <a:spcBef>
                <a:spcPts val="600"/>
              </a:spcBef>
              <a:spcAft>
                <a:spcPts val="0"/>
              </a:spcAft>
              <a:buClr>
                <a:schemeClr val="accent1"/>
              </a:buClr>
              <a:buSzPts val="1500"/>
              <a:buFont typeface="Roboto"/>
              <a:buChar char="●"/>
              <a:defRPr b="0" i="0" sz="1600" u="none" cap="none" strike="noStrike">
                <a:solidFill>
                  <a:schemeClr val="dk2"/>
                </a:solidFill>
                <a:latin typeface="Roboto"/>
                <a:ea typeface="Roboto"/>
                <a:cs typeface="Roboto"/>
                <a:sym typeface="Roboto"/>
              </a:defRPr>
            </a:lvl1pPr>
            <a:lvl2pPr indent="-317500" lvl="1" marL="914400" marR="0" rtl="0" algn="l">
              <a:lnSpc>
                <a:spcPct val="130000"/>
              </a:lnSpc>
              <a:spcBef>
                <a:spcPts val="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1150" lvl="2" marL="1371600" marR="0" rtl="0" algn="l">
              <a:lnSpc>
                <a:spcPct val="130000"/>
              </a:lnSpc>
              <a:spcBef>
                <a:spcPts val="60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3pPr>
            <a:lvl4pPr indent="-298450" lvl="3" marL="1828800" marR="0" rtl="0" algn="l">
              <a:lnSpc>
                <a:spcPct val="130000"/>
              </a:lnSpc>
              <a:spcBef>
                <a:spcPts val="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2100" lvl="4" marL="2286000" marR="0" rtl="0" algn="l">
              <a:lnSpc>
                <a:spcPct val="130000"/>
              </a:lnSpc>
              <a:spcBef>
                <a:spcPts val="600"/>
              </a:spcBef>
              <a:spcAft>
                <a:spcPts val="0"/>
              </a:spcAft>
              <a:buClr>
                <a:schemeClr val="dk2"/>
              </a:buClr>
              <a:buSzPts val="1000"/>
              <a:buFont typeface="Roboto"/>
              <a:buChar char="⊙"/>
              <a:defRPr b="0" i="0" sz="1000" u="none" cap="none" strike="noStrike">
                <a:solidFill>
                  <a:schemeClr val="dk2"/>
                </a:solidFill>
                <a:latin typeface="Roboto"/>
                <a:ea typeface="Roboto"/>
                <a:cs typeface="Roboto"/>
                <a:sym typeface="Roboto"/>
              </a:defRPr>
            </a:lvl5pPr>
            <a:lvl6pPr indent="-285750" lvl="5" marL="2743200" marR="0" rtl="0" algn="l">
              <a:lnSpc>
                <a:spcPct val="130000"/>
              </a:lnSpc>
              <a:spcBef>
                <a:spcPts val="600"/>
              </a:spcBef>
              <a:spcAft>
                <a:spcPts val="0"/>
              </a:spcAft>
              <a:buClr>
                <a:schemeClr val="dk2"/>
              </a:buClr>
              <a:buSzPts val="900"/>
              <a:buFont typeface="Roboto"/>
              <a:buChar char="⊙"/>
              <a:defRPr b="0" i="0" sz="900" u="none" cap="none" strike="noStrike">
                <a:solidFill>
                  <a:schemeClr val="dk2"/>
                </a:solidFill>
                <a:latin typeface="Roboto"/>
                <a:ea typeface="Roboto"/>
                <a:cs typeface="Roboto"/>
                <a:sym typeface="Roboto"/>
              </a:defRPr>
            </a:lvl6pPr>
            <a:lvl7pPr indent="-279400" lvl="6" marL="3200400" marR="0" rtl="0" algn="l">
              <a:lnSpc>
                <a:spcPct val="130000"/>
              </a:lnSpc>
              <a:spcBef>
                <a:spcPts val="600"/>
              </a:spcBef>
              <a:spcAft>
                <a:spcPts val="0"/>
              </a:spcAft>
              <a:buClr>
                <a:schemeClr val="dk2"/>
              </a:buClr>
              <a:buSzPts val="800"/>
              <a:buFont typeface="Roboto"/>
              <a:buChar char="⊚"/>
              <a:defRPr b="0" i="0" sz="800" u="none" cap="none" strike="noStrike">
                <a:solidFill>
                  <a:schemeClr val="dk2"/>
                </a:solidFill>
                <a:latin typeface="Roboto"/>
                <a:ea typeface="Roboto"/>
                <a:cs typeface="Roboto"/>
                <a:sym typeface="Roboto"/>
              </a:defRPr>
            </a:lvl7pPr>
            <a:lvl8pPr indent="-273050" lvl="7" marL="3657600" marR="0" rtl="0" algn="l">
              <a:lnSpc>
                <a:spcPct val="130000"/>
              </a:lnSpc>
              <a:spcBef>
                <a:spcPts val="600"/>
              </a:spcBef>
              <a:spcAft>
                <a:spcPts val="0"/>
              </a:spcAft>
              <a:buClr>
                <a:schemeClr val="dk2"/>
              </a:buClr>
              <a:buSzPts val="700"/>
              <a:buFont typeface="Roboto"/>
              <a:buChar char="⊙"/>
              <a:defRPr b="0" i="0" sz="700" u="none" cap="none" strike="noStrike">
                <a:solidFill>
                  <a:schemeClr val="dk2"/>
                </a:solidFill>
                <a:latin typeface="Roboto"/>
                <a:ea typeface="Roboto"/>
                <a:cs typeface="Roboto"/>
                <a:sym typeface="Roboto"/>
              </a:defRPr>
            </a:lvl8pPr>
            <a:lvl9pPr indent="-266700" lvl="8" marL="4114800" marR="0" rtl="0" algn="l">
              <a:lnSpc>
                <a:spcPct val="130000"/>
              </a:lnSpc>
              <a:spcBef>
                <a:spcPts val="600"/>
              </a:spcBef>
              <a:spcAft>
                <a:spcPts val="0"/>
              </a:spcAft>
              <a:buClr>
                <a:schemeClr val="dk2"/>
              </a:buClr>
              <a:buSzPts val="600"/>
              <a:buFont typeface="Roboto"/>
              <a:buChar char="⊙"/>
              <a:defRPr b="0" i="0" sz="600" u="none" cap="none" strike="noStrike">
                <a:solidFill>
                  <a:schemeClr val="dk2"/>
                </a:solidFill>
                <a:latin typeface="Roboto"/>
                <a:ea typeface="Roboto"/>
                <a:cs typeface="Roboto"/>
                <a:sym typeface="Roboto"/>
              </a:defRPr>
            </a:lvl9pPr>
          </a:lstStyle>
          <a:p/>
        </p:txBody>
      </p:sp>
      <p:sp>
        <p:nvSpPr>
          <p:cNvPr id="7" name="Google Shape;7;p1"/>
          <p:cNvSpPr txBox="1"/>
          <p:nvPr>
            <p:ph type="title"/>
          </p:nvPr>
        </p:nvSpPr>
        <p:spPr>
          <a:xfrm>
            <a:off x="771650" y="4799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1pPr>
            <a:lvl2pPr lvl="1"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2pPr>
            <a:lvl3pPr lvl="2"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3pPr>
            <a:lvl4pPr lvl="3"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4pPr>
            <a:lvl5pPr lvl="4"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5pPr>
            <a:lvl6pPr lvl="5"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6pPr>
            <a:lvl7pPr lvl="6"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7pPr>
            <a:lvl8pPr lvl="7"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8pPr>
            <a:lvl9pPr lvl="8"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apim.docs.wso2.com/en/4.2.0/reference/product-apis/gateway-apis/gateway-v1/gateway-v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apim.docs.wso2.com/en/4.2.0/design/api-policies/regular-gateway-policies/configuring-message-builders-formatters/#custom-message-builders-and-formatters" TargetMode="External"/><Relationship Id="rId4" Type="http://schemas.openxmlformats.org/officeDocument/2006/relationships/hyperlink" Target="https://apim.docs.wso2.com/en/4.2.0/design/api-policies/choreo-connect-policies/create-custom-cc-polic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5.png"/><Relationship Id="rId7"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pim.docs.wso2.com/en/4.2.0/deploy-and-publish/deploy-on-gateway/api-gateway/overview-of-the-api-gateway/"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ctrTitle"/>
          </p:nvPr>
        </p:nvSpPr>
        <p:spPr>
          <a:xfrm>
            <a:off x="1022600" y="1813450"/>
            <a:ext cx="7321800" cy="1016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FFFFFF"/>
                </a:solidFill>
              </a:rPr>
              <a:t>WSO2 API Manager 4.2.0 Developer Advanced </a:t>
            </a:r>
            <a:endParaRPr>
              <a:solidFill>
                <a:srgbClr val="FFFFFF"/>
              </a:solidFill>
            </a:endParaRPr>
          </a:p>
        </p:txBody>
      </p:sp>
      <p:sp>
        <p:nvSpPr>
          <p:cNvPr id="151" name="Google Shape;151;p20"/>
          <p:cNvSpPr txBox="1"/>
          <p:nvPr>
            <p:ph idx="4294967295" type="subTitle"/>
          </p:nvPr>
        </p:nvSpPr>
        <p:spPr>
          <a:xfrm>
            <a:off x="1080150" y="2829850"/>
            <a:ext cx="2158500" cy="420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1500"/>
              <a:buFont typeface="Roboto"/>
              <a:buNone/>
            </a:pPr>
            <a:r>
              <a:rPr b="0" i="0" lang="en" sz="1600" u="none" cap="none" strike="noStrike">
                <a:solidFill>
                  <a:schemeClr val="dk2"/>
                </a:solidFill>
                <a:latin typeface="Roboto"/>
                <a:ea typeface="Roboto"/>
                <a:cs typeface="Roboto"/>
                <a:sym typeface="Roboto"/>
              </a:rPr>
              <a:t>API Manager Runtime</a:t>
            </a:r>
            <a:endParaRPr b="0" i="0" sz="1600" u="none" cap="none" strike="noStrike">
              <a:solidFill>
                <a:schemeClr val="dk2"/>
              </a:solidFill>
              <a:latin typeface="Roboto"/>
              <a:ea typeface="Roboto"/>
              <a:cs typeface="Roboto"/>
              <a:sym typeface="Roboto"/>
            </a:endParaRPr>
          </a:p>
        </p:txBody>
      </p:sp>
      <p:sp>
        <p:nvSpPr>
          <p:cNvPr id="152" name="Google Shape;152;p20"/>
          <p:cNvSpPr txBox="1"/>
          <p:nvPr>
            <p:ph idx="1" type="subTitle"/>
          </p:nvPr>
        </p:nvSpPr>
        <p:spPr>
          <a:xfrm>
            <a:off x="1726475" y="3693550"/>
            <a:ext cx="4197000" cy="2226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600"/>
              </a:spcBef>
              <a:spcAft>
                <a:spcPts val="0"/>
              </a:spcAft>
              <a:buSzPts val="1500"/>
              <a:buNone/>
            </a:pPr>
            <a:r>
              <a:rPr lang="en"/>
              <a:t>WSO2 Training</a:t>
            </a:r>
            <a:endParaRPr/>
          </a:p>
        </p:txBody>
      </p:sp>
      <p:pic>
        <p:nvPicPr>
          <p:cNvPr id="153" name="Google Shape;153;p20"/>
          <p:cNvPicPr preferRelativeResize="0"/>
          <p:nvPr/>
        </p:nvPicPr>
        <p:blipFill rotWithShape="1">
          <a:blip r:embed="rId3">
            <a:alphaModFix/>
          </a:blip>
          <a:srcRect b="0" l="0" r="0" t="0"/>
          <a:stretch/>
        </p:blipFill>
        <p:spPr>
          <a:xfrm>
            <a:off x="7593300" y="4275525"/>
            <a:ext cx="953943" cy="43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idx="1" type="body"/>
          </p:nvPr>
        </p:nvSpPr>
        <p:spPr>
          <a:xfrm>
            <a:off x="717750" y="854475"/>
            <a:ext cx="7708500" cy="3423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600"/>
              </a:spcBef>
              <a:spcAft>
                <a:spcPts val="0"/>
              </a:spcAft>
              <a:buClr>
                <a:schemeClr val="dk1"/>
              </a:buClr>
              <a:buSzPts val="1100"/>
              <a:buFont typeface="Arial"/>
              <a:buNone/>
            </a:pPr>
            <a:r>
              <a:rPr lang="en" sz="1500"/>
              <a:t>The Gateway supports the below features to control access and enforce security.</a:t>
            </a:r>
            <a:endParaRPr sz="1300"/>
          </a:p>
          <a:p>
            <a:pPr indent="-311150" lvl="0" marL="457200" rtl="0" algn="l">
              <a:lnSpc>
                <a:spcPct val="100000"/>
              </a:lnSpc>
              <a:spcBef>
                <a:spcPts val="600"/>
              </a:spcBef>
              <a:spcAft>
                <a:spcPts val="0"/>
              </a:spcAft>
              <a:buSzPts val="1300"/>
              <a:buChar char="●"/>
            </a:pPr>
            <a:r>
              <a:rPr lang="en" sz="1300"/>
              <a:t>Supports multiple API types: REST, SOAP, AsyncAPIs (WebSocket/SSE, WebSub).</a:t>
            </a:r>
            <a:endParaRPr sz="1300"/>
          </a:p>
          <a:p>
            <a:pPr indent="-311150" lvl="0" marL="457200" rtl="0" algn="l">
              <a:lnSpc>
                <a:spcPct val="130000"/>
              </a:lnSpc>
              <a:spcBef>
                <a:spcPts val="600"/>
              </a:spcBef>
              <a:spcAft>
                <a:spcPts val="0"/>
              </a:spcAft>
              <a:buSzPts val="1300"/>
              <a:buChar char="●"/>
            </a:pPr>
            <a:r>
              <a:rPr lang="en" sz="1300"/>
              <a:t>Supports JWT, OAuth2.0, Basic Auth, API Key, Mutual TLS, and custom authentication schemes.</a:t>
            </a:r>
            <a:endParaRPr sz="1300"/>
          </a:p>
          <a:p>
            <a:pPr indent="-311150" lvl="0" marL="457200" rtl="0" algn="l">
              <a:lnSpc>
                <a:spcPct val="130000"/>
              </a:lnSpc>
              <a:spcBef>
                <a:spcPts val="0"/>
              </a:spcBef>
              <a:spcAft>
                <a:spcPts val="0"/>
              </a:spcAft>
              <a:buSzPts val="1300"/>
              <a:buChar char="●"/>
            </a:pPr>
            <a:r>
              <a:rPr lang="en" sz="1300"/>
              <a:t>Validate API payload contents against schemas.</a:t>
            </a:r>
            <a:endParaRPr sz="1300"/>
          </a:p>
          <a:p>
            <a:pPr indent="-311150" lvl="0" marL="457200" rtl="0" algn="l">
              <a:lnSpc>
                <a:spcPct val="130000"/>
              </a:lnSpc>
              <a:spcBef>
                <a:spcPts val="0"/>
              </a:spcBef>
              <a:spcAft>
                <a:spcPts val="0"/>
              </a:spcAft>
              <a:buSzPts val="1300"/>
              <a:buChar char="●"/>
            </a:pPr>
            <a:r>
              <a:rPr lang="en" sz="1300"/>
              <a:t>Apply additional security policies to APIs (authentication and authorization).</a:t>
            </a:r>
            <a:endParaRPr sz="1300"/>
          </a:p>
          <a:p>
            <a:pPr indent="-311150" lvl="0" marL="457200" rtl="0" algn="l">
              <a:lnSpc>
                <a:spcPct val="130000"/>
              </a:lnSpc>
              <a:spcBef>
                <a:spcPts val="0"/>
              </a:spcBef>
              <a:spcAft>
                <a:spcPts val="0"/>
              </a:spcAft>
              <a:buSzPts val="1300"/>
              <a:buChar char="●"/>
            </a:pPr>
            <a:r>
              <a:rPr lang="en" sz="1300"/>
              <a:t>Supports all standard OAuth2.0 grant types and allows extensions and additions to grants.</a:t>
            </a:r>
            <a:endParaRPr sz="1300"/>
          </a:p>
          <a:p>
            <a:pPr indent="-311150" lvl="0" marL="457200" rtl="0" algn="l">
              <a:lnSpc>
                <a:spcPct val="130000"/>
              </a:lnSpc>
              <a:spcBef>
                <a:spcPts val="0"/>
              </a:spcBef>
              <a:spcAft>
                <a:spcPts val="0"/>
              </a:spcAft>
              <a:buSzPts val="1300"/>
              <a:buChar char="●"/>
            </a:pPr>
            <a:r>
              <a:rPr lang="en" sz="1300"/>
              <a:t>Works seamlessly with third-party OAuth2.0 providers, standard, or proprietary.</a:t>
            </a:r>
            <a:endParaRPr sz="1300"/>
          </a:p>
          <a:p>
            <a:pPr indent="-311150" lvl="0" marL="457200" rtl="0" algn="l">
              <a:lnSpc>
                <a:spcPct val="130000"/>
              </a:lnSpc>
              <a:spcBef>
                <a:spcPts val="0"/>
              </a:spcBef>
              <a:spcAft>
                <a:spcPts val="0"/>
              </a:spcAft>
              <a:buSzPts val="1300"/>
              <a:buChar char="●"/>
            </a:pPr>
            <a:r>
              <a:rPr lang="en" sz="1300"/>
              <a:t>Allows blocking subscriptions due to non-payment, API abuse, etc.</a:t>
            </a:r>
            <a:endParaRPr sz="1300"/>
          </a:p>
          <a:p>
            <a:pPr indent="-311150" lvl="0" marL="457200" rtl="0" algn="l">
              <a:lnSpc>
                <a:spcPct val="130000"/>
              </a:lnSpc>
              <a:spcBef>
                <a:spcPts val="0"/>
              </a:spcBef>
              <a:spcAft>
                <a:spcPts val="0"/>
              </a:spcAft>
              <a:buSzPts val="1300"/>
              <a:buChar char="●"/>
            </a:pPr>
            <a:r>
              <a:rPr lang="en" sz="1300"/>
              <a:t>Associate API to system-defined service tiers for quotas and rate-limits.</a:t>
            </a:r>
            <a:endParaRPr sz="1300"/>
          </a:p>
          <a:p>
            <a:pPr indent="-311150" lvl="0" marL="457200" rtl="0" algn="l">
              <a:lnSpc>
                <a:spcPct val="130000"/>
              </a:lnSpc>
              <a:spcBef>
                <a:spcPts val="0"/>
              </a:spcBef>
              <a:spcAft>
                <a:spcPts val="0"/>
              </a:spcAft>
              <a:buSzPts val="1300"/>
              <a:buChar char="●"/>
            </a:pPr>
            <a:r>
              <a:rPr lang="en" sz="1300"/>
              <a:t>Generate JSON web tokens for consumption by back-end services.</a:t>
            </a:r>
            <a:endParaRPr sz="1300"/>
          </a:p>
          <a:p>
            <a:pPr indent="-311150" lvl="0" marL="457200" rtl="0" algn="l">
              <a:lnSpc>
                <a:spcPct val="130000"/>
              </a:lnSpc>
              <a:spcBef>
                <a:spcPts val="0"/>
              </a:spcBef>
              <a:spcAft>
                <a:spcPts val="0"/>
              </a:spcAft>
              <a:buSzPts val="1300"/>
              <a:buChar char="●"/>
            </a:pPr>
            <a:r>
              <a:rPr lang="en" sz="1300"/>
              <a:t>Leverage XACML for entitlement management and fine-grained authorization.</a:t>
            </a:r>
            <a:endParaRPr sz="1300"/>
          </a:p>
          <a:p>
            <a:pPr indent="-311150" lvl="0" marL="457200" rtl="0" algn="l">
              <a:lnSpc>
                <a:spcPct val="130000"/>
              </a:lnSpc>
              <a:spcBef>
                <a:spcPts val="0"/>
              </a:spcBef>
              <a:spcAft>
                <a:spcPts val="0"/>
              </a:spcAft>
              <a:buSzPts val="1300"/>
              <a:buChar char="●"/>
            </a:pPr>
            <a:r>
              <a:rPr lang="en" sz="1300"/>
              <a:t>Threat protection, bot detection, and token-fraud detection.</a:t>
            </a:r>
            <a:endParaRPr sz="1300"/>
          </a:p>
          <a:p>
            <a:pPr indent="-311150" lvl="0" marL="457200" rtl="0" algn="l">
              <a:lnSpc>
                <a:spcPct val="130000"/>
              </a:lnSpc>
              <a:spcBef>
                <a:spcPts val="0"/>
              </a:spcBef>
              <a:spcAft>
                <a:spcPts val="0"/>
              </a:spcAft>
              <a:buSzPts val="1300"/>
              <a:buChar char="●"/>
            </a:pPr>
            <a:r>
              <a:rPr lang="en" sz="1300"/>
              <a:t>Supports detection of abnormal system use through artificial intelligence and machine learning.</a:t>
            </a:r>
            <a:endParaRPr sz="1300"/>
          </a:p>
          <a:p>
            <a:pPr indent="0" lvl="0" marL="0" rtl="0" algn="l">
              <a:lnSpc>
                <a:spcPct val="130000"/>
              </a:lnSpc>
              <a:spcBef>
                <a:spcPts val="600"/>
              </a:spcBef>
              <a:spcAft>
                <a:spcPts val="0"/>
              </a:spcAft>
              <a:buClr>
                <a:schemeClr val="dk1"/>
              </a:buClr>
              <a:buSzPts val="1100"/>
              <a:buFont typeface="Arial"/>
              <a:buNone/>
            </a:pPr>
            <a:r>
              <a:t/>
            </a:r>
            <a:endParaRPr sz="1500"/>
          </a:p>
          <a:p>
            <a:pPr indent="0" lvl="0" marL="0" rtl="0" algn="l">
              <a:lnSpc>
                <a:spcPct val="130000"/>
              </a:lnSpc>
              <a:spcBef>
                <a:spcPts val="600"/>
              </a:spcBef>
              <a:spcAft>
                <a:spcPts val="0"/>
              </a:spcAft>
              <a:buSzPts val="1500"/>
              <a:buNone/>
            </a:pPr>
            <a:r>
              <a:t/>
            </a:r>
            <a:endParaRPr sz="1500"/>
          </a:p>
        </p:txBody>
      </p:sp>
      <p:sp>
        <p:nvSpPr>
          <p:cNvPr id="222" name="Google Shape;222;p29"/>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Main Features of the API Gateway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p:nvPr/>
        </p:nvSpPr>
        <p:spPr>
          <a:xfrm>
            <a:off x="4087050" y="3575868"/>
            <a:ext cx="1749900" cy="1125900"/>
          </a:xfrm>
          <a:prstGeom prst="roundRect">
            <a:avLst>
              <a:gd fmla="val 16667" name="adj"/>
            </a:avLst>
          </a:prstGeom>
          <a:solidFill>
            <a:schemeClr val="lt2"/>
          </a:solidFill>
          <a:ln cap="flat" cmpd="sng" w="9525">
            <a:solidFill>
              <a:srgbClr val="666666"/>
            </a:solidFill>
            <a:prstDash val="dashDot"/>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28" name="Google Shape;228;p30"/>
          <p:cNvSpPr/>
          <p:nvPr/>
        </p:nvSpPr>
        <p:spPr>
          <a:xfrm>
            <a:off x="4087050" y="1210065"/>
            <a:ext cx="1642500" cy="24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CORS Request Handler</a:t>
            </a:r>
            <a:endParaRPr b="0" i="0" sz="900" u="none" cap="none" strike="noStrike">
              <a:solidFill>
                <a:srgbClr val="000000"/>
              </a:solidFill>
              <a:latin typeface="Roboto"/>
              <a:ea typeface="Roboto"/>
              <a:cs typeface="Roboto"/>
              <a:sym typeface="Roboto"/>
            </a:endParaRPr>
          </a:p>
        </p:txBody>
      </p:sp>
      <p:sp>
        <p:nvSpPr>
          <p:cNvPr id="229" name="Google Shape;229;p30"/>
          <p:cNvSpPr/>
          <p:nvPr/>
        </p:nvSpPr>
        <p:spPr>
          <a:xfrm>
            <a:off x="4116700" y="2191485"/>
            <a:ext cx="1642500" cy="288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API Authentication Handler</a:t>
            </a:r>
            <a:endParaRPr b="0" i="0" sz="900" u="none" cap="none" strike="noStrike">
              <a:solidFill>
                <a:srgbClr val="000000"/>
              </a:solidFill>
              <a:latin typeface="Roboto"/>
              <a:ea typeface="Roboto"/>
              <a:cs typeface="Roboto"/>
              <a:sym typeface="Roboto"/>
            </a:endParaRPr>
          </a:p>
        </p:txBody>
      </p:sp>
      <p:cxnSp>
        <p:nvCxnSpPr>
          <p:cNvPr id="230" name="Google Shape;230;p30"/>
          <p:cNvCxnSpPr>
            <a:endCxn id="228" idx="0"/>
          </p:cNvCxnSpPr>
          <p:nvPr/>
        </p:nvCxnSpPr>
        <p:spPr>
          <a:xfrm>
            <a:off x="4905300" y="922965"/>
            <a:ext cx="3000" cy="287100"/>
          </a:xfrm>
          <a:prstGeom prst="straightConnector1">
            <a:avLst/>
          </a:prstGeom>
          <a:noFill/>
          <a:ln cap="flat" cmpd="sng" w="9525">
            <a:solidFill>
              <a:srgbClr val="666666"/>
            </a:solidFill>
            <a:prstDash val="dot"/>
            <a:round/>
            <a:headEnd len="sm" w="sm" type="none"/>
            <a:tailEnd len="med" w="med" type="triangle"/>
          </a:ln>
        </p:spPr>
      </p:cxnSp>
      <p:cxnSp>
        <p:nvCxnSpPr>
          <p:cNvPr id="231" name="Google Shape;231;p30"/>
          <p:cNvCxnSpPr>
            <a:stCxn id="228" idx="2"/>
            <a:endCxn id="229" idx="0"/>
          </p:cNvCxnSpPr>
          <p:nvPr/>
        </p:nvCxnSpPr>
        <p:spPr>
          <a:xfrm>
            <a:off x="4908300" y="1452465"/>
            <a:ext cx="29700" cy="738900"/>
          </a:xfrm>
          <a:prstGeom prst="straightConnector1">
            <a:avLst/>
          </a:prstGeom>
          <a:noFill/>
          <a:ln cap="flat" cmpd="sng" w="9525">
            <a:solidFill>
              <a:srgbClr val="666666"/>
            </a:solidFill>
            <a:prstDash val="solid"/>
            <a:round/>
            <a:headEnd len="sm" w="sm" type="none"/>
            <a:tailEnd len="med" w="med" type="triangle"/>
          </a:ln>
        </p:spPr>
      </p:cxnSp>
      <p:sp>
        <p:nvSpPr>
          <p:cNvPr id="232" name="Google Shape;232;p30"/>
          <p:cNvSpPr/>
          <p:nvPr/>
        </p:nvSpPr>
        <p:spPr>
          <a:xfrm>
            <a:off x="6554100" y="1115250"/>
            <a:ext cx="1899600" cy="3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Handle CORS Request</a:t>
            </a:r>
            <a:endParaRPr b="0" i="0" sz="1000" u="none" cap="none" strike="noStrike">
              <a:solidFill>
                <a:srgbClr val="FFFFFF"/>
              </a:solidFill>
              <a:latin typeface="Roboto"/>
              <a:ea typeface="Roboto"/>
              <a:cs typeface="Roboto"/>
              <a:sym typeface="Roboto"/>
            </a:endParaRPr>
          </a:p>
        </p:txBody>
      </p:sp>
      <p:cxnSp>
        <p:nvCxnSpPr>
          <p:cNvPr id="233" name="Google Shape;233;p30"/>
          <p:cNvCxnSpPr>
            <a:stCxn id="232" idx="1"/>
          </p:cNvCxnSpPr>
          <p:nvPr/>
        </p:nvCxnSpPr>
        <p:spPr>
          <a:xfrm rot="10800000">
            <a:off x="5771100" y="1303800"/>
            <a:ext cx="783000" cy="0"/>
          </a:xfrm>
          <a:prstGeom prst="straightConnector1">
            <a:avLst/>
          </a:prstGeom>
          <a:noFill/>
          <a:ln cap="flat" cmpd="sng" w="9525">
            <a:solidFill>
              <a:srgbClr val="666666"/>
            </a:solidFill>
            <a:prstDash val="solid"/>
            <a:round/>
            <a:headEnd len="sm" w="sm" type="none"/>
            <a:tailEnd len="med" w="med" type="triangle"/>
          </a:ln>
        </p:spPr>
      </p:cxnSp>
      <p:sp>
        <p:nvSpPr>
          <p:cNvPr id="234" name="Google Shape;234;p30"/>
          <p:cNvSpPr/>
          <p:nvPr/>
        </p:nvSpPr>
        <p:spPr>
          <a:xfrm>
            <a:off x="6583750" y="2085950"/>
            <a:ext cx="1899600" cy="429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Handles Authentication And Authorization</a:t>
            </a:r>
            <a:endParaRPr b="0" i="0" sz="1000" u="none" cap="none" strike="noStrike">
              <a:solidFill>
                <a:srgbClr val="FFFFFF"/>
              </a:solidFill>
              <a:latin typeface="Roboto"/>
              <a:ea typeface="Roboto"/>
              <a:cs typeface="Roboto"/>
              <a:sym typeface="Roboto"/>
            </a:endParaRPr>
          </a:p>
        </p:txBody>
      </p:sp>
      <p:cxnSp>
        <p:nvCxnSpPr>
          <p:cNvPr id="235" name="Google Shape;235;p30"/>
          <p:cNvCxnSpPr>
            <a:stCxn id="234" idx="1"/>
          </p:cNvCxnSpPr>
          <p:nvPr/>
        </p:nvCxnSpPr>
        <p:spPr>
          <a:xfrm rot="10800000">
            <a:off x="5800750" y="2300450"/>
            <a:ext cx="783000" cy="0"/>
          </a:xfrm>
          <a:prstGeom prst="straightConnector1">
            <a:avLst/>
          </a:prstGeom>
          <a:noFill/>
          <a:ln cap="flat" cmpd="sng" w="9525">
            <a:solidFill>
              <a:srgbClr val="666666"/>
            </a:solidFill>
            <a:prstDash val="solid"/>
            <a:round/>
            <a:headEnd len="sm" w="sm" type="none"/>
            <a:tailEnd len="med" w="med" type="triangle"/>
          </a:ln>
        </p:spPr>
      </p:cxnSp>
      <p:sp>
        <p:nvSpPr>
          <p:cNvPr id="236" name="Google Shape;236;p30"/>
          <p:cNvSpPr/>
          <p:nvPr/>
        </p:nvSpPr>
        <p:spPr>
          <a:xfrm>
            <a:off x="4140750" y="3222319"/>
            <a:ext cx="1642500" cy="288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API Manager Extension Handler</a:t>
            </a:r>
            <a:endParaRPr b="0" i="0" sz="900" u="none" cap="none" strike="noStrike">
              <a:solidFill>
                <a:srgbClr val="000000"/>
              </a:solidFill>
              <a:latin typeface="Roboto"/>
              <a:ea typeface="Roboto"/>
              <a:cs typeface="Roboto"/>
              <a:sym typeface="Roboto"/>
            </a:endParaRPr>
          </a:p>
        </p:txBody>
      </p:sp>
      <p:sp>
        <p:nvSpPr>
          <p:cNvPr id="237" name="Google Shape;237;p30"/>
          <p:cNvSpPr/>
          <p:nvPr/>
        </p:nvSpPr>
        <p:spPr>
          <a:xfrm>
            <a:off x="4140750" y="3737014"/>
            <a:ext cx="1642500" cy="288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Resource</a:t>
            </a:r>
            <a:endParaRPr b="0" i="0" sz="900" u="none" cap="none" strike="noStrike">
              <a:solidFill>
                <a:srgbClr val="000000"/>
              </a:solidFill>
              <a:latin typeface="Roboto"/>
              <a:ea typeface="Roboto"/>
              <a:cs typeface="Roboto"/>
              <a:sym typeface="Roboto"/>
            </a:endParaRPr>
          </a:p>
        </p:txBody>
      </p:sp>
      <p:sp>
        <p:nvSpPr>
          <p:cNvPr id="238" name="Google Shape;238;p30"/>
          <p:cNvSpPr/>
          <p:nvPr/>
        </p:nvSpPr>
        <p:spPr>
          <a:xfrm>
            <a:off x="4140750" y="4251709"/>
            <a:ext cx="1642500" cy="288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Endpoint</a:t>
            </a:r>
            <a:endParaRPr b="0" i="0" sz="900" u="none" cap="none" strike="noStrike">
              <a:solidFill>
                <a:srgbClr val="000000"/>
              </a:solidFill>
              <a:latin typeface="Roboto"/>
              <a:ea typeface="Roboto"/>
              <a:cs typeface="Roboto"/>
              <a:sym typeface="Roboto"/>
            </a:endParaRPr>
          </a:p>
        </p:txBody>
      </p:sp>
      <p:sp>
        <p:nvSpPr>
          <p:cNvPr id="239" name="Google Shape;239;p30"/>
          <p:cNvSpPr/>
          <p:nvPr/>
        </p:nvSpPr>
        <p:spPr>
          <a:xfrm>
            <a:off x="6619675" y="3023350"/>
            <a:ext cx="1885200" cy="429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Handle Custom and Global IN Sequences</a:t>
            </a:r>
            <a:endParaRPr b="0" i="0" sz="1000" u="none" cap="none" strike="noStrike">
              <a:solidFill>
                <a:srgbClr val="FFFFFF"/>
              </a:solidFill>
              <a:latin typeface="Roboto"/>
              <a:ea typeface="Roboto"/>
              <a:cs typeface="Roboto"/>
              <a:sym typeface="Roboto"/>
            </a:endParaRPr>
          </a:p>
        </p:txBody>
      </p:sp>
      <p:cxnSp>
        <p:nvCxnSpPr>
          <p:cNvPr id="240" name="Google Shape;240;p30"/>
          <p:cNvCxnSpPr>
            <a:stCxn id="239" idx="1"/>
          </p:cNvCxnSpPr>
          <p:nvPr/>
        </p:nvCxnSpPr>
        <p:spPr>
          <a:xfrm rot="10800000">
            <a:off x="5836675" y="3237850"/>
            <a:ext cx="783000" cy="0"/>
          </a:xfrm>
          <a:prstGeom prst="straightConnector1">
            <a:avLst/>
          </a:prstGeom>
          <a:noFill/>
          <a:ln cap="flat" cmpd="sng" w="9525">
            <a:solidFill>
              <a:srgbClr val="666666"/>
            </a:solidFill>
            <a:prstDash val="solid"/>
            <a:round/>
            <a:headEnd len="sm" w="sm" type="none"/>
            <a:tailEnd len="med" w="med" type="triangle"/>
          </a:ln>
        </p:spPr>
      </p:cxnSp>
      <p:sp>
        <p:nvSpPr>
          <p:cNvPr id="241" name="Google Shape;241;p30"/>
          <p:cNvSpPr/>
          <p:nvPr/>
        </p:nvSpPr>
        <p:spPr>
          <a:xfrm>
            <a:off x="4257450" y="138975"/>
            <a:ext cx="1301700" cy="3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Client</a:t>
            </a:r>
            <a:endParaRPr b="0" i="0" sz="900" u="none" cap="none" strike="noStrike">
              <a:solidFill>
                <a:srgbClr val="000000"/>
              </a:solidFill>
              <a:latin typeface="Roboto"/>
              <a:ea typeface="Roboto"/>
              <a:cs typeface="Roboto"/>
              <a:sym typeface="Roboto"/>
            </a:endParaRPr>
          </a:p>
        </p:txBody>
      </p:sp>
      <p:sp>
        <p:nvSpPr>
          <p:cNvPr id="242" name="Google Shape;242;p30"/>
          <p:cNvSpPr/>
          <p:nvPr/>
        </p:nvSpPr>
        <p:spPr>
          <a:xfrm>
            <a:off x="4311150" y="4766404"/>
            <a:ext cx="1301700" cy="3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Backend</a:t>
            </a:r>
            <a:endParaRPr b="0" i="0" sz="900" u="none" cap="none" strike="noStrike">
              <a:solidFill>
                <a:srgbClr val="000000"/>
              </a:solidFill>
              <a:latin typeface="Roboto"/>
              <a:ea typeface="Roboto"/>
              <a:cs typeface="Roboto"/>
              <a:sym typeface="Roboto"/>
            </a:endParaRPr>
          </a:p>
        </p:txBody>
      </p:sp>
      <p:cxnSp>
        <p:nvCxnSpPr>
          <p:cNvPr id="243" name="Google Shape;243;p30"/>
          <p:cNvCxnSpPr>
            <a:stCxn id="236" idx="2"/>
            <a:endCxn id="237" idx="0"/>
          </p:cNvCxnSpPr>
          <p:nvPr/>
        </p:nvCxnSpPr>
        <p:spPr>
          <a:xfrm>
            <a:off x="4962000" y="3511219"/>
            <a:ext cx="0" cy="225900"/>
          </a:xfrm>
          <a:prstGeom prst="straightConnector1">
            <a:avLst/>
          </a:prstGeom>
          <a:noFill/>
          <a:ln cap="flat" cmpd="sng" w="9525">
            <a:solidFill>
              <a:srgbClr val="666666"/>
            </a:solidFill>
            <a:prstDash val="solid"/>
            <a:round/>
            <a:headEnd len="sm" w="sm" type="none"/>
            <a:tailEnd len="med" w="med" type="triangle"/>
          </a:ln>
        </p:spPr>
      </p:cxnSp>
      <p:sp>
        <p:nvSpPr>
          <p:cNvPr id="244" name="Google Shape;244;p30"/>
          <p:cNvSpPr/>
          <p:nvPr/>
        </p:nvSpPr>
        <p:spPr>
          <a:xfrm>
            <a:off x="6619675" y="3725050"/>
            <a:ext cx="1899600" cy="3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API Resource In Sequence</a:t>
            </a:r>
            <a:endParaRPr b="0" i="0" sz="1000" u="none" cap="none" strike="noStrike">
              <a:solidFill>
                <a:srgbClr val="FFFFFF"/>
              </a:solidFill>
              <a:latin typeface="Roboto"/>
              <a:ea typeface="Roboto"/>
              <a:cs typeface="Roboto"/>
              <a:sym typeface="Roboto"/>
            </a:endParaRPr>
          </a:p>
        </p:txBody>
      </p:sp>
      <p:cxnSp>
        <p:nvCxnSpPr>
          <p:cNvPr id="245" name="Google Shape;245;p30"/>
          <p:cNvCxnSpPr>
            <a:stCxn id="237" idx="2"/>
            <a:endCxn id="238" idx="0"/>
          </p:cNvCxnSpPr>
          <p:nvPr/>
        </p:nvCxnSpPr>
        <p:spPr>
          <a:xfrm>
            <a:off x="4962000" y="4025914"/>
            <a:ext cx="0" cy="225900"/>
          </a:xfrm>
          <a:prstGeom prst="straightConnector1">
            <a:avLst/>
          </a:prstGeom>
          <a:noFill/>
          <a:ln cap="flat" cmpd="sng" w="9525">
            <a:solidFill>
              <a:srgbClr val="666666"/>
            </a:solidFill>
            <a:prstDash val="solid"/>
            <a:round/>
            <a:headEnd len="sm" w="sm" type="none"/>
            <a:tailEnd len="med" w="med" type="triangle"/>
          </a:ln>
        </p:spPr>
      </p:cxnSp>
      <p:cxnSp>
        <p:nvCxnSpPr>
          <p:cNvPr id="246" name="Google Shape;246;p30"/>
          <p:cNvCxnSpPr>
            <a:stCxn id="238" idx="2"/>
            <a:endCxn id="242" idx="0"/>
          </p:cNvCxnSpPr>
          <p:nvPr/>
        </p:nvCxnSpPr>
        <p:spPr>
          <a:xfrm>
            <a:off x="4962000" y="4540609"/>
            <a:ext cx="0" cy="225900"/>
          </a:xfrm>
          <a:prstGeom prst="straightConnector1">
            <a:avLst/>
          </a:prstGeom>
          <a:noFill/>
          <a:ln cap="flat" cmpd="sng" w="9525">
            <a:solidFill>
              <a:srgbClr val="666666"/>
            </a:solidFill>
            <a:prstDash val="solid"/>
            <a:round/>
            <a:headEnd len="sm" w="sm" type="none"/>
            <a:tailEnd len="med" w="med" type="triangle"/>
          </a:ln>
        </p:spPr>
      </p:cxnSp>
      <p:cxnSp>
        <p:nvCxnSpPr>
          <p:cNvPr id="247" name="Google Shape;247;p30"/>
          <p:cNvCxnSpPr/>
          <p:nvPr/>
        </p:nvCxnSpPr>
        <p:spPr>
          <a:xfrm rot="10800000">
            <a:off x="5836670" y="3913592"/>
            <a:ext cx="783000" cy="0"/>
          </a:xfrm>
          <a:prstGeom prst="straightConnector1">
            <a:avLst/>
          </a:prstGeom>
          <a:noFill/>
          <a:ln cap="flat" cmpd="sng" w="9525">
            <a:solidFill>
              <a:srgbClr val="666666"/>
            </a:solidFill>
            <a:prstDash val="solid"/>
            <a:round/>
            <a:headEnd len="sm" w="sm" type="none"/>
            <a:tailEnd len="med" w="med" type="triangle"/>
          </a:ln>
        </p:spPr>
      </p:cxnSp>
      <p:sp>
        <p:nvSpPr>
          <p:cNvPr id="248" name="Google Shape;248;p30"/>
          <p:cNvSpPr/>
          <p:nvPr/>
        </p:nvSpPr>
        <p:spPr>
          <a:xfrm>
            <a:off x="4004400" y="741870"/>
            <a:ext cx="1807800" cy="24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APIMgtLatencyStatsHandler</a:t>
            </a:r>
            <a:endParaRPr b="0" i="0" sz="900" u="none" cap="none" strike="noStrike">
              <a:solidFill>
                <a:srgbClr val="000000"/>
              </a:solidFill>
              <a:latin typeface="Roboto"/>
              <a:ea typeface="Roboto"/>
              <a:cs typeface="Roboto"/>
              <a:sym typeface="Roboto"/>
            </a:endParaRPr>
          </a:p>
        </p:txBody>
      </p:sp>
      <p:sp>
        <p:nvSpPr>
          <p:cNvPr id="249" name="Google Shape;249;p30"/>
          <p:cNvSpPr/>
          <p:nvPr/>
        </p:nvSpPr>
        <p:spPr>
          <a:xfrm>
            <a:off x="4116700" y="2706179"/>
            <a:ext cx="1642500" cy="288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Throttle Handler</a:t>
            </a:r>
            <a:endParaRPr b="0" i="0" sz="900" u="none" cap="none" strike="noStrike">
              <a:solidFill>
                <a:srgbClr val="000000"/>
              </a:solidFill>
              <a:latin typeface="Roboto"/>
              <a:ea typeface="Roboto"/>
              <a:cs typeface="Roboto"/>
              <a:sym typeface="Roboto"/>
            </a:endParaRPr>
          </a:p>
        </p:txBody>
      </p:sp>
      <p:cxnSp>
        <p:nvCxnSpPr>
          <p:cNvPr id="250" name="Google Shape;250;p30"/>
          <p:cNvCxnSpPr/>
          <p:nvPr/>
        </p:nvCxnSpPr>
        <p:spPr>
          <a:xfrm flipH="1">
            <a:off x="4925083" y="516046"/>
            <a:ext cx="5400" cy="210900"/>
          </a:xfrm>
          <a:prstGeom prst="straightConnector1">
            <a:avLst/>
          </a:prstGeom>
          <a:noFill/>
          <a:ln cap="flat" cmpd="sng" w="9525">
            <a:solidFill>
              <a:srgbClr val="666666"/>
            </a:solidFill>
            <a:prstDash val="dot"/>
            <a:round/>
            <a:headEnd len="sm" w="sm" type="none"/>
            <a:tailEnd len="med" w="med" type="triangle"/>
          </a:ln>
        </p:spPr>
      </p:cxnSp>
      <p:cxnSp>
        <p:nvCxnSpPr>
          <p:cNvPr id="251" name="Google Shape;251;p30"/>
          <p:cNvCxnSpPr>
            <a:stCxn id="229" idx="2"/>
            <a:endCxn id="249" idx="0"/>
          </p:cNvCxnSpPr>
          <p:nvPr/>
        </p:nvCxnSpPr>
        <p:spPr>
          <a:xfrm>
            <a:off x="4937950" y="2480385"/>
            <a:ext cx="0" cy="225900"/>
          </a:xfrm>
          <a:prstGeom prst="straightConnector1">
            <a:avLst/>
          </a:prstGeom>
          <a:noFill/>
          <a:ln cap="flat" cmpd="sng" w="9525">
            <a:solidFill>
              <a:srgbClr val="666666"/>
            </a:solidFill>
            <a:prstDash val="dot"/>
            <a:round/>
            <a:headEnd len="sm" w="sm" type="none"/>
            <a:tailEnd len="med" w="med" type="triangle"/>
          </a:ln>
        </p:spPr>
      </p:cxnSp>
      <p:cxnSp>
        <p:nvCxnSpPr>
          <p:cNvPr id="252" name="Google Shape;252;p30"/>
          <p:cNvCxnSpPr>
            <a:stCxn id="249" idx="2"/>
            <a:endCxn id="253" idx="0"/>
          </p:cNvCxnSpPr>
          <p:nvPr/>
        </p:nvCxnSpPr>
        <p:spPr>
          <a:xfrm>
            <a:off x="4937950" y="2995079"/>
            <a:ext cx="0" cy="225900"/>
          </a:xfrm>
          <a:prstGeom prst="straightConnector1">
            <a:avLst/>
          </a:prstGeom>
          <a:noFill/>
          <a:ln cap="flat" cmpd="sng" w="9525">
            <a:solidFill>
              <a:srgbClr val="666666"/>
            </a:solidFill>
            <a:prstDash val="solid"/>
            <a:round/>
            <a:headEnd len="sm" w="sm" type="none"/>
            <a:tailEnd len="med" w="med" type="triangle"/>
          </a:ln>
        </p:spPr>
      </p:cxnSp>
      <p:sp>
        <p:nvSpPr>
          <p:cNvPr id="254" name="Google Shape;254;p30"/>
          <p:cNvSpPr/>
          <p:nvPr/>
        </p:nvSpPr>
        <p:spPr>
          <a:xfrm>
            <a:off x="6598150" y="2580600"/>
            <a:ext cx="1885200" cy="3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Handle API Rate Limiting</a:t>
            </a:r>
            <a:endParaRPr b="0" i="0" sz="1000" u="none" cap="none" strike="noStrike">
              <a:solidFill>
                <a:srgbClr val="FFFFFF"/>
              </a:solidFill>
              <a:latin typeface="Roboto"/>
              <a:ea typeface="Roboto"/>
              <a:cs typeface="Roboto"/>
              <a:sym typeface="Roboto"/>
            </a:endParaRPr>
          </a:p>
        </p:txBody>
      </p:sp>
      <p:cxnSp>
        <p:nvCxnSpPr>
          <p:cNvPr id="255" name="Google Shape;255;p30"/>
          <p:cNvCxnSpPr>
            <a:stCxn id="254" idx="1"/>
          </p:cNvCxnSpPr>
          <p:nvPr/>
        </p:nvCxnSpPr>
        <p:spPr>
          <a:xfrm rot="10800000">
            <a:off x="5815150" y="2769150"/>
            <a:ext cx="783000" cy="0"/>
          </a:xfrm>
          <a:prstGeom prst="straightConnector1">
            <a:avLst/>
          </a:prstGeom>
          <a:noFill/>
          <a:ln cap="flat" cmpd="sng" w="9525">
            <a:solidFill>
              <a:srgbClr val="666666"/>
            </a:solidFill>
            <a:prstDash val="solid"/>
            <a:round/>
            <a:headEnd len="sm" w="sm" type="none"/>
            <a:tailEnd len="med" w="med" type="triangle"/>
          </a:ln>
        </p:spPr>
      </p:cxnSp>
      <p:sp>
        <p:nvSpPr>
          <p:cNvPr id="256" name="Google Shape;256;p30"/>
          <p:cNvSpPr/>
          <p:nvPr/>
        </p:nvSpPr>
        <p:spPr>
          <a:xfrm>
            <a:off x="6541200" y="670725"/>
            <a:ext cx="1899600" cy="3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Handles API request initiation</a:t>
            </a:r>
            <a:endParaRPr b="0" i="0" sz="1000" u="none" cap="none" strike="noStrike">
              <a:solidFill>
                <a:srgbClr val="FFFFFF"/>
              </a:solidFill>
              <a:latin typeface="Roboto"/>
              <a:ea typeface="Roboto"/>
              <a:cs typeface="Roboto"/>
              <a:sym typeface="Roboto"/>
            </a:endParaRPr>
          </a:p>
        </p:txBody>
      </p:sp>
      <p:cxnSp>
        <p:nvCxnSpPr>
          <p:cNvPr id="257" name="Google Shape;257;p30"/>
          <p:cNvCxnSpPr>
            <a:stCxn id="256" idx="1"/>
          </p:cNvCxnSpPr>
          <p:nvPr/>
        </p:nvCxnSpPr>
        <p:spPr>
          <a:xfrm rot="10800000">
            <a:off x="5758200" y="859275"/>
            <a:ext cx="783000" cy="0"/>
          </a:xfrm>
          <a:prstGeom prst="straightConnector1">
            <a:avLst/>
          </a:prstGeom>
          <a:noFill/>
          <a:ln cap="flat" cmpd="sng" w="9525">
            <a:solidFill>
              <a:srgbClr val="666666"/>
            </a:solidFill>
            <a:prstDash val="solid"/>
            <a:round/>
            <a:headEnd len="sm" w="sm" type="none"/>
            <a:tailEnd len="med" w="med" type="triangle"/>
          </a:ln>
        </p:spPr>
      </p:cxnSp>
      <p:sp>
        <p:nvSpPr>
          <p:cNvPr id="258" name="Google Shape;258;p30"/>
          <p:cNvSpPr txBox="1"/>
          <p:nvPr>
            <p:ph type="title"/>
          </p:nvPr>
        </p:nvSpPr>
        <p:spPr>
          <a:xfrm>
            <a:off x="753875" y="48737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Gateway Request Flow</a:t>
            </a:r>
            <a:endParaRPr/>
          </a:p>
        </p:txBody>
      </p:sp>
      <p:sp>
        <p:nvSpPr>
          <p:cNvPr id="259" name="Google Shape;259;p30"/>
          <p:cNvSpPr/>
          <p:nvPr/>
        </p:nvSpPr>
        <p:spPr>
          <a:xfrm>
            <a:off x="4116700" y="1669285"/>
            <a:ext cx="1642500" cy="288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oboto"/>
                <a:ea typeface="Roboto"/>
                <a:cs typeface="Roboto"/>
                <a:sym typeface="Roboto"/>
              </a:rPr>
              <a:t>API </a:t>
            </a:r>
            <a:r>
              <a:rPr lang="en" sz="900">
                <a:latin typeface="Roboto"/>
                <a:ea typeface="Roboto"/>
                <a:cs typeface="Roboto"/>
                <a:sym typeface="Roboto"/>
              </a:rPr>
              <a:t>Status</a:t>
            </a:r>
            <a:r>
              <a:rPr b="0" i="0" lang="en" sz="900" u="none" cap="none" strike="noStrike">
                <a:solidFill>
                  <a:srgbClr val="000000"/>
                </a:solidFill>
                <a:latin typeface="Roboto"/>
                <a:ea typeface="Roboto"/>
                <a:cs typeface="Roboto"/>
                <a:sym typeface="Roboto"/>
              </a:rPr>
              <a:t> Handler</a:t>
            </a:r>
            <a:endParaRPr b="0" i="0" sz="900" u="none" cap="none" strike="noStrike">
              <a:solidFill>
                <a:srgbClr val="000000"/>
              </a:solidFill>
              <a:latin typeface="Roboto"/>
              <a:ea typeface="Roboto"/>
              <a:cs typeface="Roboto"/>
              <a:sym typeface="Roboto"/>
            </a:endParaRPr>
          </a:p>
        </p:txBody>
      </p:sp>
      <p:cxnSp>
        <p:nvCxnSpPr>
          <p:cNvPr id="260" name="Google Shape;260;p30"/>
          <p:cNvCxnSpPr>
            <a:endCxn id="259" idx="0"/>
          </p:cNvCxnSpPr>
          <p:nvPr/>
        </p:nvCxnSpPr>
        <p:spPr>
          <a:xfrm>
            <a:off x="4937950" y="1443385"/>
            <a:ext cx="0" cy="225900"/>
          </a:xfrm>
          <a:prstGeom prst="straightConnector1">
            <a:avLst/>
          </a:prstGeom>
          <a:noFill/>
          <a:ln cap="flat" cmpd="sng" w="9525">
            <a:solidFill>
              <a:srgbClr val="666666"/>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p:nvPr/>
        </p:nvSpPr>
        <p:spPr>
          <a:xfrm>
            <a:off x="4038400" y="2356325"/>
            <a:ext cx="1767000" cy="3135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Throttle Handler</a:t>
            </a:r>
            <a:endParaRPr b="0" i="0" sz="1000" u="none" cap="none" strike="noStrike">
              <a:solidFill>
                <a:srgbClr val="000000"/>
              </a:solidFill>
              <a:latin typeface="Roboto"/>
              <a:ea typeface="Roboto"/>
              <a:cs typeface="Roboto"/>
              <a:sym typeface="Roboto"/>
            </a:endParaRPr>
          </a:p>
        </p:txBody>
      </p:sp>
      <p:cxnSp>
        <p:nvCxnSpPr>
          <p:cNvPr id="266" name="Google Shape;266;p31"/>
          <p:cNvCxnSpPr/>
          <p:nvPr/>
        </p:nvCxnSpPr>
        <p:spPr>
          <a:xfrm flipH="1">
            <a:off x="4912620" y="778306"/>
            <a:ext cx="5400" cy="487200"/>
          </a:xfrm>
          <a:prstGeom prst="straightConnector1">
            <a:avLst/>
          </a:prstGeom>
          <a:noFill/>
          <a:ln cap="flat" cmpd="sng" w="9525">
            <a:solidFill>
              <a:srgbClr val="666666"/>
            </a:solidFill>
            <a:prstDash val="dot"/>
            <a:round/>
            <a:headEnd len="sm" w="sm" type="none"/>
            <a:tailEnd len="med" w="med" type="triangle"/>
          </a:ln>
        </p:spPr>
      </p:cxnSp>
      <p:sp>
        <p:nvSpPr>
          <p:cNvPr id="267" name="Google Shape;267;p31"/>
          <p:cNvSpPr/>
          <p:nvPr/>
        </p:nvSpPr>
        <p:spPr>
          <a:xfrm>
            <a:off x="4038400" y="2897958"/>
            <a:ext cx="1767000" cy="373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API Manager Extension Handler</a:t>
            </a:r>
            <a:endParaRPr b="0" i="0" sz="1000" u="none" cap="none" strike="noStrike">
              <a:solidFill>
                <a:srgbClr val="000000"/>
              </a:solidFill>
              <a:latin typeface="Roboto"/>
              <a:ea typeface="Roboto"/>
              <a:cs typeface="Roboto"/>
              <a:sym typeface="Roboto"/>
            </a:endParaRPr>
          </a:p>
        </p:txBody>
      </p:sp>
      <p:sp>
        <p:nvSpPr>
          <p:cNvPr id="268" name="Google Shape;268;p31"/>
          <p:cNvSpPr/>
          <p:nvPr/>
        </p:nvSpPr>
        <p:spPr>
          <a:xfrm>
            <a:off x="6638636" y="2866841"/>
            <a:ext cx="2004300" cy="554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Handle Custom and Global OUT Sequences</a:t>
            </a:r>
            <a:endParaRPr b="0" i="0" sz="1000" u="none" cap="none" strike="noStrike">
              <a:solidFill>
                <a:srgbClr val="FFFFFF"/>
              </a:solidFill>
              <a:latin typeface="Roboto"/>
              <a:ea typeface="Roboto"/>
              <a:cs typeface="Roboto"/>
              <a:sym typeface="Roboto"/>
            </a:endParaRPr>
          </a:p>
        </p:txBody>
      </p:sp>
      <p:cxnSp>
        <p:nvCxnSpPr>
          <p:cNvPr id="269" name="Google Shape;269;p31"/>
          <p:cNvCxnSpPr>
            <a:stCxn id="268" idx="1"/>
          </p:cNvCxnSpPr>
          <p:nvPr/>
        </p:nvCxnSpPr>
        <p:spPr>
          <a:xfrm rot="10800000">
            <a:off x="5796236" y="3144041"/>
            <a:ext cx="842400" cy="0"/>
          </a:xfrm>
          <a:prstGeom prst="straightConnector1">
            <a:avLst/>
          </a:prstGeom>
          <a:noFill/>
          <a:ln cap="flat" cmpd="sng" w="9525">
            <a:solidFill>
              <a:srgbClr val="666666"/>
            </a:solidFill>
            <a:prstDash val="solid"/>
            <a:round/>
            <a:headEnd len="sm" w="sm" type="none"/>
            <a:tailEnd len="med" w="med" type="triangle"/>
          </a:ln>
        </p:spPr>
      </p:cxnSp>
      <p:cxnSp>
        <p:nvCxnSpPr>
          <p:cNvPr id="270" name="Google Shape;270;p31"/>
          <p:cNvCxnSpPr/>
          <p:nvPr/>
        </p:nvCxnSpPr>
        <p:spPr>
          <a:xfrm flipH="1">
            <a:off x="4912018" y="3299300"/>
            <a:ext cx="6600" cy="801300"/>
          </a:xfrm>
          <a:prstGeom prst="straightConnector1">
            <a:avLst/>
          </a:prstGeom>
          <a:noFill/>
          <a:ln cap="flat" cmpd="sng" w="9525">
            <a:solidFill>
              <a:srgbClr val="666666"/>
            </a:solidFill>
            <a:prstDash val="dot"/>
            <a:round/>
            <a:headEnd len="sm" w="sm" type="none"/>
            <a:tailEnd len="med" w="med" type="triangle"/>
          </a:ln>
        </p:spPr>
      </p:cxnSp>
      <p:sp>
        <p:nvSpPr>
          <p:cNvPr id="271" name="Google Shape;271;p31"/>
          <p:cNvSpPr/>
          <p:nvPr/>
        </p:nvSpPr>
        <p:spPr>
          <a:xfrm>
            <a:off x="4221700" y="557725"/>
            <a:ext cx="1400400" cy="487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Back end</a:t>
            </a:r>
            <a:endParaRPr b="0" i="0" sz="1000" u="none" cap="none" strike="noStrike">
              <a:solidFill>
                <a:srgbClr val="000000"/>
              </a:solidFill>
              <a:latin typeface="Roboto"/>
              <a:ea typeface="Roboto"/>
              <a:cs typeface="Roboto"/>
              <a:sym typeface="Roboto"/>
            </a:endParaRPr>
          </a:p>
        </p:txBody>
      </p:sp>
      <p:sp>
        <p:nvSpPr>
          <p:cNvPr id="272" name="Google Shape;272;p31"/>
          <p:cNvSpPr/>
          <p:nvPr/>
        </p:nvSpPr>
        <p:spPr>
          <a:xfrm>
            <a:off x="4221700" y="4100625"/>
            <a:ext cx="1400400" cy="487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Client</a:t>
            </a:r>
            <a:endParaRPr b="0" i="0" sz="1000" u="none" cap="none" strike="noStrike">
              <a:solidFill>
                <a:srgbClr val="000000"/>
              </a:solidFill>
              <a:latin typeface="Roboto"/>
              <a:ea typeface="Roboto"/>
              <a:cs typeface="Roboto"/>
              <a:sym typeface="Roboto"/>
            </a:endParaRPr>
          </a:p>
        </p:txBody>
      </p:sp>
      <p:sp>
        <p:nvSpPr>
          <p:cNvPr id="273" name="Google Shape;273;p31"/>
          <p:cNvSpPr/>
          <p:nvPr/>
        </p:nvSpPr>
        <p:spPr>
          <a:xfrm>
            <a:off x="4058050" y="3499292"/>
            <a:ext cx="1727700" cy="373200"/>
          </a:xfrm>
          <a:prstGeom prst="roundRect">
            <a:avLst>
              <a:gd fmla="val 16667" name="adj"/>
            </a:avLst>
          </a:prstGeom>
          <a:solidFill>
            <a:schemeClr val="accent4"/>
          </a:solidFill>
          <a:ln cap="flat" cmpd="sng" w="9525">
            <a:solidFill>
              <a:srgbClr val="666666"/>
            </a:solidFill>
            <a:prstDash val="dashDot"/>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API Resource Out Sequence</a:t>
            </a:r>
            <a:endParaRPr b="0" i="0" sz="1000" u="none" cap="none" strike="noStrike">
              <a:solidFill>
                <a:srgbClr val="000000"/>
              </a:solidFill>
              <a:latin typeface="Roboto"/>
              <a:ea typeface="Roboto"/>
              <a:cs typeface="Roboto"/>
              <a:sym typeface="Roboto"/>
            </a:endParaRPr>
          </a:p>
        </p:txBody>
      </p:sp>
      <p:sp>
        <p:nvSpPr>
          <p:cNvPr id="274" name="Google Shape;274;p31"/>
          <p:cNvSpPr/>
          <p:nvPr/>
        </p:nvSpPr>
        <p:spPr>
          <a:xfrm>
            <a:off x="3995800" y="1273058"/>
            <a:ext cx="1852200" cy="3135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Roboto"/>
                <a:ea typeface="Roboto"/>
                <a:cs typeface="Roboto"/>
                <a:sym typeface="Roboto"/>
              </a:rPr>
              <a:t>APIMgtLatencyStatsHandler</a:t>
            </a:r>
            <a:endParaRPr b="0" i="0" sz="1000" u="none" cap="none" strike="noStrike">
              <a:solidFill>
                <a:srgbClr val="000000"/>
              </a:solidFill>
              <a:latin typeface="Roboto"/>
              <a:ea typeface="Roboto"/>
              <a:cs typeface="Roboto"/>
              <a:sym typeface="Roboto"/>
            </a:endParaRPr>
          </a:p>
        </p:txBody>
      </p:sp>
      <p:cxnSp>
        <p:nvCxnSpPr>
          <p:cNvPr id="275" name="Google Shape;275;p31"/>
          <p:cNvCxnSpPr/>
          <p:nvPr/>
        </p:nvCxnSpPr>
        <p:spPr>
          <a:xfrm flipH="1">
            <a:off x="4913820" y="1603406"/>
            <a:ext cx="3000" cy="189300"/>
          </a:xfrm>
          <a:prstGeom prst="straightConnector1">
            <a:avLst/>
          </a:prstGeom>
          <a:noFill/>
          <a:ln cap="flat" cmpd="sng" w="9525">
            <a:solidFill>
              <a:srgbClr val="666666"/>
            </a:solidFill>
            <a:prstDash val="dot"/>
            <a:round/>
            <a:headEnd len="sm" w="sm" type="none"/>
            <a:tailEnd len="med" w="med" type="triangle"/>
          </a:ln>
        </p:spPr>
      </p:cxnSp>
      <p:sp>
        <p:nvSpPr>
          <p:cNvPr id="276" name="Google Shape;276;p31"/>
          <p:cNvSpPr/>
          <p:nvPr/>
        </p:nvSpPr>
        <p:spPr>
          <a:xfrm>
            <a:off x="3758050" y="1814692"/>
            <a:ext cx="2327700" cy="3135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CORS Request Handler</a:t>
            </a:r>
            <a:endParaRPr b="0" i="0" sz="1000" u="none" cap="none" strike="noStrike">
              <a:solidFill>
                <a:srgbClr val="000000"/>
              </a:solidFill>
              <a:latin typeface="Roboto"/>
              <a:ea typeface="Roboto"/>
              <a:cs typeface="Roboto"/>
              <a:sym typeface="Roboto"/>
            </a:endParaRPr>
          </a:p>
        </p:txBody>
      </p:sp>
      <p:cxnSp>
        <p:nvCxnSpPr>
          <p:cNvPr id="277" name="Google Shape;277;p31"/>
          <p:cNvCxnSpPr/>
          <p:nvPr/>
        </p:nvCxnSpPr>
        <p:spPr>
          <a:xfrm flipH="1">
            <a:off x="4921145" y="2105268"/>
            <a:ext cx="1500" cy="256500"/>
          </a:xfrm>
          <a:prstGeom prst="straightConnector1">
            <a:avLst/>
          </a:prstGeom>
          <a:noFill/>
          <a:ln cap="flat" cmpd="sng" w="9525">
            <a:solidFill>
              <a:srgbClr val="666666"/>
            </a:solidFill>
            <a:prstDash val="dot"/>
            <a:round/>
            <a:headEnd len="sm" w="sm" type="none"/>
            <a:tailEnd len="med" w="med" type="triangle"/>
          </a:ln>
        </p:spPr>
      </p:cxnSp>
      <p:cxnSp>
        <p:nvCxnSpPr>
          <p:cNvPr id="278" name="Google Shape;278;p31"/>
          <p:cNvCxnSpPr/>
          <p:nvPr/>
        </p:nvCxnSpPr>
        <p:spPr>
          <a:xfrm flipH="1">
            <a:off x="4921153" y="2660243"/>
            <a:ext cx="1500" cy="256500"/>
          </a:xfrm>
          <a:prstGeom prst="straightConnector1">
            <a:avLst/>
          </a:prstGeom>
          <a:noFill/>
          <a:ln cap="flat" cmpd="sng" w="9525">
            <a:solidFill>
              <a:srgbClr val="666666"/>
            </a:solidFill>
            <a:prstDash val="dot"/>
            <a:round/>
            <a:headEnd len="sm" w="sm" type="none"/>
            <a:tailEnd len="med" w="med" type="triangle"/>
          </a:ln>
        </p:spPr>
      </p:cxnSp>
      <p:sp>
        <p:nvSpPr>
          <p:cNvPr id="279" name="Google Shape;279;p31"/>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Gateway Response Flow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Gateway API Deployment</a:t>
            </a:r>
            <a:endParaRPr/>
          </a:p>
        </p:txBody>
      </p:sp>
      <p:pic>
        <p:nvPicPr>
          <p:cNvPr id="285" name="Google Shape;285;p32"/>
          <p:cNvPicPr preferRelativeResize="0"/>
          <p:nvPr/>
        </p:nvPicPr>
        <p:blipFill>
          <a:blip r:embed="rId3">
            <a:alphaModFix/>
          </a:blip>
          <a:stretch>
            <a:fillRect/>
          </a:stretch>
        </p:blipFill>
        <p:spPr>
          <a:xfrm>
            <a:off x="1686850" y="958800"/>
            <a:ext cx="6182435" cy="3946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Gateway REST API</a:t>
            </a:r>
            <a:endParaRPr/>
          </a:p>
        </p:txBody>
      </p:sp>
      <p:sp>
        <p:nvSpPr>
          <p:cNvPr id="291" name="Google Shape;291;p33"/>
          <p:cNvSpPr txBox="1"/>
          <p:nvPr>
            <p:ph idx="1" type="body"/>
          </p:nvPr>
        </p:nvSpPr>
        <p:spPr>
          <a:xfrm>
            <a:off x="717750" y="860250"/>
            <a:ext cx="77085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latin typeface="Helvetica Neue"/>
                <a:ea typeface="Helvetica Neue"/>
                <a:cs typeface="Helvetica Neue"/>
                <a:sym typeface="Helvetica Neue"/>
              </a:rPr>
              <a:t>POST /redeploy-api  	               </a:t>
            </a:r>
            <a:r>
              <a:rPr lang="en" sz="1200">
                <a:solidFill>
                  <a:schemeClr val="dk1"/>
                </a:solidFill>
                <a:latin typeface="Helvetica Neue"/>
                <a:ea typeface="Helvetica Neue"/>
                <a:cs typeface="Helvetica Neue"/>
                <a:sym typeface="Helvetica Neue"/>
              </a:rPr>
              <a:t>Redeploy the API in the Gateway</a:t>
            </a:r>
            <a:endParaRPr sz="12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rPr lang="en" sz="1200">
                <a:latin typeface="Helvetica Neue"/>
                <a:ea typeface="Helvetica Neue"/>
                <a:cs typeface="Helvetica Neue"/>
                <a:sym typeface="Helvetica Neue"/>
              </a:rPr>
              <a:t>POST /undeploy-api 	               </a:t>
            </a:r>
            <a:r>
              <a:rPr lang="en" sz="1200">
                <a:solidFill>
                  <a:schemeClr val="dk1"/>
                </a:solidFill>
                <a:latin typeface="Helvetica Neue"/>
                <a:ea typeface="Helvetica Neue"/>
                <a:cs typeface="Helvetica Neue"/>
                <a:sym typeface="Helvetica Neue"/>
              </a:rPr>
              <a:t>Undeploy the API in the Gateway</a:t>
            </a:r>
            <a:endParaRPr sz="12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rPr lang="en" sz="1200">
                <a:solidFill>
                  <a:schemeClr val="dk1"/>
                </a:solidFill>
                <a:latin typeface="Helvetica Neue"/>
                <a:ea typeface="Helvetica Neue"/>
                <a:cs typeface="Helvetica Neue"/>
                <a:sym typeface="Helvetica Neue"/>
              </a:rPr>
              <a:t>GET /server-startup-healthcheck     Healthcheck to check if all the APIs are deployed during the server startup</a:t>
            </a:r>
            <a:endParaRPr sz="12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rPr lang="en" sz="1200">
                <a:solidFill>
                  <a:schemeClr val="dk1"/>
                </a:solidFill>
                <a:latin typeface="Helvetica Neue"/>
                <a:ea typeface="Helvetica Neue"/>
                <a:cs typeface="Helvetica Neue"/>
                <a:sym typeface="Helvetica Neue"/>
              </a:rPr>
              <a:t>GET /api-artifact       	              Get API synapse definition from the storage</a:t>
            </a:r>
            <a:endParaRPr sz="12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rPr lang="en" sz="1200">
                <a:solidFill>
                  <a:schemeClr val="dk1"/>
                </a:solidFill>
                <a:latin typeface="Helvetica Neue"/>
                <a:ea typeface="Helvetica Neue"/>
                <a:cs typeface="Helvetica Neue"/>
                <a:sym typeface="Helvetica Neue"/>
              </a:rPr>
              <a:t>GET /local-entry 	      	 	   Get Local Entry from the storage</a:t>
            </a:r>
            <a:endParaRPr sz="12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rPr lang="en" sz="1200">
                <a:solidFill>
                  <a:schemeClr val="dk1"/>
                </a:solidFill>
                <a:latin typeface="Helvetica Neue"/>
                <a:ea typeface="Helvetica Neue"/>
                <a:cs typeface="Helvetica Neue"/>
                <a:sym typeface="Helvetica Neue"/>
              </a:rPr>
              <a:t>GET /sequence        	 	   Get sequences from the storage</a:t>
            </a:r>
            <a:endParaRPr sz="12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rPr lang="en" sz="1200">
                <a:solidFill>
                  <a:schemeClr val="dk1"/>
                </a:solidFill>
                <a:latin typeface="Helvetica Neue"/>
                <a:ea typeface="Helvetica Neue"/>
                <a:cs typeface="Helvetica Neue"/>
                <a:sym typeface="Helvetica Neue"/>
              </a:rPr>
              <a:t>GET /e</a:t>
            </a:r>
            <a:r>
              <a:rPr lang="en" sz="1200">
                <a:solidFill>
                  <a:schemeClr val="dk1"/>
                </a:solidFill>
                <a:latin typeface="Helvetica Neue"/>
                <a:ea typeface="Helvetica Neue"/>
                <a:cs typeface="Helvetica Neue"/>
                <a:sym typeface="Helvetica Neue"/>
              </a:rPr>
              <a:t>nd-points</a:t>
            </a:r>
            <a:r>
              <a:rPr lang="en" sz="1200">
                <a:solidFill>
                  <a:schemeClr val="dk1"/>
                </a:solidFill>
                <a:latin typeface="Helvetica Neue"/>
                <a:ea typeface="Helvetica Neue"/>
                <a:cs typeface="Helvetica Neue"/>
                <a:sym typeface="Helvetica Neue"/>
              </a:rPr>
              <a:t> 	 		   Get endpoints from the storage for the API</a:t>
            </a:r>
            <a:endParaRPr sz="12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rPr lang="en" sz="1200">
                <a:solidFill>
                  <a:schemeClr val="dk1"/>
                </a:solidFill>
                <a:latin typeface="Helvetica Neue"/>
                <a:ea typeface="Helvetica Neue"/>
                <a:cs typeface="Helvetica Neue"/>
                <a:sym typeface="Helvetica Neue"/>
              </a:rPr>
              <a:t>GET /apis                                         Get the list of APIs by providing context and version</a:t>
            </a:r>
            <a:endParaRPr sz="12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rPr lang="en" sz="1200">
                <a:solidFill>
                  <a:schemeClr val="dk1"/>
                </a:solidFill>
                <a:latin typeface="Helvetica Neue"/>
                <a:ea typeface="Helvetica Neue"/>
                <a:cs typeface="Helvetica Neue"/>
                <a:sym typeface="Helvetica Neue"/>
              </a:rPr>
              <a:t>GET /apis/{apiId}                             Get the subscription information of an API by providing the API uuid</a:t>
            </a:r>
            <a:endParaRPr sz="12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rPr lang="en" sz="1200">
                <a:solidFill>
                  <a:schemeClr val="dk1"/>
                </a:solidFill>
                <a:latin typeface="Helvetica Neue"/>
                <a:ea typeface="Helvetica Neue"/>
                <a:cs typeface="Helvetica Neue"/>
                <a:sym typeface="Helvetica Neue"/>
              </a:rPr>
              <a:t>GET /applications                            Get the applications information by providing the application name or uuid</a:t>
            </a:r>
            <a:endParaRPr sz="1200">
              <a:solidFill>
                <a:schemeClr val="dk1"/>
              </a:solidFill>
              <a:latin typeface="Helvetica Neue"/>
              <a:ea typeface="Helvetica Neue"/>
              <a:cs typeface="Helvetica Neue"/>
              <a:sym typeface="Helvetica Neue"/>
            </a:endParaRPr>
          </a:p>
          <a:p>
            <a:pPr indent="0" lvl="0" marL="0" rtl="0" algn="l">
              <a:lnSpc>
                <a:spcPct val="100000"/>
              </a:lnSpc>
              <a:spcBef>
                <a:spcPts val="600"/>
              </a:spcBef>
              <a:spcAft>
                <a:spcPts val="0"/>
              </a:spcAft>
              <a:buNone/>
            </a:pPr>
            <a:r>
              <a:rPr lang="en" sz="1200">
                <a:solidFill>
                  <a:schemeClr val="dk1"/>
                </a:solidFill>
                <a:latin typeface="Helvetica Neue"/>
                <a:ea typeface="Helvetica Neue"/>
                <a:cs typeface="Helvetica Neue"/>
                <a:sym typeface="Helvetica Neue"/>
              </a:rPr>
              <a:t>GET /subscriptions                          Get the subscriptions meta information of an API by providing the API uuid</a:t>
            </a:r>
            <a:endParaRPr sz="1200">
              <a:solidFill>
                <a:schemeClr val="dk1"/>
              </a:solidFill>
              <a:latin typeface="Helvetica Neue"/>
              <a:ea typeface="Helvetica Neue"/>
              <a:cs typeface="Helvetica Neue"/>
              <a:sym typeface="Helvetica Neue"/>
            </a:endParaRPr>
          </a:p>
          <a:p>
            <a:pPr indent="0" lvl="0" marL="0" rtl="0" algn="l">
              <a:lnSpc>
                <a:spcPct val="100000"/>
              </a:lnSpc>
              <a:spcBef>
                <a:spcPts val="600"/>
              </a:spcBef>
              <a:spcAft>
                <a:spcPts val="0"/>
              </a:spcAft>
              <a:buNone/>
            </a:pPr>
            <a:r>
              <a:rPr lang="en" sz="1200">
                <a:solidFill>
                  <a:schemeClr val="dk1"/>
                </a:solidFill>
                <a:latin typeface="Helvetica Neue"/>
                <a:ea typeface="Helvetica Neue"/>
                <a:cs typeface="Helvetica Neue"/>
                <a:sym typeface="Helvetica Neue"/>
              </a:rPr>
              <a:t>                                                         and application uuid       </a:t>
            </a:r>
            <a:endParaRPr sz="12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t/>
            </a:r>
            <a:endParaRPr sz="12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spcBef>
                <a:spcPts val="60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92" name="Google Shape;292;p33"/>
          <p:cNvSpPr txBox="1"/>
          <p:nvPr/>
        </p:nvSpPr>
        <p:spPr>
          <a:xfrm>
            <a:off x="375563" y="4559750"/>
            <a:ext cx="3110700" cy="42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Link : </a:t>
            </a:r>
            <a:r>
              <a:rPr lang="en" u="sng">
                <a:solidFill>
                  <a:schemeClr val="hlink"/>
                </a:solidFill>
                <a:latin typeface="Roboto"/>
                <a:ea typeface="Roboto"/>
                <a:cs typeface="Roboto"/>
                <a:sym typeface="Roboto"/>
                <a:hlinkClick r:id="rId3"/>
              </a:rPr>
              <a:t>Gateway REST API v2</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idx="1" type="body"/>
          </p:nvPr>
        </p:nvSpPr>
        <p:spPr>
          <a:xfrm>
            <a:off x="717750" y="854475"/>
            <a:ext cx="7708500" cy="3903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600"/>
              </a:spcBef>
              <a:spcAft>
                <a:spcPts val="0"/>
              </a:spcAft>
              <a:buSzPts val="1500"/>
              <a:buNone/>
            </a:pPr>
            <a:r>
              <a:rPr lang="en" sz="1400"/>
              <a:t>WSO2 API Manager Gateway is highly extensible. Several extensions can be done as follows.</a:t>
            </a:r>
            <a:endParaRPr sz="1400"/>
          </a:p>
          <a:p>
            <a:pPr indent="-311150" lvl="0" marL="457200" rtl="0" algn="l">
              <a:lnSpc>
                <a:spcPct val="130000"/>
              </a:lnSpc>
              <a:spcBef>
                <a:spcPts val="600"/>
              </a:spcBef>
              <a:spcAft>
                <a:spcPts val="0"/>
              </a:spcAft>
              <a:buSzPts val="1300"/>
              <a:buChar char="●"/>
            </a:pPr>
            <a:r>
              <a:rPr lang="en" sz="1400"/>
              <a:t>Custom Message Builders and Formatters</a:t>
            </a:r>
            <a:endParaRPr sz="1400"/>
          </a:p>
          <a:p>
            <a:pPr indent="457200" lvl="0" marL="457200" rtl="0" algn="l">
              <a:lnSpc>
                <a:spcPct val="130000"/>
              </a:lnSpc>
              <a:spcBef>
                <a:spcPts val="600"/>
              </a:spcBef>
              <a:spcAft>
                <a:spcPts val="0"/>
              </a:spcAft>
              <a:buClr>
                <a:schemeClr val="dk1"/>
              </a:buClr>
              <a:buSzPts val="1100"/>
              <a:buFont typeface="Arial"/>
              <a:buNone/>
            </a:pPr>
            <a:r>
              <a:rPr i="1" lang="en" sz="1100"/>
              <a:t>Examples:</a:t>
            </a:r>
            <a:endParaRPr i="1" sz="1100"/>
          </a:p>
          <a:p>
            <a:pPr indent="457200" lvl="0" marL="457200" rtl="0" algn="l">
              <a:lnSpc>
                <a:spcPct val="130000"/>
              </a:lnSpc>
              <a:spcBef>
                <a:spcPts val="600"/>
              </a:spcBef>
              <a:spcAft>
                <a:spcPts val="0"/>
              </a:spcAft>
              <a:buClr>
                <a:schemeClr val="dk1"/>
              </a:buClr>
              <a:buSzPts val="1100"/>
              <a:buFont typeface="Arial"/>
              <a:buNone/>
            </a:pPr>
            <a:r>
              <a:rPr lang="en" sz="1100"/>
              <a:t>Engaging a new content type</a:t>
            </a:r>
            <a:endParaRPr sz="1100"/>
          </a:p>
          <a:p>
            <a:pPr indent="457200" lvl="0" marL="457200" rtl="0" algn="l">
              <a:lnSpc>
                <a:spcPct val="130000"/>
              </a:lnSpc>
              <a:spcBef>
                <a:spcPts val="600"/>
              </a:spcBef>
              <a:spcAft>
                <a:spcPts val="0"/>
              </a:spcAft>
              <a:buClr>
                <a:schemeClr val="dk1"/>
              </a:buClr>
              <a:buSzPts val="1100"/>
              <a:buFont typeface="Arial"/>
              <a:buNone/>
            </a:pPr>
            <a:r>
              <a:rPr lang="en" sz="1100"/>
              <a:t>Link: </a:t>
            </a:r>
            <a:r>
              <a:rPr lang="en" sz="1100" u="sng">
                <a:solidFill>
                  <a:schemeClr val="hlink"/>
                </a:solidFill>
                <a:hlinkClick r:id="rId3"/>
              </a:rPr>
              <a:t>Writing a Custom Message Builder and Formatter</a:t>
            </a:r>
            <a:endParaRPr sz="1100"/>
          </a:p>
          <a:p>
            <a:pPr indent="0" lvl="0" marL="0" rtl="0" algn="l">
              <a:lnSpc>
                <a:spcPct val="130000"/>
              </a:lnSpc>
              <a:spcBef>
                <a:spcPts val="600"/>
              </a:spcBef>
              <a:spcAft>
                <a:spcPts val="0"/>
              </a:spcAft>
              <a:buClr>
                <a:schemeClr val="dk1"/>
              </a:buClr>
              <a:buSzPts val="1100"/>
              <a:buFont typeface="Arial"/>
              <a:buNone/>
            </a:pPr>
            <a:r>
              <a:t/>
            </a:r>
            <a:endParaRPr sz="1100"/>
          </a:p>
          <a:p>
            <a:pPr indent="-311150" lvl="0" marL="457200" rtl="0" algn="l">
              <a:lnSpc>
                <a:spcPct val="130000"/>
              </a:lnSpc>
              <a:spcBef>
                <a:spcPts val="600"/>
              </a:spcBef>
              <a:spcAft>
                <a:spcPts val="0"/>
              </a:spcAft>
              <a:buSzPts val="1300"/>
              <a:buChar char="●"/>
            </a:pPr>
            <a:r>
              <a:rPr lang="en" sz="1400"/>
              <a:t>Custom </a:t>
            </a:r>
            <a:r>
              <a:rPr lang="en" sz="1400"/>
              <a:t>API Policies</a:t>
            </a:r>
            <a:endParaRPr sz="1400"/>
          </a:p>
          <a:p>
            <a:pPr indent="457200" lvl="0" marL="457200" rtl="0" algn="l">
              <a:lnSpc>
                <a:spcPct val="130000"/>
              </a:lnSpc>
              <a:spcBef>
                <a:spcPts val="600"/>
              </a:spcBef>
              <a:spcAft>
                <a:spcPts val="0"/>
              </a:spcAft>
              <a:buClr>
                <a:schemeClr val="dk1"/>
              </a:buClr>
              <a:buSzPts val="1100"/>
              <a:buFont typeface="Arial"/>
              <a:buNone/>
            </a:pPr>
            <a:r>
              <a:rPr i="1" lang="en" sz="1100"/>
              <a:t>Examples:</a:t>
            </a:r>
            <a:endParaRPr i="1" sz="1100"/>
          </a:p>
          <a:p>
            <a:pPr indent="457200" lvl="0" marL="457200" rtl="0" algn="l">
              <a:lnSpc>
                <a:spcPct val="130000"/>
              </a:lnSpc>
              <a:spcBef>
                <a:spcPts val="600"/>
              </a:spcBef>
              <a:spcAft>
                <a:spcPts val="0"/>
              </a:spcAft>
              <a:buClr>
                <a:schemeClr val="dk1"/>
              </a:buClr>
              <a:buSzPts val="1100"/>
              <a:buFont typeface="Arial"/>
              <a:buNone/>
            </a:pPr>
            <a:r>
              <a:rPr lang="en" sz="1100"/>
              <a:t>Adding a custom API Policy for Choreo Connect</a:t>
            </a:r>
            <a:endParaRPr sz="1100"/>
          </a:p>
          <a:p>
            <a:pPr indent="0" lvl="0" marL="457200" rtl="0" algn="l">
              <a:lnSpc>
                <a:spcPct val="130000"/>
              </a:lnSpc>
              <a:spcBef>
                <a:spcPts val="600"/>
              </a:spcBef>
              <a:spcAft>
                <a:spcPts val="0"/>
              </a:spcAft>
              <a:buClr>
                <a:schemeClr val="dk1"/>
              </a:buClr>
              <a:buSzPts val="1100"/>
              <a:buFont typeface="Arial"/>
              <a:buNone/>
            </a:pPr>
            <a:r>
              <a:rPr lang="en" sz="1100"/>
              <a:t>	Link: </a:t>
            </a:r>
            <a:r>
              <a:rPr lang="en" sz="1100" u="sng">
                <a:solidFill>
                  <a:schemeClr val="hlink"/>
                </a:solidFill>
                <a:hlinkClick r:id="rId4"/>
              </a:rPr>
              <a:t>Create a Custom Choreo Connect Policy</a:t>
            </a:r>
            <a:endParaRPr sz="1100"/>
          </a:p>
          <a:p>
            <a:pPr indent="0" lvl="0" marL="0" rtl="0" algn="l">
              <a:lnSpc>
                <a:spcPct val="130000"/>
              </a:lnSpc>
              <a:spcBef>
                <a:spcPts val="600"/>
              </a:spcBef>
              <a:spcAft>
                <a:spcPts val="0"/>
              </a:spcAft>
              <a:buSzPts val="1500"/>
              <a:buNone/>
            </a:pPr>
            <a:r>
              <a:t/>
            </a:r>
            <a:endParaRPr sz="1400"/>
          </a:p>
        </p:txBody>
      </p:sp>
      <p:sp>
        <p:nvSpPr>
          <p:cNvPr id="298" name="Google Shape;298;p34"/>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Extension Points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API Runtime Overview (JWT token)</a:t>
            </a:r>
            <a:endParaRPr/>
          </a:p>
        </p:txBody>
      </p:sp>
      <p:pic>
        <p:nvPicPr>
          <p:cNvPr id="159" name="Google Shape;159;p21"/>
          <p:cNvPicPr preferRelativeResize="0"/>
          <p:nvPr/>
        </p:nvPicPr>
        <p:blipFill rotWithShape="1">
          <a:blip r:embed="rId3">
            <a:alphaModFix/>
          </a:blip>
          <a:srcRect b="0" l="0" r="0" t="0"/>
          <a:stretch/>
        </p:blipFill>
        <p:spPr>
          <a:xfrm>
            <a:off x="4665800" y="1614188"/>
            <a:ext cx="911075" cy="1134375"/>
          </a:xfrm>
          <a:prstGeom prst="rect">
            <a:avLst/>
          </a:prstGeom>
          <a:noFill/>
          <a:ln>
            <a:noFill/>
          </a:ln>
        </p:spPr>
      </p:pic>
      <p:grpSp>
        <p:nvGrpSpPr>
          <p:cNvPr id="160" name="Google Shape;160;p21"/>
          <p:cNvGrpSpPr/>
          <p:nvPr/>
        </p:nvGrpSpPr>
        <p:grpSpPr>
          <a:xfrm>
            <a:off x="7006750" y="1555224"/>
            <a:ext cx="1279025" cy="1252299"/>
            <a:chOff x="6852800" y="1378411"/>
            <a:chExt cx="1279025" cy="1252299"/>
          </a:xfrm>
        </p:grpSpPr>
        <p:pic>
          <p:nvPicPr>
            <p:cNvPr id="161" name="Google Shape;161;p21"/>
            <p:cNvPicPr preferRelativeResize="0"/>
            <p:nvPr/>
          </p:nvPicPr>
          <p:blipFill rotWithShape="1">
            <a:blip r:embed="rId4">
              <a:alphaModFix/>
            </a:blip>
            <a:srcRect b="0" l="0" r="0" t="0"/>
            <a:stretch/>
          </p:blipFill>
          <p:spPr>
            <a:xfrm>
              <a:off x="6852800" y="1378411"/>
              <a:ext cx="1279025" cy="1252299"/>
            </a:xfrm>
            <a:prstGeom prst="rect">
              <a:avLst/>
            </a:prstGeom>
            <a:noFill/>
            <a:ln>
              <a:noFill/>
            </a:ln>
          </p:spPr>
        </p:pic>
        <p:pic>
          <p:nvPicPr>
            <p:cNvPr id="162" name="Google Shape;162;p21"/>
            <p:cNvPicPr preferRelativeResize="0"/>
            <p:nvPr/>
          </p:nvPicPr>
          <p:blipFill rotWithShape="1">
            <a:blip r:embed="rId5">
              <a:alphaModFix/>
            </a:blip>
            <a:srcRect b="0" l="0" r="0" t="0"/>
            <a:stretch/>
          </p:blipFill>
          <p:spPr>
            <a:xfrm>
              <a:off x="7369889" y="1540752"/>
              <a:ext cx="562759" cy="551000"/>
            </a:xfrm>
            <a:prstGeom prst="rect">
              <a:avLst/>
            </a:prstGeom>
            <a:noFill/>
            <a:ln>
              <a:noFill/>
            </a:ln>
          </p:spPr>
        </p:pic>
      </p:grpSp>
      <p:pic>
        <p:nvPicPr>
          <p:cNvPr id="163" name="Google Shape;163;p21"/>
          <p:cNvPicPr preferRelativeResize="0"/>
          <p:nvPr/>
        </p:nvPicPr>
        <p:blipFill rotWithShape="1">
          <a:blip r:embed="rId6">
            <a:alphaModFix/>
          </a:blip>
          <a:srcRect b="0" l="0" r="0" t="0"/>
          <a:stretch/>
        </p:blipFill>
        <p:spPr>
          <a:xfrm>
            <a:off x="1941025" y="1686362"/>
            <a:ext cx="990026" cy="990026"/>
          </a:xfrm>
          <a:prstGeom prst="rect">
            <a:avLst/>
          </a:prstGeom>
          <a:noFill/>
          <a:ln>
            <a:noFill/>
          </a:ln>
        </p:spPr>
      </p:pic>
      <p:pic>
        <p:nvPicPr>
          <p:cNvPr id="164" name="Google Shape;164;p21"/>
          <p:cNvPicPr preferRelativeResize="0"/>
          <p:nvPr/>
        </p:nvPicPr>
        <p:blipFill rotWithShape="1">
          <a:blip r:embed="rId7">
            <a:alphaModFix/>
          </a:blip>
          <a:srcRect b="0" l="0" r="0" t="0"/>
          <a:stretch/>
        </p:blipFill>
        <p:spPr>
          <a:xfrm>
            <a:off x="574525" y="1765899"/>
            <a:ext cx="780751" cy="780751"/>
          </a:xfrm>
          <a:prstGeom prst="rect">
            <a:avLst/>
          </a:prstGeom>
          <a:noFill/>
          <a:ln>
            <a:noFill/>
          </a:ln>
        </p:spPr>
      </p:pic>
      <p:cxnSp>
        <p:nvCxnSpPr>
          <p:cNvPr id="165" name="Google Shape;165;p21"/>
          <p:cNvCxnSpPr/>
          <p:nvPr/>
        </p:nvCxnSpPr>
        <p:spPr>
          <a:xfrm>
            <a:off x="3104150" y="2014788"/>
            <a:ext cx="1244100" cy="0"/>
          </a:xfrm>
          <a:prstGeom prst="straightConnector1">
            <a:avLst/>
          </a:prstGeom>
          <a:noFill/>
          <a:ln cap="flat" cmpd="sng" w="9525">
            <a:solidFill>
              <a:schemeClr val="dk2"/>
            </a:solidFill>
            <a:prstDash val="solid"/>
            <a:round/>
            <a:headEnd len="sm" w="sm" type="none"/>
            <a:tailEnd len="med" w="med" type="triangle"/>
          </a:ln>
        </p:spPr>
      </p:cxnSp>
      <p:cxnSp>
        <p:nvCxnSpPr>
          <p:cNvPr id="166" name="Google Shape;166;p21"/>
          <p:cNvCxnSpPr/>
          <p:nvPr/>
        </p:nvCxnSpPr>
        <p:spPr>
          <a:xfrm rot="10800000">
            <a:off x="3092900" y="2347963"/>
            <a:ext cx="1266600" cy="0"/>
          </a:xfrm>
          <a:prstGeom prst="straightConnector1">
            <a:avLst/>
          </a:prstGeom>
          <a:noFill/>
          <a:ln cap="flat" cmpd="sng" w="9525">
            <a:solidFill>
              <a:schemeClr val="dk2"/>
            </a:solidFill>
            <a:prstDash val="solid"/>
            <a:round/>
            <a:headEnd len="sm" w="sm" type="none"/>
            <a:tailEnd len="med" w="med" type="triangle"/>
          </a:ln>
        </p:spPr>
      </p:cxnSp>
      <p:cxnSp>
        <p:nvCxnSpPr>
          <p:cNvPr id="167" name="Google Shape;167;p21"/>
          <p:cNvCxnSpPr/>
          <p:nvPr/>
        </p:nvCxnSpPr>
        <p:spPr>
          <a:xfrm>
            <a:off x="5675200" y="2014788"/>
            <a:ext cx="1244100" cy="0"/>
          </a:xfrm>
          <a:prstGeom prst="straightConnector1">
            <a:avLst/>
          </a:prstGeom>
          <a:noFill/>
          <a:ln cap="flat" cmpd="sng" w="9525">
            <a:solidFill>
              <a:schemeClr val="dk2"/>
            </a:solidFill>
            <a:prstDash val="solid"/>
            <a:round/>
            <a:headEnd len="sm" w="sm" type="none"/>
            <a:tailEnd len="med" w="med" type="triangle"/>
          </a:ln>
        </p:spPr>
      </p:cxnSp>
      <p:cxnSp>
        <p:nvCxnSpPr>
          <p:cNvPr id="168" name="Google Shape;168;p21"/>
          <p:cNvCxnSpPr/>
          <p:nvPr/>
        </p:nvCxnSpPr>
        <p:spPr>
          <a:xfrm rot="10800000">
            <a:off x="5663950" y="2347963"/>
            <a:ext cx="1266600" cy="0"/>
          </a:xfrm>
          <a:prstGeom prst="straightConnector1">
            <a:avLst/>
          </a:prstGeom>
          <a:noFill/>
          <a:ln cap="flat" cmpd="sng" w="9525">
            <a:solidFill>
              <a:schemeClr val="dk2"/>
            </a:solidFill>
            <a:prstDash val="solid"/>
            <a:round/>
            <a:headEnd len="sm" w="sm" type="none"/>
            <a:tailEnd len="med" w="med" type="triangle"/>
          </a:ln>
        </p:spPr>
      </p:cxnSp>
      <p:sp>
        <p:nvSpPr>
          <p:cNvPr id="169" name="Google Shape;169;p21"/>
          <p:cNvSpPr txBox="1"/>
          <p:nvPr/>
        </p:nvSpPr>
        <p:spPr>
          <a:xfrm>
            <a:off x="325450" y="2546650"/>
            <a:ext cx="12789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{app_user}</a:t>
            </a:r>
            <a:endParaRPr b="1" i="0" sz="1400" u="none" cap="none" strike="noStrike">
              <a:solidFill>
                <a:srgbClr val="000000"/>
              </a:solidFill>
              <a:latin typeface="Source Code Pro"/>
              <a:ea typeface="Source Code Pro"/>
              <a:cs typeface="Source Code Pro"/>
              <a:sym typeface="Source Code Pro"/>
            </a:endParaRPr>
          </a:p>
        </p:txBody>
      </p:sp>
      <p:sp>
        <p:nvSpPr>
          <p:cNvPr id="170" name="Google Shape;170;p21"/>
          <p:cNvSpPr txBox="1"/>
          <p:nvPr/>
        </p:nvSpPr>
        <p:spPr>
          <a:xfrm>
            <a:off x="1641726" y="2571750"/>
            <a:ext cx="15942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{application}</a:t>
            </a:r>
            <a:endParaRPr b="1" i="0" sz="1400" u="none" cap="none" strike="noStrike">
              <a:solidFill>
                <a:srgbClr val="000000"/>
              </a:solidFill>
              <a:latin typeface="Source Code Pro"/>
              <a:ea typeface="Source Code Pro"/>
              <a:cs typeface="Source Code Pro"/>
              <a:sym typeface="Source Code Pro"/>
            </a:endParaRPr>
          </a:p>
        </p:txBody>
      </p:sp>
      <p:sp>
        <p:nvSpPr>
          <p:cNvPr id="171" name="Google Shape;171;p21"/>
          <p:cNvSpPr txBox="1"/>
          <p:nvPr/>
        </p:nvSpPr>
        <p:spPr>
          <a:xfrm>
            <a:off x="6849163" y="2681150"/>
            <a:ext cx="15942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{services}</a:t>
            </a:r>
            <a:endParaRPr b="1" i="0" sz="1400" u="none" cap="none" strike="noStrike">
              <a:solidFill>
                <a:srgbClr val="000000"/>
              </a:solidFill>
              <a:latin typeface="Source Code Pro"/>
              <a:ea typeface="Source Code Pro"/>
              <a:cs typeface="Source Code Pro"/>
              <a:sym typeface="Source Code Pro"/>
            </a:endParaRPr>
          </a:p>
        </p:txBody>
      </p:sp>
      <p:sp>
        <p:nvSpPr>
          <p:cNvPr id="172" name="Google Shape;172;p21"/>
          <p:cNvSpPr txBox="1"/>
          <p:nvPr/>
        </p:nvSpPr>
        <p:spPr>
          <a:xfrm>
            <a:off x="3340300" y="1686350"/>
            <a:ext cx="6495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{1}</a:t>
            </a:r>
            <a:endParaRPr b="1" i="0" sz="1400" u="none" cap="none" strike="noStrike">
              <a:solidFill>
                <a:srgbClr val="000000"/>
              </a:solidFill>
              <a:latin typeface="Source Code Pro"/>
              <a:ea typeface="Source Code Pro"/>
              <a:cs typeface="Source Code Pro"/>
              <a:sym typeface="Source Code Pro"/>
            </a:endParaRPr>
          </a:p>
        </p:txBody>
      </p:sp>
      <p:sp>
        <p:nvSpPr>
          <p:cNvPr id="173" name="Google Shape;173;p21"/>
          <p:cNvSpPr txBox="1"/>
          <p:nvPr/>
        </p:nvSpPr>
        <p:spPr>
          <a:xfrm>
            <a:off x="5894425" y="1614200"/>
            <a:ext cx="6495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{2}</a:t>
            </a:r>
            <a:endParaRPr b="1" i="0" sz="1400" u="none" cap="none" strike="noStrike">
              <a:solidFill>
                <a:srgbClr val="000000"/>
              </a:solidFill>
              <a:latin typeface="Source Code Pro"/>
              <a:ea typeface="Source Code Pro"/>
              <a:cs typeface="Source Code Pro"/>
              <a:sym typeface="Source Code Pro"/>
            </a:endParaRPr>
          </a:p>
        </p:txBody>
      </p:sp>
      <p:sp>
        <p:nvSpPr>
          <p:cNvPr id="174" name="Google Shape;174;p21"/>
          <p:cNvSpPr txBox="1"/>
          <p:nvPr/>
        </p:nvSpPr>
        <p:spPr>
          <a:xfrm>
            <a:off x="6029400" y="2347975"/>
            <a:ext cx="6495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{3}</a:t>
            </a:r>
            <a:endParaRPr b="1" i="0" sz="1400" u="none" cap="none" strike="noStrike">
              <a:solidFill>
                <a:srgbClr val="000000"/>
              </a:solidFill>
              <a:latin typeface="Source Code Pro"/>
              <a:ea typeface="Source Code Pro"/>
              <a:cs typeface="Source Code Pro"/>
              <a:sym typeface="Source Code Pro"/>
            </a:endParaRPr>
          </a:p>
        </p:txBody>
      </p:sp>
      <p:sp>
        <p:nvSpPr>
          <p:cNvPr id="175" name="Google Shape;175;p21"/>
          <p:cNvSpPr txBox="1"/>
          <p:nvPr/>
        </p:nvSpPr>
        <p:spPr>
          <a:xfrm>
            <a:off x="3367588" y="2347975"/>
            <a:ext cx="649500" cy="38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{4}</a:t>
            </a:r>
            <a:endParaRPr b="1"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API Gateway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nvSpPr>
        <p:spPr>
          <a:xfrm>
            <a:off x="2824663" y="4536975"/>
            <a:ext cx="3110700" cy="42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     </a:t>
            </a:r>
            <a:r>
              <a:rPr b="0" i="0" lang="en" sz="1400" u="sng" cap="none" strike="noStrike">
                <a:solidFill>
                  <a:schemeClr val="hlink"/>
                </a:solidFill>
                <a:latin typeface="Roboto"/>
                <a:ea typeface="Roboto"/>
                <a:cs typeface="Roboto"/>
                <a:sym typeface="Roboto"/>
                <a:hlinkClick r:id="rId3"/>
              </a:rPr>
              <a:t>Overview of the API Gateway</a:t>
            </a:r>
            <a:endParaRPr b="0" i="0" sz="1400" u="none" cap="none" strike="noStrike">
              <a:solidFill>
                <a:srgbClr val="000000"/>
              </a:solidFill>
              <a:latin typeface="Roboto"/>
              <a:ea typeface="Roboto"/>
              <a:cs typeface="Roboto"/>
              <a:sym typeface="Roboto"/>
            </a:endParaRPr>
          </a:p>
        </p:txBody>
      </p:sp>
      <p:pic>
        <p:nvPicPr>
          <p:cNvPr id="186" name="Google Shape;186;p23"/>
          <p:cNvPicPr preferRelativeResize="0"/>
          <p:nvPr/>
        </p:nvPicPr>
        <p:blipFill rotWithShape="1">
          <a:blip r:embed="rId4">
            <a:alphaModFix/>
          </a:blip>
          <a:srcRect b="0" l="0" r="0" t="0"/>
          <a:stretch/>
        </p:blipFill>
        <p:spPr>
          <a:xfrm>
            <a:off x="2523838" y="1023275"/>
            <a:ext cx="4096317" cy="3372200"/>
          </a:xfrm>
          <a:prstGeom prst="rect">
            <a:avLst/>
          </a:prstGeom>
          <a:noFill/>
          <a:ln>
            <a:noFill/>
          </a:ln>
        </p:spPr>
      </p:pic>
      <p:sp>
        <p:nvSpPr>
          <p:cNvPr id="187" name="Google Shape;187;p23"/>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API Gateway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idx="1" type="body"/>
          </p:nvPr>
        </p:nvSpPr>
        <p:spPr>
          <a:xfrm>
            <a:off x="717750" y="950300"/>
            <a:ext cx="77085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WSO2 API Gateway, which is powered by Apache Synapse, is an API proxy which enforces policies for API requests.</a:t>
            </a:r>
            <a:endParaRPr/>
          </a:p>
          <a:p>
            <a:pPr indent="-323850" lvl="0" marL="457200" rtl="0" algn="l">
              <a:lnSpc>
                <a:spcPct val="130000"/>
              </a:lnSpc>
              <a:spcBef>
                <a:spcPts val="0"/>
              </a:spcBef>
              <a:spcAft>
                <a:spcPts val="0"/>
              </a:spcAft>
              <a:buSzPts val="1500"/>
              <a:buChar char="●"/>
            </a:pPr>
            <a:r>
              <a:rPr lang="en"/>
              <a:t>It secures and manages API calls by intercepting API requests and applying policies such as </a:t>
            </a:r>
            <a:r>
              <a:rPr lang="en"/>
              <a:t>rate limiting</a:t>
            </a:r>
            <a:r>
              <a:rPr lang="en"/>
              <a:t>, message mediation</a:t>
            </a:r>
            <a:r>
              <a:rPr lang="en"/>
              <a:t> and security using handlers and managing API statistics. </a:t>
            </a:r>
            <a:endParaRPr/>
          </a:p>
          <a:p>
            <a:pPr indent="-323850" lvl="0" marL="457200" rtl="0" algn="l">
              <a:lnSpc>
                <a:spcPct val="130000"/>
              </a:lnSpc>
              <a:spcBef>
                <a:spcPts val="0"/>
              </a:spcBef>
              <a:spcAft>
                <a:spcPts val="0"/>
              </a:spcAft>
              <a:buSzPts val="1500"/>
              <a:buChar char="●"/>
            </a:pPr>
            <a:r>
              <a:rPr lang="en"/>
              <a:t>After validating all policies, the Gateway passes API calls to the actual back end. </a:t>
            </a:r>
            <a:endParaRPr/>
          </a:p>
          <a:p>
            <a:pPr indent="-323850" lvl="0" marL="457200" rtl="0" algn="l">
              <a:lnSpc>
                <a:spcPct val="130000"/>
              </a:lnSpc>
              <a:spcBef>
                <a:spcPts val="0"/>
              </a:spcBef>
              <a:spcAft>
                <a:spcPts val="0"/>
              </a:spcAft>
              <a:buSzPts val="1500"/>
              <a:buChar char="●"/>
            </a:pPr>
            <a:r>
              <a:rPr lang="en"/>
              <a:t>When the API Manager is running, you can access the Gateway via https://&lt;GW_HOST&gt;:8243 or http://&lt;GW_HOST&gt;:8280.</a:t>
            </a:r>
            <a:endParaRPr/>
          </a:p>
          <a:p>
            <a:pPr indent="0" lvl="0" marL="0" rtl="0" algn="l">
              <a:lnSpc>
                <a:spcPct val="130000"/>
              </a:lnSpc>
              <a:spcBef>
                <a:spcPts val="600"/>
              </a:spcBef>
              <a:spcAft>
                <a:spcPts val="0"/>
              </a:spcAft>
              <a:buClr>
                <a:schemeClr val="dk1"/>
              </a:buClr>
              <a:buSzPts val="1100"/>
              <a:buFont typeface="Arial"/>
              <a:buNone/>
            </a:pPr>
            <a:r>
              <a:t/>
            </a:r>
            <a:endParaRPr/>
          </a:p>
          <a:p>
            <a:pPr indent="0" lvl="0" marL="0" rtl="0" algn="l">
              <a:lnSpc>
                <a:spcPct val="130000"/>
              </a:lnSpc>
              <a:spcBef>
                <a:spcPts val="600"/>
              </a:spcBef>
              <a:spcAft>
                <a:spcPts val="0"/>
              </a:spcAft>
              <a:buSzPts val="1500"/>
              <a:buNone/>
            </a:pPr>
            <a:r>
              <a:t/>
            </a:r>
            <a:endParaRPr/>
          </a:p>
        </p:txBody>
      </p:sp>
      <p:sp>
        <p:nvSpPr>
          <p:cNvPr id="193" name="Google Shape;193;p24"/>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WSO2 API Gateway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gateway-vis.png" id="198" name="Google Shape;198;p25"/>
          <p:cNvPicPr preferRelativeResize="0"/>
          <p:nvPr/>
        </p:nvPicPr>
        <p:blipFill rotWithShape="1">
          <a:blip r:embed="rId3">
            <a:alphaModFix/>
          </a:blip>
          <a:srcRect b="0" l="0" r="0" t="0"/>
          <a:stretch/>
        </p:blipFill>
        <p:spPr>
          <a:xfrm>
            <a:off x="678238" y="910000"/>
            <a:ext cx="7807069" cy="3369300"/>
          </a:xfrm>
          <a:prstGeom prst="rect">
            <a:avLst/>
          </a:prstGeom>
          <a:noFill/>
          <a:ln>
            <a:noFill/>
          </a:ln>
        </p:spPr>
      </p:pic>
      <p:sp>
        <p:nvSpPr>
          <p:cNvPr id="199" name="Google Shape;199;p25"/>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API Gateway Architecture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6"/>
          <p:cNvPicPr preferRelativeResize="0"/>
          <p:nvPr/>
        </p:nvPicPr>
        <p:blipFill rotWithShape="1">
          <a:blip r:embed="rId3">
            <a:alphaModFix/>
          </a:blip>
          <a:srcRect b="0" l="0" r="0" t="0"/>
          <a:stretch/>
        </p:blipFill>
        <p:spPr>
          <a:xfrm>
            <a:off x="232550" y="881800"/>
            <a:ext cx="8678901" cy="3758075"/>
          </a:xfrm>
          <a:prstGeom prst="rect">
            <a:avLst/>
          </a:prstGeom>
          <a:noFill/>
          <a:ln>
            <a:noFill/>
          </a:ln>
        </p:spPr>
      </p:pic>
      <p:graphicFrame>
        <p:nvGraphicFramePr>
          <p:cNvPr id="205" name="Google Shape;205;p26"/>
          <p:cNvGraphicFramePr/>
          <p:nvPr/>
        </p:nvGraphicFramePr>
        <p:xfrm>
          <a:off x="256838" y="557125"/>
          <a:ext cx="3000000" cy="3000000"/>
        </p:xfrm>
        <a:graphic>
          <a:graphicData uri="http://schemas.openxmlformats.org/drawingml/2006/table">
            <a:tbl>
              <a:tblPr>
                <a:noFill/>
                <a:tableStyleId>{442D0F4B-F08F-4270-BB55-F8630CCA6A5A}</a:tableStyleId>
              </a:tblPr>
              <a:tblGrid>
                <a:gridCol w="1466625"/>
                <a:gridCol w="7163700"/>
              </a:tblGrid>
              <a:tr h="288575">
                <a:tc>
                  <a:txBody>
                    <a:bodyPr/>
                    <a:lstStyle/>
                    <a:p>
                      <a:pPr indent="0" lvl="0" marL="0" marR="9144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a:ea typeface="Roboto"/>
                          <a:cs typeface="Roboto"/>
                          <a:sym typeface="Roboto"/>
                        </a:rPr>
                        <a:t>Component</a:t>
                      </a:r>
                      <a:endParaRPr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9999"/>
                    </a:solidFill>
                  </a:tcPr>
                </a:tc>
                <a:tc>
                  <a:txBody>
                    <a:bodyPr/>
                    <a:lstStyle/>
                    <a:p>
                      <a:pPr indent="0" lvl="0" marL="0" marR="91440" rtl="0" algn="l">
                        <a:lnSpc>
                          <a:spcPct val="100000"/>
                        </a:lnSpc>
                        <a:spcBef>
                          <a:spcPts val="0"/>
                        </a:spcBef>
                        <a:spcAft>
                          <a:spcPts val="0"/>
                        </a:spcAft>
                        <a:buClr>
                          <a:srgbClr val="000000"/>
                        </a:buClr>
                        <a:buSzPts val="1100"/>
                        <a:buFont typeface="Arial"/>
                        <a:buNone/>
                      </a:pPr>
                      <a:r>
                        <a:rPr lang="en" sz="1200" u="none" cap="none" strike="noStrike">
                          <a:solidFill>
                            <a:srgbClr val="FFFFFF"/>
                          </a:solidFill>
                          <a:latin typeface="Roboto"/>
                          <a:ea typeface="Roboto"/>
                          <a:cs typeface="Roboto"/>
                          <a:sym typeface="Roboto"/>
                        </a:rPr>
                        <a:t>Usage</a:t>
                      </a:r>
                      <a:endParaRPr sz="1200" u="none" cap="none" strike="noStrike">
                        <a:solidFill>
                          <a:srgbClr val="FFFFFF"/>
                        </a:solidFill>
                        <a:latin typeface="Roboto"/>
                        <a:ea typeface="Roboto"/>
                        <a:cs typeface="Roboto"/>
                        <a:sym typeface="Roboto"/>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9999"/>
                    </a:solidFill>
                  </a:tcPr>
                </a:tc>
              </a:tr>
              <a:tr h="936725">
                <a:tc>
                  <a:txBody>
                    <a:bodyPr/>
                    <a:lstStyle/>
                    <a:p>
                      <a:pPr indent="0" lvl="0" marL="91440" marR="91440" rtl="0" algn="ctr">
                        <a:lnSpc>
                          <a:spcPct val="100000"/>
                        </a:lnSpc>
                        <a:spcBef>
                          <a:spcPts val="0"/>
                        </a:spcBef>
                        <a:spcAft>
                          <a:spcPts val="0"/>
                        </a:spcAft>
                        <a:buClr>
                          <a:schemeClr val="dk1"/>
                        </a:buClr>
                        <a:buSzPts val="1100"/>
                        <a:buFont typeface="Arial"/>
                        <a:buNone/>
                      </a:pPr>
                      <a:r>
                        <a:rPr lang="en" sz="1200" u="none" cap="none" strike="noStrike">
                          <a:solidFill>
                            <a:srgbClr val="FFFFFF"/>
                          </a:solidFill>
                          <a:latin typeface="Roboto"/>
                          <a:ea typeface="Roboto"/>
                          <a:cs typeface="Roboto"/>
                          <a:sym typeface="Roboto"/>
                        </a:rPr>
                        <a:t>Transports</a:t>
                      </a:r>
                      <a:endParaRPr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7300"/>
                    </a:solidFill>
                  </a:tcPr>
                </a:tc>
                <a:tc>
                  <a:txBody>
                    <a:bodyPr/>
                    <a:lstStyle/>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When an API request first hits the WSO2 API Gateway it is received by the HTTP/HTTPS transports.</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The transport is responsible for carrying messages that are in a specific format.</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The transport provides a receiver, which is used to receive messages, and a sender, which is used to send messages.</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r>
              <a:tr h="850075">
                <a:tc>
                  <a:txBody>
                    <a:bodyPr/>
                    <a:lstStyle/>
                    <a:p>
                      <a:pPr indent="0" lvl="0" marL="91440" marR="91440" rtl="0" algn="ctr">
                        <a:lnSpc>
                          <a:spcPct val="100000"/>
                        </a:lnSpc>
                        <a:spcBef>
                          <a:spcPts val="0"/>
                        </a:spcBef>
                        <a:spcAft>
                          <a:spcPts val="0"/>
                        </a:spcAft>
                        <a:buClr>
                          <a:schemeClr val="dk1"/>
                        </a:buClr>
                        <a:buSzPts val="1100"/>
                        <a:buFont typeface="Arial"/>
                        <a:buNone/>
                      </a:pPr>
                      <a:r>
                        <a:rPr lang="en" sz="1200" u="none" cap="none" strike="noStrike">
                          <a:solidFill>
                            <a:srgbClr val="FFFFFF"/>
                          </a:solidFill>
                          <a:latin typeface="Roboto"/>
                          <a:ea typeface="Roboto"/>
                          <a:cs typeface="Roboto"/>
                          <a:sym typeface="Roboto"/>
                        </a:rPr>
                        <a:t>Message Processors</a:t>
                      </a:r>
                      <a:endParaRPr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7300"/>
                    </a:solidFill>
                  </a:tcPr>
                </a:tc>
                <a:tc>
                  <a:txBody>
                    <a:bodyPr/>
                    <a:lstStyle/>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Then the receiving transport selects a message builder based on the message's content type. </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It uses the builder to process the message's raw payload data and convert it into a common XML, which the Gateway mediation engine can then read and understand.</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The Gateway includes message builders for text-based and binary content.</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r>
              <a:tr h="1329650">
                <a:tc>
                  <a:txBody>
                    <a:bodyPr/>
                    <a:lstStyle/>
                    <a:p>
                      <a:pPr indent="0" lvl="0" marL="0" marR="91440" rtl="0" algn="ctr">
                        <a:lnSpc>
                          <a:spcPct val="100000"/>
                        </a:lnSpc>
                        <a:spcBef>
                          <a:spcPts val="0"/>
                        </a:spcBef>
                        <a:spcAft>
                          <a:spcPts val="0"/>
                        </a:spcAft>
                        <a:buClr>
                          <a:schemeClr val="dk1"/>
                        </a:buClr>
                        <a:buSzPts val="1100"/>
                        <a:buFont typeface="Arial"/>
                        <a:buNone/>
                      </a:pPr>
                      <a:r>
                        <a:rPr lang="en" sz="1200" u="none" cap="none" strike="noStrike">
                          <a:solidFill>
                            <a:srgbClr val="FFFFFF"/>
                          </a:solidFill>
                          <a:latin typeface="Roboto"/>
                          <a:ea typeface="Roboto"/>
                          <a:cs typeface="Roboto"/>
                          <a:sym typeface="Roboto"/>
                        </a:rPr>
                        <a:t>Handlers</a:t>
                      </a:r>
                      <a:endParaRPr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7300"/>
                    </a:solidFill>
                  </a:tcPr>
                </a:tc>
                <a:tc>
                  <a:txBody>
                    <a:bodyPr/>
                    <a:lstStyle/>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Then the request is passed through a set of handlers that applies the quality of services on the request message.</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Further, it enforces security, rate-limiting,</a:t>
                      </a:r>
                      <a:r>
                        <a:rPr lang="en" sz="1200">
                          <a:solidFill>
                            <a:srgbClr val="434343"/>
                          </a:solidFill>
                          <a:latin typeface="Roboto"/>
                          <a:ea typeface="Roboto"/>
                          <a:cs typeface="Roboto"/>
                          <a:sym typeface="Roboto"/>
                        </a:rPr>
                        <a:t>, </a:t>
                      </a:r>
                      <a:r>
                        <a:rPr lang="en" sz="1200" u="none" cap="none" strike="noStrike">
                          <a:solidFill>
                            <a:srgbClr val="434343"/>
                          </a:solidFill>
                          <a:latin typeface="Roboto"/>
                          <a:ea typeface="Roboto"/>
                          <a:cs typeface="Roboto"/>
                          <a:sym typeface="Roboto"/>
                        </a:rPr>
                        <a:t>and transformations if any on API requests while feeding valuable information of these requests to API Analytics.</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aphicFrame>
        <p:nvGraphicFramePr>
          <p:cNvPr id="210" name="Google Shape;210;p27"/>
          <p:cNvGraphicFramePr/>
          <p:nvPr/>
        </p:nvGraphicFramePr>
        <p:xfrm>
          <a:off x="256838" y="557125"/>
          <a:ext cx="3000000" cy="3000000"/>
        </p:xfrm>
        <a:graphic>
          <a:graphicData uri="http://schemas.openxmlformats.org/drawingml/2006/table">
            <a:tbl>
              <a:tblPr>
                <a:noFill/>
                <a:tableStyleId>{442D0F4B-F08F-4270-BB55-F8630CCA6A5A}</a:tableStyleId>
              </a:tblPr>
              <a:tblGrid>
                <a:gridCol w="1466625"/>
                <a:gridCol w="7163700"/>
              </a:tblGrid>
              <a:tr h="288575">
                <a:tc>
                  <a:txBody>
                    <a:bodyPr/>
                    <a:lstStyle/>
                    <a:p>
                      <a:pPr indent="0" lvl="0" marL="0" marR="91440" rtl="0" algn="l">
                        <a:lnSpc>
                          <a:spcPct val="100000"/>
                        </a:lnSpc>
                        <a:spcBef>
                          <a:spcPts val="0"/>
                        </a:spcBef>
                        <a:spcAft>
                          <a:spcPts val="0"/>
                        </a:spcAft>
                        <a:buClr>
                          <a:srgbClr val="000000"/>
                        </a:buClr>
                        <a:buSzPts val="1200"/>
                        <a:buFont typeface="Arial"/>
                        <a:buNone/>
                      </a:pPr>
                      <a:r>
                        <a:rPr lang="en" sz="1200" u="none" cap="none" strike="noStrike">
                          <a:solidFill>
                            <a:srgbClr val="FFFFFF"/>
                          </a:solidFill>
                          <a:latin typeface="Roboto"/>
                          <a:ea typeface="Roboto"/>
                          <a:cs typeface="Roboto"/>
                          <a:sym typeface="Roboto"/>
                        </a:rPr>
                        <a:t>Component</a:t>
                      </a:r>
                      <a:endParaRPr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9999"/>
                    </a:solidFill>
                  </a:tcPr>
                </a:tc>
                <a:tc>
                  <a:txBody>
                    <a:bodyPr/>
                    <a:lstStyle/>
                    <a:p>
                      <a:pPr indent="0" lvl="0" marL="0" marR="91440" rtl="0" algn="l">
                        <a:lnSpc>
                          <a:spcPct val="100000"/>
                        </a:lnSpc>
                        <a:spcBef>
                          <a:spcPts val="0"/>
                        </a:spcBef>
                        <a:spcAft>
                          <a:spcPts val="0"/>
                        </a:spcAft>
                        <a:buClr>
                          <a:srgbClr val="000000"/>
                        </a:buClr>
                        <a:buSzPts val="1100"/>
                        <a:buFont typeface="Arial"/>
                        <a:buNone/>
                      </a:pPr>
                      <a:r>
                        <a:rPr lang="en" sz="1200" u="none" cap="none" strike="noStrike">
                          <a:solidFill>
                            <a:srgbClr val="FFFFFF"/>
                          </a:solidFill>
                          <a:latin typeface="Roboto"/>
                          <a:ea typeface="Roboto"/>
                          <a:cs typeface="Roboto"/>
                          <a:sym typeface="Roboto"/>
                        </a:rPr>
                        <a:t>Usage</a:t>
                      </a:r>
                      <a:endParaRPr sz="1200" u="none" cap="none" strike="noStrike">
                        <a:solidFill>
                          <a:srgbClr val="FFFFFF"/>
                        </a:solidFill>
                        <a:latin typeface="Roboto"/>
                        <a:ea typeface="Roboto"/>
                        <a:cs typeface="Roboto"/>
                        <a:sym typeface="Roboto"/>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9999"/>
                    </a:solidFill>
                  </a:tcPr>
                </a:tc>
              </a:tr>
              <a:tr h="936725">
                <a:tc>
                  <a:txBody>
                    <a:bodyPr/>
                    <a:lstStyle/>
                    <a:p>
                      <a:pPr indent="0" lvl="0" marL="91440" marR="91440" rtl="0" algn="ctr">
                        <a:lnSpc>
                          <a:spcPct val="100000"/>
                        </a:lnSpc>
                        <a:spcBef>
                          <a:spcPts val="0"/>
                        </a:spcBef>
                        <a:spcAft>
                          <a:spcPts val="0"/>
                        </a:spcAft>
                        <a:buClr>
                          <a:schemeClr val="dk1"/>
                        </a:buClr>
                        <a:buSzPts val="1100"/>
                        <a:buFont typeface="Arial"/>
                        <a:buNone/>
                      </a:pPr>
                      <a:r>
                        <a:rPr lang="en" sz="1200">
                          <a:solidFill>
                            <a:srgbClr val="FFFFFF"/>
                          </a:solidFill>
                          <a:latin typeface="Roboto"/>
                          <a:ea typeface="Roboto"/>
                          <a:cs typeface="Roboto"/>
                          <a:sym typeface="Roboto"/>
                        </a:rPr>
                        <a:t>API Policies (</a:t>
                      </a:r>
                      <a:r>
                        <a:rPr lang="en" sz="1200" u="none" cap="none" strike="noStrike">
                          <a:solidFill>
                            <a:srgbClr val="FFFFFF"/>
                          </a:solidFill>
                          <a:latin typeface="Roboto"/>
                          <a:ea typeface="Roboto"/>
                          <a:cs typeface="Roboto"/>
                          <a:sym typeface="Roboto"/>
                        </a:rPr>
                        <a:t>Mediators</a:t>
                      </a:r>
                      <a:r>
                        <a:rPr lang="en" sz="1200" u="none" cap="none" strike="noStrike">
                          <a:solidFill>
                            <a:srgbClr val="FFFFFF"/>
                          </a:solidFill>
                          <a:latin typeface="Roboto"/>
                          <a:ea typeface="Roboto"/>
                          <a:cs typeface="Roboto"/>
                          <a:sym typeface="Roboto"/>
                        </a:rPr>
                        <a:t>)</a:t>
                      </a:r>
                      <a:endParaRPr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7300"/>
                    </a:solidFill>
                  </a:tcPr>
                </a:tc>
                <a:tc>
                  <a:txBody>
                    <a:bodyPr/>
                    <a:lstStyle/>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After the handlers, the message is passed to the mediators.</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Any custom mediation sequence </a:t>
                      </a:r>
                      <a:r>
                        <a:rPr lang="en" sz="1200">
                          <a:solidFill>
                            <a:srgbClr val="434343"/>
                          </a:solidFill>
                          <a:latin typeface="Roboto"/>
                          <a:ea typeface="Roboto"/>
                          <a:cs typeface="Roboto"/>
                          <a:sym typeface="Roboto"/>
                        </a:rPr>
                        <a:t>will be</a:t>
                      </a:r>
                      <a:r>
                        <a:rPr lang="en" sz="1200" u="none" cap="none" strike="noStrike">
                          <a:solidFill>
                            <a:srgbClr val="434343"/>
                          </a:solidFill>
                          <a:latin typeface="Roboto"/>
                          <a:ea typeface="Roboto"/>
                          <a:cs typeface="Roboto"/>
                          <a:sym typeface="Roboto"/>
                        </a:rPr>
                        <a:t> </a:t>
                      </a:r>
                      <a:r>
                        <a:rPr lang="en" sz="1200" u="none" cap="none" strike="noStrike">
                          <a:solidFill>
                            <a:srgbClr val="434343"/>
                          </a:solidFill>
                          <a:latin typeface="Roboto"/>
                          <a:ea typeface="Roboto"/>
                          <a:cs typeface="Roboto"/>
                          <a:sym typeface="Roboto"/>
                        </a:rPr>
                        <a:t>applied</a:t>
                      </a:r>
                      <a:r>
                        <a:rPr lang="en" sz="1200" u="none" cap="none" strike="noStrike">
                          <a:solidFill>
                            <a:srgbClr val="434343"/>
                          </a:solidFill>
                          <a:latin typeface="Roboto"/>
                          <a:ea typeface="Roboto"/>
                          <a:cs typeface="Roboto"/>
                          <a:sym typeface="Roboto"/>
                        </a:rPr>
                        <a:t> as an AP</a:t>
                      </a:r>
                      <a:r>
                        <a:rPr lang="en" sz="1200">
                          <a:solidFill>
                            <a:srgbClr val="434343"/>
                          </a:solidFill>
                          <a:latin typeface="Roboto"/>
                          <a:ea typeface="Roboto"/>
                          <a:cs typeface="Roboto"/>
                          <a:sym typeface="Roboto"/>
                        </a:rPr>
                        <a:t>I Policy.</a:t>
                      </a:r>
                      <a:r>
                        <a:rPr lang="en" sz="1200" u="none" cap="none" strike="noStrike">
                          <a:solidFill>
                            <a:srgbClr val="434343"/>
                          </a:solidFill>
                          <a:latin typeface="Roboto"/>
                          <a:ea typeface="Roboto"/>
                          <a:cs typeface="Roboto"/>
                          <a:sym typeface="Roboto"/>
                        </a:rPr>
                        <a:t> You can change the message type, set header, set payload, etc.</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r>
              <a:tr h="850075">
                <a:tc>
                  <a:txBody>
                    <a:bodyPr/>
                    <a:lstStyle/>
                    <a:p>
                      <a:pPr indent="0" lvl="0" marL="91440" marR="91440" rtl="0" algn="ctr">
                        <a:lnSpc>
                          <a:spcPct val="100000"/>
                        </a:lnSpc>
                        <a:spcBef>
                          <a:spcPts val="0"/>
                        </a:spcBef>
                        <a:spcAft>
                          <a:spcPts val="0"/>
                        </a:spcAft>
                        <a:buClr>
                          <a:schemeClr val="dk1"/>
                        </a:buClr>
                        <a:buSzPts val="1100"/>
                        <a:buFont typeface="Arial"/>
                        <a:buNone/>
                      </a:pPr>
                      <a:r>
                        <a:rPr lang="en" sz="1200" u="none" cap="none" strike="noStrike">
                          <a:solidFill>
                            <a:srgbClr val="FFFFFF"/>
                          </a:solidFill>
                          <a:latin typeface="Roboto"/>
                          <a:ea typeface="Roboto"/>
                          <a:cs typeface="Roboto"/>
                          <a:sym typeface="Roboto"/>
                        </a:rPr>
                        <a:t>Message Formatters</a:t>
                      </a:r>
                      <a:endParaRPr sz="1200" u="none" cap="none" strike="noStrike">
                        <a:solidFill>
                          <a:srgbClr val="FFFFFF"/>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7300"/>
                    </a:solidFill>
                  </a:tcPr>
                </a:tc>
                <a:tc>
                  <a:txBody>
                    <a:bodyPr/>
                    <a:lstStyle/>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After mediators, the message is passed to the message formatters.</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u="none" cap="none" strike="noStrike">
                          <a:solidFill>
                            <a:srgbClr val="434343"/>
                          </a:solidFill>
                          <a:latin typeface="Roboto"/>
                          <a:ea typeface="Roboto"/>
                          <a:cs typeface="Roboto"/>
                          <a:sym typeface="Roboto"/>
                        </a:rPr>
                        <a:t>Message formatters are used to convert the message type to proper format </a:t>
                      </a:r>
                      <a:r>
                        <a:rPr lang="en" sz="1200">
                          <a:solidFill>
                            <a:srgbClr val="434343"/>
                          </a:solidFill>
                          <a:latin typeface="Roboto"/>
                          <a:ea typeface="Roboto"/>
                          <a:cs typeface="Roboto"/>
                          <a:sym typeface="Roboto"/>
                        </a:rPr>
                        <a:t>that</a:t>
                      </a:r>
                      <a:r>
                        <a:rPr lang="en" sz="1200" u="none" cap="none" strike="noStrike">
                          <a:solidFill>
                            <a:srgbClr val="434343"/>
                          </a:solidFill>
                          <a:latin typeface="Roboto"/>
                          <a:ea typeface="Roboto"/>
                          <a:cs typeface="Roboto"/>
                          <a:sym typeface="Roboto"/>
                        </a:rPr>
                        <a:t> needs to be sent to the backend.</a:t>
                      </a:r>
                      <a:endParaRPr sz="1200" u="none" cap="none" strike="noStrike">
                        <a:solidFill>
                          <a:srgbClr val="434343"/>
                        </a:solidFill>
                        <a:latin typeface="Roboto"/>
                        <a:ea typeface="Roboto"/>
                        <a:cs typeface="Roboto"/>
                        <a:sym typeface="Roboto"/>
                      </a:endParaRPr>
                    </a:p>
                    <a:p>
                      <a:pPr indent="-304800" lvl="0" marL="457200" marR="91440" rtl="0" algn="l">
                        <a:lnSpc>
                          <a:spcPct val="130000"/>
                        </a:lnSpc>
                        <a:spcBef>
                          <a:spcPts val="0"/>
                        </a:spcBef>
                        <a:spcAft>
                          <a:spcPts val="0"/>
                        </a:spcAft>
                        <a:buClr>
                          <a:schemeClr val="accent1"/>
                        </a:buClr>
                        <a:buSzPts val="1200"/>
                        <a:buFont typeface="Roboto"/>
                        <a:buChar char="●"/>
                      </a:pPr>
                      <a:r>
                        <a:rPr lang="en" sz="1200">
                          <a:solidFill>
                            <a:srgbClr val="434343"/>
                          </a:solidFill>
                          <a:latin typeface="Roboto"/>
                          <a:ea typeface="Roboto"/>
                          <a:cs typeface="Roboto"/>
                          <a:sym typeface="Roboto"/>
                        </a:rPr>
                        <a:t>A</a:t>
                      </a:r>
                      <a:r>
                        <a:rPr lang="en" sz="1200" u="none" cap="none" strike="noStrike">
                          <a:solidFill>
                            <a:srgbClr val="434343"/>
                          </a:solidFill>
                          <a:latin typeface="Roboto"/>
                          <a:ea typeface="Roboto"/>
                          <a:cs typeface="Roboto"/>
                          <a:sym typeface="Roboto"/>
                        </a:rPr>
                        <a:t> message formatter is selected based on the message's content type. </a:t>
                      </a:r>
                      <a:endParaRPr sz="1200" u="none" cap="none" strike="noStrike">
                        <a:solidFill>
                          <a:srgbClr val="434343"/>
                        </a:solidFill>
                        <a:latin typeface="Roboto"/>
                        <a:ea typeface="Roboto"/>
                        <a:cs typeface="Roboto"/>
                        <a:sym typeface="Roboto"/>
                      </a:endParaRPr>
                    </a:p>
                  </a:txBody>
                  <a:tcPr marT="91425" marB="91425" marR="91425" marL="91425"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In the end, the request is routed to the backend endpoint.</a:t>
            </a:r>
            <a:endParaRPr/>
          </a:p>
          <a:p>
            <a:pPr indent="-323850" lvl="0" marL="457200" rtl="0" algn="l">
              <a:lnSpc>
                <a:spcPct val="130000"/>
              </a:lnSpc>
              <a:spcBef>
                <a:spcPts val="0"/>
              </a:spcBef>
              <a:spcAft>
                <a:spcPts val="0"/>
              </a:spcAft>
              <a:buSzPts val="1500"/>
              <a:buChar char="●"/>
            </a:pPr>
            <a:r>
              <a:rPr lang="en"/>
              <a:t>Conversely, before transport sends a message out from the Gateway, a message formatter is used to build the outgoing stream from the message back into its original format. </a:t>
            </a:r>
            <a:endParaRPr/>
          </a:p>
          <a:p>
            <a:pPr indent="-323850" lvl="0" marL="457200" rtl="0" algn="l">
              <a:lnSpc>
                <a:spcPct val="130000"/>
              </a:lnSpc>
              <a:spcBef>
                <a:spcPts val="0"/>
              </a:spcBef>
              <a:spcAft>
                <a:spcPts val="0"/>
              </a:spcAft>
              <a:buSzPts val="1500"/>
              <a:buChar char="●"/>
            </a:pPr>
            <a:r>
              <a:rPr lang="en"/>
              <a:t>As with message builders, the message formatter is selected based on the message's content type.</a:t>
            </a:r>
            <a:endParaRPr/>
          </a:p>
          <a:p>
            <a:pPr indent="-323850" lvl="0" marL="457200" rtl="0" algn="l">
              <a:lnSpc>
                <a:spcPct val="130000"/>
              </a:lnSpc>
              <a:spcBef>
                <a:spcPts val="0"/>
              </a:spcBef>
              <a:spcAft>
                <a:spcPts val="0"/>
              </a:spcAft>
              <a:buSzPts val="1500"/>
              <a:buChar char="●"/>
            </a:pPr>
            <a:r>
              <a:rPr lang="en"/>
              <a:t>Message building and formatting only occurs if there is a content-aware mediator (i.e., reading the request payload) in the flow.</a:t>
            </a:r>
            <a:endParaRPr/>
          </a:p>
          <a:p>
            <a:pPr indent="0" lvl="0" marL="0" rtl="0" algn="l">
              <a:lnSpc>
                <a:spcPct val="130000"/>
              </a:lnSpc>
              <a:spcBef>
                <a:spcPts val="600"/>
              </a:spcBef>
              <a:spcAft>
                <a:spcPts val="0"/>
              </a:spcAft>
              <a:buSzPts val="1500"/>
              <a:buNone/>
            </a:pPr>
            <a:r>
              <a:t/>
            </a:r>
            <a:endParaRPr/>
          </a:p>
          <a:p>
            <a:pPr indent="0" lvl="0" marL="0" rtl="0" algn="l">
              <a:lnSpc>
                <a:spcPct val="130000"/>
              </a:lnSpc>
              <a:spcBef>
                <a:spcPts val="600"/>
              </a:spcBef>
              <a:spcAft>
                <a:spcPts val="0"/>
              </a:spcAft>
              <a:buSzPts val="1500"/>
              <a:buNone/>
            </a:pPr>
            <a:r>
              <a:t/>
            </a:r>
            <a:endParaRPr/>
          </a:p>
        </p:txBody>
      </p:sp>
      <p:sp>
        <p:nvSpPr>
          <p:cNvPr id="216" name="Google Shape;216;p28"/>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WSO2 API Gateway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SO2">
  <a:themeElements>
    <a:clrScheme name="Custom 347">
      <a:dk1>
        <a:srgbClr val="000000"/>
      </a:dk1>
      <a:lt1>
        <a:srgbClr val="465867"/>
      </a:lt1>
      <a:dk2>
        <a:srgbClr val="212A32"/>
      </a:dk2>
      <a:lt2>
        <a:srgbClr val="ECECEC"/>
      </a:lt2>
      <a:accent1>
        <a:srgbClr val="FF7300"/>
      </a:accent1>
      <a:accent2>
        <a:srgbClr val="FFC808"/>
      </a:accent2>
      <a:accent3>
        <a:srgbClr val="D7E2DE"/>
      </a:accent3>
      <a:accent4>
        <a:srgbClr val="D8D6D2"/>
      </a:accent4>
      <a:accent5>
        <a:srgbClr val="979593"/>
      </a:accent5>
      <a:accent6>
        <a:srgbClr val="FFFFFF"/>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