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Roboto Medium"/>
      <p:regular r:id="rId28"/>
      <p:bold r:id="rId29"/>
      <p:italic r:id="rId30"/>
      <p:boldItalic r:id="rId31"/>
    </p:embeddedFont>
    <p:embeddedFont>
      <p:font typeface="Source Code Pro"/>
      <p:regular r:id="rId32"/>
      <p:bold r:id="rId33"/>
      <p:italic r:id="rId34"/>
      <p:boldItalic r:id="rId35"/>
    </p:embeddedFont>
    <p:embeddedFont>
      <p:font typeface="Roboto Light"/>
      <p:regular r:id="rId36"/>
      <p:bold r:id="rId37"/>
      <p:italic r:id="rId38"/>
      <p:boldItalic r:id="rId39"/>
    </p:embeddedFont>
    <p:embeddedFont>
      <p:font typeface="Roboto Mono"/>
      <p:regular r:id="rId40"/>
      <p:bold r:id="rId41"/>
      <p:italic r:id="rId42"/>
      <p:boldItalic r:id="rId43"/>
    </p:embeddedFont>
    <p:embeddedFont>
      <p:font typeface="Nunito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Yohanna Fernando"/>
  <p:cmAuthor clrIdx="1" id="1" initials="" lastIdx="1" name="Lashan Sivaganeshan"/>
  <p:cmAuthor clrIdx="2" id="2" initials="" lastIdx="1" name="Chamila Adhikarinayake"/>
  <p:cmAuthor clrIdx="3" id="3" initials="" lastIdx="1" name="Amal Rangana"/>
  <p:cmAuthor clrIdx="4" id="4" initials="" lastIdx="1" name="Deleted 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4.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6.xml"/><Relationship Id="rId44" Type="http://schemas.openxmlformats.org/officeDocument/2006/relationships/font" Target="fonts/NunitoSans-regular.fntdata"/><Relationship Id="rId21" Type="http://schemas.openxmlformats.org/officeDocument/2006/relationships/slide" Target="slides/slide15.xml"/><Relationship Id="rId43" Type="http://schemas.openxmlformats.org/officeDocument/2006/relationships/font" Target="fonts/RobotoMono-boldItalic.fntdata"/><Relationship Id="rId24" Type="http://schemas.openxmlformats.org/officeDocument/2006/relationships/font" Target="fonts/Roboto-regular.fntdata"/><Relationship Id="rId46" Type="http://schemas.openxmlformats.org/officeDocument/2006/relationships/font" Target="fonts/NunitoSans-italic.fntdata"/><Relationship Id="rId23" Type="http://schemas.openxmlformats.org/officeDocument/2006/relationships/slide" Target="slides/slide17.xml"/><Relationship Id="rId45" Type="http://schemas.openxmlformats.org/officeDocument/2006/relationships/font" Target="fonts/Nunito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47" Type="http://schemas.openxmlformats.org/officeDocument/2006/relationships/font" Target="fonts/NunitoSans-boldItalic.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5.xml"/><Relationship Id="rId33" Type="http://schemas.openxmlformats.org/officeDocument/2006/relationships/font" Target="fonts/SourceCodePro-bold.fntdata"/><Relationship Id="rId10" Type="http://schemas.openxmlformats.org/officeDocument/2006/relationships/slide" Target="slides/slide4.xml"/><Relationship Id="rId32" Type="http://schemas.openxmlformats.org/officeDocument/2006/relationships/font" Target="fonts/SourceCodePro-regular.fntdata"/><Relationship Id="rId13" Type="http://schemas.openxmlformats.org/officeDocument/2006/relationships/slide" Target="slides/slide7.xml"/><Relationship Id="rId35" Type="http://schemas.openxmlformats.org/officeDocument/2006/relationships/font" Target="fonts/SourceCodePro-boldItalic.fntdata"/><Relationship Id="rId12" Type="http://schemas.openxmlformats.org/officeDocument/2006/relationships/slide" Target="slides/slide6.xml"/><Relationship Id="rId34" Type="http://schemas.openxmlformats.org/officeDocument/2006/relationships/font" Target="fonts/SourceCodePro-italic.fntdata"/><Relationship Id="rId15" Type="http://schemas.openxmlformats.org/officeDocument/2006/relationships/slide" Target="slides/slide9.xml"/><Relationship Id="rId37" Type="http://schemas.openxmlformats.org/officeDocument/2006/relationships/font" Target="fonts/RobotoLight-bold.fntdata"/><Relationship Id="rId14" Type="http://schemas.openxmlformats.org/officeDocument/2006/relationships/slide" Target="slides/slide8.xml"/><Relationship Id="rId36" Type="http://schemas.openxmlformats.org/officeDocument/2006/relationships/font" Target="fonts/RobotoLight-regular.fntdata"/><Relationship Id="rId17" Type="http://schemas.openxmlformats.org/officeDocument/2006/relationships/slide" Target="slides/slide11.xml"/><Relationship Id="rId39" Type="http://schemas.openxmlformats.org/officeDocument/2006/relationships/font" Target="fonts/RobotoLight-boldItalic.fntdata"/><Relationship Id="rId16" Type="http://schemas.openxmlformats.org/officeDocument/2006/relationships/slide" Target="slides/slide10.xml"/><Relationship Id="rId38" Type="http://schemas.openxmlformats.org/officeDocument/2006/relationships/font" Target="fonts/RobotoLight-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30T06:43:41.711">
    <p:pos x="6000" y="0"/>
    <p:text>Should this slide be included/hidden/redrawn?
@lashan@wso2.com @chamilaa@wso2.com</p:text>
  </p:cm>
  <p:cm authorId="1" idx="1" dt="2023-03-29T09:04:49.486">
    <p:pos x="6000" y="0"/>
    <p:text>Seems like it's valid and better to keep this. It's better if @chamilaa@wso2.com can confirm. 
Anyhow, the image is too small and not clear even in the slideshow mode. Better if we can split the image into two parts and make it clear.</p:text>
  </p:cm>
  <p:cm authorId="0" idx="2" dt="2023-03-29T09:07:55.946">
    <p:pos x="6000" y="0"/>
    <p:text>@chamilaa@wso2.com - would you be able to redraw a draft of this and share? I can share with Amal to get a proper image after that.</p:text>
  </p:cm>
  <p:cm authorId="2" idx="1" dt="2023-03-29T09:37:21.140">
    <p:pos x="6000" y="0"/>
    <p:text>image is already updated to match the latest flow. If this is not suitable, you could remove it.</p:text>
  </p:cm>
  <p:cm authorId="0" idx="3" dt="2023-03-29T09:54:54.385">
    <p:pos x="6000" y="0"/>
    <p:text>@amal@wso2.com - Can you please redraw this for us so that it can be seen properly?</p:text>
  </p:cm>
  <p:cm authorId="3" idx="1" dt="2023-03-30T04:44:53.262">
    <p:pos x="6000" y="0"/>
    <p:text>Can we change the orientation?
@kinura@wso2.com can you please do the needful?</p:text>
  </p:cm>
  <p:cm authorId="4" idx="1" dt="2023-03-30T06:43:41.711">
    <p:pos x="6000" y="0"/>
    <p:text>sure, will do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978523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978523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ec8bc5ecc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ec8bc5ecc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6ec8bc5ec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ec8bc5ec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ec8bc5ec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c8bc5ecc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164dd17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164dd17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ec8bc5ecc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ec8bc5ecc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lnSpc>
                <a:spcPct val="100000"/>
              </a:lnSpc>
              <a:spcBef>
                <a:spcPts val="0"/>
              </a:spcBef>
              <a:spcAft>
                <a:spcPts val="0"/>
              </a:spcAft>
              <a:buClr>
                <a:srgbClr val="212A32"/>
              </a:buClr>
              <a:buSzPts val="800"/>
              <a:buFont typeface="Roboto"/>
              <a:buChar char="●"/>
            </a:pPr>
            <a:r>
              <a:rPr lang="en">
                <a:solidFill>
                  <a:srgbClr val="212A32"/>
                </a:solidFill>
                <a:latin typeface="Roboto"/>
                <a:ea typeface="Roboto"/>
                <a:cs typeface="Roboto"/>
                <a:sym typeface="Roboto"/>
              </a:rPr>
              <a:t>It allows you to define scopes per API and associate defined scopes with API resources. OAuth 2.0 bearer tokens are obtained for a set of requested scopes and the token obtained is not allowed to access any API resources beyond the associated scopes.</a:t>
            </a:r>
            <a:endParaRPr>
              <a:solidFill>
                <a:srgbClr val="212A32"/>
              </a:solidFill>
              <a:latin typeface="Roboto"/>
              <a:ea typeface="Roboto"/>
              <a:cs typeface="Roboto"/>
              <a:sym typeface="Roboto"/>
            </a:endParaRPr>
          </a:p>
          <a:p>
            <a:pPr indent="-298450" lvl="0" marL="457200" rtl="0" algn="l">
              <a:lnSpc>
                <a:spcPct val="100000"/>
              </a:lnSpc>
              <a:spcBef>
                <a:spcPts val="0"/>
              </a:spcBef>
              <a:spcAft>
                <a:spcPts val="0"/>
              </a:spcAft>
              <a:buClr>
                <a:srgbClr val="212A32"/>
              </a:buClr>
              <a:buSzPts val="1100"/>
              <a:buFont typeface="Roboto"/>
              <a:buChar char="●"/>
            </a:pPr>
            <a:r>
              <a:rPr lang="en">
                <a:solidFill>
                  <a:srgbClr val="212A32"/>
                </a:solidFill>
                <a:latin typeface="Roboto"/>
                <a:ea typeface="Roboto"/>
                <a:cs typeface="Roboto"/>
                <a:sym typeface="Roboto"/>
              </a:rPr>
              <a:t>If a resource is assigned a scope, then the token accessing the resource should be generated with that scope. By associating a scope with a role, you can control which users are permitted to have tokens under certain scopes. In this instance, associating a role to a scope seems legitimate.</a:t>
            </a:r>
            <a:endParaRPr>
              <a:solidFill>
                <a:srgbClr val="212A32"/>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7e9fe39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7e9fe39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17258a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17258a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a14eef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8a14eefd5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1"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chemeClr val="dk1"/>
              </a:buClr>
              <a:buSzPts val="1400"/>
              <a:buFont typeface="Calibri"/>
              <a:buNone/>
            </a:pPr>
            <a:r>
              <a:t/>
            </a:r>
            <a:endParaRPr b="0"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ec8bc5ec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c8bc5ec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ec8bc5ec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c8bc5ec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ec8bc5ec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c8bc5ec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ec8bc5ec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c8bc5ec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98585fe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98585fe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lang="en">
                <a:latin typeface="Roboto"/>
                <a:ea typeface="Roboto"/>
                <a:cs typeface="Roboto"/>
                <a:sym typeface="Roboto"/>
              </a:rPr>
              <a:t>When using JWTs, Gateway does not communicate with Key Manager to validate the token.</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Upon </a:t>
            </a:r>
            <a:r>
              <a:rPr lang="en">
                <a:latin typeface="Roboto"/>
                <a:ea typeface="Roboto"/>
                <a:cs typeface="Roboto"/>
                <a:sym typeface="Roboto"/>
              </a:rPr>
              <a:t>revocation</a:t>
            </a:r>
            <a:r>
              <a:rPr lang="en">
                <a:latin typeface="Roboto"/>
                <a:ea typeface="Roboto"/>
                <a:cs typeface="Roboto"/>
                <a:sym typeface="Roboto"/>
              </a:rPr>
              <a:t> of a JWT, Gateway keeps an in-memory map of revoked token signatures.</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When an API is invoked with a JWT, Gateway looks for the revoked token map for matching signatures. </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If a matching signature is found, the </a:t>
            </a:r>
            <a:r>
              <a:rPr lang="en">
                <a:latin typeface="Roboto"/>
                <a:ea typeface="Roboto"/>
                <a:cs typeface="Roboto"/>
                <a:sym typeface="Roboto"/>
              </a:rPr>
              <a:t>unauthenticated</a:t>
            </a:r>
            <a:r>
              <a:rPr lang="en">
                <a:latin typeface="Roboto"/>
                <a:ea typeface="Roboto"/>
                <a:cs typeface="Roboto"/>
                <a:sym typeface="Roboto"/>
              </a:rPr>
              <a:t> response is sent to the client.</a:t>
            </a:r>
            <a:endParaRPr>
              <a:latin typeface="Roboto"/>
              <a:ea typeface="Roboto"/>
              <a:cs typeface="Roboto"/>
              <a:sym typeface="Roboto"/>
            </a:endParaRPr>
          </a:p>
          <a:p>
            <a:pPr indent="-298450" lvl="0" marL="457200" rtl="0" algn="l">
              <a:spcBef>
                <a:spcPts val="0"/>
              </a:spcBef>
              <a:spcAft>
                <a:spcPts val="0"/>
              </a:spcAft>
              <a:buSzPts val="1100"/>
              <a:buFont typeface="Roboto"/>
              <a:buChar char="●"/>
            </a:pPr>
            <a:r>
              <a:rPr lang="en">
                <a:latin typeface="Roboto"/>
                <a:ea typeface="Roboto"/>
                <a:cs typeface="Roboto"/>
                <a:sym typeface="Roboto"/>
              </a:rPr>
              <a:t>If the gateway is restarted, gateway fetches the revoked tokens from the Key Manager and populates the revoked token map.</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ec8bc5ec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c8bc5ec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8b6f9633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8b6f9633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ec8bc5ecc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c8bc5ecc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4.png"/><Relationship Id="rId4" Type="http://schemas.openxmlformats.org/officeDocument/2006/relationships/hyperlink" Target="https://twitter.com/wso2" TargetMode="External"/><Relationship Id="rId9"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hyperlink" Target="https://www.youtube.com/user/WSO2TechFlicks?sub_confirmation=1" TargetMode="External"/><Relationship Id="rId7" Type="http://schemas.openxmlformats.org/officeDocument/2006/relationships/image" Target="../media/image7.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sp>
        <p:nvSpPr>
          <p:cNvPr id="15" name="Google Shape;15;p2"/>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lvl1pPr lvl="0">
              <a:spcBef>
                <a:spcPts val="600"/>
              </a:spcBef>
              <a:spcAft>
                <a:spcPts val="0"/>
              </a:spcAft>
              <a:buNone/>
              <a:defRPr sz="900">
                <a:solidFill>
                  <a:schemeClr val="accent3"/>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79" name="Shape 79"/>
        <p:cNvGrpSpPr/>
        <p:nvPr/>
      </p:nvGrpSpPr>
      <p:grpSpPr>
        <a:xfrm>
          <a:off x="0" y="0"/>
          <a:ext cx="0" cy="0"/>
          <a:chOff x="0" y="0"/>
          <a:chExt cx="0" cy="0"/>
        </a:xfrm>
      </p:grpSpPr>
      <p:cxnSp>
        <p:nvCxnSpPr>
          <p:cNvPr id="80" name="Google Shape;80;p11"/>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1" name="Google Shape;81;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1"/>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3" name="Google Shape;83;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chemeClr val="dk2"/>
                </a:solidFill>
              </a:rPr>
              <a:t>Question Time!</a:t>
            </a:r>
            <a:endParaRPr b="1" sz="48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600" u="none" cap="none" strike="noStrike">
                <a:solidFill>
                  <a:schemeClr val="accent6"/>
                </a:solidFill>
                <a:latin typeface="Roboto Medium"/>
                <a:ea typeface="Roboto Medium"/>
                <a:cs typeface="Roboto Medium"/>
                <a:sym typeface="Roboto Medium"/>
              </a:rPr>
              <a:t>wso</a:t>
            </a:r>
            <a:r>
              <a:rPr lang="en" sz="1600">
                <a:solidFill>
                  <a:schemeClr val="accent6"/>
                </a:solidFill>
                <a:latin typeface="Roboto Medium"/>
                <a:ea typeface="Roboto Medium"/>
                <a:cs typeface="Roboto Medium"/>
                <a:sym typeface="Roboto Medium"/>
              </a:rPr>
              <a:t>2</a:t>
            </a:r>
            <a:r>
              <a:rPr i="0" lang="en" sz="1600" u="none" cap="none" strike="noStrike">
                <a:solidFill>
                  <a:schemeClr val="accent6"/>
                </a:solidFill>
                <a:latin typeface="Roboto Medium"/>
                <a:ea typeface="Roboto Medium"/>
                <a:cs typeface="Roboto Medium"/>
                <a:sym typeface="Roboto Medium"/>
              </a:rPr>
              <a:t>.com</a:t>
            </a:r>
            <a:endParaRPr sz="1600">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med" w="med" type="none"/>
            <a:tailEnd len="med" w="med"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Thanks!</a:t>
            </a:r>
            <a:endParaRPr b="1" sz="6000">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0" name="Shape 130"/>
        <p:cNvGrpSpPr/>
        <p:nvPr/>
      </p:nvGrpSpPr>
      <p:grpSpPr>
        <a:xfrm>
          <a:off x="0" y="0"/>
          <a:ext cx="0" cy="0"/>
          <a:chOff x="0" y="0"/>
          <a:chExt cx="0" cy="0"/>
        </a:xfrm>
      </p:grpSpPr>
      <p:sp>
        <p:nvSpPr>
          <p:cNvPr id="131" name="Google Shape;131;p17"/>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32" name="Google Shape;132;p17"/>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3" name="Shape 133"/>
        <p:cNvGrpSpPr/>
        <p:nvPr/>
      </p:nvGrpSpPr>
      <p:grpSpPr>
        <a:xfrm>
          <a:off x="0" y="0"/>
          <a:ext cx="0" cy="0"/>
          <a:chOff x="0" y="0"/>
          <a:chExt cx="0" cy="0"/>
        </a:xfrm>
      </p:grpSpPr>
      <p:sp>
        <p:nvSpPr>
          <p:cNvPr id="134" name="Google Shape;134;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6" name="Google Shape;136;p18"/>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7" name="Google Shape;137;p18"/>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38" name="Google Shape;138;p18"/>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39" name="Google Shape;139;p18"/>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40" name="Google Shape;140;p18"/>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41" name="Google Shape;141;p18"/>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wo Section">
  <p:cSld name="CUSTOM_3">
    <p:spTree>
      <p:nvGrpSpPr>
        <p:cNvPr id="142" name="Shape 142"/>
        <p:cNvGrpSpPr/>
        <p:nvPr/>
      </p:nvGrpSpPr>
      <p:grpSpPr>
        <a:xfrm>
          <a:off x="0" y="0"/>
          <a:ext cx="0" cy="0"/>
          <a:chOff x="0" y="0"/>
          <a:chExt cx="0" cy="0"/>
        </a:xfrm>
      </p:grpSpPr>
      <p:sp>
        <p:nvSpPr>
          <p:cNvPr id="143" name="Google Shape;143;p19"/>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oboto"/>
              <a:buNone/>
              <a:defRPr sz="2400">
                <a:latin typeface="Roboto"/>
                <a:ea typeface="Roboto"/>
                <a:cs typeface="Roboto"/>
                <a:sym typeface="Roboto"/>
              </a:defRPr>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4" name="Google Shape;144;p19"/>
          <p:cNvSpPr txBox="1"/>
          <p:nvPr>
            <p:ph idx="1" type="body"/>
          </p:nvPr>
        </p:nvSpPr>
        <p:spPr>
          <a:xfrm>
            <a:off x="362600" y="1034200"/>
            <a:ext cx="39279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45" name="Google Shape;145;p19"/>
          <p:cNvSpPr txBox="1"/>
          <p:nvPr>
            <p:ph idx="2" type="body"/>
          </p:nvPr>
        </p:nvSpPr>
        <p:spPr>
          <a:xfrm>
            <a:off x="4751534" y="1034200"/>
            <a:ext cx="39279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50000"/>
              </a:lnSpc>
              <a:spcBef>
                <a:spcPts val="0"/>
              </a:spcBef>
              <a:spcAft>
                <a:spcPts val="0"/>
              </a:spcAft>
              <a:buClr>
                <a:srgbClr val="555555"/>
              </a:buClr>
              <a:buSzPts val="1600"/>
              <a:buFont typeface="Roboto"/>
              <a:buChar char="●"/>
              <a:defRPr sz="1800">
                <a:solidFill>
                  <a:srgbClr val="555555"/>
                </a:solidFill>
                <a:latin typeface="Roboto"/>
                <a:ea typeface="Roboto"/>
                <a:cs typeface="Roboto"/>
                <a:sym typeface="Roboto"/>
              </a:defRPr>
            </a:lvl1pPr>
            <a:lvl2pPr indent="-317500" lvl="1" marL="9144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17500" lvl="3" marL="18288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4pPr>
            <a:lvl5pPr indent="-317500" lvl="4" marL="22860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5pPr>
            <a:lvl6pPr indent="-317500" lvl="5" marL="27432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6pPr>
            <a:lvl7pPr indent="-317500" lvl="6" marL="32004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7pPr>
            <a:lvl8pPr indent="-317500" lvl="7" marL="36576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8pPr>
            <a:lvl9pPr indent="-317500" lvl="8" marL="41148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0" name="Google Shape;20;p3"/>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1" name="Google Shape;21;p3"/>
          <p:cNvCxnSpPr/>
          <p:nvPr/>
        </p:nvCxnSpPr>
        <p:spPr>
          <a:xfrm>
            <a:off x="0" y="1581150"/>
            <a:ext cx="2397300" cy="0"/>
          </a:xfrm>
          <a:prstGeom prst="straightConnector1">
            <a:avLst/>
          </a:prstGeom>
          <a:noFill/>
          <a:ln cap="flat" cmpd="sng" w="9525">
            <a:solidFill>
              <a:schemeClr val="accent3"/>
            </a:solidFill>
            <a:prstDash val="solid"/>
            <a:round/>
            <a:headEnd len="med" w="med" type="none"/>
            <a:tailEnd len="med" w="med" type="none"/>
          </a:ln>
        </p:spPr>
      </p:cxnSp>
      <p:sp>
        <p:nvSpPr>
          <p:cNvPr id="22" name="Google Shape;22;p3"/>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23" name="Google Shape;23;p3"/>
          <p:cNvCxnSpPr/>
          <p:nvPr/>
        </p:nvCxnSpPr>
        <p:spPr>
          <a:xfrm>
            <a:off x="4634150" y="1581150"/>
            <a:ext cx="4551600" cy="0"/>
          </a:xfrm>
          <a:prstGeom prst="straightConnector1">
            <a:avLst/>
          </a:prstGeom>
          <a:noFill/>
          <a:ln cap="flat" cmpd="sng" w="9525">
            <a:solidFill>
              <a:schemeClr val="accent3"/>
            </a:solidFill>
            <a:prstDash val="solid"/>
            <a:round/>
            <a:headEnd len="med" w="med" type="none"/>
            <a:tailEnd len="med" w="med" type="none"/>
          </a:ln>
        </p:spPr>
      </p:cxnSp>
      <p:sp>
        <p:nvSpPr>
          <p:cNvPr id="24" name="Google Shape;24;p3"/>
          <p:cNvSpPr txBox="1"/>
          <p:nvPr>
            <p:ph type="title"/>
          </p:nvPr>
        </p:nvSpPr>
        <p:spPr>
          <a:xfrm>
            <a:off x="2397300" y="2416775"/>
            <a:ext cx="6186300" cy="597600"/>
          </a:xfrm>
          <a:prstGeom prst="rect">
            <a:avLst/>
          </a:prstGeom>
        </p:spPr>
        <p:txBody>
          <a:bodyPr anchorCtr="0" anchor="t" bIns="91425" lIns="91425" spcFirstLastPara="1" rIns="91425" wrap="square" tIns="91425">
            <a:noAutofit/>
          </a:bodyPr>
          <a:lstStyle>
            <a:lvl1pPr lvl="0">
              <a:spcBef>
                <a:spcPts val="0"/>
              </a:spcBef>
              <a:spcAft>
                <a:spcPts val="0"/>
              </a:spcAft>
              <a:buNone/>
              <a:defRPr sz="2800">
                <a:solidFill>
                  <a:srgbClr val="FFFFFF"/>
                </a:solidFill>
                <a:highlight>
                  <a:schemeClr val="accent1"/>
                </a:highlight>
              </a:defRPr>
            </a:lvl1pPr>
            <a:lvl2pPr lvl="1">
              <a:spcBef>
                <a:spcPts val="0"/>
              </a:spcBef>
              <a:spcAft>
                <a:spcPts val="0"/>
              </a:spcAft>
              <a:buNone/>
              <a:defRPr sz="2800"/>
            </a:lvl2pPr>
            <a:lvl3pPr lvl="2">
              <a:spcBef>
                <a:spcPts val="0"/>
              </a:spcBef>
              <a:spcAft>
                <a:spcPts val="0"/>
              </a:spcAft>
              <a:buNone/>
              <a:defRPr sz="2800"/>
            </a:lvl3pPr>
            <a:lvl4pPr lvl="3">
              <a:spcBef>
                <a:spcPts val="0"/>
              </a:spcBef>
              <a:spcAft>
                <a:spcPts val="0"/>
              </a:spcAft>
              <a:buNone/>
              <a:defRPr sz="2800"/>
            </a:lvl4pPr>
            <a:lvl5pPr lvl="4">
              <a:spcBef>
                <a:spcPts val="0"/>
              </a:spcBef>
              <a:spcAft>
                <a:spcPts val="0"/>
              </a:spcAft>
              <a:buNone/>
              <a:defRPr sz="2800"/>
            </a:lvl5pPr>
            <a:lvl6pPr lvl="5">
              <a:spcBef>
                <a:spcPts val="0"/>
              </a:spcBef>
              <a:spcAft>
                <a:spcPts val="0"/>
              </a:spcAft>
              <a:buNone/>
              <a:defRPr sz="2800"/>
            </a:lvl6pPr>
            <a:lvl7pPr lvl="6">
              <a:spcBef>
                <a:spcPts val="0"/>
              </a:spcBef>
              <a:spcAft>
                <a:spcPts val="0"/>
              </a:spcAft>
              <a:buNone/>
              <a:defRPr sz="2800"/>
            </a:lvl7pPr>
            <a:lvl8pPr lvl="7">
              <a:spcBef>
                <a:spcPts val="0"/>
              </a:spcBef>
              <a:spcAft>
                <a:spcPts val="0"/>
              </a:spcAft>
              <a:buNone/>
              <a:defRPr sz="2800"/>
            </a:lvl8pPr>
            <a:lvl9pPr lvl="8">
              <a:spcBef>
                <a:spcPts val="0"/>
              </a:spcBef>
              <a:spcAft>
                <a:spcPts val="0"/>
              </a:spcAft>
              <a:buNone/>
              <a:defRPr sz="2800"/>
            </a:lvl9pPr>
          </a:lstStyle>
          <a:p/>
        </p:txBody>
      </p:sp>
      <p:sp>
        <p:nvSpPr>
          <p:cNvPr id="25" name="Google Shape;25;p3"/>
          <p:cNvSpPr txBox="1"/>
          <p:nvPr>
            <p:ph idx="1" type="subTitle"/>
          </p:nvPr>
        </p:nvSpPr>
        <p:spPr>
          <a:xfrm>
            <a:off x="2397300" y="2994225"/>
            <a:ext cx="5065800" cy="263400"/>
          </a:xfrm>
          <a:prstGeom prst="rect">
            <a:avLst/>
          </a:prstGeom>
        </p:spPr>
        <p:txBody>
          <a:bodyPr anchorCtr="0" anchor="ctr" bIns="91425" lIns="91425" spcFirstLastPara="1" rIns="91425" wrap="square" tIns="91425">
            <a:noAutofit/>
          </a:bodyPr>
          <a:lstStyle>
            <a:lvl1pPr lvl="0">
              <a:lnSpc>
                <a:spcPct val="115000"/>
              </a:lnSpc>
              <a:spcBef>
                <a:spcPts val="600"/>
              </a:spcBef>
              <a:spcAft>
                <a:spcPts val="0"/>
              </a:spcAft>
              <a:buNone/>
              <a:defRPr sz="1300">
                <a:solidFill>
                  <a:schemeClr val="lt1"/>
                </a:solidFill>
                <a:highlight>
                  <a:schemeClr val="accent2"/>
                </a:highlight>
                <a:latin typeface="Roboto Medium"/>
                <a:ea typeface="Roboto Medium"/>
                <a:cs typeface="Roboto Medium"/>
                <a:sym typeface="Roboto Medium"/>
              </a:defRPr>
            </a:lvl1pPr>
            <a:lvl2pPr lvl="1">
              <a:spcBef>
                <a:spcPts val="600"/>
              </a:spcBef>
              <a:spcAft>
                <a:spcPts val="0"/>
              </a:spcAft>
              <a:buNone/>
              <a:defRPr sz="1400">
                <a:solidFill>
                  <a:schemeClr val="lt1"/>
                </a:solidFill>
                <a:latin typeface="Roboto Medium"/>
                <a:ea typeface="Roboto Medium"/>
                <a:cs typeface="Roboto Medium"/>
                <a:sym typeface="Roboto Medium"/>
              </a:defRPr>
            </a:lvl2pPr>
            <a:lvl3pPr lvl="2">
              <a:spcBef>
                <a:spcPts val="600"/>
              </a:spcBef>
              <a:spcAft>
                <a:spcPts val="0"/>
              </a:spcAft>
              <a:buNone/>
              <a:defRPr sz="1400">
                <a:solidFill>
                  <a:schemeClr val="lt1"/>
                </a:solidFill>
                <a:latin typeface="Roboto Medium"/>
                <a:ea typeface="Roboto Medium"/>
                <a:cs typeface="Roboto Medium"/>
                <a:sym typeface="Roboto Medium"/>
              </a:defRPr>
            </a:lvl3pPr>
            <a:lvl4pPr lvl="3">
              <a:spcBef>
                <a:spcPts val="600"/>
              </a:spcBef>
              <a:spcAft>
                <a:spcPts val="0"/>
              </a:spcAft>
              <a:buNone/>
              <a:defRPr sz="1400">
                <a:solidFill>
                  <a:schemeClr val="lt1"/>
                </a:solidFill>
                <a:latin typeface="Roboto Medium"/>
                <a:ea typeface="Roboto Medium"/>
                <a:cs typeface="Roboto Medium"/>
                <a:sym typeface="Roboto Medium"/>
              </a:defRPr>
            </a:lvl4pPr>
            <a:lvl5pPr lvl="4">
              <a:spcBef>
                <a:spcPts val="600"/>
              </a:spcBef>
              <a:spcAft>
                <a:spcPts val="0"/>
              </a:spcAft>
              <a:buNone/>
              <a:defRPr sz="1400">
                <a:solidFill>
                  <a:schemeClr val="lt1"/>
                </a:solidFill>
                <a:latin typeface="Roboto Medium"/>
                <a:ea typeface="Roboto Medium"/>
                <a:cs typeface="Roboto Medium"/>
                <a:sym typeface="Roboto Medium"/>
              </a:defRPr>
            </a:lvl5pPr>
            <a:lvl6pPr lvl="5">
              <a:spcBef>
                <a:spcPts val="600"/>
              </a:spcBef>
              <a:spcAft>
                <a:spcPts val="0"/>
              </a:spcAft>
              <a:buNone/>
              <a:defRPr sz="1400">
                <a:solidFill>
                  <a:schemeClr val="lt1"/>
                </a:solidFill>
                <a:latin typeface="Roboto Medium"/>
                <a:ea typeface="Roboto Medium"/>
                <a:cs typeface="Roboto Medium"/>
                <a:sym typeface="Roboto Medium"/>
              </a:defRPr>
            </a:lvl6pPr>
            <a:lvl7pPr lvl="6">
              <a:spcBef>
                <a:spcPts val="600"/>
              </a:spcBef>
              <a:spcAft>
                <a:spcPts val="0"/>
              </a:spcAft>
              <a:buNone/>
              <a:defRPr sz="1400">
                <a:solidFill>
                  <a:schemeClr val="lt1"/>
                </a:solidFill>
                <a:latin typeface="Roboto Medium"/>
                <a:ea typeface="Roboto Medium"/>
                <a:cs typeface="Roboto Medium"/>
                <a:sym typeface="Roboto Medium"/>
              </a:defRPr>
            </a:lvl7pPr>
            <a:lvl8pPr lvl="7">
              <a:spcBef>
                <a:spcPts val="600"/>
              </a:spcBef>
              <a:spcAft>
                <a:spcPts val="0"/>
              </a:spcAft>
              <a:buNone/>
              <a:defRPr sz="1400">
                <a:solidFill>
                  <a:schemeClr val="lt1"/>
                </a:solidFill>
                <a:latin typeface="Roboto Medium"/>
                <a:ea typeface="Roboto Medium"/>
                <a:cs typeface="Roboto Medium"/>
                <a:sym typeface="Roboto Medium"/>
              </a:defRPr>
            </a:lvl8pPr>
            <a:lvl9pPr lvl="8">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26" name="Shape 26"/>
        <p:cNvGrpSpPr/>
        <p:nvPr/>
      </p:nvGrpSpPr>
      <p:grpSpPr>
        <a:xfrm>
          <a:off x="0" y="0"/>
          <a:ext cx="0" cy="0"/>
          <a:chOff x="0" y="0"/>
          <a:chExt cx="0" cy="0"/>
        </a:xfrm>
      </p:grpSpPr>
      <p:cxnSp>
        <p:nvCxnSpPr>
          <p:cNvPr id="27" name="Google Shape;27;p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8" name="Google Shape;28;p4"/>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9" name="Google Shape;29;p4"/>
          <p:cNvCxnSpPr/>
          <p:nvPr/>
        </p:nvCxnSpPr>
        <p:spPr>
          <a:xfrm>
            <a:off x="-7650" y="1504950"/>
            <a:ext cx="881100" cy="0"/>
          </a:xfrm>
          <a:prstGeom prst="straightConnector1">
            <a:avLst/>
          </a:prstGeom>
          <a:noFill/>
          <a:ln cap="flat" cmpd="sng" w="9525">
            <a:solidFill>
              <a:schemeClr val="accent3"/>
            </a:solidFill>
            <a:prstDash val="solid"/>
            <a:round/>
            <a:headEnd len="med" w="med" type="none"/>
            <a:tailEnd len="med" w="med" type="none"/>
          </a:ln>
        </p:spPr>
      </p:cxnSp>
      <p:sp>
        <p:nvSpPr>
          <p:cNvPr id="30" name="Google Shape;30;p4"/>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31" name="Google Shape;31;p4"/>
          <p:cNvCxnSpPr/>
          <p:nvPr/>
        </p:nvCxnSpPr>
        <p:spPr>
          <a:xfrm>
            <a:off x="3101475" y="1504950"/>
            <a:ext cx="6084300" cy="0"/>
          </a:xfrm>
          <a:prstGeom prst="straightConnector1">
            <a:avLst/>
          </a:prstGeom>
          <a:noFill/>
          <a:ln cap="flat" cmpd="sng" w="9525">
            <a:solidFill>
              <a:schemeClr val="accent3"/>
            </a:solidFill>
            <a:prstDash val="solid"/>
            <a:round/>
            <a:headEnd len="med" w="med" type="none"/>
            <a:tailEnd len="med" w="med" type="none"/>
          </a:ln>
        </p:spPr>
      </p:cxnSp>
      <p:sp>
        <p:nvSpPr>
          <p:cNvPr id="32" name="Google Shape;32;p4"/>
          <p:cNvSpPr txBox="1"/>
          <p:nvPr>
            <p:ph type="title"/>
          </p:nvPr>
        </p:nvSpPr>
        <p:spPr>
          <a:xfrm>
            <a:off x="2092500" y="2233425"/>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3" name="Google Shape;33;p4"/>
          <p:cNvSpPr txBox="1"/>
          <p:nvPr>
            <p:ph idx="1" type="subTitle"/>
          </p:nvPr>
        </p:nvSpPr>
        <p:spPr>
          <a:xfrm>
            <a:off x="2092500" y="2696475"/>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
        <p:nvSpPr>
          <p:cNvPr id="34" name="Google Shape;34;p4"/>
          <p:cNvSpPr txBox="1"/>
          <p:nvPr>
            <p:ph idx="2" type="title"/>
          </p:nvPr>
        </p:nvSpPr>
        <p:spPr>
          <a:xfrm>
            <a:off x="2092500" y="3559500"/>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5" name="Google Shape;35;p4"/>
          <p:cNvSpPr txBox="1"/>
          <p:nvPr>
            <p:ph idx="3" type="subTitle"/>
          </p:nvPr>
        </p:nvSpPr>
        <p:spPr>
          <a:xfrm>
            <a:off x="2092500" y="4022550"/>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36" name="Shape 36"/>
        <p:cNvGrpSpPr/>
        <p:nvPr/>
      </p:nvGrpSpPr>
      <p:grpSpPr>
        <a:xfrm>
          <a:off x="0" y="0"/>
          <a:ext cx="0" cy="0"/>
          <a:chOff x="0" y="0"/>
          <a:chExt cx="0" cy="0"/>
        </a:xfrm>
      </p:grpSpPr>
      <p:cxnSp>
        <p:nvCxnSpPr>
          <p:cNvPr id="37" name="Google Shape;37;p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38" name="Google Shape;38;p5"/>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5"/>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sp>
        <p:nvSpPr>
          <p:cNvPr id="40" name="Google Shape;40;p5"/>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5"/>
          <p:cNvCxnSpPr/>
          <p:nvPr/>
        </p:nvCxnSpPr>
        <p:spPr>
          <a:xfrm>
            <a:off x="1512850" y="3565650"/>
            <a:ext cx="0" cy="221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43" name="Shape 43"/>
        <p:cNvGrpSpPr/>
        <p:nvPr/>
      </p:nvGrpSpPr>
      <p:grpSpPr>
        <a:xfrm>
          <a:off x="0" y="0"/>
          <a:ext cx="0" cy="0"/>
          <a:chOff x="0" y="0"/>
          <a:chExt cx="0" cy="0"/>
        </a:xfrm>
      </p:grpSpPr>
      <p:sp>
        <p:nvSpPr>
          <p:cNvPr id="44" name="Google Shape;44;p6"/>
          <p:cNvSpPr txBox="1"/>
          <p:nvPr>
            <p:ph idx="1" type="subTitle"/>
          </p:nvPr>
        </p:nvSpPr>
        <p:spPr>
          <a:xfrm>
            <a:off x="1168950" y="1007925"/>
            <a:ext cx="6806100" cy="2296500"/>
          </a:xfrm>
          <a:prstGeom prst="rect">
            <a:avLst/>
          </a:prstGeom>
        </p:spPr>
        <p:txBody>
          <a:bodyPr anchorCtr="0" anchor="t" bIns="91425" lIns="91425" spcFirstLastPara="1" rIns="91425" wrap="square" tIns="91425">
            <a:noAutofit/>
          </a:bodyPr>
          <a:lstStyle>
            <a:lvl1pPr lvl="0" algn="ctr">
              <a:lnSpc>
                <a:spcPct val="115000"/>
              </a:lnSpc>
              <a:spcBef>
                <a:spcPts val="600"/>
              </a:spcBef>
              <a:spcAft>
                <a:spcPts val="0"/>
              </a:spcAft>
              <a:buNone/>
              <a:defRPr b="1" sz="2800"/>
            </a:lvl1pPr>
            <a:lvl2pPr lvl="1">
              <a:lnSpc>
                <a:spcPct val="115000"/>
              </a:lnSpc>
              <a:spcBef>
                <a:spcPts val="600"/>
              </a:spcBef>
              <a:spcAft>
                <a:spcPts val="0"/>
              </a:spcAft>
              <a:buNone/>
              <a:defRPr b="1" sz="2800"/>
            </a:lvl2pPr>
            <a:lvl3pPr lvl="2">
              <a:lnSpc>
                <a:spcPct val="115000"/>
              </a:lnSpc>
              <a:spcBef>
                <a:spcPts val="600"/>
              </a:spcBef>
              <a:spcAft>
                <a:spcPts val="0"/>
              </a:spcAft>
              <a:buNone/>
              <a:defRPr b="1" sz="2800"/>
            </a:lvl3pPr>
            <a:lvl4pPr lvl="3">
              <a:lnSpc>
                <a:spcPct val="115000"/>
              </a:lnSpc>
              <a:spcBef>
                <a:spcPts val="600"/>
              </a:spcBef>
              <a:spcAft>
                <a:spcPts val="0"/>
              </a:spcAft>
              <a:buNone/>
              <a:defRPr b="1" sz="2800"/>
            </a:lvl4pPr>
            <a:lvl5pPr lvl="4">
              <a:lnSpc>
                <a:spcPct val="115000"/>
              </a:lnSpc>
              <a:spcBef>
                <a:spcPts val="600"/>
              </a:spcBef>
              <a:spcAft>
                <a:spcPts val="0"/>
              </a:spcAft>
              <a:buNone/>
              <a:defRPr b="1" sz="2800"/>
            </a:lvl5pPr>
            <a:lvl6pPr lvl="5">
              <a:lnSpc>
                <a:spcPct val="115000"/>
              </a:lnSpc>
              <a:spcBef>
                <a:spcPts val="600"/>
              </a:spcBef>
              <a:spcAft>
                <a:spcPts val="0"/>
              </a:spcAft>
              <a:buNone/>
              <a:defRPr b="1" sz="2800"/>
            </a:lvl6pPr>
            <a:lvl7pPr lvl="6">
              <a:lnSpc>
                <a:spcPct val="115000"/>
              </a:lnSpc>
              <a:spcBef>
                <a:spcPts val="600"/>
              </a:spcBef>
              <a:spcAft>
                <a:spcPts val="0"/>
              </a:spcAft>
              <a:buNone/>
              <a:defRPr b="1" sz="2800"/>
            </a:lvl7pPr>
            <a:lvl8pPr lvl="7">
              <a:lnSpc>
                <a:spcPct val="115000"/>
              </a:lnSpc>
              <a:spcBef>
                <a:spcPts val="600"/>
              </a:spcBef>
              <a:spcAft>
                <a:spcPts val="0"/>
              </a:spcAft>
              <a:buNone/>
              <a:defRPr b="1" sz="2800"/>
            </a:lvl8pPr>
            <a:lvl9pPr lvl="8">
              <a:lnSpc>
                <a:spcPct val="115000"/>
              </a:lnSpc>
              <a:spcBef>
                <a:spcPts val="600"/>
              </a:spcBef>
              <a:spcAft>
                <a:spcPts val="0"/>
              </a:spcAft>
              <a:buNone/>
              <a:defRPr b="1"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45" name="Shape 45"/>
        <p:cNvGrpSpPr/>
        <p:nvPr/>
      </p:nvGrpSpPr>
      <p:grpSpPr>
        <a:xfrm>
          <a:off x="0" y="0"/>
          <a:ext cx="0" cy="0"/>
          <a:chOff x="0" y="0"/>
          <a:chExt cx="0" cy="0"/>
        </a:xfrm>
      </p:grpSpPr>
      <p:cxnSp>
        <p:nvCxnSpPr>
          <p:cNvPr id="46" name="Google Shape;46;p7"/>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47" name="Google Shape;47;p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48" name="Google Shape;48;p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49" name="Google Shape;49;p7"/>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50" name="Google Shape;50;p7"/>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7"/>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cxnSp>
        <p:nvCxnSpPr>
          <p:cNvPr id="54" name="Google Shape;54;p8"/>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55" name="Google Shape;55;p8"/>
          <p:cNvSpPr txBox="1"/>
          <p:nvPr>
            <p:ph idx="1" type="body"/>
          </p:nvPr>
        </p:nvSpPr>
        <p:spPr>
          <a:xfrm>
            <a:off x="4635900" y="1083075"/>
            <a:ext cx="37548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6" name="Google Shape;56;p8"/>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7" name="Google Shape;57;p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58" name="Google Shape;58;p8"/>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8"/>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0" name="Google Shape;60;p8"/>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cxnSp>
        <p:nvCxnSpPr>
          <p:cNvPr id="63" name="Google Shape;63;p9"/>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64" name="Google Shape;64;p9"/>
          <p:cNvSpPr txBox="1"/>
          <p:nvPr>
            <p:ph type="title"/>
          </p:nvPr>
        </p:nvSpPr>
        <p:spPr>
          <a:xfrm>
            <a:off x="705825" y="456725"/>
            <a:ext cx="3754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65" name="Google Shape;65;p9"/>
          <p:cNvSpPr txBox="1"/>
          <p:nvPr>
            <p:ph idx="1" type="body"/>
          </p:nvPr>
        </p:nvSpPr>
        <p:spPr>
          <a:xfrm>
            <a:off x="7177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6" name="Google Shape;66;p9"/>
          <p:cNvSpPr txBox="1"/>
          <p:nvPr>
            <p:ph idx="2" type="body"/>
          </p:nvPr>
        </p:nvSpPr>
        <p:spPr>
          <a:xfrm>
            <a:off x="343740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7" name="Google Shape;67;p9"/>
          <p:cNvSpPr txBox="1"/>
          <p:nvPr>
            <p:ph idx="3" type="body"/>
          </p:nvPr>
        </p:nvSpPr>
        <p:spPr>
          <a:xfrm>
            <a:off x="61570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68" name="Google Shape;68;p9"/>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9" name="Google Shape;69;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cxnSp>
        <p:nvCxnSpPr>
          <p:cNvPr id="73" name="Google Shape;73;p10"/>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74" name="Google Shape;74;p10"/>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75" name="Google Shape;75;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7" name="Google Shape;77;p1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Font typeface="Roboto"/>
              <a:buChar char="●"/>
              <a:defRPr sz="1600">
                <a:solidFill>
                  <a:schemeClr val="dk2"/>
                </a:solidFill>
                <a:latin typeface="Roboto"/>
                <a:ea typeface="Roboto"/>
                <a:cs typeface="Roboto"/>
                <a:sym typeface="Roboto"/>
              </a:defRPr>
            </a:lvl1pPr>
            <a:lvl2pPr indent="-317500" lvl="1" marL="914400" rtl="0">
              <a:lnSpc>
                <a:spcPct val="130000"/>
              </a:lnSpc>
              <a:spcBef>
                <a:spcPts val="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1150" lvl="2" marL="1371600" rtl="0">
              <a:lnSpc>
                <a:spcPct val="130000"/>
              </a:lnSpc>
              <a:spcBef>
                <a:spcPts val="60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indent="-298450" lvl="3" marL="1828800" rtl="0">
              <a:lnSpc>
                <a:spcPct val="130000"/>
              </a:lnSpc>
              <a:spcBef>
                <a:spcPts val="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2100" lvl="4" marL="2286000" rtl="0">
              <a:lnSpc>
                <a:spcPct val="130000"/>
              </a:lnSpc>
              <a:spcBef>
                <a:spcPts val="600"/>
              </a:spcBef>
              <a:spcAft>
                <a:spcPts val="0"/>
              </a:spcAft>
              <a:buClr>
                <a:schemeClr val="dk2"/>
              </a:buClr>
              <a:buSzPts val="1000"/>
              <a:buFont typeface="Roboto"/>
              <a:buChar char="⊙"/>
              <a:defRPr sz="1000">
                <a:solidFill>
                  <a:schemeClr val="dk2"/>
                </a:solidFill>
                <a:latin typeface="Roboto"/>
                <a:ea typeface="Roboto"/>
                <a:cs typeface="Roboto"/>
                <a:sym typeface="Roboto"/>
              </a:defRPr>
            </a:lvl5pPr>
            <a:lvl6pPr indent="-285750" lvl="5" marL="2743200" rtl="0">
              <a:lnSpc>
                <a:spcPct val="130000"/>
              </a:lnSpc>
              <a:spcBef>
                <a:spcPts val="600"/>
              </a:spcBef>
              <a:spcAft>
                <a:spcPts val="0"/>
              </a:spcAft>
              <a:buClr>
                <a:schemeClr val="dk2"/>
              </a:buClr>
              <a:buSzPts val="900"/>
              <a:buFont typeface="Roboto"/>
              <a:buChar char="⊙"/>
              <a:defRPr sz="900">
                <a:solidFill>
                  <a:schemeClr val="dk2"/>
                </a:solidFill>
                <a:latin typeface="Roboto"/>
                <a:ea typeface="Roboto"/>
                <a:cs typeface="Roboto"/>
                <a:sym typeface="Roboto"/>
              </a:defRPr>
            </a:lvl6pPr>
            <a:lvl7pPr indent="-279400" lvl="6" marL="3200400" rtl="0">
              <a:lnSpc>
                <a:spcPct val="130000"/>
              </a:lnSpc>
              <a:spcBef>
                <a:spcPts val="600"/>
              </a:spcBef>
              <a:spcAft>
                <a:spcPts val="0"/>
              </a:spcAft>
              <a:buClr>
                <a:schemeClr val="dk2"/>
              </a:buClr>
              <a:buSzPts val="800"/>
              <a:buFont typeface="Roboto"/>
              <a:buChar char="⊚"/>
              <a:defRPr sz="800">
                <a:solidFill>
                  <a:schemeClr val="dk2"/>
                </a:solidFill>
                <a:latin typeface="Roboto"/>
                <a:ea typeface="Roboto"/>
                <a:cs typeface="Roboto"/>
                <a:sym typeface="Roboto"/>
              </a:defRPr>
            </a:lvl7pPr>
            <a:lvl8pPr indent="-273050" lvl="7" marL="3657600" rtl="0">
              <a:lnSpc>
                <a:spcPct val="130000"/>
              </a:lnSpc>
              <a:spcBef>
                <a:spcPts val="600"/>
              </a:spcBef>
              <a:spcAft>
                <a:spcPts val="0"/>
              </a:spcAft>
              <a:buClr>
                <a:schemeClr val="dk2"/>
              </a:buClr>
              <a:buSzPts val="700"/>
              <a:buFont typeface="Roboto"/>
              <a:buChar char="⊙"/>
              <a:defRPr sz="700">
                <a:solidFill>
                  <a:schemeClr val="dk2"/>
                </a:solidFill>
                <a:latin typeface="Roboto"/>
                <a:ea typeface="Roboto"/>
                <a:cs typeface="Roboto"/>
                <a:sym typeface="Roboto"/>
              </a:defRPr>
            </a:lvl8pPr>
            <a:lvl9pPr indent="-266700" lvl="8" marL="4114800" rtl="0">
              <a:lnSpc>
                <a:spcPct val="130000"/>
              </a:lnSpc>
              <a:spcBef>
                <a:spcPts val="600"/>
              </a:spcBef>
              <a:spcAft>
                <a:spcPts val="0"/>
              </a:spcAft>
              <a:buClr>
                <a:schemeClr val="dk2"/>
              </a:buClr>
              <a:buSzPts val="600"/>
              <a:buFont typeface="Roboto"/>
              <a:buChar char="⊙"/>
              <a:defRPr sz="600">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1pPr>
            <a:lvl2pPr lvl="1"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2pPr>
            <a:lvl3pPr lvl="2"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3pPr>
            <a:lvl4pPr lvl="3"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4pPr>
            <a:lvl5pPr lvl="4"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5pPr>
            <a:lvl6pPr lvl="5"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6pPr>
            <a:lvl7pPr lvl="6"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7pPr>
            <a:lvl8pPr lvl="7"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8pPr>
            <a:lvl9pPr lvl="8"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apim.docs.wso2.com/en/4.2.0/install-and-setup/setup/distributed-deployment/configuring-wso2-identity-server-as-a-key-manager/#set-up-wso2-identity-server-as-a-key-manager" TargetMode="Externa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apim.docs.wso2.com/en/4.2.0/reference/customize-product/extending-api-manager/extending-key-management/extending-key-validation/"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apim.docs.wso2.com/en/4.2.0/reference/customize-product/extending-api-manager/extending-key-management/extending-scope-valid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apim.docs.wso2.com/en/4.2.0/administer/key-managers/configure-custom-connect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hyperlink" Target="https://apim.docs.wso2.com/en/4.2.0/get-started/apim-architecture/#key-manager"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8.png"/><Relationship Id="rId13" Type="http://schemas.openxmlformats.org/officeDocument/2006/relationships/image" Target="../media/image13.png"/><Relationship Id="rId12" Type="http://schemas.openxmlformats.org/officeDocument/2006/relationships/image" Target="../media/image18.png"/><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hyperlink" Target="https://apim.docs.wso2.com/en/4.2.0/administer/key-managers/configure-wso2is-connector/" TargetMode="External"/><Relationship Id="rId9" Type="http://schemas.openxmlformats.org/officeDocument/2006/relationships/hyperlink" Target="https://apim.docs.wso2.com/en/4.2.0/administer/key-managers/configure-forgerock-connector/" TargetMode="External"/><Relationship Id="rId14" Type="http://schemas.openxmlformats.org/officeDocument/2006/relationships/image" Target="../media/image10.png"/><Relationship Id="rId5" Type="http://schemas.openxmlformats.org/officeDocument/2006/relationships/hyperlink" Target="https://apim.docs.wso2.com/en/4.2.0/administer/key-managers/configure-okta-connector/" TargetMode="External"/><Relationship Id="rId6" Type="http://schemas.openxmlformats.org/officeDocument/2006/relationships/hyperlink" Target="https://apim.docs.wso2.com/en/4.2.0/administer/key-managers/configure-keycloak-connector/" TargetMode="External"/><Relationship Id="rId7" Type="http://schemas.openxmlformats.org/officeDocument/2006/relationships/hyperlink" Target="https://apim.docs.wso2.com/en/4.2.0/administer/key-managers/configure-auth0-connector/" TargetMode="External"/><Relationship Id="rId8" Type="http://schemas.openxmlformats.org/officeDocument/2006/relationships/hyperlink" Target="https://apim.docs.wso2.com/en/4.2.0/administer/key-managers/configure-pingfederate-connec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ctrTitle"/>
          </p:nvPr>
        </p:nvSpPr>
        <p:spPr>
          <a:xfrm>
            <a:off x="1022600" y="1813450"/>
            <a:ext cx="7321800" cy="10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WSO2 API Manager 4.2.0 Developer Advanced </a:t>
            </a:r>
            <a:endParaRPr>
              <a:solidFill>
                <a:srgbClr val="FFFFFF"/>
              </a:solidFill>
            </a:endParaRPr>
          </a:p>
        </p:txBody>
      </p:sp>
      <p:sp>
        <p:nvSpPr>
          <p:cNvPr id="151" name="Google Shape;151;p20"/>
          <p:cNvSpPr txBox="1"/>
          <p:nvPr>
            <p:ph idx="4294967295" type="subTitle"/>
          </p:nvPr>
        </p:nvSpPr>
        <p:spPr>
          <a:xfrm>
            <a:off x="1080150" y="2829850"/>
            <a:ext cx="2158500" cy="420300"/>
          </a:xfrm>
          <a:prstGeom prst="rect">
            <a:avLst/>
          </a:prstGeom>
          <a:solidFill>
            <a:schemeClr val="accent2"/>
          </a:solidFill>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lang="en"/>
              <a:t>Key </a:t>
            </a:r>
            <a:r>
              <a:rPr lang="en"/>
              <a:t>Management</a:t>
            </a:r>
            <a:endParaRPr/>
          </a:p>
        </p:txBody>
      </p:sp>
      <p:sp>
        <p:nvSpPr>
          <p:cNvPr id="152" name="Google Shape;152;p20"/>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WSO2 Training</a:t>
            </a:r>
            <a:endParaRPr/>
          </a:p>
        </p:txBody>
      </p:sp>
      <p:pic>
        <p:nvPicPr>
          <p:cNvPr id="153" name="Google Shape;153;p20"/>
          <p:cNvPicPr preferRelativeResize="0"/>
          <p:nvPr/>
        </p:nvPicPr>
        <p:blipFill>
          <a:blip r:embed="rId3">
            <a:alphaModFix/>
          </a:blip>
          <a:stretch>
            <a:fillRect/>
          </a:stretch>
        </p:blipFill>
        <p:spPr>
          <a:xfrm>
            <a:off x="7631975" y="4069250"/>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2371725" y="4237250"/>
            <a:ext cx="4860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u="sng">
                <a:solidFill>
                  <a:schemeClr val="hlink"/>
                </a:solidFill>
                <a:latin typeface="Roboto"/>
                <a:ea typeface="Roboto"/>
                <a:cs typeface="Roboto"/>
                <a:sym typeface="Roboto"/>
                <a:hlinkClick r:id="rId3"/>
              </a:rPr>
              <a:t>Set up WSO2 Identity Server as Key Manager</a:t>
            </a:r>
            <a:endParaRPr>
              <a:latin typeface="Roboto"/>
              <a:ea typeface="Roboto"/>
              <a:cs typeface="Roboto"/>
              <a:sym typeface="Roboto"/>
            </a:endParaRPr>
          </a:p>
        </p:txBody>
      </p:sp>
      <p:pic>
        <p:nvPicPr>
          <p:cNvPr id="225" name="Google Shape;225;p29"/>
          <p:cNvPicPr preferRelativeResize="0"/>
          <p:nvPr/>
        </p:nvPicPr>
        <p:blipFill>
          <a:blip r:embed="rId4">
            <a:alphaModFix/>
          </a:blip>
          <a:stretch>
            <a:fillRect/>
          </a:stretch>
        </p:blipFill>
        <p:spPr>
          <a:xfrm>
            <a:off x="152400" y="998550"/>
            <a:ext cx="8839200" cy="2658406"/>
          </a:xfrm>
          <a:prstGeom prst="rect">
            <a:avLst/>
          </a:prstGeom>
          <a:noFill/>
          <a:ln>
            <a:noFill/>
          </a:ln>
        </p:spPr>
      </p:pic>
      <p:sp>
        <p:nvSpPr>
          <p:cNvPr id="226" name="Google Shape;226;p29"/>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Sharing databases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nvSpPr>
        <p:spPr>
          <a:xfrm>
            <a:off x="3639275" y="4376125"/>
            <a:ext cx="2200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Extending Key Validation</a:t>
            </a:r>
            <a:endParaRPr>
              <a:latin typeface="Roboto"/>
              <a:ea typeface="Roboto"/>
              <a:cs typeface="Roboto"/>
              <a:sym typeface="Roboto"/>
            </a:endParaRPr>
          </a:p>
        </p:txBody>
      </p:sp>
      <p:sp>
        <p:nvSpPr>
          <p:cNvPr id="232" name="Google Shape;232;p3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Validation</a:t>
            </a:r>
            <a:endParaRPr/>
          </a:p>
        </p:txBody>
      </p:sp>
      <p:sp>
        <p:nvSpPr>
          <p:cNvPr id="233" name="Google Shape;233;p30"/>
          <p:cNvSpPr txBox="1"/>
          <p:nvPr/>
        </p:nvSpPr>
        <p:spPr>
          <a:xfrm>
            <a:off x="800700" y="1080950"/>
            <a:ext cx="31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Extending JWT Validator Interface</a:t>
            </a:r>
            <a:endParaRPr>
              <a:latin typeface="Roboto"/>
              <a:ea typeface="Roboto"/>
              <a:cs typeface="Roboto"/>
              <a:sym typeface="Roboto"/>
            </a:endParaRPr>
          </a:p>
        </p:txBody>
      </p:sp>
      <p:pic>
        <p:nvPicPr>
          <p:cNvPr id="234" name="Google Shape;234;p30"/>
          <p:cNvPicPr preferRelativeResize="0"/>
          <p:nvPr/>
        </p:nvPicPr>
        <p:blipFill>
          <a:blip r:embed="rId4">
            <a:alphaModFix/>
          </a:blip>
          <a:stretch>
            <a:fillRect/>
          </a:stretch>
        </p:blipFill>
        <p:spPr>
          <a:xfrm>
            <a:off x="1559288" y="1481150"/>
            <a:ext cx="6360168" cy="259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solidFill>
                  <a:schemeClr val="dk1"/>
                </a:solidFill>
              </a:rPr>
              <a:t>T</a:t>
            </a:r>
            <a:r>
              <a:rPr lang="en" sz="1400">
                <a:solidFill>
                  <a:schemeClr val="dk1"/>
                </a:solidFill>
              </a:rPr>
              <a:t>he default token type in API-M 4.2.0 has been set to JWT (JSON Web Token)</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In API-M 4.2.0 the Key Manager call to runtime for key validation process has been removed altogether.</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The JWT Token validation takes place at the Gateway itself and the subsequent subscription validation also takes place in the Gateway as the required meta-information is available in the Gateway memory.</a:t>
            </a:r>
            <a:endParaRPr sz="1400">
              <a:solidFill>
                <a:schemeClr val="dk1"/>
              </a:solidFill>
            </a:endParaRPr>
          </a:p>
          <a:p>
            <a:pPr indent="-317500" lvl="0" marL="457200" rtl="0" algn="l">
              <a:spcBef>
                <a:spcPts val="0"/>
              </a:spcBef>
              <a:spcAft>
                <a:spcPts val="0"/>
              </a:spcAft>
              <a:buSzPts val="1400"/>
              <a:buChar char="●"/>
            </a:pPr>
            <a:r>
              <a:rPr lang="en" sz="1400">
                <a:solidFill>
                  <a:schemeClr val="dk1"/>
                </a:solidFill>
              </a:rPr>
              <a:t>JWT Token validation occurs via the </a:t>
            </a:r>
            <a:r>
              <a:rPr lang="en" sz="1400">
                <a:solidFill>
                  <a:srgbClr val="37474F"/>
                </a:solidFill>
                <a:latin typeface="Roboto Mono"/>
                <a:ea typeface="Roboto Mono"/>
                <a:cs typeface="Roboto Mono"/>
                <a:sym typeface="Roboto Mono"/>
              </a:rPr>
              <a:t>JWTValidator</a:t>
            </a:r>
            <a:r>
              <a:rPr lang="en" sz="1400">
                <a:solidFill>
                  <a:schemeClr val="dk1"/>
                </a:solidFill>
              </a:rPr>
              <a:t> interface.</a:t>
            </a:r>
            <a:endParaRPr sz="1400">
              <a:solidFill>
                <a:schemeClr val="dk1"/>
              </a:solidFill>
            </a:endParaRPr>
          </a:p>
        </p:txBody>
      </p:sp>
      <p:sp>
        <p:nvSpPr>
          <p:cNvPr id="240" name="Google Shape;240;p3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Validation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705825" y="3043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Validating the Token at Gateway</a:t>
            </a:r>
            <a:endParaRPr/>
          </a:p>
        </p:txBody>
      </p:sp>
      <p:pic>
        <p:nvPicPr>
          <p:cNvPr id="246" name="Google Shape;246;p32"/>
          <p:cNvPicPr preferRelativeResize="0"/>
          <p:nvPr/>
        </p:nvPicPr>
        <p:blipFill>
          <a:blip r:embed="rId3">
            <a:alphaModFix/>
          </a:blip>
          <a:stretch>
            <a:fillRect/>
          </a:stretch>
        </p:blipFill>
        <p:spPr>
          <a:xfrm>
            <a:off x="1077900" y="739925"/>
            <a:ext cx="4565197" cy="42664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42900" lvl="0" marL="457200" rtl="0" algn="just">
              <a:spcBef>
                <a:spcPts val="600"/>
              </a:spcBef>
              <a:spcAft>
                <a:spcPts val="0"/>
              </a:spcAft>
              <a:buSzPts val="1800"/>
              <a:buChar char="●"/>
            </a:pPr>
            <a:r>
              <a:rPr lang="en"/>
              <a:t>OAuth scopes allow you to have fine-grained access control to API resources based on the user roles. </a:t>
            </a:r>
            <a:endParaRPr/>
          </a:p>
          <a:p>
            <a:pPr indent="-342900" lvl="0" marL="457200" rtl="0" algn="just">
              <a:spcBef>
                <a:spcPts val="0"/>
              </a:spcBef>
              <a:spcAft>
                <a:spcPts val="0"/>
              </a:spcAft>
              <a:buSzPts val="1800"/>
              <a:buChar char="●"/>
            </a:pPr>
            <a:r>
              <a:rPr lang="en"/>
              <a:t>API Manager uses scopes as a way of defining permissions for a resource.</a:t>
            </a:r>
            <a:endParaRPr/>
          </a:p>
          <a:p>
            <a:pPr indent="-342900" lvl="0" marL="457200" rtl="0" algn="just">
              <a:spcBef>
                <a:spcPts val="0"/>
              </a:spcBef>
              <a:spcAft>
                <a:spcPts val="0"/>
              </a:spcAft>
              <a:buSzPts val="1800"/>
              <a:buChar char="●"/>
            </a:pPr>
            <a:r>
              <a:rPr lang="en"/>
              <a:t>Validating the role of a requester does not make much sense in some scenarios. For instance, when the scope is used as a means of generating an access token and not for securing a resource (e.g. OpenID scope). In such situations, scope validation can be extended to skip role validation for certain scopes.</a:t>
            </a:r>
            <a:endParaRPr/>
          </a:p>
          <a:p>
            <a:pPr indent="0" lvl="0" marL="0" rtl="0" algn="just">
              <a:spcBef>
                <a:spcPts val="600"/>
              </a:spcBef>
              <a:spcAft>
                <a:spcPts val="0"/>
              </a:spcAft>
              <a:buNone/>
            </a:pPr>
            <a:r>
              <a:t/>
            </a:r>
            <a:endParaRPr/>
          </a:p>
        </p:txBody>
      </p:sp>
      <p:sp>
        <p:nvSpPr>
          <p:cNvPr id="252" name="Google Shape;252;p3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 Validation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nvSpPr>
        <p:spPr>
          <a:xfrm>
            <a:off x="3347350" y="4219625"/>
            <a:ext cx="25848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Extending Scope Validation</a:t>
            </a:r>
            <a:endParaRPr>
              <a:latin typeface="Roboto"/>
              <a:ea typeface="Roboto"/>
              <a:cs typeface="Roboto"/>
              <a:sym typeface="Roboto"/>
            </a:endParaRPr>
          </a:p>
        </p:txBody>
      </p:sp>
      <p:sp>
        <p:nvSpPr>
          <p:cNvPr id="258" name="Google Shape;258;p34"/>
          <p:cNvSpPr txBox="1"/>
          <p:nvPr>
            <p:ph idx="1" type="body"/>
          </p:nvPr>
        </p:nvSpPr>
        <p:spPr>
          <a:xfrm>
            <a:off x="717750" y="1083075"/>
            <a:ext cx="7708500" cy="29220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SzPts val="1400"/>
              <a:buChar char="●"/>
            </a:pPr>
            <a:r>
              <a:rPr lang="en" sz="1400"/>
              <a:t>When scopes that cannot be associated to roles are requested, the token should be issued without validating the scope. </a:t>
            </a:r>
            <a:endParaRPr sz="1400"/>
          </a:p>
          <a:p>
            <a:pPr indent="-317500" lvl="0" marL="457200" rtl="0" algn="just">
              <a:spcBef>
                <a:spcPts val="0"/>
              </a:spcBef>
              <a:spcAft>
                <a:spcPts val="0"/>
              </a:spcAft>
              <a:buSzPts val="1400"/>
              <a:buChar char="●"/>
            </a:pPr>
            <a:r>
              <a:rPr lang="en" sz="1400"/>
              <a:t>In WSO2 API Manager, you do this by allowing the scope through a configuration. </a:t>
            </a:r>
            <a:endParaRPr sz="1400"/>
          </a:p>
          <a:p>
            <a:pPr indent="-317500" lvl="0" marL="457200" rtl="0" algn="just">
              <a:spcBef>
                <a:spcPts val="0"/>
              </a:spcBef>
              <a:spcAft>
                <a:spcPts val="0"/>
              </a:spcAft>
              <a:buSzPts val="1400"/>
              <a:buChar char="●"/>
            </a:pPr>
            <a:r>
              <a:rPr lang="en" sz="1400"/>
              <a:t>Scopes that match the pattern are not validated by role and are available to anyone requesting it.</a:t>
            </a:r>
            <a:br>
              <a:rPr lang="en" sz="1400"/>
            </a:br>
            <a:endParaRPr sz="1400"/>
          </a:p>
          <a:p>
            <a:pPr indent="0" lvl="0" marL="457200" rtl="0" algn="l">
              <a:spcBef>
                <a:spcPts val="600"/>
              </a:spcBef>
              <a:spcAft>
                <a:spcPts val="0"/>
              </a:spcAft>
              <a:buNone/>
            </a:pPr>
            <a:r>
              <a:rPr lang="en" sz="1200">
                <a:solidFill>
                  <a:srgbClr val="FF7043"/>
                </a:solidFill>
                <a:latin typeface="Roboto Mono"/>
                <a:ea typeface="Roboto Mono"/>
                <a:cs typeface="Roboto Mono"/>
                <a:sym typeface="Roboto Mono"/>
              </a:rPr>
              <a:t>[apim.oauth_config]</a:t>
            </a:r>
            <a:endParaRPr sz="1200">
              <a:solidFill>
                <a:srgbClr val="37474F"/>
              </a:solidFill>
              <a:latin typeface="Roboto Mono"/>
              <a:ea typeface="Roboto Mono"/>
              <a:cs typeface="Roboto Mono"/>
              <a:sym typeface="Roboto Mono"/>
            </a:endParaRPr>
          </a:p>
          <a:p>
            <a:pPr indent="0" lvl="0" marL="457200" rtl="0" algn="l">
              <a:spcBef>
                <a:spcPts val="600"/>
              </a:spcBef>
              <a:spcAft>
                <a:spcPts val="0"/>
              </a:spcAft>
              <a:buNone/>
            </a:pPr>
            <a:r>
              <a:rPr lang="en" sz="1200">
                <a:solidFill>
                  <a:srgbClr val="37474F"/>
                </a:solidFill>
                <a:latin typeface="Roboto Mono"/>
                <a:ea typeface="Roboto Mono"/>
                <a:cs typeface="Roboto Mono"/>
                <a:sym typeface="Roboto Mono"/>
              </a:rPr>
              <a:t>allowed_scopes = [</a:t>
            </a:r>
            <a:r>
              <a:rPr lang="en" sz="1200">
                <a:solidFill>
                  <a:srgbClr val="FF7043"/>
                </a:solidFill>
                <a:latin typeface="Roboto Mono"/>
                <a:ea typeface="Roboto Mono"/>
                <a:cs typeface="Roboto Mono"/>
                <a:sym typeface="Roboto Mono"/>
              </a:rPr>
              <a:t>"^device_.*"</a:t>
            </a:r>
            <a:r>
              <a:rPr lang="en" sz="1200">
                <a:solidFill>
                  <a:srgbClr val="37474F"/>
                </a:solidFill>
                <a:latin typeface="Roboto Mono"/>
                <a:ea typeface="Roboto Mono"/>
                <a:cs typeface="Roboto Mono"/>
                <a:sym typeface="Roboto Mono"/>
              </a:rPr>
              <a:t>, </a:t>
            </a:r>
            <a:r>
              <a:rPr lang="en" sz="1200">
                <a:solidFill>
                  <a:srgbClr val="FF7043"/>
                </a:solidFill>
                <a:latin typeface="Roboto Mono"/>
                <a:ea typeface="Roboto Mono"/>
                <a:cs typeface="Roboto Mono"/>
                <a:sym typeface="Roboto Mono"/>
              </a:rPr>
              <a:t>"openid"</a:t>
            </a:r>
            <a:r>
              <a:rPr lang="en" sz="1200">
                <a:solidFill>
                  <a:srgbClr val="37474F"/>
                </a:solidFill>
                <a:latin typeface="Roboto Mono"/>
                <a:ea typeface="Roboto Mono"/>
                <a:cs typeface="Roboto Mono"/>
                <a:sym typeface="Roboto Mono"/>
              </a:rPr>
              <a:t>, </a:t>
            </a:r>
            <a:r>
              <a:rPr lang="en" sz="1200">
                <a:solidFill>
                  <a:srgbClr val="FF7043"/>
                </a:solidFill>
                <a:latin typeface="Roboto Mono"/>
                <a:ea typeface="Roboto Mono"/>
                <a:cs typeface="Roboto Mono"/>
                <a:sym typeface="Roboto Mono"/>
              </a:rPr>
              <a:t>"some_random_scope"</a:t>
            </a:r>
            <a:r>
              <a:rPr lang="en" sz="1200">
                <a:solidFill>
                  <a:srgbClr val="37474F"/>
                </a:solidFill>
                <a:latin typeface="Roboto Mono"/>
                <a:ea typeface="Roboto Mono"/>
                <a:cs typeface="Roboto Mono"/>
                <a:sym typeface="Roboto Mono"/>
              </a:rPr>
              <a:t>]</a:t>
            </a:r>
            <a:endParaRPr sz="1300">
              <a:solidFill>
                <a:schemeClr val="lt1"/>
              </a:solidFill>
              <a:latin typeface="Source Code Pro"/>
              <a:ea typeface="Source Code Pro"/>
              <a:cs typeface="Source Code Pro"/>
              <a:sym typeface="Source Code Pro"/>
            </a:endParaRPr>
          </a:p>
        </p:txBody>
      </p:sp>
      <p:sp>
        <p:nvSpPr>
          <p:cNvPr id="259" name="Google Shape;259;p3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Extending Scope Validation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Extending Key Manager Interface</a:t>
            </a:r>
            <a:endParaRPr/>
          </a:p>
        </p:txBody>
      </p:sp>
      <p:sp>
        <p:nvSpPr>
          <p:cNvPr id="265" name="Google Shape;265;p35"/>
          <p:cNvSpPr txBox="1"/>
          <p:nvPr>
            <p:ph idx="1" type="body"/>
          </p:nvPr>
        </p:nvSpPr>
        <p:spPr>
          <a:xfrm>
            <a:off x="493550" y="811200"/>
            <a:ext cx="7708500" cy="352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400"/>
          </a:p>
          <a:p>
            <a:pPr indent="-317500" lvl="0" marL="457200" rtl="0" algn="l">
              <a:spcBef>
                <a:spcPts val="600"/>
              </a:spcBef>
              <a:spcAft>
                <a:spcPts val="0"/>
              </a:spcAft>
              <a:buSzPts val="1400"/>
              <a:buChar char="●"/>
            </a:pPr>
            <a:r>
              <a:rPr b="1" lang="en" sz="1400"/>
              <a:t>Key Manager</a:t>
            </a:r>
            <a:r>
              <a:rPr lang="en" sz="1400"/>
              <a:t> interface acts as the bridge between the OAuth Provider and WSO2 API Manager.</a:t>
            </a:r>
            <a:endParaRPr sz="1400"/>
          </a:p>
          <a:p>
            <a:pPr indent="-317500" lvl="0" marL="457200" rtl="0" algn="l">
              <a:lnSpc>
                <a:spcPct val="115000"/>
              </a:lnSpc>
              <a:spcBef>
                <a:spcPts val="0"/>
              </a:spcBef>
              <a:spcAft>
                <a:spcPts val="0"/>
              </a:spcAft>
              <a:buSzPts val="1400"/>
              <a:buChar char="●"/>
            </a:pPr>
            <a:r>
              <a:rPr lang="en" sz="1400"/>
              <a:t>In order to plug an external OAuth2 Authorization server as the Key Manager for API-M </a:t>
            </a:r>
            <a:r>
              <a:rPr lang="en" sz="1400"/>
              <a:t>you should implement a third-party Key Manager Connector by extending the Key Manager Interface.</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400"/>
          </a:p>
          <a:p>
            <a:pPr indent="0" lvl="0" marL="457200" rtl="0" algn="ctr">
              <a:lnSpc>
                <a:spcPct val="115000"/>
              </a:lnSpc>
              <a:spcBef>
                <a:spcPts val="1200"/>
              </a:spcBef>
              <a:spcAft>
                <a:spcPts val="0"/>
              </a:spcAft>
              <a:buNone/>
            </a:pPr>
            <a:r>
              <a:t/>
            </a:r>
            <a:endParaRPr sz="1400"/>
          </a:p>
          <a:p>
            <a:pPr indent="0" lvl="0" marL="457200" rtl="0" algn="ctr">
              <a:lnSpc>
                <a:spcPct val="115000"/>
              </a:lnSpc>
              <a:spcBef>
                <a:spcPts val="1200"/>
              </a:spcBef>
              <a:spcAft>
                <a:spcPts val="0"/>
              </a:spcAft>
              <a:buNone/>
            </a:pPr>
            <a:r>
              <a:rPr lang="en" sz="1400"/>
              <a:t>Link - </a:t>
            </a:r>
            <a:r>
              <a:rPr lang="en" sz="1400" u="sng">
                <a:solidFill>
                  <a:schemeClr val="hlink"/>
                </a:solidFill>
                <a:hlinkClick r:id="rId3"/>
              </a:rPr>
              <a:t>Configure a Custom Key Manager</a:t>
            </a:r>
            <a:endParaRPr sz="1400"/>
          </a:p>
          <a:p>
            <a:pPr indent="0" lvl="0" marL="457200" rtl="0" algn="l">
              <a:spcBef>
                <a:spcPts val="120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6"/>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pic>
        <p:nvPicPr>
          <p:cNvPr id="271" name="Google Shape;271;p36"/>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sp>
        <p:nvSpPr>
          <p:cNvPr id="272" name="Google Shape;272;p36"/>
          <p:cNvSpPr txBox="1"/>
          <p:nvPr>
            <p:ph type="ctrTitle"/>
          </p:nvPr>
        </p:nvSpPr>
        <p:spPr>
          <a:xfrm>
            <a:off x="1123775" y="1771225"/>
            <a:ext cx="7088400" cy="1390800"/>
          </a:xfrm>
          <a:prstGeom prst="rect">
            <a:avLst/>
          </a:prstGeom>
          <a:noFill/>
          <a:ln>
            <a:noFill/>
          </a:ln>
        </p:spPr>
        <p:txBody>
          <a:bodyPr anchorCtr="0" anchor="ctr" bIns="45700" lIns="91425" spcFirstLastPara="1" rIns="91425" wrap="square" tIns="45700">
            <a:noAutofit/>
          </a:bodyPr>
          <a:lstStyle/>
          <a:p>
            <a:pPr indent="0" lvl="0" marL="0" marR="0" rtl="0" algn="ctr">
              <a:lnSpc>
                <a:spcPct val="136752"/>
              </a:lnSpc>
              <a:spcBef>
                <a:spcPts val="0"/>
              </a:spcBef>
              <a:spcAft>
                <a:spcPts val="0"/>
              </a:spcAft>
              <a:buNone/>
            </a:pPr>
            <a:r>
              <a:t/>
            </a:r>
            <a:endParaRPr sz="1800">
              <a:solidFill>
                <a:schemeClr val="lt2"/>
              </a:solidFill>
            </a:endParaRPr>
          </a:p>
          <a:p>
            <a:pPr indent="0" lvl="0" marL="0" marR="0" rtl="0" algn="ctr">
              <a:lnSpc>
                <a:spcPct val="136752"/>
              </a:lnSpc>
              <a:spcBef>
                <a:spcPts val="0"/>
              </a:spcBef>
              <a:spcAft>
                <a:spcPts val="0"/>
              </a:spcAft>
              <a:buNone/>
            </a:pPr>
            <a:r>
              <a:t/>
            </a:r>
            <a:endParaRPr sz="1800">
              <a:solidFill>
                <a:schemeClr val="lt2"/>
              </a:solidFill>
            </a:endParaRPr>
          </a:p>
          <a:p>
            <a:pPr indent="0" lvl="0" marL="0" marR="0" rtl="0" algn="ctr">
              <a:lnSpc>
                <a:spcPct val="136752"/>
              </a:lnSpc>
              <a:spcBef>
                <a:spcPts val="0"/>
              </a:spcBef>
              <a:spcAft>
                <a:spcPts val="0"/>
              </a:spcAft>
              <a:buNone/>
            </a:pPr>
            <a:r>
              <a:rPr lang="en" sz="2400">
                <a:solidFill>
                  <a:schemeClr val="lt2"/>
                </a:solidFill>
              </a:rPr>
              <a:t>WSO2 Identity Server as the Key Manager </a:t>
            </a:r>
            <a:endParaRPr sz="2400">
              <a:solidFill>
                <a:schemeClr val="lt2"/>
              </a:solidFill>
            </a:endParaRPr>
          </a:p>
        </p:txBody>
      </p:sp>
      <p:grpSp>
        <p:nvGrpSpPr>
          <p:cNvPr id="273" name="Google Shape;273;p36"/>
          <p:cNvGrpSpPr/>
          <p:nvPr/>
        </p:nvGrpSpPr>
        <p:grpSpPr>
          <a:xfrm>
            <a:off x="3287375" y="1398175"/>
            <a:ext cx="2761200" cy="966900"/>
            <a:chOff x="0" y="-291175"/>
            <a:chExt cx="2761200" cy="966900"/>
          </a:xfrm>
        </p:grpSpPr>
        <p:sp>
          <p:nvSpPr>
            <p:cNvPr id="274" name="Google Shape;274;p36"/>
            <p:cNvSpPr/>
            <p:nvPr/>
          </p:nvSpPr>
          <p:spPr>
            <a:xfrm>
              <a:off x="0" y="235324"/>
              <a:ext cx="2761200" cy="440400"/>
            </a:xfrm>
            <a:prstGeom prst="rect">
              <a:avLst/>
            </a:prstGeom>
            <a:solidFill>
              <a:srgbClr val="FFC808"/>
            </a:solid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12A32"/>
                </a:buClr>
                <a:buSzPts val="1600"/>
                <a:buFont typeface="Roboto"/>
                <a:buNone/>
              </a:pPr>
              <a:r>
                <a:t/>
              </a:r>
              <a:endParaRPr b="0" i="0" sz="1600" u="none" cap="none" strike="noStrike">
                <a:solidFill>
                  <a:srgbClr val="212A32"/>
                </a:solidFill>
                <a:latin typeface="Roboto"/>
                <a:ea typeface="Roboto"/>
                <a:cs typeface="Roboto"/>
                <a:sym typeface="Roboto"/>
              </a:endParaRPr>
            </a:p>
          </p:txBody>
        </p:sp>
        <p:sp>
          <p:nvSpPr>
            <p:cNvPr id="275" name="Google Shape;275;p36"/>
            <p:cNvSpPr txBox="1"/>
            <p:nvPr/>
          </p:nvSpPr>
          <p:spPr>
            <a:xfrm>
              <a:off x="22800" y="-291175"/>
              <a:ext cx="2715600" cy="9669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rgbClr val="000000"/>
                </a:buClr>
                <a:buSzPts val="2400"/>
                <a:buFont typeface="Arial"/>
                <a:buNone/>
              </a:pPr>
              <a:r>
                <a:t/>
              </a:r>
              <a:endParaRPr b="1" i="0" sz="2400" u="none" cap="none" strike="noStrike">
                <a:solidFill>
                  <a:srgbClr val="ECECEC"/>
                </a:solidFill>
                <a:latin typeface="Nunito Sans"/>
                <a:ea typeface="Nunito Sans"/>
                <a:cs typeface="Nunito Sans"/>
                <a:sym typeface="Nunito Sans"/>
              </a:endParaRPr>
            </a:p>
            <a:p>
              <a:pPr indent="0" lvl="0" marL="0" marR="0" rtl="0" algn="ctr">
                <a:lnSpc>
                  <a:spcPct val="136752"/>
                </a:lnSpc>
                <a:spcBef>
                  <a:spcPts val="0"/>
                </a:spcBef>
                <a:spcAft>
                  <a:spcPts val="0"/>
                </a:spcAft>
                <a:buClr>
                  <a:srgbClr val="000000"/>
                </a:buClr>
                <a:buSzPts val="2400"/>
                <a:buFont typeface="Nunito Sans"/>
                <a:buNone/>
              </a:pPr>
              <a:r>
                <a:rPr b="1" i="0" lang="en" sz="2400" u="none" cap="none" strike="noStrike">
                  <a:solidFill>
                    <a:srgbClr val="000000"/>
                  </a:solidFill>
                  <a:latin typeface="Nunito Sans"/>
                  <a:ea typeface="Nunito Sans"/>
                  <a:cs typeface="Nunito Sans"/>
                  <a:sym typeface="Nunito Sans"/>
                </a:rPr>
                <a:t>Let’s try it out!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201125" y="349900"/>
            <a:ext cx="8167200" cy="47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Key Manager Overview</a:t>
            </a:r>
            <a:endParaRPr b="1">
              <a:solidFill>
                <a:srgbClr val="FF5000"/>
              </a:solidFill>
            </a:endParaRPr>
          </a:p>
        </p:txBody>
      </p:sp>
      <p:sp>
        <p:nvSpPr>
          <p:cNvPr id="159" name="Google Shape;159;p21"/>
          <p:cNvSpPr txBox="1"/>
          <p:nvPr/>
        </p:nvSpPr>
        <p:spPr>
          <a:xfrm>
            <a:off x="3377600" y="4585725"/>
            <a:ext cx="1285800" cy="2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Key Manager</a:t>
            </a:r>
            <a:endParaRPr>
              <a:latin typeface="Roboto"/>
              <a:ea typeface="Roboto"/>
              <a:cs typeface="Roboto"/>
              <a:sym typeface="Roboto"/>
            </a:endParaRPr>
          </a:p>
        </p:txBody>
      </p:sp>
      <p:pic>
        <p:nvPicPr>
          <p:cNvPr id="160" name="Google Shape;160;p21"/>
          <p:cNvPicPr preferRelativeResize="0"/>
          <p:nvPr/>
        </p:nvPicPr>
        <p:blipFill>
          <a:blip r:embed="rId4">
            <a:alphaModFix/>
          </a:blip>
          <a:stretch>
            <a:fillRect/>
          </a:stretch>
        </p:blipFill>
        <p:spPr>
          <a:xfrm>
            <a:off x="1657725" y="976900"/>
            <a:ext cx="5010035" cy="345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The Key Manager handles all clients, security and access token-related operations.</a:t>
            </a:r>
            <a:endParaRPr sz="1400"/>
          </a:p>
          <a:p>
            <a:pPr indent="-317500" lvl="0" marL="457200" rtl="0" algn="l">
              <a:spcBef>
                <a:spcPts val="0"/>
              </a:spcBef>
              <a:spcAft>
                <a:spcPts val="0"/>
              </a:spcAft>
              <a:buSzPts val="1400"/>
              <a:buChar char="●"/>
            </a:pPr>
            <a:r>
              <a:rPr lang="en" sz="1400"/>
              <a:t>A subscriber can generate a consumer key and a consumer secret once an application is created. In the above scenario, the API Developer Portal will direct the call to the Key Manager. </a:t>
            </a:r>
            <a:endParaRPr sz="1400"/>
          </a:p>
          <a:p>
            <a:pPr indent="-317500" lvl="0" marL="457200" rtl="0" algn="l">
              <a:spcBef>
                <a:spcPts val="0"/>
              </a:spcBef>
              <a:spcAft>
                <a:spcPts val="0"/>
              </a:spcAft>
              <a:buSzPts val="1400"/>
              <a:buChar char="●"/>
            </a:pPr>
            <a:r>
              <a:rPr lang="en" sz="1400"/>
              <a:t>When a subscriber generates an access token to the application using the API Developer Portal, the Developer Portal makes a call to the Key Manager to create an OAuth App and obtain an access token.</a:t>
            </a:r>
            <a:endParaRPr sz="1400"/>
          </a:p>
          <a:p>
            <a:pPr indent="-317500" lvl="0" marL="457200" rtl="0" algn="l">
              <a:spcBef>
                <a:spcPts val="0"/>
              </a:spcBef>
              <a:spcAft>
                <a:spcPts val="0"/>
              </a:spcAft>
              <a:buSzPts val="1400"/>
              <a:buChar char="●"/>
            </a:pPr>
            <a:r>
              <a:rPr lang="en" sz="1400"/>
              <a:t>In a typical production environment, you can configure one of the following setups:</a:t>
            </a:r>
            <a:endParaRPr sz="1400"/>
          </a:p>
          <a:p>
            <a:pPr indent="-222250" lvl="1" marL="742950" rtl="0" algn="l">
              <a:spcBef>
                <a:spcPts val="0"/>
              </a:spcBef>
              <a:spcAft>
                <a:spcPts val="0"/>
              </a:spcAft>
              <a:buSzPts val="1400"/>
              <a:buChar char="⦿"/>
            </a:pPr>
            <a:r>
              <a:rPr lang="en"/>
              <a:t>Configure a WSO2 API Manager instance as the Key Manager. </a:t>
            </a:r>
            <a:endParaRPr/>
          </a:p>
          <a:p>
            <a:pPr indent="-222250" lvl="1" marL="742950" rtl="0" algn="l">
              <a:spcBef>
                <a:spcPts val="0"/>
              </a:spcBef>
              <a:spcAft>
                <a:spcPts val="0"/>
              </a:spcAft>
              <a:buSzPts val="1400"/>
              <a:buChar char="⦿"/>
            </a:pPr>
            <a:r>
              <a:rPr lang="en"/>
              <a:t>Configure an instance of WSO2 Identity Server as the Key Manager.</a:t>
            </a:r>
            <a:endParaRPr/>
          </a:p>
          <a:p>
            <a:pPr indent="-222250" lvl="1" marL="742950" rtl="0" algn="l">
              <a:spcBef>
                <a:spcPts val="0"/>
              </a:spcBef>
              <a:spcAft>
                <a:spcPts val="0"/>
              </a:spcAft>
              <a:buSzPts val="1400"/>
              <a:buChar char="⦿"/>
            </a:pPr>
            <a:r>
              <a:rPr lang="en"/>
              <a:t>Configure a third-party authorization server such as Okta, </a:t>
            </a:r>
            <a:r>
              <a:rPr lang="en"/>
              <a:t>KeyCloak, Auth0, PingFederate, ForgeRock </a:t>
            </a:r>
            <a:r>
              <a:rPr lang="en"/>
              <a:t>for key validations.</a:t>
            </a:r>
            <a:endParaRPr/>
          </a:p>
        </p:txBody>
      </p:sp>
      <p:sp>
        <p:nvSpPr>
          <p:cNvPr id="166" name="Google Shape;166;p2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Manager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680100" y="456750"/>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Token Generation Flow</a:t>
            </a:r>
            <a:endParaRPr/>
          </a:p>
        </p:txBody>
      </p:sp>
      <p:sp>
        <p:nvSpPr>
          <p:cNvPr id="172" name="Google Shape;172;p23"/>
          <p:cNvSpPr/>
          <p:nvPr/>
        </p:nvSpPr>
        <p:spPr>
          <a:xfrm>
            <a:off x="2176600" y="2544775"/>
            <a:ext cx="1110600" cy="58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Roboto"/>
                <a:ea typeface="Roboto"/>
                <a:cs typeface="Roboto"/>
                <a:sym typeface="Roboto"/>
              </a:rPr>
              <a:t>Application</a:t>
            </a:r>
            <a:endParaRPr sz="1300">
              <a:solidFill>
                <a:schemeClr val="lt2"/>
              </a:solidFill>
              <a:latin typeface="Roboto"/>
              <a:ea typeface="Roboto"/>
              <a:cs typeface="Roboto"/>
              <a:sym typeface="Roboto"/>
            </a:endParaRPr>
          </a:p>
        </p:txBody>
      </p:sp>
      <p:grpSp>
        <p:nvGrpSpPr>
          <p:cNvPr id="173" name="Google Shape;173;p23"/>
          <p:cNvGrpSpPr/>
          <p:nvPr/>
        </p:nvGrpSpPr>
        <p:grpSpPr>
          <a:xfrm>
            <a:off x="4983200" y="2238175"/>
            <a:ext cx="1989600" cy="1194300"/>
            <a:chOff x="6500025" y="2281200"/>
            <a:chExt cx="1989600" cy="1194300"/>
          </a:xfrm>
        </p:grpSpPr>
        <p:sp>
          <p:nvSpPr>
            <p:cNvPr id="174" name="Google Shape;174;p23"/>
            <p:cNvSpPr/>
            <p:nvPr/>
          </p:nvSpPr>
          <p:spPr>
            <a:xfrm>
              <a:off x="6500025" y="2281200"/>
              <a:ext cx="1989600" cy="5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latin typeface="Roboto"/>
                  <a:ea typeface="Roboto"/>
                  <a:cs typeface="Roboto"/>
                  <a:sym typeface="Roboto"/>
                </a:rPr>
                <a:t>Key Manager</a:t>
              </a:r>
              <a:endParaRPr sz="1300">
                <a:solidFill>
                  <a:schemeClr val="lt2"/>
                </a:solidFill>
                <a:latin typeface="Roboto"/>
                <a:ea typeface="Roboto"/>
                <a:cs typeface="Roboto"/>
                <a:sym typeface="Roboto"/>
              </a:endParaRPr>
            </a:p>
          </p:txBody>
        </p:sp>
        <p:sp>
          <p:nvSpPr>
            <p:cNvPr id="175" name="Google Shape;175;p23"/>
            <p:cNvSpPr/>
            <p:nvPr/>
          </p:nvSpPr>
          <p:spPr>
            <a:xfrm>
              <a:off x="6500025" y="2862300"/>
              <a:ext cx="1989600" cy="61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oauth2.war</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chemeClr val="dk2"/>
                  </a:solidFill>
                  <a:latin typeface="Source Code Pro"/>
                  <a:ea typeface="Source Code Pro"/>
                  <a:cs typeface="Source Code Pro"/>
                  <a:sym typeface="Source Code Pro"/>
                </a:rPr>
                <a:t>:9443/oauth2/token</a:t>
              </a:r>
              <a:endParaRPr sz="1300">
                <a:solidFill>
                  <a:schemeClr val="dk2"/>
                </a:solidFill>
                <a:latin typeface="Source Code Pro"/>
                <a:ea typeface="Source Code Pro"/>
                <a:cs typeface="Source Code Pro"/>
                <a:sym typeface="Source Code Pro"/>
              </a:endParaRPr>
            </a:p>
          </p:txBody>
        </p:sp>
      </p:grpSp>
      <p:cxnSp>
        <p:nvCxnSpPr>
          <p:cNvPr id="176" name="Google Shape;176;p23"/>
          <p:cNvCxnSpPr/>
          <p:nvPr/>
        </p:nvCxnSpPr>
        <p:spPr>
          <a:xfrm>
            <a:off x="3516750" y="2524800"/>
            <a:ext cx="1350600" cy="7800"/>
          </a:xfrm>
          <a:prstGeom prst="straightConnector1">
            <a:avLst/>
          </a:prstGeom>
          <a:noFill/>
          <a:ln cap="flat" cmpd="sng" w="38100">
            <a:solidFill>
              <a:schemeClr val="accent4"/>
            </a:solidFill>
            <a:prstDash val="solid"/>
            <a:round/>
            <a:headEnd len="med" w="med" type="none"/>
            <a:tailEnd len="med" w="med" type="triangle"/>
          </a:ln>
        </p:spPr>
      </p:cxnSp>
      <p:cxnSp>
        <p:nvCxnSpPr>
          <p:cNvPr id="177" name="Google Shape;177;p23"/>
          <p:cNvCxnSpPr/>
          <p:nvPr/>
        </p:nvCxnSpPr>
        <p:spPr>
          <a:xfrm rot="10800000">
            <a:off x="3516675" y="3133675"/>
            <a:ext cx="1287900" cy="0"/>
          </a:xfrm>
          <a:prstGeom prst="straightConnector1">
            <a:avLst/>
          </a:prstGeom>
          <a:noFill/>
          <a:ln cap="flat" cmpd="sng" w="38100">
            <a:solidFill>
              <a:schemeClr val="accent4"/>
            </a:solidFill>
            <a:prstDash val="solid"/>
            <a:round/>
            <a:headEnd len="med" w="med" type="none"/>
            <a:tailEnd len="med" w="med" type="triangle"/>
          </a:ln>
        </p:spPr>
      </p:cxnSp>
      <p:sp>
        <p:nvSpPr>
          <p:cNvPr id="178" name="Google Shape;178;p23"/>
          <p:cNvSpPr txBox="1"/>
          <p:nvPr/>
        </p:nvSpPr>
        <p:spPr>
          <a:xfrm>
            <a:off x="2647675" y="1166788"/>
            <a:ext cx="2703600" cy="753900"/>
          </a:xfrm>
          <a:prstGeom prst="rect">
            <a:avLst/>
          </a:prstGeom>
          <a:noFill/>
          <a:ln cap="flat" cmpd="sng" w="9525">
            <a:solidFill>
              <a:schemeClr val="accent4"/>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POST /oauth2/token</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Headers:</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Content-Type: application/x-www-form-urlencoded</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Authorization: Basic Base64Encoded(consumer-key:consumer-secret)</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Payload: grant_type,scopes,username,password</a:t>
            </a:r>
            <a:endParaRPr b="1" sz="700">
              <a:solidFill>
                <a:schemeClr val="lt1"/>
              </a:solidFill>
              <a:latin typeface="Source Code Pro"/>
              <a:ea typeface="Source Code Pro"/>
              <a:cs typeface="Source Code Pro"/>
              <a:sym typeface="Source Code Pro"/>
            </a:endParaRPr>
          </a:p>
        </p:txBody>
      </p:sp>
      <p:sp>
        <p:nvSpPr>
          <p:cNvPr id="179" name="Google Shape;179;p23"/>
          <p:cNvSpPr txBox="1"/>
          <p:nvPr/>
        </p:nvSpPr>
        <p:spPr>
          <a:xfrm>
            <a:off x="2079750" y="3734775"/>
            <a:ext cx="4224600" cy="933900"/>
          </a:xfrm>
          <a:prstGeom prst="rect">
            <a:avLst/>
          </a:prstGeom>
          <a:noFill/>
          <a:ln cap="flat" cmpd="sng" w="9525">
            <a:solidFill>
              <a:schemeClr val="accent4"/>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"access_token": "eyJ0eXAiOiJKV1QiLCJhbGc...FuTpDS0esJUn4-LKm-OSbVS28ldTg"</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a:t>
            </a:r>
            <a:r>
              <a:rPr b="1" lang="en" sz="700">
                <a:solidFill>
                  <a:schemeClr val="lt1"/>
                </a:solidFill>
                <a:latin typeface="Source Code Pro"/>
                <a:ea typeface="Source Code Pro"/>
                <a:cs typeface="Source Code Pro"/>
                <a:sym typeface="Source Code Pro"/>
              </a:rPr>
              <a:t>s</a:t>
            </a:r>
            <a:r>
              <a:rPr b="1" lang="en" sz="700">
                <a:solidFill>
                  <a:schemeClr val="lt1"/>
                </a:solidFill>
                <a:latin typeface="Source Code Pro"/>
                <a:ea typeface="Source Code Pro"/>
                <a:cs typeface="Source Code Pro"/>
                <a:sym typeface="Source Code Pro"/>
              </a:rPr>
              <a:t>cope":"default",</a:t>
            </a:r>
            <a:br>
              <a:rPr b="1" lang="en" sz="700">
                <a:solidFill>
                  <a:schemeClr val="lt1"/>
                </a:solidFill>
                <a:latin typeface="Source Code Pro"/>
                <a:ea typeface="Source Code Pro"/>
                <a:cs typeface="Source Code Pro"/>
                <a:sym typeface="Source Code Pro"/>
              </a:rPr>
            </a:br>
            <a:r>
              <a:rPr b="1" lang="en" sz="700">
                <a:solidFill>
                  <a:schemeClr val="lt1"/>
                </a:solidFill>
                <a:latin typeface="Source Code Pro"/>
                <a:ea typeface="Source Code Pro"/>
                <a:cs typeface="Source Code Pro"/>
                <a:sym typeface="Source Code Pro"/>
              </a:rPr>
              <a:t>"refresh_token":"ab8d449a-5e29-3643-bc19-8c76f984eff2"</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"token_type":"Bearer",</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"expires_in":3600</a:t>
            </a:r>
            <a:endParaRPr b="1" sz="700">
              <a:solidFill>
                <a:schemeClr val="lt1"/>
              </a:solidFill>
              <a:latin typeface="Source Code Pro"/>
              <a:ea typeface="Source Code Pro"/>
              <a:cs typeface="Source Code Pro"/>
              <a:sym typeface="Source Code Pro"/>
            </a:endParaRPr>
          </a:p>
          <a:p>
            <a:pPr indent="0" lvl="0" marL="0" rtl="0" algn="l">
              <a:spcBef>
                <a:spcPts val="0"/>
              </a:spcBef>
              <a:spcAft>
                <a:spcPts val="0"/>
              </a:spcAft>
              <a:buNone/>
            </a:pPr>
            <a:r>
              <a:rPr b="1" lang="en" sz="700">
                <a:solidFill>
                  <a:schemeClr val="lt1"/>
                </a:solidFill>
                <a:latin typeface="Source Code Pro"/>
                <a:ea typeface="Source Code Pro"/>
                <a:cs typeface="Source Code Pro"/>
                <a:sym typeface="Source Code Pro"/>
              </a:rPr>
              <a:t>}</a:t>
            </a:r>
            <a:endParaRPr b="1" sz="700">
              <a:solidFill>
                <a:schemeClr val="lt1"/>
              </a:solidFill>
              <a:latin typeface="Source Code Pro"/>
              <a:ea typeface="Source Code Pro"/>
              <a:cs typeface="Source Code Pro"/>
              <a:sym typeface="Source Code Pro"/>
            </a:endParaRPr>
          </a:p>
        </p:txBody>
      </p:sp>
      <p:sp>
        <p:nvSpPr>
          <p:cNvPr id="180" name="Google Shape;180;p23"/>
          <p:cNvSpPr/>
          <p:nvPr/>
        </p:nvSpPr>
        <p:spPr>
          <a:xfrm>
            <a:off x="3905275" y="1920675"/>
            <a:ext cx="188400" cy="435600"/>
          </a:xfrm>
          <a:prstGeom prst="downArrow">
            <a:avLst>
              <a:gd fmla="val 50000" name="adj1"/>
              <a:gd fmla="val 50000" name="adj2"/>
            </a:avLst>
          </a:prstGeom>
          <a:solidFill>
            <a:srgbClr val="CD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rot="10800000">
            <a:off x="4093663" y="3216413"/>
            <a:ext cx="188400" cy="435600"/>
          </a:xfrm>
          <a:prstGeom prst="downArrow">
            <a:avLst>
              <a:gd fmla="val 50000" name="adj1"/>
              <a:gd fmla="val 50000" name="adj2"/>
            </a:avLst>
          </a:prstGeom>
          <a:solidFill>
            <a:srgbClr val="CDCD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Grant handler is selected for the requested grant type in the token request.</a:t>
            </a:r>
            <a:endParaRPr sz="1400"/>
          </a:p>
          <a:p>
            <a:pPr indent="-317500" lvl="1" marL="914400" rtl="0" algn="l">
              <a:spcBef>
                <a:spcPts val="0"/>
              </a:spcBef>
              <a:spcAft>
                <a:spcPts val="0"/>
              </a:spcAft>
              <a:buSzPts val="1400"/>
              <a:buChar char="⦿"/>
            </a:pPr>
            <a:r>
              <a:rPr lang="en" sz="1400"/>
              <a:t>identity.xml/Server/OAuth/SupportedGrantTypes</a:t>
            </a:r>
            <a:endParaRPr sz="1400"/>
          </a:p>
          <a:p>
            <a:pPr indent="-317500" lvl="0" marL="457200" rtl="0" algn="l">
              <a:spcBef>
                <a:spcPts val="0"/>
              </a:spcBef>
              <a:spcAft>
                <a:spcPts val="0"/>
              </a:spcAft>
              <a:buSzPts val="1400"/>
              <a:buChar char="●"/>
            </a:pPr>
            <a:r>
              <a:rPr lang="en" sz="1400"/>
              <a:t>The selected grant handler performs few actions </a:t>
            </a:r>
            <a:endParaRPr sz="1400"/>
          </a:p>
          <a:p>
            <a:pPr indent="-317500" lvl="1" marL="914400" rtl="0" algn="l">
              <a:spcBef>
                <a:spcPts val="0"/>
              </a:spcBef>
              <a:spcAft>
                <a:spcPts val="0"/>
              </a:spcAft>
              <a:buSzPts val="1400"/>
              <a:buChar char="⦿"/>
            </a:pPr>
            <a:r>
              <a:rPr lang="en" sz="1400"/>
              <a:t>isAuthorizedClient() - Are the client ID and secret valid?</a:t>
            </a:r>
            <a:endParaRPr sz="1400"/>
          </a:p>
          <a:p>
            <a:pPr indent="-317500" lvl="1" marL="914400" rtl="0" algn="l">
              <a:spcBef>
                <a:spcPts val="0"/>
              </a:spcBef>
              <a:spcAft>
                <a:spcPts val="0"/>
              </a:spcAft>
              <a:buSzPts val="1400"/>
              <a:buChar char="⦿"/>
            </a:pPr>
            <a:r>
              <a:rPr lang="en" sz="1400"/>
              <a:t>validateGrant() - Are the specific parameters valid for the grant type?</a:t>
            </a:r>
            <a:endParaRPr sz="1400"/>
          </a:p>
          <a:p>
            <a:pPr indent="-317500" lvl="1" marL="914400" rtl="0" algn="l">
              <a:spcBef>
                <a:spcPts val="0"/>
              </a:spcBef>
              <a:spcAft>
                <a:spcPts val="0"/>
              </a:spcAft>
              <a:buSzPts val="1400"/>
              <a:buChar char="⦿"/>
            </a:pPr>
            <a:r>
              <a:rPr lang="en" sz="1400"/>
              <a:t>validateScope() - What are the eligible scopes for the user?</a:t>
            </a:r>
            <a:endParaRPr sz="1400"/>
          </a:p>
          <a:p>
            <a:pPr indent="0" lvl="0" marL="342900" rtl="0" algn="l">
              <a:spcBef>
                <a:spcPts val="600"/>
              </a:spcBef>
              <a:spcAft>
                <a:spcPts val="0"/>
              </a:spcAft>
              <a:buNone/>
            </a:pPr>
            <a:r>
              <a:t/>
            </a:r>
            <a:endParaRPr sz="1400"/>
          </a:p>
          <a:p>
            <a:pPr indent="0" lvl="0" marL="457200" rtl="0" algn="l">
              <a:spcBef>
                <a:spcPts val="600"/>
              </a:spcBef>
              <a:spcAft>
                <a:spcPts val="0"/>
              </a:spcAft>
              <a:buNone/>
            </a:pPr>
            <a:r>
              <a:t/>
            </a:r>
            <a:endParaRPr/>
          </a:p>
        </p:txBody>
      </p:sp>
      <p:sp>
        <p:nvSpPr>
          <p:cNvPr id="187" name="Google Shape;187;p2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Validating the Token Request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Token Revocation</a:t>
            </a:r>
            <a:endParaRPr/>
          </a:p>
        </p:txBody>
      </p:sp>
      <p:sp>
        <p:nvSpPr>
          <p:cNvPr id="193" name="Google Shape;193;p25"/>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AutoNum type="arabicPeriod"/>
            </a:pPr>
            <a:r>
              <a:rPr lang="en"/>
              <a:t>Client sends the revocation request to key manager (/revoke)</a:t>
            </a:r>
            <a:endParaRPr/>
          </a:p>
          <a:p>
            <a:pPr indent="-323850" lvl="0" marL="457200" rtl="0" algn="l">
              <a:spcBef>
                <a:spcPts val="0"/>
              </a:spcBef>
              <a:spcAft>
                <a:spcPts val="0"/>
              </a:spcAft>
              <a:buSzPts val="1500"/>
              <a:buAutoNum type="arabicPeriod"/>
            </a:pPr>
            <a:r>
              <a:rPr lang="en"/>
              <a:t>Key Manager revokes the token, persists the token information and sends the OK response.</a:t>
            </a:r>
            <a:endParaRPr/>
          </a:p>
          <a:p>
            <a:pPr indent="-323850" lvl="0" marL="457200" rtl="0" algn="l">
              <a:spcBef>
                <a:spcPts val="0"/>
              </a:spcBef>
              <a:spcAft>
                <a:spcPts val="0"/>
              </a:spcAft>
              <a:buSzPts val="1500"/>
              <a:buAutoNum type="arabicPeriod"/>
            </a:pPr>
            <a:r>
              <a:rPr lang="en"/>
              <a:t>Gateway responds back to the client.</a:t>
            </a:r>
            <a:endParaRPr/>
          </a:p>
          <a:p>
            <a:pPr indent="-323850" lvl="0" marL="457200" rtl="0" algn="l">
              <a:spcBef>
                <a:spcPts val="0"/>
              </a:spcBef>
              <a:spcAft>
                <a:spcPts val="0"/>
              </a:spcAft>
              <a:buSzPts val="1500"/>
              <a:buAutoNum type="arabicPeriod"/>
            </a:pPr>
            <a:r>
              <a:rPr lang="en"/>
              <a:t>Key Manager publishes the revoked token information to the Control Plane event API.</a:t>
            </a:r>
            <a:endParaRPr/>
          </a:p>
          <a:p>
            <a:pPr indent="-323850" lvl="0" marL="457200" rtl="0" algn="l">
              <a:spcBef>
                <a:spcPts val="0"/>
              </a:spcBef>
              <a:spcAft>
                <a:spcPts val="0"/>
              </a:spcAft>
              <a:buSzPts val="1500"/>
              <a:buAutoNum type="arabicPeriod"/>
            </a:pPr>
            <a:r>
              <a:rPr lang="en"/>
              <a:t>Gateway nodes that are subscribed to the </a:t>
            </a:r>
            <a:r>
              <a:rPr lang="en"/>
              <a:t> Control Plane</a:t>
            </a:r>
            <a:r>
              <a:rPr lang="en"/>
              <a:t> are notified.</a:t>
            </a:r>
            <a:endParaRPr/>
          </a:p>
          <a:p>
            <a:pPr indent="-323850" lvl="0" marL="457200" rtl="0" algn="l">
              <a:spcBef>
                <a:spcPts val="0"/>
              </a:spcBef>
              <a:spcAft>
                <a:spcPts val="0"/>
              </a:spcAft>
              <a:buSzPts val="1500"/>
              <a:buAutoNum type="arabicPeriod"/>
            </a:pPr>
            <a:r>
              <a:rPr lang="en"/>
              <a:t>Gateways clears the caches related to the revoked token.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26"/>
          <p:cNvSpPr txBox="1"/>
          <p:nvPr/>
        </p:nvSpPr>
        <p:spPr>
          <a:xfrm>
            <a:off x="4368900" y="953425"/>
            <a:ext cx="46113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9" name="Google Shape;199;p2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OAuth Authentication in Gateway</a:t>
            </a:r>
            <a:endParaRPr/>
          </a:p>
        </p:txBody>
      </p:sp>
      <p:pic>
        <p:nvPicPr>
          <p:cNvPr id="200" name="Google Shape;200;p26"/>
          <p:cNvPicPr preferRelativeResize="0"/>
          <p:nvPr/>
        </p:nvPicPr>
        <p:blipFill>
          <a:blip r:embed="rId4">
            <a:alphaModFix/>
          </a:blip>
          <a:stretch>
            <a:fillRect/>
          </a:stretch>
        </p:blipFill>
        <p:spPr>
          <a:xfrm>
            <a:off x="2373675" y="1026525"/>
            <a:ext cx="3023369" cy="3946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7"/>
          <p:cNvPicPr preferRelativeResize="0"/>
          <p:nvPr/>
        </p:nvPicPr>
        <p:blipFill>
          <a:blip r:embed="rId3">
            <a:alphaModFix/>
          </a:blip>
          <a:stretch>
            <a:fillRect/>
          </a:stretch>
        </p:blipFill>
        <p:spPr>
          <a:xfrm>
            <a:off x="507825" y="154675"/>
            <a:ext cx="8128348" cy="4834151"/>
          </a:xfrm>
          <a:prstGeom prst="rect">
            <a:avLst/>
          </a:prstGeom>
          <a:noFill/>
          <a:ln>
            <a:noFill/>
          </a:ln>
        </p:spPr>
      </p:pic>
      <p:sp>
        <p:nvSpPr>
          <p:cNvPr id="206" name="Google Shape;206;p2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chemeClr val="accent6"/>
                </a:highlight>
              </a:rPr>
              <a:t>OAuth Authentication in Gateway</a:t>
            </a:r>
            <a:endParaRPr/>
          </a:p>
        </p:txBody>
      </p:sp>
      <p:pic>
        <p:nvPicPr>
          <p:cNvPr id="207" name="Google Shape;207;p27"/>
          <p:cNvPicPr preferRelativeResize="0"/>
          <p:nvPr/>
        </p:nvPicPr>
        <p:blipFill>
          <a:blip r:embed="rId4">
            <a:alphaModFix/>
          </a:blip>
          <a:stretch>
            <a:fillRect/>
          </a:stretch>
        </p:blipFill>
        <p:spPr>
          <a:xfrm>
            <a:off x="6631724" y="456725"/>
            <a:ext cx="1958825" cy="33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8"/>
          <p:cNvPicPr preferRelativeResize="0"/>
          <p:nvPr/>
        </p:nvPicPr>
        <p:blipFill rotWithShape="1">
          <a:blip r:embed="rId3">
            <a:alphaModFix/>
          </a:blip>
          <a:srcRect b="0" l="0" r="0" t="0"/>
          <a:stretch/>
        </p:blipFill>
        <p:spPr>
          <a:xfrm>
            <a:off x="848300" y="1091121"/>
            <a:ext cx="2824350" cy="553350"/>
          </a:xfrm>
          <a:prstGeom prst="rect">
            <a:avLst/>
          </a:prstGeom>
          <a:noFill/>
          <a:ln>
            <a:noFill/>
          </a:ln>
        </p:spPr>
      </p:pic>
      <p:sp>
        <p:nvSpPr>
          <p:cNvPr id="213" name="Google Shape;213;p28"/>
          <p:cNvSpPr txBox="1"/>
          <p:nvPr/>
        </p:nvSpPr>
        <p:spPr>
          <a:xfrm>
            <a:off x="2564750" y="2437400"/>
            <a:ext cx="4860300" cy="8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Configure WSO2 Identity Server as Key Manager</a:t>
            </a:r>
            <a:br>
              <a:rPr lang="en">
                <a:latin typeface="Roboto"/>
                <a:ea typeface="Roboto"/>
                <a:cs typeface="Roboto"/>
                <a:sym typeface="Roboto"/>
              </a:rPr>
            </a:br>
            <a:br>
              <a:rPr lang="en">
                <a:latin typeface="Roboto"/>
                <a:ea typeface="Roboto"/>
                <a:cs typeface="Roboto"/>
                <a:sym typeface="Roboto"/>
              </a:rPr>
            </a:br>
            <a:r>
              <a:rPr lang="en" u="sng">
                <a:solidFill>
                  <a:schemeClr val="hlink"/>
                </a:solidFill>
                <a:latin typeface="Roboto"/>
                <a:ea typeface="Roboto"/>
                <a:cs typeface="Roboto"/>
                <a:sym typeface="Roboto"/>
                <a:hlinkClick r:id="rId5"/>
              </a:rPr>
              <a:t>Configure Okta as a Third Party Key Manager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u="sng">
                <a:solidFill>
                  <a:schemeClr val="hlink"/>
                </a:solidFill>
                <a:latin typeface="Roboto"/>
                <a:ea typeface="Roboto"/>
                <a:cs typeface="Roboto"/>
                <a:sym typeface="Roboto"/>
                <a:hlinkClick r:id="rId6"/>
              </a:rPr>
              <a:t>Configure Keycloak as a Third Party Key Manager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u="sng">
                <a:solidFill>
                  <a:schemeClr val="hlink"/>
                </a:solidFill>
                <a:latin typeface="Roboto"/>
                <a:ea typeface="Roboto"/>
                <a:cs typeface="Roboto"/>
                <a:sym typeface="Roboto"/>
                <a:hlinkClick r:id="rId7"/>
              </a:rPr>
              <a:t>Configure Auth0 as a Third Party Key Manager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u="sng">
                <a:solidFill>
                  <a:schemeClr val="hlink"/>
                </a:solidFill>
                <a:latin typeface="Roboto"/>
                <a:ea typeface="Roboto"/>
                <a:cs typeface="Roboto"/>
                <a:sym typeface="Roboto"/>
                <a:hlinkClick r:id="rId8"/>
              </a:rPr>
              <a:t>Configure PingFederate as a Third Party Key Manager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u="sng">
                <a:solidFill>
                  <a:schemeClr val="hlink"/>
                </a:solidFill>
                <a:latin typeface="Roboto"/>
                <a:ea typeface="Roboto"/>
                <a:cs typeface="Roboto"/>
                <a:sym typeface="Roboto"/>
                <a:hlinkClick r:id="rId9"/>
              </a:rPr>
              <a:t>Configure ForgeRock as a Third Party Key Manager</a:t>
            </a:r>
            <a:endParaRPr>
              <a:latin typeface="Roboto"/>
              <a:ea typeface="Roboto"/>
              <a:cs typeface="Roboto"/>
              <a:sym typeface="Roboto"/>
            </a:endParaRPr>
          </a:p>
        </p:txBody>
      </p:sp>
      <p:sp>
        <p:nvSpPr>
          <p:cNvPr id="214" name="Google Shape;214;p2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Configuring a Third Party Key Manager</a:t>
            </a:r>
            <a:endParaRPr/>
          </a:p>
        </p:txBody>
      </p:sp>
      <p:pic>
        <p:nvPicPr>
          <p:cNvPr id="215" name="Google Shape;215;p28"/>
          <p:cNvPicPr preferRelativeResize="0"/>
          <p:nvPr/>
        </p:nvPicPr>
        <p:blipFill>
          <a:blip r:embed="rId10">
            <a:alphaModFix/>
          </a:blip>
          <a:stretch>
            <a:fillRect/>
          </a:stretch>
        </p:blipFill>
        <p:spPr>
          <a:xfrm>
            <a:off x="4065625" y="1054175"/>
            <a:ext cx="1858552" cy="627251"/>
          </a:xfrm>
          <a:prstGeom prst="rect">
            <a:avLst/>
          </a:prstGeom>
          <a:noFill/>
          <a:ln>
            <a:noFill/>
          </a:ln>
        </p:spPr>
      </p:pic>
      <p:pic>
        <p:nvPicPr>
          <p:cNvPr id="216" name="Google Shape;216;p28"/>
          <p:cNvPicPr preferRelativeResize="0"/>
          <p:nvPr/>
        </p:nvPicPr>
        <p:blipFill rotWithShape="1">
          <a:blip r:embed="rId11">
            <a:alphaModFix/>
          </a:blip>
          <a:srcRect b="30931" l="2986" r="3380" t="30263"/>
          <a:stretch/>
        </p:blipFill>
        <p:spPr>
          <a:xfrm>
            <a:off x="3037375" y="1792575"/>
            <a:ext cx="2690899" cy="627275"/>
          </a:xfrm>
          <a:prstGeom prst="rect">
            <a:avLst/>
          </a:prstGeom>
          <a:noFill/>
          <a:ln>
            <a:noFill/>
          </a:ln>
        </p:spPr>
      </p:pic>
      <p:pic>
        <p:nvPicPr>
          <p:cNvPr id="217" name="Google Shape;217;p28"/>
          <p:cNvPicPr preferRelativeResize="0"/>
          <p:nvPr/>
        </p:nvPicPr>
        <p:blipFill>
          <a:blip r:embed="rId12">
            <a:alphaModFix/>
          </a:blip>
          <a:stretch>
            <a:fillRect/>
          </a:stretch>
        </p:blipFill>
        <p:spPr>
          <a:xfrm>
            <a:off x="1122875" y="1673488"/>
            <a:ext cx="1557774" cy="865436"/>
          </a:xfrm>
          <a:prstGeom prst="rect">
            <a:avLst/>
          </a:prstGeom>
          <a:noFill/>
          <a:ln>
            <a:noFill/>
          </a:ln>
        </p:spPr>
      </p:pic>
      <p:pic>
        <p:nvPicPr>
          <p:cNvPr id="218" name="Google Shape;218;p28"/>
          <p:cNvPicPr preferRelativeResize="0"/>
          <p:nvPr/>
        </p:nvPicPr>
        <p:blipFill>
          <a:blip r:embed="rId13">
            <a:alphaModFix/>
          </a:blip>
          <a:stretch>
            <a:fillRect/>
          </a:stretch>
        </p:blipFill>
        <p:spPr>
          <a:xfrm>
            <a:off x="5728263" y="1775012"/>
            <a:ext cx="3193171" cy="816900"/>
          </a:xfrm>
          <a:prstGeom prst="rect">
            <a:avLst/>
          </a:prstGeom>
          <a:noFill/>
          <a:ln>
            <a:noFill/>
          </a:ln>
        </p:spPr>
      </p:pic>
      <p:pic>
        <p:nvPicPr>
          <p:cNvPr id="219" name="Google Shape;219;p28"/>
          <p:cNvPicPr preferRelativeResize="0"/>
          <p:nvPr/>
        </p:nvPicPr>
        <p:blipFill>
          <a:blip r:embed="rId14">
            <a:alphaModFix/>
          </a:blip>
          <a:stretch>
            <a:fillRect/>
          </a:stretch>
        </p:blipFill>
        <p:spPr>
          <a:xfrm>
            <a:off x="6317150" y="730500"/>
            <a:ext cx="1934250" cy="104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