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Roboto Medium"/>
      <p:regular r:id="rId47"/>
      <p:bold r:id="rId48"/>
      <p:italic r:id="rId49"/>
      <p:boldItalic r:id="rId50"/>
    </p:embeddedFont>
    <p:embeddedFont>
      <p:font typeface="Roboto Light"/>
      <p:regular r:id="rId51"/>
      <p:bold r:id="rId52"/>
      <p:italic r:id="rId53"/>
      <p:boldItalic r:id="rId54"/>
    </p:embeddedFont>
    <p:embeddedFont>
      <p:font typeface="Nunito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bold.fntdata"/><Relationship Id="rId47" Type="http://schemas.openxmlformats.org/officeDocument/2006/relationships/font" Target="fonts/RobotoMedium-regular.fntdata"/><Relationship Id="rId49"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Light-regular.fntdata"/><Relationship Id="rId50" Type="http://schemas.openxmlformats.org/officeDocument/2006/relationships/font" Target="fonts/RobotoMedium-boldItalic.fntdata"/><Relationship Id="rId53" Type="http://schemas.openxmlformats.org/officeDocument/2006/relationships/font" Target="fonts/RobotoLight-italic.fntdata"/><Relationship Id="rId52" Type="http://schemas.openxmlformats.org/officeDocument/2006/relationships/font" Target="fonts/RobotoLight-bold.fntdata"/><Relationship Id="rId11" Type="http://schemas.openxmlformats.org/officeDocument/2006/relationships/slide" Target="slides/slide6.xml"/><Relationship Id="rId55" Type="http://schemas.openxmlformats.org/officeDocument/2006/relationships/font" Target="fonts/NunitoSans-regular.fntdata"/><Relationship Id="rId10" Type="http://schemas.openxmlformats.org/officeDocument/2006/relationships/slide" Target="slides/slide5.xml"/><Relationship Id="rId54" Type="http://schemas.openxmlformats.org/officeDocument/2006/relationships/font" Target="fonts/RobotoLight-boldItalic.fntdata"/><Relationship Id="rId13" Type="http://schemas.openxmlformats.org/officeDocument/2006/relationships/slide" Target="slides/slide8.xml"/><Relationship Id="rId57" Type="http://schemas.openxmlformats.org/officeDocument/2006/relationships/font" Target="fonts/NunitoSans-italic.fntdata"/><Relationship Id="rId12" Type="http://schemas.openxmlformats.org/officeDocument/2006/relationships/slide" Target="slides/slide7.xml"/><Relationship Id="rId56" Type="http://schemas.openxmlformats.org/officeDocument/2006/relationships/font" Target="fonts/Nunito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Nuni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50">
              <a:solidFill>
                <a:srgbClr val="444444"/>
              </a:solidFill>
              <a:highlight>
                <a:srgbClr val="FFFFFF"/>
              </a:highlight>
              <a:latin typeface="Nunito Sans"/>
              <a:ea typeface="Nunito Sans"/>
              <a:cs typeface="Nunito Sans"/>
              <a:sym typeface="Nuni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350">
              <a:solidFill>
                <a:srgbClr val="444444"/>
              </a:solidFill>
              <a:highlight>
                <a:srgbClr val="FFFFFF"/>
              </a:highlight>
              <a:latin typeface="Nunito Sans"/>
              <a:ea typeface="Nunito Sans"/>
              <a:cs typeface="Nunito Sans"/>
              <a:sym typeface="Nuni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800"/>
              </a:spcBef>
              <a:spcAft>
                <a:spcPts val="0"/>
              </a:spcAft>
              <a:buSzPts val="1100"/>
              <a:buNone/>
            </a:pPr>
            <a:r>
              <a:rPr lang="en">
                <a:solidFill>
                  <a:srgbClr val="333333"/>
                </a:solidFill>
                <a:highlight>
                  <a:schemeClr val="lt1"/>
                </a:highlight>
                <a:latin typeface="Nunito Sans"/>
                <a:ea typeface="Nunito Sans"/>
                <a:cs typeface="Nunito Sans"/>
                <a:sym typeface="Nunito Sans"/>
              </a:rPr>
              <a:t>Role based visibility</a:t>
            </a:r>
            <a:endParaRPr>
              <a:solidFill>
                <a:srgbClr val="333333"/>
              </a:solidFill>
              <a:highlight>
                <a:schemeClr val="lt1"/>
              </a:highlight>
              <a:latin typeface="Nunito Sans"/>
              <a:ea typeface="Nunito Sans"/>
              <a:cs typeface="Nunito Sans"/>
              <a:sym typeface="Nunito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333333"/>
              </a:solidFill>
              <a:highlight>
                <a:srgbClr val="FFFFFF"/>
              </a:highlight>
              <a:latin typeface="Nunito Sans"/>
              <a:ea typeface="Nunito Sans"/>
              <a:cs typeface="Nunito Sans"/>
              <a:sym typeface="Nunito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333333"/>
              </a:solidFill>
              <a:highlight>
                <a:srgbClr val="FFFFFF"/>
              </a:highlight>
              <a:latin typeface="Nunito Sans"/>
              <a:ea typeface="Nunito Sans"/>
              <a:cs typeface="Nunito Sans"/>
              <a:sym typeface="Nunito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333333"/>
              </a:solidFill>
              <a:highlight>
                <a:srgbClr val="FFFFFF"/>
              </a:highlight>
              <a:latin typeface="Nunito Sans"/>
              <a:ea typeface="Nunito Sans"/>
              <a:cs typeface="Nunito Sans"/>
              <a:sym typeface="Nunito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333333"/>
              </a:solidFill>
              <a:highlight>
                <a:srgbClr val="FFFFFF"/>
              </a:highlight>
              <a:latin typeface="Nunito Sans"/>
              <a:ea typeface="Nunito Sans"/>
              <a:cs typeface="Nunito Sans"/>
              <a:sym typeface="Nunito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rgbClr val="333333"/>
              </a:solidFill>
              <a:highlight>
                <a:srgbClr val="FFFFFF"/>
              </a:highlight>
              <a:latin typeface="Nunito Sans"/>
              <a:ea typeface="Nunito Sans"/>
              <a:cs typeface="Nunito Sans"/>
              <a:sym typeface="Nunito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rgbClr val="333333"/>
              </a:solidFill>
              <a:highlight>
                <a:schemeClr val="lt1"/>
              </a:highlight>
              <a:latin typeface="Nunito Sans"/>
              <a:ea typeface="Nunito Sans"/>
              <a:cs typeface="Nunito Sans"/>
              <a:sym typeface="Nunito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333333"/>
              </a:buClr>
              <a:buSzPts val="1100"/>
              <a:buFont typeface="Nunito Sans"/>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a:latin typeface="Roboto"/>
                <a:ea typeface="Roboto"/>
                <a:cs typeface="Roboto"/>
                <a:sym typeface="Roboto"/>
              </a:rPr>
              <a:t>In a nutshell, the Traffic Manager executes the rate limiting policies against data coming with every event and takes decisions based on the applicability of each rate limiting policy available in the system.</a:t>
            </a:r>
            <a:endParaRPr>
              <a:latin typeface="Roboto"/>
              <a:ea typeface="Roboto"/>
              <a:cs typeface="Roboto"/>
              <a:sym typeface="Roboto"/>
            </a:endParaRPr>
          </a:p>
          <a:p>
            <a:pPr indent="0" lvl="0" marL="0" rtl="0" algn="l">
              <a:lnSpc>
                <a:spcPct val="130000"/>
              </a:lnSpc>
              <a:spcBef>
                <a:spcPts val="0"/>
              </a:spcBef>
              <a:spcAft>
                <a:spcPts val="0"/>
              </a:spcAft>
              <a:buSzPts val="1100"/>
              <a:buNone/>
            </a:pPr>
            <a:r>
              <a:t/>
            </a:r>
            <a:endParaRPr>
              <a:solidFill>
                <a:srgbClr val="555555"/>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1.png"/><Relationship Id="rId4" Type="http://schemas.openxmlformats.org/officeDocument/2006/relationships/hyperlink" Target="https://twitter.com/wso2" TargetMode="External"/><Relationship Id="rId9"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hyperlink" Target="https://www.youtube.com/user/WSO2TechFlicks?sub_confirmation=1" TargetMode="External"/><Relationship Id="rId7" Type="http://schemas.openxmlformats.org/officeDocument/2006/relationships/image" Target="../media/image4.png"/><Relationship Id="rId8" Type="http://schemas.openxmlformats.org/officeDocument/2006/relationships/hyperlink" Target="https://www.facebook.com/WSO2Inc"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996625" y="2003900"/>
            <a:ext cx="7321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pic>
        <p:nvPicPr>
          <p:cNvPr id="12" name="Google Shape;12;p2"/>
          <p:cNvPicPr preferRelativeResize="0"/>
          <p:nvPr/>
        </p:nvPicPr>
        <p:blipFill rotWithShape="1">
          <a:blip r:embed="rId2">
            <a:alphaModFix/>
          </a:blip>
          <a:srcRect b="0" l="0" r="0" t="0"/>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sp>
        <p:nvSpPr>
          <p:cNvPr id="15" name="Google Shape;15;p2"/>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lvl1pPr lvl="0" algn="l">
              <a:lnSpc>
                <a:spcPct val="130000"/>
              </a:lnSpc>
              <a:spcBef>
                <a:spcPts val="600"/>
              </a:spcBef>
              <a:spcAft>
                <a:spcPts val="0"/>
              </a:spcAft>
              <a:buSzPts val="1500"/>
              <a:buNone/>
              <a:defRPr sz="900">
                <a:solidFill>
                  <a:schemeClr val="accent3"/>
                </a:solidFill>
              </a:defRPr>
            </a:lvl1pPr>
            <a:lvl2pPr lvl="1" algn="l">
              <a:lnSpc>
                <a:spcPct val="130000"/>
              </a:lnSpc>
              <a:spcBef>
                <a:spcPts val="600"/>
              </a:spcBef>
              <a:spcAft>
                <a:spcPts val="0"/>
              </a:spcAft>
              <a:buSzPts val="1400"/>
              <a:buNone/>
              <a:defRPr/>
            </a:lvl2pPr>
            <a:lvl3pPr lvl="2" algn="l">
              <a:lnSpc>
                <a:spcPct val="130000"/>
              </a:lnSpc>
              <a:spcBef>
                <a:spcPts val="600"/>
              </a:spcBef>
              <a:spcAft>
                <a:spcPts val="0"/>
              </a:spcAft>
              <a:buSzPts val="1300"/>
              <a:buNone/>
              <a:defRPr/>
            </a:lvl3pPr>
            <a:lvl4pPr lvl="3" algn="l">
              <a:lnSpc>
                <a:spcPct val="130000"/>
              </a:lnSpc>
              <a:spcBef>
                <a:spcPts val="600"/>
              </a:spcBef>
              <a:spcAft>
                <a:spcPts val="0"/>
              </a:spcAft>
              <a:buSzPts val="1100"/>
              <a:buNone/>
              <a:defRPr/>
            </a:lvl4pPr>
            <a:lvl5pPr lvl="4" algn="l">
              <a:lnSpc>
                <a:spcPct val="130000"/>
              </a:lnSpc>
              <a:spcBef>
                <a:spcPts val="600"/>
              </a:spcBef>
              <a:spcAft>
                <a:spcPts val="0"/>
              </a:spcAft>
              <a:buSzPts val="1000"/>
              <a:buNone/>
              <a:defRPr/>
            </a:lvl5pPr>
            <a:lvl6pPr lvl="5" algn="l">
              <a:lnSpc>
                <a:spcPct val="130000"/>
              </a:lnSpc>
              <a:spcBef>
                <a:spcPts val="600"/>
              </a:spcBef>
              <a:spcAft>
                <a:spcPts val="0"/>
              </a:spcAft>
              <a:buSzPts val="900"/>
              <a:buNone/>
              <a:defRPr/>
            </a:lvl6pPr>
            <a:lvl7pPr lvl="6" algn="l">
              <a:lnSpc>
                <a:spcPct val="130000"/>
              </a:lnSpc>
              <a:spcBef>
                <a:spcPts val="600"/>
              </a:spcBef>
              <a:spcAft>
                <a:spcPts val="0"/>
              </a:spcAft>
              <a:buSzPts val="800"/>
              <a:buNone/>
              <a:defRPr/>
            </a:lvl7pPr>
            <a:lvl8pPr lvl="7" algn="l">
              <a:lnSpc>
                <a:spcPct val="130000"/>
              </a:lnSpc>
              <a:spcBef>
                <a:spcPts val="600"/>
              </a:spcBef>
              <a:spcAft>
                <a:spcPts val="0"/>
              </a:spcAft>
              <a:buSzPts val="700"/>
              <a:buNone/>
              <a:defRPr/>
            </a:lvl8pPr>
            <a:lvl9pPr lvl="8" algn="l">
              <a:lnSpc>
                <a:spcPct val="130000"/>
              </a:lnSpc>
              <a:spcBef>
                <a:spcPts val="600"/>
              </a:spcBef>
              <a:spcAft>
                <a:spcPts val="0"/>
              </a:spcAft>
              <a:buSzPts val="600"/>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9" name="Shape 69"/>
        <p:cNvGrpSpPr/>
        <p:nvPr/>
      </p:nvGrpSpPr>
      <p:grpSpPr>
        <a:xfrm>
          <a:off x="0" y="0"/>
          <a:ext cx="0" cy="0"/>
          <a:chOff x="0" y="0"/>
          <a:chExt cx="0" cy="0"/>
        </a:xfrm>
      </p:grpSpPr>
      <p:cxnSp>
        <p:nvCxnSpPr>
          <p:cNvPr id="70" name="Google Shape;70;p11"/>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71" name="Google Shape;71;p11"/>
          <p:cNvSpPr txBox="1"/>
          <p:nvPr>
            <p:ph idx="1" type="body"/>
          </p:nvPr>
        </p:nvSpPr>
        <p:spPr>
          <a:xfrm>
            <a:off x="4635900" y="1083075"/>
            <a:ext cx="37548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2" name="Google Shape;72;p11"/>
          <p:cNvSpPr txBox="1"/>
          <p:nvPr>
            <p:ph idx="2" type="body"/>
          </p:nvPr>
        </p:nvSpPr>
        <p:spPr>
          <a:xfrm>
            <a:off x="717750" y="1083075"/>
            <a:ext cx="3580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73" name="Google Shape;73;p1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74" name="Google Shape;74;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11"/>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76" name="Google Shape;76;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8" name="Shape 78"/>
        <p:cNvGrpSpPr/>
        <p:nvPr/>
      </p:nvGrpSpPr>
      <p:grpSpPr>
        <a:xfrm>
          <a:off x="0" y="0"/>
          <a:ext cx="0" cy="0"/>
          <a:chOff x="0" y="0"/>
          <a:chExt cx="0" cy="0"/>
        </a:xfrm>
      </p:grpSpPr>
      <p:cxnSp>
        <p:nvCxnSpPr>
          <p:cNvPr id="79" name="Google Shape;79;p12"/>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80" name="Google Shape;80;p12"/>
          <p:cNvSpPr txBox="1"/>
          <p:nvPr>
            <p:ph type="title"/>
          </p:nvPr>
        </p:nvSpPr>
        <p:spPr>
          <a:xfrm>
            <a:off x="705825" y="456725"/>
            <a:ext cx="3754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81" name="Google Shape;81;p12"/>
          <p:cNvSpPr txBox="1"/>
          <p:nvPr>
            <p:ph idx="1" type="body"/>
          </p:nvPr>
        </p:nvSpPr>
        <p:spPr>
          <a:xfrm>
            <a:off x="7177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82" name="Google Shape;82;p12"/>
          <p:cNvSpPr txBox="1"/>
          <p:nvPr>
            <p:ph idx="2" type="body"/>
          </p:nvPr>
        </p:nvSpPr>
        <p:spPr>
          <a:xfrm>
            <a:off x="343740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sp>
        <p:nvSpPr>
          <p:cNvPr id="83" name="Google Shape;83;p12"/>
          <p:cNvSpPr txBox="1"/>
          <p:nvPr>
            <p:ph idx="3" type="body"/>
          </p:nvPr>
        </p:nvSpPr>
        <p:spPr>
          <a:xfrm>
            <a:off x="6157050" y="1083075"/>
            <a:ext cx="22692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84" name="Google Shape;84;p12"/>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85" name="Google Shape;85;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8" name="Shape 88"/>
        <p:cNvGrpSpPr/>
        <p:nvPr/>
      </p:nvGrpSpPr>
      <p:grpSpPr>
        <a:xfrm>
          <a:off x="0" y="0"/>
          <a:ext cx="0" cy="0"/>
          <a:chOff x="0" y="0"/>
          <a:chExt cx="0" cy="0"/>
        </a:xfrm>
      </p:grpSpPr>
      <p:cxnSp>
        <p:nvCxnSpPr>
          <p:cNvPr id="89" name="Google Shape;89;p1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0" name="Google Shape;90;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3"/>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92" name="Google Shape;92;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4" name="Shape 94"/>
        <p:cNvGrpSpPr/>
        <p:nvPr/>
      </p:nvGrpSpPr>
      <p:grpSpPr>
        <a:xfrm>
          <a:off x="0" y="0"/>
          <a:ext cx="0" cy="0"/>
          <a:chOff x="0" y="0"/>
          <a:chExt cx="0" cy="0"/>
        </a:xfrm>
      </p:grpSpPr>
      <p:cxnSp>
        <p:nvCxnSpPr>
          <p:cNvPr id="95" name="Google Shape;95;p1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96" name="Google Shape;96;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98" name="Google Shape;98;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100" name="Shape 100"/>
        <p:cNvGrpSpPr/>
        <p:nvPr/>
      </p:nvGrpSpPr>
      <p:grpSpPr>
        <a:xfrm>
          <a:off x="0" y="0"/>
          <a:ext cx="0" cy="0"/>
          <a:chOff x="0" y="0"/>
          <a:chExt cx="0" cy="0"/>
        </a:xfrm>
      </p:grpSpPr>
      <p:cxnSp>
        <p:nvCxnSpPr>
          <p:cNvPr id="101" name="Google Shape;101;p1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02" name="Google Shape;102;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1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04" name="Google Shape;104;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6" name="Shape 106"/>
        <p:cNvGrpSpPr/>
        <p:nvPr/>
      </p:nvGrpSpPr>
      <p:grpSpPr>
        <a:xfrm>
          <a:off x="0" y="0"/>
          <a:ext cx="0" cy="0"/>
          <a:chOff x="0" y="0"/>
          <a:chExt cx="0" cy="0"/>
        </a:xfrm>
      </p:grpSpPr>
      <p:cxnSp>
        <p:nvCxnSpPr>
          <p:cNvPr id="107" name="Google Shape;107;p1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08" name="Google Shape;108;p16"/>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6"/>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110" name="Google Shape;110;p16"/>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12" name="Google Shape;112;p16"/>
          <p:cNvCxnSpPr>
            <a:endCxn id="113" idx="2"/>
          </p:cNvCxnSpPr>
          <p:nvPr/>
        </p:nvCxnSpPr>
        <p:spPr>
          <a:xfrm flipH="1" rot="10800000">
            <a:off x="6750" y="4112913"/>
            <a:ext cx="4292100" cy="300"/>
          </a:xfrm>
          <a:prstGeom prst="straightConnector1">
            <a:avLst/>
          </a:prstGeom>
          <a:noFill/>
          <a:ln cap="flat" cmpd="sng" w="9525">
            <a:solidFill>
              <a:schemeClr val="dk2"/>
            </a:solidFill>
            <a:prstDash val="solid"/>
            <a:round/>
            <a:headEnd len="sm" w="sm" type="none"/>
            <a:tailEnd len="sm" w="sm" type="none"/>
          </a:ln>
        </p:spPr>
      </p:cxnSp>
      <p:cxnSp>
        <p:nvCxnSpPr>
          <p:cNvPr id="114" name="Google Shape;114;p16"/>
          <p:cNvCxnSpPr>
            <a:stCxn id="113" idx="6"/>
          </p:cNvCxnSpPr>
          <p:nvPr/>
        </p:nvCxnSpPr>
        <p:spPr>
          <a:xfrm>
            <a:off x="4845150" y="4112913"/>
            <a:ext cx="4292100" cy="300"/>
          </a:xfrm>
          <a:prstGeom prst="straightConnector1">
            <a:avLst/>
          </a:prstGeom>
          <a:noFill/>
          <a:ln cap="flat" cmpd="sng" w="9525">
            <a:solidFill>
              <a:schemeClr val="dk2"/>
            </a:solidFill>
            <a:prstDash val="solid"/>
            <a:round/>
            <a:headEnd len="sm" w="sm" type="none"/>
            <a:tailEnd len="sm" w="sm" type="none"/>
          </a:ln>
        </p:spPr>
      </p:cxnSp>
      <p:sp>
        <p:nvSpPr>
          <p:cNvPr id="113" name="Google Shape;113;p16"/>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 name="Google Shape;115;p16"/>
          <p:cNvGrpSpPr/>
          <p:nvPr/>
        </p:nvGrpSpPr>
        <p:grpSpPr>
          <a:xfrm>
            <a:off x="4469012" y="3943034"/>
            <a:ext cx="206046" cy="339995"/>
            <a:chOff x="2220125" y="238125"/>
            <a:chExt cx="3179725" cy="5238750"/>
          </a:xfrm>
        </p:grpSpPr>
        <p:sp>
          <p:nvSpPr>
            <p:cNvPr id="116" name="Google Shape;116;p16"/>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16"/>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chemeClr val="dk2"/>
                </a:solidFill>
                <a:latin typeface="Arial"/>
                <a:ea typeface="Arial"/>
                <a:cs typeface="Arial"/>
                <a:sym typeface="Arial"/>
              </a:rPr>
              <a:t>Question Time!</a:t>
            </a:r>
            <a:endParaRPr b="1" i="0" sz="48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9" name="Shape 119"/>
        <p:cNvGrpSpPr/>
        <p:nvPr/>
      </p:nvGrpSpPr>
      <p:grpSpPr>
        <a:xfrm>
          <a:off x="0" y="0"/>
          <a:ext cx="0" cy="0"/>
          <a:chOff x="0" y="0"/>
          <a:chExt cx="0" cy="0"/>
        </a:xfrm>
      </p:grpSpPr>
      <p:cxnSp>
        <p:nvCxnSpPr>
          <p:cNvPr id="120" name="Google Shape;120;p17"/>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121" name="Google Shape;121;p17"/>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122" name="Google Shape;122;p17"/>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accent6"/>
                </a:solidFill>
                <a:latin typeface="Roboto Medium"/>
                <a:ea typeface="Roboto Medium"/>
                <a:cs typeface="Roboto Medium"/>
                <a:sym typeface="Roboto Medium"/>
              </a:rPr>
              <a:t>wso2.com</a:t>
            </a:r>
            <a:endParaRPr b="0" i="0" sz="1600" u="none" cap="none" strike="noStrike">
              <a:solidFill>
                <a:schemeClr val="accent6"/>
              </a:solidFill>
              <a:latin typeface="Roboto Medium"/>
              <a:ea typeface="Roboto Medium"/>
              <a:cs typeface="Roboto Medium"/>
              <a:sym typeface="Roboto Medium"/>
            </a:endParaRPr>
          </a:p>
        </p:txBody>
      </p:sp>
      <p:pic>
        <p:nvPicPr>
          <p:cNvPr descr="D:\2017\Slide-deck-2017\in-01.png" id="123" name="Google Shape;123;p17">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4" name="Google Shape;124;p17">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5" name="Google Shape;125;p17">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6" name="Google Shape;126;p17">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7" name="Google Shape;127;p17"/>
          <p:cNvCxnSpPr/>
          <p:nvPr/>
        </p:nvCxnSpPr>
        <p:spPr>
          <a:xfrm>
            <a:off x="6450" y="3657300"/>
            <a:ext cx="9145200" cy="0"/>
          </a:xfrm>
          <a:prstGeom prst="straightConnector1">
            <a:avLst/>
          </a:prstGeom>
          <a:noFill/>
          <a:ln cap="flat" cmpd="sng" w="9525">
            <a:solidFill>
              <a:schemeClr val="accent1"/>
            </a:solidFill>
            <a:prstDash val="solid"/>
            <a:round/>
            <a:headEnd len="sm" w="sm" type="none"/>
            <a:tailEnd len="sm" w="sm" type="none"/>
          </a:ln>
        </p:spPr>
      </p:cxnSp>
      <p:sp>
        <p:nvSpPr>
          <p:cNvPr id="128" name="Google Shape;128;p17"/>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Thanks!</a:t>
            </a:r>
            <a:endParaRPr b="1" i="0" sz="6000" u="none" cap="none" strike="noStrike">
              <a:solidFill>
                <a:schemeClr val="accent3"/>
              </a:solidFill>
              <a:latin typeface="Roboto"/>
              <a:ea typeface="Roboto"/>
              <a:cs typeface="Roboto"/>
              <a:sym typeface="Roboto"/>
            </a:endParaRPr>
          </a:p>
        </p:txBody>
      </p:sp>
      <p:sp>
        <p:nvSpPr>
          <p:cNvPr id="129" name="Google Shape;129;p17"/>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p17"/>
          <p:cNvGrpSpPr/>
          <p:nvPr/>
        </p:nvGrpSpPr>
        <p:grpSpPr>
          <a:xfrm>
            <a:off x="1837068" y="3519630"/>
            <a:ext cx="286882" cy="275558"/>
            <a:chOff x="1082975" y="238125"/>
            <a:chExt cx="5454025" cy="5238750"/>
          </a:xfrm>
        </p:grpSpPr>
        <p:sp>
          <p:nvSpPr>
            <p:cNvPr id="131" name="Google Shape;131;p17"/>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wo Section">
  <p:cSld name="CUSTOM_3">
    <p:spTree>
      <p:nvGrpSpPr>
        <p:cNvPr id="142" name="Shape 142"/>
        <p:cNvGrpSpPr/>
        <p:nvPr/>
      </p:nvGrpSpPr>
      <p:grpSpPr>
        <a:xfrm>
          <a:off x="0" y="0"/>
          <a:ext cx="0" cy="0"/>
          <a:chOff x="0" y="0"/>
          <a:chExt cx="0" cy="0"/>
        </a:xfrm>
      </p:grpSpPr>
      <p:sp>
        <p:nvSpPr>
          <p:cNvPr id="143" name="Google Shape;143;p19"/>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oboto"/>
              <a:buNone/>
              <a:defRPr sz="2400">
                <a:latin typeface="Roboto"/>
                <a:ea typeface="Roboto"/>
                <a:cs typeface="Roboto"/>
                <a:sym typeface="Roboto"/>
              </a:defRPr>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4" name="Google Shape;144;p19"/>
          <p:cNvSpPr txBox="1"/>
          <p:nvPr>
            <p:ph idx="1" type="body"/>
          </p:nvPr>
        </p:nvSpPr>
        <p:spPr>
          <a:xfrm>
            <a:off x="362600"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45" name="Google Shape;145;p19"/>
          <p:cNvSpPr txBox="1"/>
          <p:nvPr>
            <p:ph idx="2" type="body"/>
          </p:nvPr>
        </p:nvSpPr>
        <p:spPr>
          <a:xfrm>
            <a:off x="4751534" y="1034200"/>
            <a:ext cx="39279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50000"/>
              </a:lnSpc>
              <a:spcBef>
                <a:spcPts val="0"/>
              </a:spcBef>
              <a:spcAft>
                <a:spcPts val="0"/>
              </a:spcAft>
              <a:buClr>
                <a:srgbClr val="555555"/>
              </a:buClr>
              <a:buSzPts val="1600"/>
              <a:buFont typeface="Roboto"/>
              <a:buChar char="●"/>
              <a:defRPr sz="1800">
                <a:solidFill>
                  <a:srgbClr val="555555"/>
                </a:solidFill>
                <a:latin typeface="Roboto"/>
                <a:ea typeface="Roboto"/>
                <a:cs typeface="Roboto"/>
                <a:sym typeface="Roboto"/>
              </a:defRPr>
            </a:lvl1pPr>
            <a:lvl2pPr indent="-317500" lvl="1" marL="914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7500" lvl="2" marL="1371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17500" lvl="3" marL="1828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4pPr>
            <a:lvl5pPr indent="-317500" lvl="4" marL="22860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5pPr>
            <a:lvl6pPr indent="-317500" lvl="5" marL="27432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6pPr>
            <a:lvl7pPr indent="-317500" lvl="6" marL="32004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7pPr>
            <a:lvl8pPr indent="-317500" lvl="7" marL="36576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8pPr>
            <a:lvl9pPr indent="-317500" lvl="8" marL="411480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1">
  <p:cSld name="BLANK_1_1_3">
    <p:bg>
      <p:bgPr>
        <a:solidFill>
          <a:srgbClr val="FFFFFF"/>
        </a:solidFill>
      </p:bgPr>
    </p:bg>
    <p:spTree>
      <p:nvGrpSpPr>
        <p:cNvPr id="146" name="Shape 146"/>
        <p:cNvGrpSpPr/>
        <p:nvPr/>
      </p:nvGrpSpPr>
      <p:grpSpPr>
        <a:xfrm>
          <a:off x="0" y="0"/>
          <a:ext cx="0" cy="0"/>
          <a:chOff x="0" y="0"/>
          <a:chExt cx="0" cy="0"/>
        </a:xfrm>
      </p:grpSpPr>
      <p:sp>
        <p:nvSpPr>
          <p:cNvPr id="147" name="Google Shape;147;p20"/>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20"/>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49" name="Google Shape;149;p20"/>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50" name="Google Shape;150;p20"/>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algn="l">
              <a:lnSpc>
                <a:spcPct val="113000"/>
              </a:lnSpc>
              <a:spcBef>
                <a:spcPts val="0"/>
              </a:spcBef>
              <a:spcAft>
                <a:spcPts val="0"/>
              </a:spcAft>
              <a:buSzPts val="2400"/>
              <a:buNone/>
              <a:defRPr sz="3000">
                <a:solidFill>
                  <a:srgbClr val="434343"/>
                </a:solidFill>
              </a:defRPr>
            </a:lvl1pPr>
            <a:lvl2pPr lvl="1" algn="l">
              <a:lnSpc>
                <a:spcPct val="115000"/>
              </a:lnSpc>
              <a:spcBef>
                <a:spcPts val="0"/>
              </a:spcBef>
              <a:spcAft>
                <a:spcPts val="0"/>
              </a:spcAft>
              <a:buSzPts val="2400"/>
              <a:buNone/>
              <a:defRPr/>
            </a:lvl2pPr>
            <a:lvl3pPr lvl="2" algn="l">
              <a:lnSpc>
                <a:spcPct val="115000"/>
              </a:lnSpc>
              <a:spcBef>
                <a:spcPts val="0"/>
              </a:spcBef>
              <a:spcAft>
                <a:spcPts val="0"/>
              </a:spcAft>
              <a:buSzPts val="2400"/>
              <a:buNone/>
              <a:defRPr/>
            </a:lvl3pPr>
            <a:lvl4pPr lvl="3" algn="l">
              <a:lnSpc>
                <a:spcPct val="115000"/>
              </a:lnSpc>
              <a:spcBef>
                <a:spcPts val="0"/>
              </a:spcBef>
              <a:spcAft>
                <a:spcPts val="0"/>
              </a:spcAft>
              <a:buSzPts val="2400"/>
              <a:buNone/>
              <a:defRPr/>
            </a:lvl4pPr>
            <a:lvl5pPr lvl="4" algn="l">
              <a:lnSpc>
                <a:spcPct val="115000"/>
              </a:lnSpc>
              <a:spcBef>
                <a:spcPts val="0"/>
              </a:spcBef>
              <a:spcAft>
                <a:spcPts val="0"/>
              </a:spcAft>
              <a:buSzPts val="2400"/>
              <a:buNone/>
              <a:defRPr/>
            </a:lvl5pPr>
            <a:lvl6pPr lvl="5" algn="l">
              <a:lnSpc>
                <a:spcPct val="115000"/>
              </a:lnSpc>
              <a:spcBef>
                <a:spcPts val="0"/>
              </a:spcBef>
              <a:spcAft>
                <a:spcPts val="0"/>
              </a:spcAft>
              <a:buSzPts val="2400"/>
              <a:buNone/>
              <a:defRPr/>
            </a:lvl6pPr>
            <a:lvl7pPr lvl="6" algn="l">
              <a:lnSpc>
                <a:spcPct val="115000"/>
              </a:lnSpc>
              <a:spcBef>
                <a:spcPts val="0"/>
              </a:spcBef>
              <a:spcAft>
                <a:spcPts val="0"/>
              </a:spcAft>
              <a:buSzPts val="2400"/>
              <a:buNone/>
              <a:defRPr/>
            </a:lvl7pPr>
            <a:lvl8pPr lvl="7" algn="l">
              <a:lnSpc>
                <a:spcPct val="115000"/>
              </a:lnSpc>
              <a:spcBef>
                <a:spcPts val="0"/>
              </a:spcBef>
              <a:spcAft>
                <a:spcPts val="0"/>
              </a:spcAft>
              <a:buSzPts val="2400"/>
              <a:buNone/>
              <a:defRPr/>
            </a:lvl8pPr>
            <a:lvl9pPr lvl="8" algn="l">
              <a:lnSpc>
                <a:spcPct val="115000"/>
              </a:lnSpc>
              <a:spcBef>
                <a:spcPts val="0"/>
              </a:spcBef>
              <a:spcAft>
                <a:spcPts val="0"/>
              </a:spcAft>
              <a:buSzPts val="2400"/>
              <a:buNone/>
              <a:defRPr/>
            </a:lvl9pPr>
          </a:lstStyle>
          <a:p/>
        </p:txBody>
      </p:sp>
      <p:sp>
        <p:nvSpPr>
          <p:cNvPr id="151" name="Google Shape;151;p20"/>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algn="l">
              <a:lnSpc>
                <a:spcPct val="150000"/>
              </a:lnSpc>
              <a:spcBef>
                <a:spcPts val="0"/>
              </a:spcBef>
              <a:spcAft>
                <a:spcPts val="0"/>
              </a:spcAft>
              <a:buSzPts val="1600"/>
              <a:buNone/>
              <a:defRPr>
                <a:solidFill>
                  <a:srgbClr val="000000"/>
                </a:solidFill>
              </a:defRPr>
            </a:lvl2pPr>
            <a:lvl3pPr lvl="2" algn="l">
              <a:lnSpc>
                <a:spcPct val="150000"/>
              </a:lnSpc>
              <a:spcBef>
                <a:spcPts val="0"/>
              </a:spcBef>
              <a:spcAft>
                <a:spcPts val="0"/>
              </a:spcAft>
              <a:buSzPts val="1400"/>
              <a:buNone/>
              <a:defRPr>
                <a:solidFill>
                  <a:srgbClr val="000000"/>
                </a:solidFill>
              </a:defRPr>
            </a:lvl3pPr>
            <a:lvl4pPr lvl="3" algn="l">
              <a:lnSpc>
                <a:spcPct val="150000"/>
              </a:lnSpc>
              <a:spcBef>
                <a:spcPts val="0"/>
              </a:spcBef>
              <a:spcAft>
                <a:spcPts val="0"/>
              </a:spcAft>
              <a:buSzPts val="1200"/>
              <a:buNone/>
              <a:defRPr>
                <a:solidFill>
                  <a:srgbClr val="000000"/>
                </a:solidFill>
              </a:defRPr>
            </a:lvl4pPr>
            <a:lvl5pPr lvl="4" algn="l">
              <a:lnSpc>
                <a:spcPct val="150000"/>
              </a:lnSpc>
              <a:spcBef>
                <a:spcPts val="0"/>
              </a:spcBef>
              <a:spcAft>
                <a:spcPts val="0"/>
              </a:spcAft>
              <a:buSzPts val="1200"/>
              <a:buNone/>
              <a:defRPr>
                <a:solidFill>
                  <a:srgbClr val="000000"/>
                </a:solidFill>
              </a:defRPr>
            </a:lvl5pPr>
            <a:lvl6pPr lvl="5" algn="l">
              <a:lnSpc>
                <a:spcPct val="150000"/>
              </a:lnSpc>
              <a:spcBef>
                <a:spcPts val="0"/>
              </a:spcBef>
              <a:spcAft>
                <a:spcPts val="0"/>
              </a:spcAft>
              <a:buSzPts val="1200"/>
              <a:buNone/>
              <a:defRPr>
                <a:solidFill>
                  <a:srgbClr val="000000"/>
                </a:solidFill>
              </a:defRPr>
            </a:lvl6pPr>
            <a:lvl7pPr lvl="6" algn="l">
              <a:lnSpc>
                <a:spcPct val="150000"/>
              </a:lnSpc>
              <a:spcBef>
                <a:spcPts val="0"/>
              </a:spcBef>
              <a:spcAft>
                <a:spcPts val="0"/>
              </a:spcAft>
              <a:buSzPts val="1200"/>
              <a:buNone/>
              <a:defRPr>
                <a:solidFill>
                  <a:srgbClr val="000000"/>
                </a:solidFill>
              </a:defRPr>
            </a:lvl7pPr>
            <a:lvl8pPr lvl="7" algn="l">
              <a:lnSpc>
                <a:spcPct val="150000"/>
              </a:lnSpc>
              <a:spcBef>
                <a:spcPts val="0"/>
              </a:spcBef>
              <a:spcAft>
                <a:spcPts val="0"/>
              </a:spcAft>
              <a:buSzPts val="1200"/>
              <a:buNone/>
              <a:defRPr>
                <a:solidFill>
                  <a:srgbClr val="000000"/>
                </a:solidFill>
              </a:defRPr>
            </a:lvl8pPr>
            <a:lvl9pPr lvl="8" algn="l">
              <a:lnSpc>
                <a:spcPct val="150000"/>
              </a:lnSpc>
              <a:spcBef>
                <a:spcPts val="0"/>
              </a:spcBef>
              <a:spcAft>
                <a:spcPts val="0"/>
              </a:spcAft>
              <a:buSzPts val="1200"/>
              <a:buNone/>
              <a:defRPr>
                <a:solidFill>
                  <a:srgbClr val="000000"/>
                </a:solidFill>
              </a:defRPr>
            </a:lvl9pPr>
          </a:lstStyle>
          <a:p/>
        </p:txBody>
      </p:sp>
      <p:sp>
        <p:nvSpPr>
          <p:cNvPr id="152" name="Google Shape;152;p20"/>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200"/>
              <a:buNone/>
              <a:defRPr/>
            </a:lvl4pPr>
            <a:lvl5pPr lvl="4" algn="l">
              <a:lnSpc>
                <a:spcPct val="150000"/>
              </a:lnSpc>
              <a:spcBef>
                <a:spcPts val="0"/>
              </a:spcBef>
              <a:spcAft>
                <a:spcPts val="0"/>
              </a:spcAft>
              <a:buSzPts val="1200"/>
              <a:buNone/>
              <a:defRPr/>
            </a:lvl5pPr>
            <a:lvl6pPr lvl="5" algn="l">
              <a:lnSpc>
                <a:spcPct val="150000"/>
              </a:lnSpc>
              <a:spcBef>
                <a:spcPts val="0"/>
              </a:spcBef>
              <a:spcAft>
                <a:spcPts val="0"/>
              </a:spcAft>
              <a:buSzPts val="1200"/>
              <a:buNone/>
              <a:defRPr/>
            </a:lvl6pPr>
            <a:lvl7pPr lvl="6" algn="l">
              <a:lnSpc>
                <a:spcPct val="150000"/>
              </a:lnSpc>
              <a:spcBef>
                <a:spcPts val="0"/>
              </a:spcBef>
              <a:spcAft>
                <a:spcPts val="0"/>
              </a:spcAft>
              <a:buSzPts val="1200"/>
              <a:buNone/>
              <a:defRPr/>
            </a:lvl7pPr>
            <a:lvl8pPr lvl="7" algn="l">
              <a:lnSpc>
                <a:spcPct val="150000"/>
              </a:lnSpc>
              <a:spcBef>
                <a:spcPts val="0"/>
              </a:spcBef>
              <a:spcAft>
                <a:spcPts val="0"/>
              </a:spcAft>
              <a:buSzPts val="1200"/>
              <a:buNone/>
              <a:defRPr/>
            </a:lvl8pPr>
            <a:lvl9pPr lvl="8" algn="l">
              <a:lnSpc>
                <a:spcPct val="150000"/>
              </a:lnSpc>
              <a:spcBef>
                <a:spcPts val="0"/>
              </a:spcBef>
              <a:spcAft>
                <a:spcPts val="0"/>
              </a:spcAft>
              <a:buSzPts val="1200"/>
              <a:buNone/>
              <a:defRPr/>
            </a:lvl9pPr>
          </a:lstStyle>
          <a:p/>
        </p:txBody>
      </p:sp>
      <p:sp>
        <p:nvSpPr>
          <p:cNvPr id="153" name="Google Shape;153;p20"/>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54" name="Google Shape;154;p20"/>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20" name="Google Shape;20;p3"/>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sp>
        <p:nvSpPr>
          <p:cNvPr id="21" name="Google Shape;21;p3"/>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3000"/>
              <a:buNone/>
              <a:defRPr sz="3000">
                <a:solidFill>
                  <a:schemeClr val="accent6"/>
                </a:solidFill>
              </a:defRPr>
            </a:lvl1pPr>
            <a:lvl2pPr lvl="1" algn="l">
              <a:lnSpc>
                <a:spcPct val="100000"/>
              </a:lnSpc>
              <a:spcBef>
                <a:spcPts val="0"/>
              </a:spcBef>
              <a:spcAft>
                <a:spcPts val="0"/>
              </a:spcAft>
              <a:buClr>
                <a:schemeClr val="accent6"/>
              </a:buClr>
              <a:buSzPts val="3000"/>
              <a:buNone/>
              <a:defRPr sz="3000">
                <a:solidFill>
                  <a:schemeClr val="accent6"/>
                </a:solidFill>
              </a:defRPr>
            </a:lvl2pPr>
            <a:lvl3pPr lvl="2" algn="l">
              <a:lnSpc>
                <a:spcPct val="100000"/>
              </a:lnSpc>
              <a:spcBef>
                <a:spcPts val="0"/>
              </a:spcBef>
              <a:spcAft>
                <a:spcPts val="0"/>
              </a:spcAft>
              <a:buClr>
                <a:schemeClr val="accent6"/>
              </a:buClr>
              <a:buSzPts val="3000"/>
              <a:buNone/>
              <a:defRPr sz="3000">
                <a:solidFill>
                  <a:schemeClr val="accent6"/>
                </a:solidFill>
              </a:defRPr>
            </a:lvl3pPr>
            <a:lvl4pPr lvl="3" algn="l">
              <a:lnSpc>
                <a:spcPct val="100000"/>
              </a:lnSpc>
              <a:spcBef>
                <a:spcPts val="0"/>
              </a:spcBef>
              <a:spcAft>
                <a:spcPts val="0"/>
              </a:spcAft>
              <a:buClr>
                <a:schemeClr val="accent6"/>
              </a:buClr>
              <a:buSzPts val="3000"/>
              <a:buNone/>
              <a:defRPr sz="3000">
                <a:solidFill>
                  <a:schemeClr val="accent6"/>
                </a:solidFill>
              </a:defRPr>
            </a:lvl4pPr>
            <a:lvl5pPr lvl="4" algn="l">
              <a:lnSpc>
                <a:spcPct val="100000"/>
              </a:lnSpc>
              <a:spcBef>
                <a:spcPts val="0"/>
              </a:spcBef>
              <a:spcAft>
                <a:spcPts val="0"/>
              </a:spcAft>
              <a:buClr>
                <a:schemeClr val="accent6"/>
              </a:buClr>
              <a:buSzPts val="3000"/>
              <a:buNone/>
              <a:defRPr sz="3000">
                <a:solidFill>
                  <a:schemeClr val="accent6"/>
                </a:solidFill>
              </a:defRPr>
            </a:lvl5pPr>
            <a:lvl6pPr lvl="5" algn="l">
              <a:lnSpc>
                <a:spcPct val="100000"/>
              </a:lnSpc>
              <a:spcBef>
                <a:spcPts val="0"/>
              </a:spcBef>
              <a:spcAft>
                <a:spcPts val="0"/>
              </a:spcAft>
              <a:buClr>
                <a:schemeClr val="accent6"/>
              </a:buClr>
              <a:buSzPts val="3000"/>
              <a:buNone/>
              <a:defRPr sz="3000">
                <a:solidFill>
                  <a:schemeClr val="accent6"/>
                </a:solidFill>
              </a:defRPr>
            </a:lvl6pPr>
            <a:lvl7pPr lvl="6" algn="l">
              <a:lnSpc>
                <a:spcPct val="100000"/>
              </a:lnSpc>
              <a:spcBef>
                <a:spcPts val="0"/>
              </a:spcBef>
              <a:spcAft>
                <a:spcPts val="0"/>
              </a:spcAft>
              <a:buClr>
                <a:schemeClr val="accent6"/>
              </a:buClr>
              <a:buSzPts val="3000"/>
              <a:buNone/>
              <a:defRPr sz="3000">
                <a:solidFill>
                  <a:schemeClr val="accent6"/>
                </a:solidFill>
              </a:defRPr>
            </a:lvl7pPr>
            <a:lvl8pPr lvl="7" algn="l">
              <a:lnSpc>
                <a:spcPct val="100000"/>
              </a:lnSpc>
              <a:spcBef>
                <a:spcPts val="0"/>
              </a:spcBef>
              <a:spcAft>
                <a:spcPts val="0"/>
              </a:spcAft>
              <a:buClr>
                <a:schemeClr val="accent6"/>
              </a:buClr>
              <a:buSzPts val="3000"/>
              <a:buNone/>
              <a:defRPr sz="3000">
                <a:solidFill>
                  <a:schemeClr val="accent6"/>
                </a:solidFill>
              </a:defRPr>
            </a:lvl8pPr>
            <a:lvl9pPr lvl="8" algn="l">
              <a:lnSpc>
                <a:spcPct val="100000"/>
              </a:lnSpc>
              <a:spcBef>
                <a:spcPts val="0"/>
              </a:spcBef>
              <a:spcAft>
                <a:spcPts val="0"/>
              </a:spcAft>
              <a:buClr>
                <a:schemeClr val="accent6"/>
              </a:buClr>
              <a:buSzPts val="3000"/>
              <a:buNone/>
              <a:defRPr sz="3000">
                <a:solidFill>
                  <a:schemeClr val="accent6"/>
                </a:solidFill>
              </a:defRPr>
            </a:lvl9pPr>
          </a:lstStyle>
          <a:p/>
        </p:txBody>
      </p:sp>
      <p:sp>
        <p:nvSpPr>
          <p:cNvPr id="22" name="Google Shape;22;p3"/>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3"/>
          <p:cNvCxnSpPr/>
          <p:nvPr/>
        </p:nvCxnSpPr>
        <p:spPr>
          <a:xfrm>
            <a:off x="1512850" y="3565650"/>
            <a:ext cx="0" cy="2217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5">
    <p:bg>
      <p:bgPr>
        <a:solidFill>
          <a:srgbClr val="2A2A2A"/>
        </a:solidFill>
      </p:bgPr>
    </p:bg>
    <p:spTree>
      <p:nvGrpSpPr>
        <p:cNvPr id="155" name="Shape 155"/>
        <p:cNvGrpSpPr/>
        <p:nvPr/>
      </p:nvGrpSpPr>
      <p:grpSpPr>
        <a:xfrm>
          <a:off x="0" y="0"/>
          <a:ext cx="0" cy="0"/>
          <a:chOff x="0" y="0"/>
          <a:chExt cx="0" cy="0"/>
        </a:xfrm>
      </p:grpSpPr>
      <p:sp>
        <p:nvSpPr>
          <p:cNvPr id="156" name="Google Shape;156;p21"/>
          <p:cNvSpPr/>
          <p:nvPr/>
        </p:nvSpPr>
        <p:spPr>
          <a:xfrm>
            <a:off x="281100" y="4604075"/>
            <a:ext cx="8554800" cy="474600"/>
          </a:xfrm>
          <a:prstGeom prst="rect">
            <a:avLst/>
          </a:prstGeom>
          <a:solidFill>
            <a:srgbClr val="2A2A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txBox="1"/>
          <p:nvPr>
            <p:ph idx="1" type="subTitle"/>
          </p:nvPr>
        </p:nvSpPr>
        <p:spPr>
          <a:xfrm>
            <a:off x="-8250" y="0"/>
            <a:ext cx="9133500" cy="5143500"/>
          </a:xfrm>
          <a:prstGeom prst="rect">
            <a:avLst/>
          </a:prstGeom>
          <a:noFill/>
          <a:ln>
            <a:noFill/>
          </a:ln>
        </p:spPr>
        <p:txBody>
          <a:bodyPr anchorCtr="0" anchor="ctr" bIns="0" lIns="0" spcFirstLastPara="1" rIns="0" wrap="square" tIns="0">
            <a:noAutofit/>
          </a:bodyPr>
          <a:lstStyle>
            <a:lvl1pPr lvl="0" algn="ctr">
              <a:lnSpc>
                <a:spcPct val="150000"/>
              </a:lnSpc>
              <a:spcBef>
                <a:spcPts val="0"/>
              </a:spcBef>
              <a:spcAft>
                <a:spcPts val="0"/>
              </a:spcAft>
              <a:buSzPts val="1800"/>
              <a:buNone/>
              <a:defRPr b="1" sz="4200">
                <a:solidFill>
                  <a:srgbClr val="FF7300"/>
                </a:solidFill>
                <a:latin typeface="Roboto"/>
                <a:ea typeface="Roboto"/>
                <a:cs typeface="Roboto"/>
                <a:sym typeface="Roboto"/>
              </a:defRPr>
            </a:lvl1pPr>
            <a:lvl2pPr lvl="1" algn="ctr">
              <a:lnSpc>
                <a:spcPct val="150000"/>
              </a:lnSpc>
              <a:spcBef>
                <a:spcPts val="0"/>
              </a:spcBef>
              <a:spcAft>
                <a:spcPts val="0"/>
              </a:spcAft>
              <a:buSzPts val="1600"/>
              <a:buNone/>
              <a:defRPr>
                <a:latin typeface="Roboto Medium"/>
                <a:ea typeface="Roboto Medium"/>
                <a:cs typeface="Roboto Medium"/>
                <a:sym typeface="Roboto Medium"/>
              </a:defRPr>
            </a:lvl2pPr>
            <a:lvl3pPr lvl="2" algn="ctr">
              <a:lnSpc>
                <a:spcPct val="150000"/>
              </a:lnSpc>
              <a:spcBef>
                <a:spcPts val="0"/>
              </a:spcBef>
              <a:spcAft>
                <a:spcPts val="0"/>
              </a:spcAft>
              <a:buSzPts val="1400"/>
              <a:buNone/>
              <a:defRPr>
                <a:latin typeface="Roboto Medium"/>
                <a:ea typeface="Roboto Medium"/>
                <a:cs typeface="Roboto Medium"/>
                <a:sym typeface="Roboto Medium"/>
              </a:defRPr>
            </a:lvl3pPr>
            <a:lvl4pPr lvl="3" algn="ctr">
              <a:lnSpc>
                <a:spcPct val="150000"/>
              </a:lnSpc>
              <a:spcBef>
                <a:spcPts val="0"/>
              </a:spcBef>
              <a:spcAft>
                <a:spcPts val="0"/>
              </a:spcAft>
              <a:buSzPts val="1200"/>
              <a:buNone/>
              <a:defRPr>
                <a:latin typeface="Roboto Medium"/>
                <a:ea typeface="Roboto Medium"/>
                <a:cs typeface="Roboto Medium"/>
                <a:sym typeface="Roboto Medium"/>
              </a:defRPr>
            </a:lvl4pPr>
            <a:lvl5pPr lvl="4" algn="ctr">
              <a:lnSpc>
                <a:spcPct val="150000"/>
              </a:lnSpc>
              <a:spcBef>
                <a:spcPts val="0"/>
              </a:spcBef>
              <a:spcAft>
                <a:spcPts val="0"/>
              </a:spcAft>
              <a:buSzPts val="1200"/>
              <a:buNone/>
              <a:defRPr>
                <a:latin typeface="Roboto Medium"/>
                <a:ea typeface="Roboto Medium"/>
                <a:cs typeface="Roboto Medium"/>
                <a:sym typeface="Roboto Medium"/>
              </a:defRPr>
            </a:lvl5pPr>
            <a:lvl6pPr lvl="5" algn="ctr">
              <a:lnSpc>
                <a:spcPct val="150000"/>
              </a:lnSpc>
              <a:spcBef>
                <a:spcPts val="0"/>
              </a:spcBef>
              <a:spcAft>
                <a:spcPts val="0"/>
              </a:spcAft>
              <a:buSzPts val="1200"/>
              <a:buNone/>
              <a:defRPr>
                <a:latin typeface="Roboto Medium"/>
                <a:ea typeface="Roboto Medium"/>
                <a:cs typeface="Roboto Medium"/>
                <a:sym typeface="Roboto Medium"/>
              </a:defRPr>
            </a:lvl6pPr>
            <a:lvl7pPr lvl="6" algn="ctr">
              <a:lnSpc>
                <a:spcPct val="150000"/>
              </a:lnSpc>
              <a:spcBef>
                <a:spcPts val="0"/>
              </a:spcBef>
              <a:spcAft>
                <a:spcPts val="0"/>
              </a:spcAft>
              <a:buSzPts val="1200"/>
              <a:buNone/>
              <a:defRPr>
                <a:latin typeface="Roboto Medium"/>
                <a:ea typeface="Roboto Medium"/>
                <a:cs typeface="Roboto Medium"/>
                <a:sym typeface="Roboto Medium"/>
              </a:defRPr>
            </a:lvl7pPr>
            <a:lvl8pPr lvl="7" algn="ctr">
              <a:lnSpc>
                <a:spcPct val="150000"/>
              </a:lnSpc>
              <a:spcBef>
                <a:spcPts val="0"/>
              </a:spcBef>
              <a:spcAft>
                <a:spcPts val="0"/>
              </a:spcAft>
              <a:buSzPts val="1200"/>
              <a:buNone/>
              <a:defRPr>
                <a:latin typeface="Roboto Medium"/>
                <a:ea typeface="Roboto Medium"/>
                <a:cs typeface="Roboto Medium"/>
                <a:sym typeface="Roboto Medium"/>
              </a:defRPr>
            </a:lvl8pPr>
            <a:lvl9pPr lvl="8" algn="ctr">
              <a:lnSpc>
                <a:spcPct val="150000"/>
              </a:lnSpc>
              <a:spcBef>
                <a:spcPts val="0"/>
              </a:spcBef>
              <a:spcAft>
                <a:spcPts val="0"/>
              </a:spcAft>
              <a:buSzPts val="1200"/>
              <a:buNone/>
              <a:defRPr>
                <a:latin typeface="Roboto Medium"/>
                <a:ea typeface="Roboto Medium"/>
                <a:cs typeface="Roboto Medium"/>
                <a:sym typeface="Roboto Medium"/>
              </a:defRPr>
            </a:lvl9pPr>
          </a:lstStyle>
          <a:p/>
        </p:txBody>
      </p:sp>
      <p:pic>
        <p:nvPicPr>
          <p:cNvPr id="158" name="Google Shape;158;p21"/>
          <p:cNvPicPr preferRelativeResize="0"/>
          <p:nvPr/>
        </p:nvPicPr>
        <p:blipFill rotWithShape="1">
          <a:blip r:embed="rId2">
            <a:alphaModFix/>
          </a:blip>
          <a:srcRect b="0" l="0" r="0" t="0"/>
          <a:stretch/>
        </p:blipFill>
        <p:spPr>
          <a:xfrm>
            <a:off x="5242" y="0"/>
            <a:ext cx="9133513" cy="514349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25" name="Shape 25"/>
        <p:cNvGrpSpPr/>
        <p:nvPr/>
      </p:nvGrpSpPr>
      <p:grpSpPr>
        <a:xfrm>
          <a:off x="0" y="0"/>
          <a:ext cx="0" cy="0"/>
          <a:chOff x="0" y="0"/>
          <a:chExt cx="0" cy="0"/>
        </a:xfrm>
      </p:grpSpPr>
      <p:cxnSp>
        <p:nvCxnSpPr>
          <p:cNvPr id="26" name="Google Shape;26;p4"/>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27" name="Google Shape;27;p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28" name="Google Shape;28;p4"/>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lvl1pPr indent="-323850" lvl="0" marL="457200" algn="l">
              <a:lnSpc>
                <a:spcPct val="130000"/>
              </a:lnSpc>
              <a:spcBef>
                <a:spcPts val="600"/>
              </a:spcBef>
              <a:spcAft>
                <a:spcPts val="0"/>
              </a:spcAft>
              <a:buClr>
                <a:schemeClr val="accent1"/>
              </a:buClr>
              <a:buSzPts val="1500"/>
              <a:buChar char="●"/>
              <a:defRPr sz="1600">
                <a:solidFill>
                  <a:schemeClr val="dk2"/>
                </a:solidFill>
              </a:defRPr>
            </a:lvl1pPr>
            <a:lvl2pPr indent="-317500" lvl="1" marL="914400" algn="l">
              <a:lnSpc>
                <a:spcPct val="130000"/>
              </a:lnSpc>
              <a:spcBef>
                <a:spcPts val="600"/>
              </a:spcBef>
              <a:spcAft>
                <a:spcPts val="0"/>
              </a:spcAft>
              <a:buClr>
                <a:schemeClr val="dk2"/>
              </a:buClr>
              <a:buSzPts val="1400"/>
              <a:buChar char="⦿"/>
              <a:defRPr>
                <a:solidFill>
                  <a:schemeClr val="dk2"/>
                </a:solidFill>
              </a:defRPr>
            </a:lvl2pPr>
            <a:lvl3pPr indent="-311150" lvl="2" marL="1371600" algn="l">
              <a:lnSpc>
                <a:spcPct val="130000"/>
              </a:lnSpc>
              <a:spcBef>
                <a:spcPts val="600"/>
              </a:spcBef>
              <a:spcAft>
                <a:spcPts val="0"/>
              </a:spcAft>
              <a:buClr>
                <a:schemeClr val="dk2"/>
              </a:buClr>
              <a:buSzPts val="1300"/>
              <a:buChar char="⦾"/>
              <a:defRPr sz="1300">
                <a:solidFill>
                  <a:schemeClr val="dk2"/>
                </a:solidFill>
              </a:defRPr>
            </a:lvl3pPr>
            <a:lvl4pPr indent="-298450" lvl="3" marL="1828800" algn="l">
              <a:lnSpc>
                <a:spcPct val="130000"/>
              </a:lnSpc>
              <a:spcBef>
                <a:spcPts val="600"/>
              </a:spcBef>
              <a:spcAft>
                <a:spcPts val="0"/>
              </a:spcAft>
              <a:buClr>
                <a:schemeClr val="dk2"/>
              </a:buClr>
              <a:buSzPts val="1100"/>
              <a:buChar char="⧁"/>
              <a:defRPr sz="1100">
                <a:solidFill>
                  <a:schemeClr val="dk2"/>
                </a:solidFill>
              </a:defRPr>
            </a:lvl4pPr>
            <a:lvl5pPr indent="-292100" lvl="4" marL="2286000" algn="l">
              <a:lnSpc>
                <a:spcPct val="130000"/>
              </a:lnSpc>
              <a:spcBef>
                <a:spcPts val="600"/>
              </a:spcBef>
              <a:spcAft>
                <a:spcPts val="0"/>
              </a:spcAft>
              <a:buClr>
                <a:schemeClr val="dk2"/>
              </a:buClr>
              <a:buSzPts val="1000"/>
              <a:buChar char="⊙"/>
              <a:defRPr sz="1000">
                <a:solidFill>
                  <a:schemeClr val="dk2"/>
                </a:solidFill>
              </a:defRPr>
            </a:lvl5pPr>
            <a:lvl6pPr indent="-285750" lvl="5" marL="2743200" algn="l">
              <a:lnSpc>
                <a:spcPct val="130000"/>
              </a:lnSpc>
              <a:spcBef>
                <a:spcPts val="600"/>
              </a:spcBef>
              <a:spcAft>
                <a:spcPts val="0"/>
              </a:spcAft>
              <a:buClr>
                <a:schemeClr val="dk2"/>
              </a:buClr>
              <a:buSzPts val="900"/>
              <a:buChar char="⊙"/>
              <a:defRPr sz="900">
                <a:solidFill>
                  <a:schemeClr val="dk2"/>
                </a:solidFill>
              </a:defRPr>
            </a:lvl6pPr>
            <a:lvl7pPr indent="-279400" lvl="6" marL="3200400" algn="l">
              <a:lnSpc>
                <a:spcPct val="130000"/>
              </a:lnSpc>
              <a:spcBef>
                <a:spcPts val="600"/>
              </a:spcBef>
              <a:spcAft>
                <a:spcPts val="0"/>
              </a:spcAft>
              <a:buClr>
                <a:schemeClr val="dk2"/>
              </a:buClr>
              <a:buSzPts val="800"/>
              <a:buChar char="⊚"/>
              <a:defRPr sz="800">
                <a:solidFill>
                  <a:schemeClr val="dk2"/>
                </a:solidFill>
              </a:defRPr>
            </a:lvl7pPr>
            <a:lvl8pPr indent="-273050" lvl="7" marL="3657600" algn="l">
              <a:lnSpc>
                <a:spcPct val="130000"/>
              </a:lnSpc>
              <a:spcBef>
                <a:spcPts val="600"/>
              </a:spcBef>
              <a:spcAft>
                <a:spcPts val="0"/>
              </a:spcAft>
              <a:buClr>
                <a:schemeClr val="dk2"/>
              </a:buClr>
              <a:buSzPts val="700"/>
              <a:buChar char="⊙"/>
              <a:defRPr sz="700">
                <a:solidFill>
                  <a:schemeClr val="dk2"/>
                </a:solidFill>
              </a:defRPr>
            </a:lvl8pPr>
            <a:lvl9pPr indent="-266700" lvl="8" marL="4114800" algn="l">
              <a:lnSpc>
                <a:spcPct val="130000"/>
              </a:lnSpc>
              <a:spcBef>
                <a:spcPts val="600"/>
              </a:spcBef>
              <a:spcAft>
                <a:spcPts val="0"/>
              </a:spcAft>
              <a:buClr>
                <a:schemeClr val="dk2"/>
              </a:buClr>
              <a:buSzPts val="600"/>
              <a:buChar char="⊙"/>
              <a:defRPr sz="600">
                <a:solidFill>
                  <a:schemeClr val="dk2"/>
                </a:solidFill>
              </a:defRPr>
            </a:lvl9pPr>
          </a:lstStyle>
          <a:p/>
        </p:txBody>
      </p:sp>
      <p:cxnSp>
        <p:nvCxnSpPr>
          <p:cNvPr id="29" name="Google Shape;29;p4"/>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30" name="Google Shape;30;p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cxnSp>
        <p:nvCxnSpPr>
          <p:cNvPr id="34" name="Google Shape;34;p5"/>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35" name="Google Shape;35;p5"/>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36" name="Google Shape;36;p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38" name="Google Shape;38;p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2000"/>
              <a:buNone/>
              <a:defRPr sz="2000">
                <a:solidFill>
                  <a:schemeClr val="dk2"/>
                </a:solidFill>
                <a:highlight>
                  <a:srgbClr val="FFFFFF"/>
                </a:highlight>
              </a:defRPr>
            </a:lvl1pPr>
            <a:lvl2pPr lvl="1" algn="l">
              <a:lnSpc>
                <a:spcPct val="100000"/>
              </a:lnSpc>
              <a:spcBef>
                <a:spcPts val="0"/>
              </a:spcBef>
              <a:spcAft>
                <a:spcPts val="0"/>
              </a:spcAft>
              <a:buClr>
                <a:schemeClr val="dk2"/>
              </a:buClr>
              <a:buSzPts val="2000"/>
              <a:buNone/>
              <a:defRPr sz="2000">
                <a:solidFill>
                  <a:schemeClr val="dk2"/>
                </a:solidFill>
                <a:highlight>
                  <a:srgbClr val="FFFFFF"/>
                </a:highlight>
              </a:defRPr>
            </a:lvl2pPr>
            <a:lvl3pPr lvl="2" algn="l">
              <a:lnSpc>
                <a:spcPct val="100000"/>
              </a:lnSpc>
              <a:spcBef>
                <a:spcPts val="0"/>
              </a:spcBef>
              <a:spcAft>
                <a:spcPts val="0"/>
              </a:spcAft>
              <a:buClr>
                <a:schemeClr val="dk2"/>
              </a:buClr>
              <a:buSzPts val="2000"/>
              <a:buNone/>
              <a:defRPr sz="2000">
                <a:solidFill>
                  <a:schemeClr val="dk2"/>
                </a:solidFill>
                <a:highlight>
                  <a:srgbClr val="FFFFFF"/>
                </a:highlight>
              </a:defRPr>
            </a:lvl3pPr>
            <a:lvl4pPr lvl="3" algn="l">
              <a:lnSpc>
                <a:spcPct val="100000"/>
              </a:lnSpc>
              <a:spcBef>
                <a:spcPts val="0"/>
              </a:spcBef>
              <a:spcAft>
                <a:spcPts val="0"/>
              </a:spcAft>
              <a:buClr>
                <a:schemeClr val="dk2"/>
              </a:buClr>
              <a:buSzPts val="2000"/>
              <a:buNone/>
              <a:defRPr sz="2000">
                <a:solidFill>
                  <a:schemeClr val="dk2"/>
                </a:solidFill>
                <a:highlight>
                  <a:srgbClr val="FFFFFF"/>
                </a:highlight>
              </a:defRPr>
            </a:lvl4pPr>
            <a:lvl5pPr lvl="4" algn="l">
              <a:lnSpc>
                <a:spcPct val="100000"/>
              </a:lnSpc>
              <a:spcBef>
                <a:spcPts val="0"/>
              </a:spcBef>
              <a:spcAft>
                <a:spcPts val="0"/>
              </a:spcAft>
              <a:buClr>
                <a:schemeClr val="dk2"/>
              </a:buClr>
              <a:buSzPts val="2000"/>
              <a:buNone/>
              <a:defRPr sz="2000">
                <a:solidFill>
                  <a:schemeClr val="dk2"/>
                </a:solidFill>
                <a:highlight>
                  <a:srgbClr val="FFFFFF"/>
                </a:highlight>
              </a:defRPr>
            </a:lvl5pPr>
            <a:lvl6pPr lvl="5" algn="l">
              <a:lnSpc>
                <a:spcPct val="100000"/>
              </a:lnSpc>
              <a:spcBef>
                <a:spcPts val="0"/>
              </a:spcBef>
              <a:spcAft>
                <a:spcPts val="0"/>
              </a:spcAft>
              <a:buClr>
                <a:schemeClr val="dk2"/>
              </a:buClr>
              <a:buSzPts val="2000"/>
              <a:buNone/>
              <a:defRPr sz="2000">
                <a:solidFill>
                  <a:schemeClr val="dk2"/>
                </a:solidFill>
                <a:highlight>
                  <a:srgbClr val="FFFFFF"/>
                </a:highlight>
              </a:defRPr>
            </a:lvl6pPr>
            <a:lvl7pPr lvl="6" algn="l">
              <a:lnSpc>
                <a:spcPct val="100000"/>
              </a:lnSpc>
              <a:spcBef>
                <a:spcPts val="0"/>
              </a:spcBef>
              <a:spcAft>
                <a:spcPts val="0"/>
              </a:spcAft>
              <a:buClr>
                <a:schemeClr val="dk2"/>
              </a:buClr>
              <a:buSzPts val="2000"/>
              <a:buNone/>
              <a:defRPr sz="2000">
                <a:solidFill>
                  <a:schemeClr val="dk2"/>
                </a:solidFill>
                <a:highlight>
                  <a:srgbClr val="FFFFFF"/>
                </a:highlight>
              </a:defRPr>
            </a:lvl7pPr>
            <a:lvl8pPr lvl="7" algn="l">
              <a:lnSpc>
                <a:spcPct val="100000"/>
              </a:lnSpc>
              <a:spcBef>
                <a:spcPts val="0"/>
              </a:spcBef>
              <a:spcAft>
                <a:spcPts val="0"/>
              </a:spcAft>
              <a:buClr>
                <a:schemeClr val="dk2"/>
              </a:buClr>
              <a:buSzPts val="2000"/>
              <a:buNone/>
              <a:defRPr sz="2000">
                <a:solidFill>
                  <a:schemeClr val="dk2"/>
                </a:solidFill>
                <a:highlight>
                  <a:srgbClr val="FFFFFF"/>
                </a:highlight>
              </a:defRPr>
            </a:lvl8pPr>
            <a:lvl9pPr lvl="8" algn="l">
              <a:lnSpc>
                <a:spcPct val="100000"/>
              </a:lnSpc>
              <a:spcBef>
                <a:spcPts val="0"/>
              </a:spcBef>
              <a:spcAft>
                <a:spcPts val="0"/>
              </a:spcAft>
              <a:buClr>
                <a:schemeClr val="dk2"/>
              </a:buClr>
              <a:buSzPts val="2000"/>
              <a:buNone/>
              <a:defRPr sz="2000">
                <a:solidFill>
                  <a:schemeClr val="dk2"/>
                </a:solidFill>
                <a:highlight>
                  <a:srgbClr val="FFFFFF"/>
                </a:highlight>
              </a:defRPr>
            </a:lvl9pPr>
          </a:lstStyle>
          <a:p/>
        </p:txBody>
      </p:sp>
      <p:sp>
        <p:nvSpPr>
          <p:cNvPr id="39" name="Google Shape;39;p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40" name="Shape 40"/>
        <p:cNvGrpSpPr/>
        <p:nvPr/>
      </p:nvGrpSpPr>
      <p:grpSpPr>
        <a:xfrm>
          <a:off x="0" y="0"/>
          <a:ext cx="0" cy="0"/>
          <a:chOff x="0" y="0"/>
          <a:chExt cx="0" cy="0"/>
        </a:xfrm>
      </p:grpSpPr>
      <p:cxnSp>
        <p:nvCxnSpPr>
          <p:cNvPr id="41" name="Google Shape;41;p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sp>
        <p:nvSpPr>
          <p:cNvPr id="42" name="Google Shape;42;p6"/>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6"/>
          <p:cNvCxnSpPr/>
          <p:nvPr/>
        </p:nvCxnSpPr>
        <p:spPr>
          <a:xfrm>
            <a:off x="8663800" y="4962200"/>
            <a:ext cx="513300" cy="0"/>
          </a:xfrm>
          <a:prstGeom prst="straightConnector1">
            <a:avLst/>
          </a:prstGeom>
          <a:noFill/>
          <a:ln cap="flat" cmpd="sng" w="76200">
            <a:solidFill>
              <a:schemeClr val="lt1"/>
            </a:solidFill>
            <a:prstDash val="solid"/>
            <a:round/>
            <a:headEnd len="sm" w="sm" type="none"/>
            <a:tailEnd len="sm" w="sm" type="none"/>
          </a:ln>
        </p:spPr>
      </p:cxnSp>
      <p:sp>
        <p:nvSpPr>
          <p:cNvPr id="44" name="Google Shape;44;p6"/>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46" name="Shape 46"/>
        <p:cNvGrpSpPr/>
        <p:nvPr/>
      </p:nvGrpSpPr>
      <p:grpSpPr>
        <a:xfrm>
          <a:off x="0" y="0"/>
          <a:ext cx="0" cy="0"/>
          <a:chOff x="0" y="0"/>
          <a:chExt cx="0" cy="0"/>
        </a:xfrm>
      </p:grpSpPr>
      <p:sp>
        <p:nvSpPr>
          <p:cNvPr id="47" name="Google Shape;47;p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48" name="Google Shape;48;p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49" name="Shape 49"/>
        <p:cNvGrpSpPr/>
        <p:nvPr/>
      </p:nvGrpSpPr>
      <p:grpSpPr>
        <a:xfrm>
          <a:off x="0" y="0"/>
          <a:ext cx="0" cy="0"/>
          <a:chOff x="0" y="0"/>
          <a:chExt cx="0" cy="0"/>
        </a:xfrm>
      </p:grpSpPr>
      <p:cxnSp>
        <p:nvCxnSpPr>
          <p:cNvPr id="50" name="Google Shape;50;p8"/>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51" name="Google Shape;51;p8"/>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52" name="Google Shape;52;p8"/>
          <p:cNvCxnSpPr/>
          <p:nvPr/>
        </p:nvCxnSpPr>
        <p:spPr>
          <a:xfrm>
            <a:off x="0" y="1581150"/>
            <a:ext cx="2397300" cy="0"/>
          </a:xfrm>
          <a:prstGeom prst="straightConnector1">
            <a:avLst/>
          </a:prstGeom>
          <a:noFill/>
          <a:ln cap="flat" cmpd="sng" w="9525">
            <a:solidFill>
              <a:schemeClr val="accent3"/>
            </a:solidFill>
            <a:prstDash val="solid"/>
            <a:round/>
            <a:headEnd len="sm" w="sm" type="none"/>
            <a:tailEnd len="sm" w="sm" type="none"/>
          </a:ln>
        </p:spPr>
      </p:cxnSp>
      <p:sp>
        <p:nvSpPr>
          <p:cNvPr id="53" name="Google Shape;53;p8"/>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54" name="Google Shape;54;p8"/>
          <p:cNvCxnSpPr/>
          <p:nvPr/>
        </p:nvCxnSpPr>
        <p:spPr>
          <a:xfrm>
            <a:off x="4634150" y="1581150"/>
            <a:ext cx="4551600" cy="0"/>
          </a:xfrm>
          <a:prstGeom prst="straightConnector1">
            <a:avLst/>
          </a:prstGeom>
          <a:noFill/>
          <a:ln cap="flat" cmpd="sng" w="9525">
            <a:solidFill>
              <a:schemeClr val="accent3"/>
            </a:solidFill>
            <a:prstDash val="solid"/>
            <a:round/>
            <a:headEnd len="sm" w="sm" type="none"/>
            <a:tailEnd len="sm" w="sm" type="none"/>
          </a:ln>
        </p:spPr>
      </p:cxnSp>
      <p:sp>
        <p:nvSpPr>
          <p:cNvPr id="55" name="Google Shape;55;p8"/>
          <p:cNvSpPr txBox="1"/>
          <p:nvPr>
            <p:ph type="title"/>
          </p:nvPr>
        </p:nvSpPr>
        <p:spPr>
          <a:xfrm>
            <a:off x="2397300" y="241677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8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56" name="Google Shape;56;p8"/>
          <p:cNvSpPr txBox="1"/>
          <p:nvPr>
            <p:ph idx="1" type="subTitle"/>
          </p:nvPr>
        </p:nvSpPr>
        <p:spPr>
          <a:xfrm>
            <a:off x="2397300" y="299422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3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57" name="Shape 57"/>
        <p:cNvGrpSpPr/>
        <p:nvPr/>
      </p:nvGrpSpPr>
      <p:grpSpPr>
        <a:xfrm>
          <a:off x="0" y="0"/>
          <a:ext cx="0" cy="0"/>
          <a:chOff x="0" y="0"/>
          <a:chExt cx="0" cy="0"/>
        </a:xfrm>
      </p:grpSpPr>
      <p:cxnSp>
        <p:nvCxnSpPr>
          <p:cNvPr id="58" name="Google Shape;58;p9"/>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59" name="Google Shape;59;p9"/>
          <p:cNvCxnSpPr/>
          <p:nvPr/>
        </p:nvCxnSpPr>
        <p:spPr>
          <a:xfrm>
            <a:off x="8710050" y="4946650"/>
            <a:ext cx="488400" cy="0"/>
          </a:xfrm>
          <a:prstGeom prst="straightConnector1">
            <a:avLst/>
          </a:prstGeom>
          <a:noFill/>
          <a:ln cap="flat" cmpd="sng" w="76200">
            <a:solidFill>
              <a:schemeClr val="accent2"/>
            </a:solidFill>
            <a:prstDash val="solid"/>
            <a:round/>
            <a:headEnd len="sm" w="sm" type="none"/>
            <a:tailEnd len="sm" w="sm" type="none"/>
          </a:ln>
        </p:spPr>
      </p:cxnSp>
      <p:cxnSp>
        <p:nvCxnSpPr>
          <p:cNvPr id="60" name="Google Shape;60;p9"/>
          <p:cNvCxnSpPr/>
          <p:nvPr/>
        </p:nvCxnSpPr>
        <p:spPr>
          <a:xfrm>
            <a:off x="-7650" y="1504950"/>
            <a:ext cx="881100" cy="0"/>
          </a:xfrm>
          <a:prstGeom prst="straightConnector1">
            <a:avLst/>
          </a:prstGeom>
          <a:noFill/>
          <a:ln cap="flat" cmpd="sng" w="9525">
            <a:solidFill>
              <a:schemeClr val="accent3"/>
            </a:solidFill>
            <a:prstDash val="solid"/>
            <a:round/>
            <a:headEnd len="sm" w="sm" type="none"/>
            <a:tailEnd len="sm" w="sm" type="none"/>
          </a:ln>
        </p:spPr>
      </p:cxnSp>
      <p:sp>
        <p:nvSpPr>
          <p:cNvPr id="61" name="Google Shape;61;p9"/>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accent3"/>
                </a:solidFill>
                <a:latin typeface="Roboto"/>
                <a:ea typeface="Roboto"/>
                <a:cs typeface="Roboto"/>
                <a:sym typeface="Roboto"/>
              </a:rPr>
              <a:t>Hello!</a:t>
            </a:r>
            <a:endParaRPr b="1" i="0" sz="6000" u="none" cap="none" strike="noStrike">
              <a:solidFill>
                <a:schemeClr val="accent3"/>
              </a:solidFill>
              <a:latin typeface="Roboto"/>
              <a:ea typeface="Roboto"/>
              <a:cs typeface="Roboto"/>
              <a:sym typeface="Roboto"/>
            </a:endParaRPr>
          </a:p>
        </p:txBody>
      </p:sp>
      <p:cxnSp>
        <p:nvCxnSpPr>
          <p:cNvPr id="62" name="Google Shape;62;p9"/>
          <p:cNvCxnSpPr/>
          <p:nvPr/>
        </p:nvCxnSpPr>
        <p:spPr>
          <a:xfrm>
            <a:off x="3101475" y="1504950"/>
            <a:ext cx="6084300" cy="0"/>
          </a:xfrm>
          <a:prstGeom prst="straightConnector1">
            <a:avLst/>
          </a:prstGeom>
          <a:noFill/>
          <a:ln cap="flat" cmpd="sng" w="9525">
            <a:solidFill>
              <a:schemeClr val="accent3"/>
            </a:solidFill>
            <a:prstDash val="solid"/>
            <a:round/>
            <a:headEnd len="sm" w="sm" type="none"/>
            <a:tailEnd len="sm" w="sm" type="none"/>
          </a:ln>
        </p:spPr>
      </p:cxnSp>
      <p:sp>
        <p:nvSpPr>
          <p:cNvPr id="63" name="Google Shape;63;p9"/>
          <p:cNvSpPr txBox="1"/>
          <p:nvPr>
            <p:ph type="title"/>
          </p:nvPr>
        </p:nvSpPr>
        <p:spPr>
          <a:xfrm>
            <a:off x="2092500" y="2233425"/>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64" name="Google Shape;64;p9"/>
          <p:cNvSpPr txBox="1"/>
          <p:nvPr>
            <p:ph idx="1" type="subTitle"/>
          </p:nvPr>
        </p:nvSpPr>
        <p:spPr>
          <a:xfrm>
            <a:off x="2092500" y="2696475"/>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
        <p:nvSpPr>
          <p:cNvPr id="65" name="Google Shape;65;p9"/>
          <p:cNvSpPr txBox="1"/>
          <p:nvPr>
            <p:ph idx="2" type="title"/>
          </p:nvPr>
        </p:nvSpPr>
        <p:spPr>
          <a:xfrm>
            <a:off x="2092500" y="3559500"/>
            <a:ext cx="61863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400">
                <a:solidFill>
                  <a:srgbClr val="FFFFFF"/>
                </a:solidFill>
                <a:highlight>
                  <a:schemeClr val="accent1"/>
                </a:highlight>
              </a:defRPr>
            </a:lvl1pPr>
            <a:lvl2pPr lvl="1" algn="l">
              <a:lnSpc>
                <a:spcPct val="100000"/>
              </a:lnSpc>
              <a:spcBef>
                <a:spcPts val="0"/>
              </a:spcBef>
              <a:spcAft>
                <a:spcPts val="0"/>
              </a:spcAft>
              <a:buSzPts val="2000"/>
              <a:buNone/>
              <a:defRPr sz="2800"/>
            </a:lvl2pPr>
            <a:lvl3pPr lvl="2" algn="l">
              <a:lnSpc>
                <a:spcPct val="100000"/>
              </a:lnSpc>
              <a:spcBef>
                <a:spcPts val="0"/>
              </a:spcBef>
              <a:spcAft>
                <a:spcPts val="0"/>
              </a:spcAft>
              <a:buSzPts val="2000"/>
              <a:buNone/>
              <a:defRPr sz="2800"/>
            </a:lvl3pPr>
            <a:lvl4pPr lvl="3" algn="l">
              <a:lnSpc>
                <a:spcPct val="100000"/>
              </a:lnSpc>
              <a:spcBef>
                <a:spcPts val="0"/>
              </a:spcBef>
              <a:spcAft>
                <a:spcPts val="0"/>
              </a:spcAft>
              <a:buSzPts val="2000"/>
              <a:buNone/>
              <a:defRPr sz="2800"/>
            </a:lvl4pPr>
            <a:lvl5pPr lvl="4" algn="l">
              <a:lnSpc>
                <a:spcPct val="100000"/>
              </a:lnSpc>
              <a:spcBef>
                <a:spcPts val="0"/>
              </a:spcBef>
              <a:spcAft>
                <a:spcPts val="0"/>
              </a:spcAft>
              <a:buSzPts val="2000"/>
              <a:buNone/>
              <a:defRPr sz="2800"/>
            </a:lvl5pPr>
            <a:lvl6pPr lvl="5" algn="l">
              <a:lnSpc>
                <a:spcPct val="100000"/>
              </a:lnSpc>
              <a:spcBef>
                <a:spcPts val="0"/>
              </a:spcBef>
              <a:spcAft>
                <a:spcPts val="0"/>
              </a:spcAft>
              <a:buSzPts val="2000"/>
              <a:buNone/>
              <a:defRPr sz="2800"/>
            </a:lvl6pPr>
            <a:lvl7pPr lvl="6" algn="l">
              <a:lnSpc>
                <a:spcPct val="100000"/>
              </a:lnSpc>
              <a:spcBef>
                <a:spcPts val="0"/>
              </a:spcBef>
              <a:spcAft>
                <a:spcPts val="0"/>
              </a:spcAft>
              <a:buSzPts val="2000"/>
              <a:buNone/>
              <a:defRPr sz="2800"/>
            </a:lvl7pPr>
            <a:lvl8pPr lvl="7" algn="l">
              <a:lnSpc>
                <a:spcPct val="100000"/>
              </a:lnSpc>
              <a:spcBef>
                <a:spcPts val="0"/>
              </a:spcBef>
              <a:spcAft>
                <a:spcPts val="0"/>
              </a:spcAft>
              <a:buSzPts val="2000"/>
              <a:buNone/>
              <a:defRPr sz="2800"/>
            </a:lvl8pPr>
            <a:lvl9pPr lvl="8" algn="l">
              <a:lnSpc>
                <a:spcPct val="100000"/>
              </a:lnSpc>
              <a:spcBef>
                <a:spcPts val="0"/>
              </a:spcBef>
              <a:spcAft>
                <a:spcPts val="0"/>
              </a:spcAft>
              <a:buSzPts val="2000"/>
              <a:buNone/>
              <a:defRPr sz="2800"/>
            </a:lvl9pPr>
          </a:lstStyle>
          <a:p/>
        </p:txBody>
      </p:sp>
      <p:sp>
        <p:nvSpPr>
          <p:cNvPr id="66" name="Google Shape;66;p9"/>
          <p:cNvSpPr txBox="1"/>
          <p:nvPr>
            <p:ph idx="3" type="subTitle"/>
          </p:nvPr>
        </p:nvSpPr>
        <p:spPr>
          <a:xfrm>
            <a:off x="2092500" y="4022550"/>
            <a:ext cx="5065800" cy="263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600"/>
              </a:spcBef>
              <a:spcAft>
                <a:spcPts val="0"/>
              </a:spcAft>
              <a:buSzPts val="1500"/>
              <a:buNone/>
              <a:defRPr sz="1100">
                <a:solidFill>
                  <a:schemeClr val="lt1"/>
                </a:solidFill>
                <a:highlight>
                  <a:schemeClr val="accent2"/>
                </a:highlight>
                <a:latin typeface="Roboto Medium"/>
                <a:ea typeface="Roboto Medium"/>
                <a:cs typeface="Roboto Medium"/>
                <a:sym typeface="Roboto Medium"/>
              </a:defRPr>
            </a:lvl1pPr>
            <a:lvl2pPr lvl="1" algn="l">
              <a:lnSpc>
                <a:spcPct val="130000"/>
              </a:lnSpc>
              <a:spcBef>
                <a:spcPts val="600"/>
              </a:spcBef>
              <a:spcAft>
                <a:spcPts val="0"/>
              </a:spcAft>
              <a:buSzPts val="1400"/>
              <a:buNone/>
              <a:defRPr sz="1400">
                <a:solidFill>
                  <a:schemeClr val="lt1"/>
                </a:solidFill>
                <a:latin typeface="Roboto Medium"/>
                <a:ea typeface="Roboto Medium"/>
                <a:cs typeface="Roboto Medium"/>
                <a:sym typeface="Roboto Medium"/>
              </a:defRPr>
            </a:lvl2pPr>
            <a:lvl3pPr lvl="2" algn="l">
              <a:lnSpc>
                <a:spcPct val="130000"/>
              </a:lnSpc>
              <a:spcBef>
                <a:spcPts val="600"/>
              </a:spcBef>
              <a:spcAft>
                <a:spcPts val="0"/>
              </a:spcAft>
              <a:buSzPts val="1300"/>
              <a:buNone/>
              <a:defRPr sz="1400">
                <a:solidFill>
                  <a:schemeClr val="lt1"/>
                </a:solidFill>
                <a:latin typeface="Roboto Medium"/>
                <a:ea typeface="Roboto Medium"/>
                <a:cs typeface="Roboto Medium"/>
                <a:sym typeface="Roboto Medium"/>
              </a:defRPr>
            </a:lvl3pPr>
            <a:lvl4pPr lvl="3" algn="l">
              <a:lnSpc>
                <a:spcPct val="130000"/>
              </a:lnSpc>
              <a:spcBef>
                <a:spcPts val="600"/>
              </a:spcBef>
              <a:spcAft>
                <a:spcPts val="0"/>
              </a:spcAft>
              <a:buSzPts val="1100"/>
              <a:buNone/>
              <a:defRPr sz="1400">
                <a:solidFill>
                  <a:schemeClr val="lt1"/>
                </a:solidFill>
                <a:latin typeface="Roboto Medium"/>
                <a:ea typeface="Roboto Medium"/>
                <a:cs typeface="Roboto Medium"/>
                <a:sym typeface="Roboto Medium"/>
              </a:defRPr>
            </a:lvl4pPr>
            <a:lvl5pPr lvl="4" algn="l">
              <a:lnSpc>
                <a:spcPct val="130000"/>
              </a:lnSpc>
              <a:spcBef>
                <a:spcPts val="600"/>
              </a:spcBef>
              <a:spcAft>
                <a:spcPts val="0"/>
              </a:spcAft>
              <a:buSzPts val="1000"/>
              <a:buNone/>
              <a:defRPr sz="1400">
                <a:solidFill>
                  <a:schemeClr val="lt1"/>
                </a:solidFill>
                <a:latin typeface="Roboto Medium"/>
                <a:ea typeface="Roboto Medium"/>
                <a:cs typeface="Roboto Medium"/>
                <a:sym typeface="Roboto Medium"/>
              </a:defRPr>
            </a:lvl5pPr>
            <a:lvl6pPr lvl="5" algn="l">
              <a:lnSpc>
                <a:spcPct val="130000"/>
              </a:lnSpc>
              <a:spcBef>
                <a:spcPts val="600"/>
              </a:spcBef>
              <a:spcAft>
                <a:spcPts val="0"/>
              </a:spcAft>
              <a:buSzPts val="900"/>
              <a:buNone/>
              <a:defRPr sz="1400">
                <a:solidFill>
                  <a:schemeClr val="lt1"/>
                </a:solidFill>
                <a:latin typeface="Roboto Medium"/>
                <a:ea typeface="Roboto Medium"/>
                <a:cs typeface="Roboto Medium"/>
                <a:sym typeface="Roboto Medium"/>
              </a:defRPr>
            </a:lvl6pPr>
            <a:lvl7pPr lvl="6" algn="l">
              <a:lnSpc>
                <a:spcPct val="130000"/>
              </a:lnSpc>
              <a:spcBef>
                <a:spcPts val="600"/>
              </a:spcBef>
              <a:spcAft>
                <a:spcPts val="0"/>
              </a:spcAft>
              <a:buSzPts val="800"/>
              <a:buNone/>
              <a:defRPr sz="1400">
                <a:solidFill>
                  <a:schemeClr val="lt1"/>
                </a:solidFill>
                <a:latin typeface="Roboto Medium"/>
                <a:ea typeface="Roboto Medium"/>
                <a:cs typeface="Roboto Medium"/>
                <a:sym typeface="Roboto Medium"/>
              </a:defRPr>
            </a:lvl7pPr>
            <a:lvl8pPr lvl="7" algn="l">
              <a:lnSpc>
                <a:spcPct val="130000"/>
              </a:lnSpc>
              <a:spcBef>
                <a:spcPts val="600"/>
              </a:spcBef>
              <a:spcAft>
                <a:spcPts val="0"/>
              </a:spcAft>
              <a:buSzPts val="700"/>
              <a:buNone/>
              <a:defRPr sz="1400">
                <a:solidFill>
                  <a:schemeClr val="lt1"/>
                </a:solidFill>
                <a:latin typeface="Roboto Medium"/>
                <a:ea typeface="Roboto Medium"/>
                <a:cs typeface="Roboto Medium"/>
                <a:sym typeface="Roboto Medium"/>
              </a:defRPr>
            </a:lvl8pPr>
            <a:lvl9pPr lvl="8" algn="l">
              <a:lnSpc>
                <a:spcPct val="130000"/>
              </a:lnSpc>
              <a:spcBef>
                <a:spcPts val="600"/>
              </a:spcBef>
              <a:spcAft>
                <a:spcPts val="0"/>
              </a:spcAft>
              <a:buSzPts val="600"/>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67" name="Shape 67"/>
        <p:cNvGrpSpPr/>
        <p:nvPr/>
      </p:nvGrpSpPr>
      <p:grpSpPr>
        <a:xfrm>
          <a:off x="0" y="0"/>
          <a:ext cx="0" cy="0"/>
          <a:chOff x="0" y="0"/>
          <a:chExt cx="0" cy="0"/>
        </a:xfrm>
      </p:grpSpPr>
      <p:sp>
        <p:nvSpPr>
          <p:cNvPr id="68" name="Google Shape;68;p10"/>
          <p:cNvSpPr txBox="1"/>
          <p:nvPr>
            <p:ph idx="1" type="subTitle"/>
          </p:nvPr>
        </p:nvSpPr>
        <p:spPr>
          <a:xfrm>
            <a:off x="1168950" y="1007925"/>
            <a:ext cx="6806100" cy="2296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600"/>
              </a:spcBef>
              <a:spcAft>
                <a:spcPts val="0"/>
              </a:spcAft>
              <a:buSzPts val="1500"/>
              <a:buNone/>
              <a:defRPr b="1" sz="2800"/>
            </a:lvl1pPr>
            <a:lvl2pPr lvl="1" algn="l">
              <a:lnSpc>
                <a:spcPct val="115000"/>
              </a:lnSpc>
              <a:spcBef>
                <a:spcPts val="600"/>
              </a:spcBef>
              <a:spcAft>
                <a:spcPts val="0"/>
              </a:spcAft>
              <a:buSzPts val="1400"/>
              <a:buNone/>
              <a:defRPr b="1" sz="2800"/>
            </a:lvl2pPr>
            <a:lvl3pPr lvl="2" algn="l">
              <a:lnSpc>
                <a:spcPct val="115000"/>
              </a:lnSpc>
              <a:spcBef>
                <a:spcPts val="600"/>
              </a:spcBef>
              <a:spcAft>
                <a:spcPts val="0"/>
              </a:spcAft>
              <a:buSzPts val="1300"/>
              <a:buNone/>
              <a:defRPr b="1" sz="2800"/>
            </a:lvl3pPr>
            <a:lvl4pPr lvl="3" algn="l">
              <a:lnSpc>
                <a:spcPct val="115000"/>
              </a:lnSpc>
              <a:spcBef>
                <a:spcPts val="600"/>
              </a:spcBef>
              <a:spcAft>
                <a:spcPts val="0"/>
              </a:spcAft>
              <a:buSzPts val="1100"/>
              <a:buNone/>
              <a:defRPr b="1" sz="2800"/>
            </a:lvl4pPr>
            <a:lvl5pPr lvl="4" algn="l">
              <a:lnSpc>
                <a:spcPct val="115000"/>
              </a:lnSpc>
              <a:spcBef>
                <a:spcPts val="600"/>
              </a:spcBef>
              <a:spcAft>
                <a:spcPts val="0"/>
              </a:spcAft>
              <a:buSzPts val="1000"/>
              <a:buNone/>
              <a:defRPr b="1" sz="2800"/>
            </a:lvl5pPr>
            <a:lvl6pPr lvl="5" algn="l">
              <a:lnSpc>
                <a:spcPct val="115000"/>
              </a:lnSpc>
              <a:spcBef>
                <a:spcPts val="600"/>
              </a:spcBef>
              <a:spcAft>
                <a:spcPts val="0"/>
              </a:spcAft>
              <a:buSzPts val="900"/>
              <a:buNone/>
              <a:defRPr b="1" sz="2800"/>
            </a:lvl6pPr>
            <a:lvl7pPr lvl="6" algn="l">
              <a:lnSpc>
                <a:spcPct val="115000"/>
              </a:lnSpc>
              <a:spcBef>
                <a:spcPts val="600"/>
              </a:spcBef>
              <a:spcAft>
                <a:spcPts val="0"/>
              </a:spcAft>
              <a:buSzPts val="800"/>
              <a:buNone/>
              <a:defRPr b="1" sz="2800"/>
            </a:lvl7pPr>
            <a:lvl8pPr lvl="7" algn="l">
              <a:lnSpc>
                <a:spcPct val="115000"/>
              </a:lnSpc>
              <a:spcBef>
                <a:spcPts val="600"/>
              </a:spcBef>
              <a:spcAft>
                <a:spcPts val="0"/>
              </a:spcAft>
              <a:buSzPts val="700"/>
              <a:buNone/>
              <a:defRPr b="1" sz="2800"/>
            </a:lvl8pPr>
            <a:lvl9pPr lvl="8" algn="l">
              <a:lnSpc>
                <a:spcPct val="115000"/>
              </a:lnSpc>
              <a:spcBef>
                <a:spcPts val="600"/>
              </a:spcBef>
              <a:spcAft>
                <a:spcPts val="0"/>
              </a:spcAft>
              <a:buSzPts val="600"/>
              <a:buNone/>
              <a:defRPr b="1"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30000"/>
              </a:lnSpc>
              <a:spcBef>
                <a:spcPts val="600"/>
              </a:spcBef>
              <a:spcAft>
                <a:spcPts val="0"/>
              </a:spcAft>
              <a:buClr>
                <a:schemeClr val="accent1"/>
              </a:buClr>
              <a:buSzPts val="1500"/>
              <a:buFont typeface="Roboto"/>
              <a:buChar char="●"/>
              <a:defRPr b="0" i="0" sz="1600" u="none" cap="none" strike="noStrike">
                <a:solidFill>
                  <a:schemeClr val="dk2"/>
                </a:solidFill>
                <a:latin typeface="Roboto"/>
                <a:ea typeface="Roboto"/>
                <a:cs typeface="Roboto"/>
                <a:sym typeface="Roboto"/>
              </a:defRPr>
            </a:lvl1pPr>
            <a:lvl2pPr indent="-317500" lvl="1" marL="914400" marR="0" rtl="0" algn="l">
              <a:lnSpc>
                <a:spcPct val="130000"/>
              </a:lnSpc>
              <a:spcBef>
                <a:spcPts val="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1150" lvl="2" marL="1371600" marR="0" rtl="0" algn="l">
              <a:lnSpc>
                <a:spcPct val="130000"/>
              </a:lnSpc>
              <a:spcBef>
                <a:spcPts val="60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3pPr>
            <a:lvl4pPr indent="-298450" lvl="3" marL="1828800" marR="0" rtl="0" algn="l">
              <a:lnSpc>
                <a:spcPct val="130000"/>
              </a:lnSpc>
              <a:spcBef>
                <a:spcPts val="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2100" lvl="4" marL="2286000" marR="0" rtl="0" algn="l">
              <a:lnSpc>
                <a:spcPct val="130000"/>
              </a:lnSpc>
              <a:spcBef>
                <a:spcPts val="600"/>
              </a:spcBef>
              <a:spcAft>
                <a:spcPts val="0"/>
              </a:spcAft>
              <a:buClr>
                <a:schemeClr val="dk2"/>
              </a:buClr>
              <a:buSzPts val="1000"/>
              <a:buFont typeface="Roboto"/>
              <a:buChar char="⊙"/>
              <a:defRPr b="0" i="0" sz="1000" u="none" cap="none" strike="noStrike">
                <a:solidFill>
                  <a:schemeClr val="dk2"/>
                </a:solidFill>
                <a:latin typeface="Roboto"/>
                <a:ea typeface="Roboto"/>
                <a:cs typeface="Roboto"/>
                <a:sym typeface="Roboto"/>
              </a:defRPr>
            </a:lvl5pPr>
            <a:lvl6pPr indent="-285750" lvl="5" marL="2743200" marR="0" rtl="0" algn="l">
              <a:lnSpc>
                <a:spcPct val="130000"/>
              </a:lnSpc>
              <a:spcBef>
                <a:spcPts val="600"/>
              </a:spcBef>
              <a:spcAft>
                <a:spcPts val="0"/>
              </a:spcAft>
              <a:buClr>
                <a:schemeClr val="dk2"/>
              </a:buClr>
              <a:buSzPts val="900"/>
              <a:buFont typeface="Roboto"/>
              <a:buChar char="⊙"/>
              <a:defRPr b="0" i="0" sz="900" u="none" cap="none" strike="noStrike">
                <a:solidFill>
                  <a:schemeClr val="dk2"/>
                </a:solidFill>
                <a:latin typeface="Roboto"/>
                <a:ea typeface="Roboto"/>
                <a:cs typeface="Roboto"/>
                <a:sym typeface="Roboto"/>
              </a:defRPr>
            </a:lvl6pPr>
            <a:lvl7pPr indent="-279400" lvl="6" marL="3200400" marR="0" rtl="0" algn="l">
              <a:lnSpc>
                <a:spcPct val="130000"/>
              </a:lnSpc>
              <a:spcBef>
                <a:spcPts val="600"/>
              </a:spcBef>
              <a:spcAft>
                <a:spcPts val="0"/>
              </a:spcAft>
              <a:buClr>
                <a:schemeClr val="dk2"/>
              </a:buClr>
              <a:buSzPts val="800"/>
              <a:buFont typeface="Roboto"/>
              <a:buChar char="⊚"/>
              <a:defRPr b="0" i="0" sz="800" u="none" cap="none" strike="noStrike">
                <a:solidFill>
                  <a:schemeClr val="dk2"/>
                </a:solidFill>
                <a:latin typeface="Roboto"/>
                <a:ea typeface="Roboto"/>
                <a:cs typeface="Roboto"/>
                <a:sym typeface="Roboto"/>
              </a:defRPr>
            </a:lvl7pPr>
            <a:lvl8pPr indent="-273050" lvl="7" marL="3657600" marR="0" rtl="0" algn="l">
              <a:lnSpc>
                <a:spcPct val="130000"/>
              </a:lnSpc>
              <a:spcBef>
                <a:spcPts val="600"/>
              </a:spcBef>
              <a:spcAft>
                <a:spcPts val="0"/>
              </a:spcAft>
              <a:buClr>
                <a:schemeClr val="dk2"/>
              </a:buClr>
              <a:buSzPts val="700"/>
              <a:buFont typeface="Roboto"/>
              <a:buChar char="⊙"/>
              <a:defRPr b="0" i="0" sz="700" u="none" cap="none" strike="noStrike">
                <a:solidFill>
                  <a:schemeClr val="dk2"/>
                </a:solidFill>
                <a:latin typeface="Roboto"/>
                <a:ea typeface="Roboto"/>
                <a:cs typeface="Roboto"/>
                <a:sym typeface="Roboto"/>
              </a:defRPr>
            </a:lvl8pPr>
            <a:lvl9pPr indent="-266700" lvl="8" marL="4114800" marR="0" rtl="0" algn="l">
              <a:lnSpc>
                <a:spcPct val="130000"/>
              </a:lnSpc>
              <a:spcBef>
                <a:spcPts val="600"/>
              </a:spcBef>
              <a:spcAft>
                <a:spcPts val="0"/>
              </a:spcAft>
              <a:buClr>
                <a:schemeClr val="dk2"/>
              </a:buClr>
              <a:buSzPts val="600"/>
              <a:buFont typeface="Roboto"/>
              <a:buChar char="⊙"/>
              <a:defRPr b="0" i="0" sz="600" u="none" cap="none" strike="noStrike">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2pPr>
            <a:lvl3pPr lvl="2"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3pPr>
            <a:lvl4pPr lvl="3"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4pPr>
            <a:lvl5pPr lvl="4"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5pPr>
            <a:lvl6pPr lvl="5"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6pPr>
            <a:lvl7pPr lvl="6"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7pPr>
            <a:lvl8pPr lvl="7"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8pPr>
            <a:lvl9pPr lvl="8" marR="0" rtl="0" algn="l">
              <a:lnSpc>
                <a:spcPct val="100000"/>
              </a:lnSpc>
              <a:spcBef>
                <a:spcPts val="0"/>
              </a:spcBef>
              <a:spcAft>
                <a:spcPts val="0"/>
              </a:spcAft>
              <a:buClr>
                <a:schemeClr val="dk2"/>
              </a:buClr>
              <a:buSzPts val="2000"/>
              <a:buFont typeface="Roboto"/>
              <a:buNone/>
              <a:defRPr b="1" i="0" sz="20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pim.docs.wso2.com/en/4.2.0/design/rate-limiting/setting-throttling-limits/#api-level-throttling" TargetMode="External"/><Relationship Id="rId4" Type="http://schemas.openxmlformats.org/officeDocument/2006/relationships/hyperlink" Target="https://apim.docs.wso2.com/en/4.2.0/design/rate-limiting/adding-new-throttling-policies/#adding-a-new-advanced-throttling-polic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pim.docs.wso2.com/en/4.2.0/design/rate-limiting/introducing-throttling-use-cases/#ip-address-and-address-range" TargetMode="External"/><Relationship Id="rId4" Type="http://schemas.openxmlformats.org/officeDocument/2006/relationships/hyperlink" Target="https://apim.docs.wso2.com/en/4.2.0/design/rate-limiting/introducing-throttling-use-cases/#http-request-headers" TargetMode="External"/><Relationship Id="rId5" Type="http://schemas.openxmlformats.org/officeDocument/2006/relationships/hyperlink" Target="https://apim.docs.wso2.com/en/4.2.0/design/rate-limiting/introducing-throttling-use-cases/#jwt-claims" TargetMode="External"/><Relationship Id="rId6" Type="http://schemas.openxmlformats.org/officeDocument/2006/relationships/hyperlink" Target="https://apim.docs.wso2.com/en/4.2.0/design/rate-limiting/introducing-throttling-use-cases/#query-parameter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pim.docs.wso2.com/en/4.2.0/design/rate-limiting/setting-throttling-limits/#subscription-level-rate-limiting-api-subscriber" TargetMode="External"/><Relationship Id="rId4" Type="http://schemas.openxmlformats.org/officeDocument/2006/relationships/hyperlink" Target="https://apim.docs.wso2.com/en/4.2.0/design/rate-limiting/adding-new-throttling-policies/#adding-a-new-subscription-level-rate-limiting-t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pim.docs.wso2.com/en/4.2.0/design/rate-limiting/setting-throttling-limits/#burst-control"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pim.docs.wso2.com/en/4.2.0/design/rate-limiting/setting-maximum-backend-throughput-limits/" TargetMode="Externa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pim.docs.wso2.com/en/4.2.0/design/rate-limiting/advanced-topics/custom-thrott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pim.docs.wso2.com/en/4.2.0/design/rate-limiting/advanced-topics/configuring-rate-limiting-api-gateway-clus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hyperlink" Target="https://apim.docs.wso2.com/en/4.2.0/design/rate-limiting/introducing-throttling-use-cas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ctrTitle"/>
          </p:nvPr>
        </p:nvSpPr>
        <p:spPr>
          <a:xfrm>
            <a:off x="996625" y="2003900"/>
            <a:ext cx="7321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accent6"/>
                </a:solidFill>
              </a:rPr>
              <a:t>WSO2 API Manager </a:t>
            </a:r>
            <a:r>
              <a:rPr lang="en"/>
              <a:t>4</a:t>
            </a:r>
            <a:r>
              <a:rPr lang="en">
                <a:solidFill>
                  <a:schemeClr val="accent6"/>
                </a:solidFill>
              </a:rPr>
              <a:t>.</a:t>
            </a:r>
            <a:r>
              <a:rPr lang="en"/>
              <a:t>2</a:t>
            </a:r>
            <a:r>
              <a:rPr lang="en">
                <a:solidFill>
                  <a:schemeClr val="accent6"/>
                </a:solidFill>
              </a:rPr>
              <a:t>.0 Developer</a:t>
            </a:r>
            <a:r>
              <a:rPr lang="en"/>
              <a:t> </a:t>
            </a:r>
            <a:r>
              <a:rPr lang="en">
                <a:solidFill>
                  <a:schemeClr val="accent6"/>
                </a:solidFill>
              </a:rPr>
              <a:t>Advanced </a:t>
            </a:r>
            <a:endParaRPr>
              <a:solidFill>
                <a:schemeClr val="accent6"/>
              </a:solidFill>
            </a:endParaRPr>
          </a:p>
        </p:txBody>
      </p:sp>
      <p:sp>
        <p:nvSpPr>
          <p:cNvPr id="164" name="Google Shape;164;p22"/>
          <p:cNvSpPr txBox="1"/>
          <p:nvPr>
            <p:ph idx="4294967295" type="subTitle"/>
          </p:nvPr>
        </p:nvSpPr>
        <p:spPr>
          <a:xfrm>
            <a:off x="996625" y="3042400"/>
            <a:ext cx="1387800" cy="337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1500"/>
              <a:buFont typeface="Roboto"/>
              <a:buNone/>
            </a:pPr>
            <a:r>
              <a:rPr b="0" i="0" lang="en" sz="1600" u="none" cap="none" strike="noStrike">
                <a:solidFill>
                  <a:schemeClr val="dk2"/>
                </a:solidFill>
                <a:latin typeface="Roboto"/>
                <a:ea typeface="Roboto"/>
                <a:cs typeface="Roboto"/>
                <a:sym typeface="Roboto"/>
              </a:rPr>
              <a:t>Rate Limiting</a:t>
            </a:r>
            <a:endParaRPr b="0" i="0" sz="1600" u="none" cap="none" strike="noStrike">
              <a:solidFill>
                <a:schemeClr val="dk2"/>
              </a:solidFill>
              <a:latin typeface="Roboto"/>
              <a:ea typeface="Roboto"/>
              <a:cs typeface="Roboto"/>
              <a:sym typeface="Roboto"/>
            </a:endParaRPr>
          </a:p>
        </p:txBody>
      </p:sp>
      <p:sp>
        <p:nvSpPr>
          <p:cNvPr id="165" name="Google Shape;165;p22"/>
          <p:cNvSpPr txBox="1"/>
          <p:nvPr>
            <p:ph idx="1" type="subTitle"/>
          </p:nvPr>
        </p:nvSpPr>
        <p:spPr>
          <a:xfrm>
            <a:off x="1726475" y="3693550"/>
            <a:ext cx="4197000" cy="2226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600"/>
              </a:spcBef>
              <a:spcAft>
                <a:spcPts val="0"/>
              </a:spcAft>
              <a:buSzPts val="1500"/>
              <a:buNone/>
            </a:pPr>
            <a:r>
              <a:rPr lang="en"/>
              <a:t>WSO2 Training</a:t>
            </a:r>
            <a:endParaRPr/>
          </a:p>
        </p:txBody>
      </p:sp>
      <p:pic>
        <p:nvPicPr>
          <p:cNvPr id="166" name="Google Shape;166;p22"/>
          <p:cNvPicPr preferRelativeResize="0"/>
          <p:nvPr/>
        </p:nvPicPr>
        <p:blipFill rotWithShape="1">
          <a:blip r:embed="rId3">
            <a:alphaModFix/>
          </a:blip>
          <a:srcRect b="0" l="0" r="0" t="0"/>
          <a:stretch/>
        </p:blipFill>
        <p:spPr>
          <a:xfrm>
            <a:off x="7438600" y="3991925"/>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1"/>
          <p:cNvPicPr preferRelativeResize="0"/>
          <p:nvPr/>
        </p:nvPicPr>
        <p:blipFill rotWithShape="1">
          <a:blip r:embed="rId3">
            <a:alphaModFix/>
          </a:blip>
          <a:srcRect b="0" l="0" r="0" t="0"/>
          <a:stretch/>
        </p:blipFill>
        <p:spPr>
          <a:xfrm>
            <a:off x="2050200" y="-23625"/>
            <a:ext cx="7007964" cy="5090926"/>
          </a:xfrm>
          <a:prstGeom prst="rect">
            <a:avLst/>
          </a:prstGeom>
          <a:noFill/>
          <a:ln>
            <a:noFill/>
          </a:ln>
        </p:spPr>
      </p:pic>
      <p:sp>
        <p:nvSpPr>
          <p:cNvPr id="219" name="Google Shape;219;p3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Rate Limiting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How Rate Limiting works</a:t>
            </a:r>
            <a:endParaRPr/>
          </a:p>
        </p:txBody>
      </p:sp>
      <p:pic>
        <p:nvPicPr>
          <p:cNvPr id="225" name="Google Shape;225;p32"/>
          <p:cNvPicPr preferRelativeResize="0"/>
          <p:nvPr/>
        </p:nvPicPr>
        <p:blipFill>
          <a:blip r:embed="rId3">
            <a:alphaModFix/>
          </a:blip>
          <a:stretch>
            <a:fillRect/>
          </a:stretch>
        </p:blipFill>
        <p:spPr>
          <a:xfrm>
            <a:off x="2066075" y="1012700"/>
            <a:ext cx="4699873" cy="394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3"/>
          <p:cNvPicPr preferRelativeResize="0"/>
          <p:nvPr/>
        </p:nvPicPr>
        <p:blipFill rotWithShape="1">
          <a:blip r:embed="rId3">
            <a:alphaModFix/>
          </a:blip>
          <a:srcRect b="0" l="0" r="0" t="0"/>
          <a:stretch/>
        </p:blipFill>
        <p:spPr>
          <a:xfrm>
            <a:off x="1104675" y="892325"/>
            <a:ext cx="5611198" cy="2138725"/>
          </a:xfrm>
          <a:prstGeom prst="rect">
            <a:avLst/>
          </a:prstGeom>
          <a:noFill/>
          <a:ln>
            <a:noFill/>
          </a:ln>
        </p:spPr>
      </p:pic>
      <p:pic>
        <p:nvPicPr>
          <p:cNvPr descr="my3.png" id="231" name="Google Shape;231;p33"/>
          <p:cNvPicPr preferRelativeResize="0"/>
          <p:nvPr/>
        </p:nvPicPr>
        <p:blipFill rotWithShape="1">
          <a:blip r:embed="rId4">
            <a:alphaModFix/>
          </a:blip>
          <a:srcRect b="0" l="0" r="0" t="0"/>
          <a:stretch/>
        </p:blipFill>
        <p:spPr>
          <a:xfrm>
            <a:off x="2842111" y="3476700"/>
            <a:ext cx="5363487" cy="1532425"/>
          </a:xfrm>
          <a:prstGeom prst="rect">
            <a:avLst/>
          </a:prstGeom>
          <a:noFill/>
          <a:ln>
            <a:noFill/>
          </a:ln>
        </p:spPr>
      </p:pic>
      <p:cxnSp>
        <p:nvCxnSpPr>
          <p:cNvPr id="232" name="Google Shape;232;p33"/>
          <p:cNvCxnSpPr/>
          <p:nvPr/>
        </p:nvCxnSpPr>
        <p:spPr>
          <a:xfrm>
            <a:off x="4495000" y="2878225"/>
            <a:ext cx="808500" cy="701700"/>
          </a:xfrm>
          <a:prstGeom prst="straightConnector1">
            <a:avLst/>
          </a:prstGeom>
          <a:noFill/>
          <a:ln cap="flat" cmpd="sng" w="19050">
            <a:solidFill>
              <a:srgbClr val="666666"/>
            </a:solidFill>
            <a:prstDash val="solid"/>
            <a:round/>
            <a:headEnd len="sm" w="sm" type="none"/>
            <a:tailEnd len="med" w="med" type="triangle"/>
          </a:ln>
        </p:spPr>
      </p:cxnSp>
      <p:sp>
        <p:nvSpPr>
          <p:cNvPr id="233" name="Google Shape;233;p33"/>
          <p:cNvSpPr txBox="1"/>
          <p:nvPr/>
        </p:nvSpPr>
        <p:spPr>
          <a:xfrm>
            <a:off x="4939325" y="3093900"/>
            <a:ext cx="23484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Nunito Sans"/>
                <a:ea typeface="Nunito Sans"/>
                <a:cs typeface="Nunito Sans"/>
                <a:sym typeface="Nunito Sans"/>
              </a:rPr>
              <a:t>Converts Policy to a Siddhi Query</a:t>
            </a:r>
            <a:endParaRPr b="1" i="0" sz="1000" u="none" cap="none" strike="noStrike">
              <a:solidFill>
                <a:srgbClr val="000000"/>
              </a:solidFill>
              <a:latin typeface="Nunito Sans"/>
              <a:ea typeface="Nunito Sans"/>
              <a:cs typeface="Nunito Sans"/>
              <a:sym typeface="Nunito Sans"/>
            </a:endParaRPr>
          </a:p>
        </p:txBody>
      </p:sp>
      <p:sp>
        <p:nvSpPr>
          <p:cNvPr id="234" name="Google Shape;234;p3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Deploying a Rate Limiting Policy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4"/>
          <p:cNvPicPr preferRelativeResize="0"/>
          <p:nvPr/>
        </p:nvPicPr>
        <p:blipFill rotWithShape="1">
          <a:blip r:embed="rId3">
            <a:alphaModFix/>
          </a:blip>
          <a:srcRect b="6887" l="1747" r="1107" t="6042"/>
          <a:stretch/>
        </p:blipFill>
        <p:spPr>
          <a:xfrm>
            <a:off x="352425" y="859500"/>
            <a:ext cx="8313224" cy="4065725"/>
          </a:xfrm>
          <a:prstGeom prst="rect">
            <a:avLst/>
          </a:prstGeom>
          <a:noFill/>
          <a:ln>
            <a:noFill/>
          </a:ln>
        </p:spPr>
      </p:pic>
      <p:sp>
        <p:nvSpPr>
          <p:cNvPr id="240" name="Google Shape;240;p3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Rate Limiting Flow in API Request Flow</a:t>
            </a:r>
            <a:endParaRPr/>
          </a:p>
        </p:txBody>
      </p:sp>
      <p:sp>
        <p:nvSpPr>
          <p:cNvPr id="241" name="Google Shape;241;p34"/>
          <p:cNvSpPr/>
          <p:nvPr/>
        </p:nvSpPr>
        <p:spPr>
          <a:xfrm>
            <a:off x="3855400" y="3819875"/>
            <a:ext cx="755100" cy="150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p:txBody>
      </p:sp>
      <p:sp>
        <p:nvSpPr>
          <p:cNvPr id="242" name="Google Shape;242;p34"/>
          <p:cNvSpPr txBox="1"/>
          <p:nvPr/>
        </p:nvSpPr>
        <p:spPr>
          <a:xfrm>
            <a:off x="3757675" y="3730325"/>
            <a:ext cx="1172700" cy="1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B5394"/>
                </a:solidFill>
                <a:latin typeface="Roboto"/>
                <a:ea typeface="Roboto"/>
                <a:cs typeface="Roboto"/>
                <a:sym typeface="Roboto"/>
              </a:rPr>
              <a:t>Rate Limiting</a:t>
            </a:r>
            <a:endParaRPr b="1" i="0" sz="1100" u="none" cap="none" strike="noStrike">
              <a:solidFill>
                <a:srgbClr val="0B5394"/>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p:nvPr/>
        </p:nvSpPr>
        <p:spPr>
          <a:xfrm>
            <a:off x="2029060" y="3217203"/>
            <a:ext cx="2409900" cy="1588200"/>
          </a:xfrm>
          <a:prstGeom prst="rect">
            <a:avLst/>
          </a:prstGeom>
          <a:solidFill>
            <a:srgbClr val="EFEFEF"/>
          </a:solidFill>
          <a:ln>
            <a:noFill/>
          </a:ln>
        </p:spPr>
        <p:txBody>
          <a:bodyPr anchorCtr="0" anchor="t" bIns="91425" lIns="91425" spcFirstLastPara="1" rIns="91425" wrap="square" tIns="91425">
            <a:noAutofit/>
          </a:bodyPr>
          <a:lstStyle/>
          <a:p>
            <a:pPr indent="45720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Roboto"/>
                <a:ea typeface="Roboto"/>
                <a:cs typeface="Roboto"/>
                <a:sym typeface="Roboto"/>
              </a:rPr>
              <a:t>Traffic Manager</a:t>
            </a:r>
            <a:endParaRPr b="0" i="0" sz="1000" u="none" cap="none" strike="noStrike">
              <a:solidFill>
                <a:srgbClr val="434343"/>
              </a:solidFill>
              <a:latin typeface="Arial"/>
              <a:ea typeface="Arial"/>
              <a:cs typeface="Arial"/>
              <a:sym typeface="Arial"/>
            </a:endParaRPr>
          </a:p>
        </p:txBody>
      </p:sp>
      <p:cxnSp>
        <p:nvCxnSpPr>
          <p:cNvPr id="248" name="Google Shape;248;p35"/>
          <p:cNvCxnSpPr/>
          <p:nvPr/>
        </p:nvCxnSpPr>
        <p:spPr>
          <a:xfrm>
            <a:off x="241943" y="1957078"/>
            <a:ext cx="928500" cy="0"/>
          </a:xfrm>
          <a:prstGeom prst="straightConnector1">
            <a:avLst/>
          </a:prstGeom>
          <a:noFill/>
          <a:ln cap="flat" cmpd="sng" w="28575">
            <a:solidFill>
              <a:srgbClr val="666666"/>
            </a:solidFill>
            <a:prstDash val="solid"/>
            <a:round/>
            <a:headEnd len="sm" w="sm" type="none"/>
            <a:tailEnd len="med" w="med" type="triangle"/>
          </a:ln>
        </p:spPr>
      </p:cxnSp>
      <p:sp>
        <p:nvSpPr>
          <p:cNvPr id="249" name="Google Shape;249;p35"/>
          <p:cNvSpPr/>
          <p:nvPr/>
        </p:nvSpPr>
        <p:spPr>
          <a:xfrm>
            <a:off x="1169992" y="917505"/>
            <a:ext cx="2638500" cy="18666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50"/>
              <a:buFont typeface="Arial"/>
              <a:buNone/>
            </a:pPr>
            <a:r>
              <a:rPr b="0" i="0" lang="en" sz="850" u="none" cap="none" strike="noStrike">
                <a:solidFill>
                  <a:srgbClr val="434343"/>
                </a:solidFill>
                <a:latin typeface="Roboto"/>
                <a:ea typeface="Roboto"/>
                <a:cs typeface="Roboto"/>
                <a:sym typeface="Roboto"/>
              </a:rPr>
              <a:t>                                                                                                 </a:t>
            </a:r>
            <a:endParaRPr b="0" i="0" sz="85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457200" lvl="0" marL="91440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a:p>
            <a:pPr indent="457200" lvl="0" marL="91440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Arial"/>
              <a:ea typeface="Arial"/>
              <a:cs typeface="Arial"/>
              <a:sym typeface="Arial"/>
            </a:endParaRPr>
          </a:p>
        </p:txBody>
      </p:sp>
      <p:pic>
        <p:nvPicPr>
          <p:cNvPr descr="download.png" id="250" name="Google Shape;250;p35"/>
          <p:cNvPicPr preferRelativeResize="0"/>
          <p:nvPr/>
        </p:nvPicPr>
        <p:blipFill rotWithShape="1">
          <a:blip r:embed="rId3">
            <a:alphaModFix/>
          </a:blip>
          <a:srcRect b="0" l="0" r="0" t="0"/>
          <a:stretch/>
        </p:blipFill>
        <p:spPr>
          <a:xfrm>
            <a:off x="2872701" y="939638"/>
            <a:ext cx="897300" cy="160100"/>
          </a:xfrm>
          <a:prstGeom prst="rect">
            <a:avLst/>
          </a:prstGeom>
          <a:noFill/>
          <a:ln>
            <a:noFill/>
          </a:ln>
        </p:spPr>
      </p:pic>
      <p:sp>
        <p:nvSpPr>
          <p:cNvPr id="251" name="Google Shape;251;p35"/>
          <p:cNvSpPr/>
          <p:nvPr/>
        </p:nvSpPr>
        <p:spPr>
          <a:xfrm>
            <a:off x="2791689" y="1319127"/>
            <a:ext cx="877800" cy="574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Roboto"/>
                <a:ea typeface="Roboto"/>
                <a:cs typeface="Roboto"/>
                <a:sym typeface="Roboto"/>
              </a:rPr>
              <a:t>HTTP Client</a:t>
            </a:r>
            <a:endParaRPr b="0" i="0" sz="800" u="none" cap="none" strike="noStrike">
              <a:solidFill>
                <a:schemeClr val="dk2"/>
              </a:solidFill>
              <a:latin typeface="Arial"/>
              <a:ea typeface="Arial"/>
              <a:cs typeface="Arial"/>
              <a:sym typeface="Arial"/>
            </a:endParaRPr>
          </a:p>
        </p:txBody>
      </p:sp>
      <p:sp>
        <p:nvSpPr>
          <p:cNvPr id="252" name="Google Shape;252;p35"/>
          <p:cNvSpPr/>
          <p:nvPr/>
        </p:nvSpPr>
        <p:spPr>
          <a:xfrm>
            <a:off x="2791689" y="1957081"/>
            <a:ext cx="877800" cy="574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Roboto"/>
                <a:ea typeface="Roboto"/>
                <a:cs typeface="Roboto"/>
                <a:sym typeface="Roboto"/>
              </a:rPr>
              <a:t>Rate Limiting Data Publisher</a:t>
            </a:r>
            <a:endParaRPr b="0" i="0" sz="800" u="none" cap="none" strike="noStrike">
              <a:solidFill>
                <a:schemeClr val="dk2"/>
              </a:solidFill>
              <a:latin typeface="Arial"/>
              <a:ea typeface="Arial"/>
              <a:cs typeface="Arial"/>
              <a:sym typeface="Arial"/>
            </a:endParaRPr>
          </a:p>
        </p:txBody>
      </p:sp>
      <p:sp>
        <p:nvSpPr>
          <p:cNvPr id="253" name="Google Shape;253;p35"/>
          <p:cNvSpPr/>
          <p:nvPr/>
        </p:nvSpPr>
        <p:spPr>
          <a:xfrm>
            <a:off x="1241775" y="1133000"/>
            <a:ext cx="585600" cy="1500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Throttle</a:t>
            </a:r>
            <a:endParaRPr b="0" i="0" sz="8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Handler</a:t>
            </a:r>
            <a:endParaRPr b="0" i="0" sz="800" u="none" cap="none" strike="noStrike">
              <a:solidFill>
                <a:srgbClr val="FFFFFF"/>
              </a:solidFill>
              <a:latin typeface="Roboto"/>
              <a:ea typeface="Roboto"/>
              <a:cs typeface="Roboto"/>
              <a:sym typeface="Roboto"/>
            </a:endParaRPr>
          </a:p>
        </p:txBody>
      </p:sp>
      <p:sp>
        <p:nvSpPr>
          <p:cNvPr id="254" name="Google Shape;254;p35"/>
          <p:cNvSpPr/>
          <p:nvPr/>
        </p:nvSpPr>
        <p:spPr>
          <a:xfrm>
            <a:off x="2549552" y="4333740"/>
            <a:ext cx="1371000" cy="383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Roboto"/>
                <a:ea typeface="Roboto"/>
                <a:cs typeface="Roboto"/>
                <a:sym typeface="Roboto"/>
              </a:rPr>
              <a:t>Decision Engine </a:t>
            </a:r>
            <a:endParaRPr b="0" i="0" sz="800" u="none" cap="none" strike="noStrike">
              <a:solidFill>
                <a:schemeClr val="dk2"/>
              </a:solidFill>
              <a:latin typeface="Arial"/>
              <a:ea typeface="Arial"/>
              <a:cs typeface="Arial"/>
              <a:sym typeface="Arial"/>
            </a:endParaRPr>
          </a:p>
        </p:txBody>
      </p:sp>
      <p:sp>
        <p:nvSpPr>
          <p:cNvPr id="255" name="Google Shape;255;p35"/>
          <p:cNvSpPr/>
          <p:nvPr/>
        </p:nvSpPr>
        <p:spPr>
          <a:xfrm>
            <a:off x="4566591" y="1254348"/>
            <a:ext cx="1229100" cy="703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2"/>
                </a:solidFill>
                <a:latin typeface="Roboto"/>
                <a:ea typeface="Roboto"/>
                <a:cs typeface="Roboto"/>
                <a:sym typeface="Roboto"/>
              </a:rPr>
              <a:t>API Backend</a:t>
            </a:r>
            <a:endParaRPr b="0" i="0" sz="1000" u="none" cap="none" strike="noStrike">
              <a:solidFill>
                <a:schemeClr val="lt2"/>
              </a:solidFill>
              <a:latin typeface="Roboto"/>
              <a:ea typeface="Roboto"/>
              <a:cs typeface="Roboto"/>
              <a:sym typeface="Roboto"/>
            </a:endParaRPr>
          </a:p>
        </p:txBody>
      </p:sp>
      <p:cxnSp>
        <p:nvCxnSpPr>
          <p:cNvPr id="256" name="Google Shape;256;p35"/>
          <p:cNvCxnSpPr/>
          <p:nvPr/>
        </p:nvCxnSpPr>
        <p:spPr>
          <a:xfrm flipH="1" rot="10800000">
            <a:off x="1862675" y="1509900"/>
            <a:ext cx="910200" cy="14100"/>
          </a:xfrm>
          <a:prstGeom prst="straightConnector1">
            <a:avLst/>
          </a:prstGeom>
          <a:noFill/>
          <a:ln cap="flat" cmpd="sng" w="19050">
            <a:solidFill>
              <a:srgbClr val="666666"/>
            </a:solidFill>
            <a:prstDash val="solid"/>
            <a:round/>
            <a:headEnd len="sm" w="sm" type="none"/>
            <a:tailEnd len="med" w="med" type="triangle"/>
          </a:ln>
        </p:spPr>
      </p:cxnSp>
      <p:cxnSp>
        <p:nvCxnSpPr>
          <p:cNvPr id="257" name="Google Shape;257;p35"/>
          <p:cNvCxnSpPr/>
          <p:nvPr/>
        </p:nvCxnSpPr>
        <p:spPr>
          <a:xfrm flipH="1">
            <a:off x="1827375" y="1665100"/>
            <a:ext cx="938400" cy="7200"/>
          </a:xfrm>
          <a:prstGeom prst="straightConnector1">
            <a:avLst/>
          </a:prstGeom>
          <a:noFill/>
          <a:ln cap="flat" cmpd="sng" w="19050">
            <a:solidFill>
              <a:srgbClr val="666666"/>
            </a:solidFill>
            <a:prstDash val="solid"/>
            <a:round/>
            <a:headEnd len="sm" w="sm" type="none"/>
            <a:tailEnd len="med" w="med" type="triangle"/>
          </a:ln>
        </p:spPr>
      </p:cxnSp>
      <p:cxnSp>
        <p:nvCxnSpPr>
          <p:cNvPr id="258" name="Google Shape;258;p35"/>
          <p:cNvCxnSpPr/>
          <p:nvPr/>
        </p:nvCxnSpPr>
        <p:spPr>
          <a:xfrm>
            <a:off x="1869127" y="2244186"/>
            <a:ext cx="897300" cy="0"/>
          </a:xfrm>
          <a:prstGeom prst="straightConnector1">
            <a:avLst/>
          </a:prstGeom>
          <a:noFill/>
          <a:ln cap="flat" cmpd="sng" w="19050">
            <a:solidFill>
              <a:srgbClr val="666666"/>
            </a:solidFill>
            <a:prstDash val="dash"/>
            <a:round/>
            <a:headEnd len="sm" w="sm" type="none"/>
            <a:tailEnd len="med" w="med" type="triangle"/>
          </a:ln>
        </p:spPr>
      </p:cxnSp>
      <p:cxnSp>
        <p:nvCxnSpPr>
          <p:cNvPr id="259" name="Google Shape;259;p35"/>
          <p:cNvCxnSpPr/>
          <p:nvPr/>
        </p:nvCxnSpPr>
        <p:spPr>
          <a:xfrm>
            <a:off x="3669258" y="1537830"/>
            <a:ext cx="897300" cy="0"/>
          </a:xfrm>
          <a:prstGeom prst="straightConnector1">
            <a:avLst/>
          </a:prstGeom>
          <a:noFill/>
          <a:ln cap="flat" cmpd="sng" w="19050">
            <a:solidFill>
              <a:srgbClr val="666666"/>
            </a:solidFill>
            <a:prstDash val="solid"/>
            <a:round/>
            <a:headEnd len="sm" w="sm" type="none"/>
            <a:tailEnd len="med" w="med" type="triangle"/>
          </a:ln>
        </p:spPr>
      </p:cxnSp>
      <p:cxnSp>
        <p:nvCxnSpPr>
          <p:cNvPr id="260" name="Google Shape;260;p35"/>
          <p:cNvCxnSpPr/>
          <p:nvPr/>
        </p:nvCxnSpPr>
        <p:spPr>
          <a:xfrm rot="10800000">
            <a:off x="3669291" y="1750815"/>
            <a:ext cx="897300" cy="0"/>
          </a:xfrm>
          <a:prstGeom prst="straightConnector1">
            <a:avLst/>
          </a:prstGeom>
          <a:noFill/>
          <a:ln cap="flat" cmpd="sng" w="19050">
            <a:solidFill>
              <a:srgbClr val="666666"/>
            </a:solidFill>
            <a:prstDash val="solid"/>
            <a:round/>
            <a:headEnd len="sm" w="sm" type="none"/>
            <a:tailEnd len="med" w="med" type="triangle"/>
          </a:ln>
        </p:spPr>
      </p:cxnSp>
      <p:cxnSp>
        <p:nvCxnSpPr>
          <p:cNvPr id="261" name="Google Shape;261;p35"/>
          <p:cNvCxnSpPr>
            <a:stCxn id="252" idx="2"/>
            <a:endCxn id="247" idx="0"/>
          </p:cNvCxnSpPr>
          <p:nvPr/>
        </p:nvCxnSpPr>
        <p:spPr>
          <a:xfrm>
            <a:off x="3230589" y="2531281"/>
            <a:ext cx="3300" cy="685800"/>
          </a:xfrm>
          <a:prstGeom prst="straightConnector1">
            <a:avLst/>
          </a:prstGeom>
          <a:noFill/>
          <a:ln cap="flat" cmpd="sng" w="19050">
            <a:solidFill>
              <a:srgbClr val="666666"/>
            </a:solidFill>
            <a:prstDash val="dash"/>
            <a:round/>
            <a:headEnd len="sm" w="sm" type="none"/>
            <a:tailEnd len="med" w="med" type="triangle"/>
          </a:ln>
        </p:spPr>
      </p:cxnSp>
      <p:cxnSp>
        <p:nvCxnSpPr>
          <p:cNvPr id="262" name="Google Shape;262;p35"/>
          <p:cNvCxnSpPr>
            <a:stCxn id="263" idx="2"/>
            <a:endCxn id="254" idx="0"/>
          </p:cNvCxnSpPr>
          <p:nvPr/>
        </p:nvCxnSpPr>
        <p:spPr>
          <a:xfrm>
            <a:off x="3232788" y="4026402"/>
            <a:ext cx="2400" cy="307200"/>
          </a:xfrm>
          <a:prstGeom prst="straightConnector1">
            <a:avLst/>
          </a:prstGeom>
          <a:noFill/>
          <a:ln cap="flat" cmpd="sng" w="19050">
            <a:solidFill>
              <a:srgbClr val="666666"/>
            </a:solidFill>
            <a:prstDash val="solid"/>
            <a:round/>
            <a:headEnd len="sm" w="sm" type="none"/>
            <a:tailEnd len="med" w="med" type="triangle"/>
          </a:ln>
        </p:spPr>
      </p:cxnSp>
      <p:sp>
        <p:nvSpPr>
          <p:cNvPr id="263" name="Google Shape;263;p35"/>
          <p:cNvSpPr/>
          <p:nvPr/>
        </p:nvSpPr>
        <p:spPr>
          <a:xfrm>
            <a:off x="2547288" y="3643302"/>
            <a:ext cx="1371000" cy="383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chemeClr val="dk2"/>
                </a:solidFill>
                <a:latin typeface="Roboto"/>
                <a:ea typeface="Roboto"/>
                <a:cs typeface="Roboto"/>
                <a:sym typeface="Roboto"/>
              </a:rPr>
              <a:t>Rate Limiting Data Receiver</a:t>
            </a:r>
            <a:endParaRPr b="0" i="0" sz="800" u="none" cap="none" strike="noStrike">
              <a:solidFill>
                <a:schemeClr val="dk2"/>
              </a:solidFill>
              <a:latin typeface="Arial"/>
              <a:ea typeface="Arial"/>
              <a:cs typeface="Arial"/>
              <a:sym typeface="Arial"/>
            </a:endParaRPr>
          </a:p>
        </p:txBody>
      </p:sp>
      <p:sp>
        <p:nvSpPr>
          <p:cNvPr id="264" name="Google Shape;264;p35"/>
          <p:cNvSpPr txBox="1"/>
          <p:nvPr/>
        </p:nvSpPr>
        <p:spPr>
          <a:xfrm>
            <a:off x="181636" y="1659485"/>
            <a:ext cx="962400" cy="23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Roboto"/>
                <a:ea typeface="Roboto"/>
                <a:cs typeface="Roboto"/>
                <a:sym typeface="Roboto"/>
              </a:rPr>
              <a:t>API Request</a:t>
            </a:r>
            <a:endParaRPr b="0" i="0" sz="1000" u="none" cap="none" strike="noStrike">
              <a:solidFill>
                <a:srgbClr val="000000"/>
              </a:solidFill>
              <a:latin typeface="Arial"/>
              <a:ea typeface="Arial"/>
              <a:cs typeface="Arial"/>
              <a:sym typeface="Arial"/>
            </a:endParaRPr>
          </a:p>
        </p:txBody>
      </p:sp>
      <p:sp>
        <p:nvSpPr>
          <p:cNvPr id="265" name="Google Shape;265;p35"/>
          <p:cNvSpPr txBox="1"/>
          <p:nvPr/>
        </p:nvSpPr>
        <p:spPr>
          <a:xfrm>
            <a:off x="1650061" y="1264163"/>
            <a:ext cx="962400" cy="23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Synchronous</a:t>
            </a:r>
            <a:endParaRPr b="0" i="0" sz="800" u="none" cap="none" strike="noStrike">
              <a:solidFill>
                <a:srgbClr val="000000"/>
              </a:solidFill>
              <a:latin typeface="Arial"/>
              <a:ea typeface="Arial"/>
              <a:cs typeface="Arial"/>
              <a:sym typeface="Arial"/>
            </a:endParaRPr>
          </a:p>
        </p:txBody>
      </p:sp>
      <p:sp>
        <p:nvSpPr>
          <p:cNvPr id="266" name="Google Shape;266;p35"/>
          <p:cNvSpPr txBox="1"/>
          <p:nvPr/>
        </p:nvSpPr>
        <p:spPr>
          <a:xfrm>
            <a:off x="1743686" y="1957557"/>
            <a:ext cx="962400" cy="23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Asynchronous</a:t>
            </a:r>
            <a:endParaRPr b="0" i="0" sz="800" u="none" cap="none" strike="noStrike">
              <a:solidFill>
                <a:srgbClr val="000000"/>
              </a:solidFill>
              <a:latin typeface="Arial"/>
              <a:ea typeface="Arial"/>
              <a:cs typeface="Arial"/>
              <a:sym typeface="Arial"/>
            </a:endParaRPr>
          </a:p>
        </p:txBody>
      </p:sp>
      <p:sp>
        <p:nvSpPr>
          <p:cNvPr id="267" name="Google Shape;267;p35"/>
          <p:cNvSpPr txBox="1"/>
          <p:nvPr/>
        </p:nvSpPr>
        <p:spPr>
          <a:xfrm>
            <a:off x="3226953" y="2883356"/>
            <a:ext cx="962400" cy="23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Asynchronous Data Publishing</a:t>
            </a:r>
            <a:endParaRPr b="0" i="0" sz="800" u="none" cap="none" strike="noStrike">
              <a:solidFill>
                <a:srgbClr val="000000"/>
              </a:solidFill>
              <a:latin typeface="Arial"/>
              <a:ea typeface="Arial"/>
              <a:cs typeface="Arial"/>
              <a:sym typeface="Arial"/>
            </a:endParaRPr>
          </a:p>
        </p:txBody>
      </p:sp>
      <p:sp>
        <p:nvSpPr>
          <p:cNvPr id="268" name="Google Shape;268;p35"/>
          <p:cNvSpPr txBox="1"/>
          <p:nvPr/>
        </p:nvSpPr>
        <p:spPr>
          <a:xfrm>
            <a:off x="3636741" y="1309987"/>
            <a:ext cx="962400" cy="23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Synchronous</a:t>
            </a:r>
            <a:endParaRPr b="0" i="0" sz="800" u="none" cap="none" strike="noStrike">
              <a:solidFill>
                <a:srgbClr val="000000"/>
              </a:solidFill>
              <a:latin typeface="Arial"/>
              <a:ea typeface="Arial"/>
              <a:cs typeface="Arial"/>
              <a:sym typeface="Arial"/>
            </a:endParaRPr>
          </a:p>
        </p:txBody>
      </p:sp>
      <p:sp>
        <p:nvSpPr>
          <p:cNvPr id="269" name="Google Shape;269;p35"/>
          <p:cNvSpPr txBox="1"/>
          <p:nvPr>
            <p:ph idx="1" type="body"/>
          </p:nvPr>
        </p:nvSpPr>
        <p:spPr>
          <a:xfrm>
            <a:off x="5948800" y="1083075"/>
            <a:ext cx="3030600" cy="3423000"/>
          </a:xfrm>
          <a:prstGeom prst="rect">
            <a:avLst/>
          </a:prstGeom>
          <a:noFill/>
          <a:ln>
            <a:noFill/>
          </a:ln>
        </p:spPr>
        <p:txBody>
          <a:bodyPr anchorCtr="0" anchor="t" bIns="91425" lIns="91425" spcFirstLastPara="1" rIns="91425" wrap="square" tIns="91425">
            <a:noAutofit/>
          </a:bodyPr>
          <a:lstStyle/>
          <a:p>
            <a:pPr indent="-311150" lvl="0" marL="457200" rtl="0" algn="l">
              <a:lnSpc>
                <a:spcPct val="130000"/>
              </a:lnSpc>
              <a:spcBef>
                <a:spcPts val="600"/>
              </a:spcBef>
              <a:spcAft>
                <a:spcPts val="0"/>
              </a:spcAft>
              <a:buSzPts val="1300"/>
              <a:buChar char="●"/>
            </a:pPr>
            <a:r>
              <a:rPr lang="en" sz="1400"/>
              <a:t>Data required to make rate limiting decisions needs to be published to the Traffic Manager Component</a:t>
            </a:r>
            <a:endParaRPr sz="1400"/>
          </a:p>
          <a:p>
            <a:pPr indent="-311150" lvl="0" marL="457200" rtl="0" algn="l">
              <a:lnSpc>
                <a:spcPct val="130000"/>
              </a:lnSpc>
              <a:spcBef>
                <a:spcPts val="0"/>
              </a:spcBef>
              <a:spcAft>
                <a:spcPts val="0"/>
              </a:spcAft>
              <a:buSzPts val="1300"/>
              <a:buChar char="●"/>
            </a:pPr>
            <a:r>
              <a:rPr lang="en" sz="1400"/>
              <a:t>Traffic Manager has the responsibility of making rate limiting decisions</a:t>
            </a:r>
            <a:endParaRPr sz="1400"/>
          </a:p>
          <a:p>
            <a:pPr indent="-311150" lvl="0" marL="457200" rtl="0" algn="l">
              <a:lnSpc>
                <a:spcPct val="130000"/>
              </a:lnSpc>
              <a:spcBef>
                <a:spcPts val="0"/>
              </a:spcBef>
              <a:spcAft>
                <a:spcPts val="0"/>
              </a:spcAft>
              <a:buSzPts val="1300"/>
              <a:buChar char="●"/>
            </a:pPr>
            <a:r>
              <a:rPr lang="en" sz="1400"/>
              <a:t>Each Gateway in a deployment asynchronously publishes data required to make rate limiting decision for every API request to the Traffic Manager</a:t>
            </a:r>
            <a:endParaRPr sz="1400"/>
          </a:p>
          <a:p>
            <a:pPr indent="0" lvl="0" marL="0" rtl="0" algn="l">
              <a:lnSpc>
                <a:spcPct val="130000"/>
              </a:lnSpc>
              <a:spcBef>
                <a:spcPts val="600"/>
              </a:spcBef>
              <a:spcAft>
                <a:spcPts val="0"/>
              </a:spcAft>
              <a:buSzPts val="1500"/>
              <a:buNone/>
            </a:pPr>
            <a:r>
              <a:t/>
            </a:r>
            <a:endParaRPr sz="1400"/>
          </a:p>
          <a:p>
            <a:pPr indent="0" lvl="0" marL="0" rtl="0" algn="l">
              <a:lnSpc>
                <a:spcPct val="130000"/>
              </a:lnSpc>
              <a:spcBef>
                <a:spcPts val="600"/>
              </a:spcBef>
              <a:spcAft>
                <a:spcPts val="0"/>
              </a:spcAft>
              <a:buSzPts val="1500"/>
              <a:buNone/>
            </a:pPr>
            <a:r>
              <a:t/>
            </a:r>
            <a:endParaRPr sz="1400"/>
          </a:p>
        </p:txBody>
      </p:sp>
      <p:sp>
        <p:nvSpPr>
          <p:cNvPr id="270" name="Google Shape;270;p3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Rate Limiting Data Publishing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The Siddhi Runtime in the Traffic Manager processes events from Gateways.</a:t>
            </a:r>
            <a:endParaRPr/>
          </a:p>
          <a:p>
            <a:pPr indent="-323850" lvl="0" marL="457200" rtl="0" algn="l">
              <a:lnSpc>
                <a:spcPct val="130000"/>
              </a:lnSpc>
              <a:spcBef>
                <a:spcPts val="0"/>
              </a:spcBef>
              <a:spcAft>
                <a:spcPts val="0"/>
              </a:spcAft>
              <a:buSzPts val="1500"/>
              <a:buChar char="●"/>
            </a:pPr>
            <a:r>
              <a:rPr lang="en"/>
              <a:t>Policies deployed in Traffic Manager are executed on each event.</a:t>
            </a:r>
            <a:endParaRPr/>
          </a:p>
          <a:p>
            <a:pPr indent="-323850" lvl="0" marL="457200" rtl="0" algn="l">
              <a:lnSpc>
                <a:spcPct val="130000"/>
              </a:lnSpc>
              <a:spcBef>
                <a:spcPts val="0"/>
              </a:spcBef>
              <a:spcAft>
                <a:spcPts val="0"/>
              </a:spcAft>
              <a:buSzPts val="1500"/>
              <a:buChar char="●"/>
            </a:pPr>
            <a:r>
              <a:rPr lang="en"/>
              <a:t>An event with the rate limiting decision will be notified to Gateways through a JMS topic.</a:t>
            </a:r>
            <a:endParaRPr/>
          </a:p>
          <a:p>
            <a:pPr indent="-323850" lvl="0" marL="457200" rtl="0" algn="l">
              <a:lnSpc>
                <a:spcPct val="130000"/>
              </a:lnSpc>
              <a:spcBef>
                <a:spcPts val="0"/>
              </a:spcBef>
              <a:spcAft>
                <a:spcPts val="0"/>
              </a:spcAft>
              <a:buSzPts val="1500"/>
              <a:buChar char="●"/>
            </a:pPr>
            <a:r>
              <a:rPr lang="en"/>
              <a:t>Each Gateway maintains a rate limiting data map to check whether a request is within the allowed quota.</a:t>
            </a:r>
            <a:endParaRPr/>
          </a:p>
          <a:p>
            <a:pPr indent="-323850" lvl="0" marL="457200" rtl="0" algn="l">
              <a:lnSpc>
                <a:spcPct val="130000"/>
              </a:lnSpc>
              <a:spcBef>
                <a:spcPts val="0"/>
              </a:spcBef>
              <a:spcAft>
                <a:spcPts val="0"/>
              </a:spcAft>
              <a:buSzPts val="1500"/>
              <a:buChar char="●"/>
            </a:pPr>
            <a:r>
              <a:rPr lang="en"/>
              <a:t>Gateways update the rate limiting data map from the JMS Topic, which is notified by the Traffic Manager.</a:t>
            </a:r>
            <a:endParaRPr/>
          </a:p>
          <a:p>
            <a:pPr indent="0" lvl="0" marL="45720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t/>
            </a:r>
            <a:endParaRPr/>
          </a:p>
        </p:txBody>
      </p:sp>
      <p:sp>
        <p:nvSpPr>
          <p:cNvPr id="276" name="Google Shape;276;p36"/>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Policy Evaluation and Notify Decisions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Policy Evaluation and Notifications</a:t>
            </a:r>
            <a:endParaRPr/>
          </a:p>
        </p:txBody>
      </p:sp>
      <p:pic>
        <p:nvPicPr>
          <p:cNvPr id="282" name="Google Shape;282;p37"/>
          <p:cNvPicPr preferRelativeResize="0"/>
          <p:nvPr/>
        </p:nvPicPr>
        <p:blipFill rotWithShape="1">
          <a:blip r:embed="rId3">
            <a:alphaModFix/>
          </a:blip>
          <a:srcRect b="0" l="0" r="0" t="0"/>
          <a:stretch/>
        </p:blipFill>
        <p:spPr>
          <a:xfrm>
            <a:off x="1464775" y="892325"/>
            <a:ext cx="4987826" cy="40912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Rate Limiting Policies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These policies can be attached to an entire API (i.e., all resources of an API) or to the individual resources separately.</a:t>
            </a:r>
            <a:endParaRPr/>
          </a:p>
          <a:p>
            <a:pPr indent="-323850" lvl="0" marL="457200" rtl="0" algn="l">
              <a:lnSpc>
                <a:spcPct val="130000"/>
              </a:lnSpc>
              <a:spcBef>
                <a:spcPts val="0"/>
              </a:spcBef>
              <a:spcAft>
                <a:spcPts val="0"/>
              </a:spcAft>
              <a:buSzPts val="1500"/>
              <a:buChar char="●"/>
            </a:pPr>
            <a:r>
              <a:rPr lang="en"/>
              <a:t>Supports request count and bandwidth based rate limiting.</a:t>
            </a:r>
            <a:endParaRPr/>
          </a:p>
          <a:p>
            <a:pPr indent="-323850" lvl="0" marL="457200" rtl="0" algn="l">
              <a:lnSpc>
                <a:spcPct val="130000"/>
              </a:lnSpc>
              <a:spcBef>
                <a:spcPts val="0"/>
              </a:spcBef>
              <a:spcAft>
                <a:spcPts val="0"/>
              </a:spcAft>
              <a:buSzPts val="1500"/>
              <a:buChar char="●"/>
            </a:pPr>
            <a:r>
              <a:rPr lang="en"/>
              <a:t>Complex rate limiting policies can be defined based on,</a:t>
            </a:r>
            <a:endParaRPr/>
          </a:p>
          <a:p>
            <a:pPr indent="-317500" lvl="1" marL="914400" rtl="0" algn="l">
              <a:lnSpc>
                <a:spcPct val="130000"/>
              </a:lnSpc>
              <a:spcBef>
                <a:spcPts val="0"/>
              </a:spcBef>
              <a:spcAft>
                <a:spcPts val="0"/>
              </a:spcAft>
              <a:buSzPts val="1400"/>
              <a:buChar char="⦿"/>
            </a:pPr>
            <a:r>
              <a:rPr lang="en"/>
              <a:t>IP Address/Range</a:t>
            </a:r>
            <a:endParaRPr/>
          </a:p>
          <a:p>
            <a:pPr indent="-317500" lvl="1" marL="914400" rtl="0" algn="l">
              <a:lnSpc>
                <a:spcPct val="130000"/>
              </a:lnSpc>
              <a:spcBef>
                <a:spcPts val="0"/>
              </a:spcBef>
              <a:spcAft>
                <a:spcPts val="0"/>
              </a:spcAft>
              <a:buSzPts val="1400"/>
              <a:buChar char="⦿"/>
            </a:pPr>
            <a:r>
              <a:rPr lang="en"/>
              <a:t>Query Parameters</a:t>
            </a:r>
            <a:endParaRPr/>
          </a:p>
          <a:p>
            <a:pPr indent="-317500" lvl="1" marL="914400" rtl="0" algn="l">
              <a:lnSpc>
                <a:spcPct val="130000"/>
              </a:lnSpc>
              <a:spcBef>
                <a:spcPts val="0"/>
              </a:spcBef>
              <a:spcAft>
                <a:spcPts val="0"/>
              </a:spcAft>
              <a:buSzPts val="1400"/>
              <a:buChar char="⦿"/>
            </a:pPr>
            <a:r>
              <a:rPr lang="en"/>
              <a:t>HTTP Headers</a:t>
            </a:r>
            <a:endParaRPr/>
          </a:p>
          <a:p>
            <a:pPr indent="-317500" lvl="1" marL="914400" rtl="0" algn="l">
              <a:lnSpc>
                <a:spcPct val="130000"/>
              </a:lnSpc>
              <a:spcBef>
                <a:spcPts val="0"/>
              </a:spcBef>
              <a:spcAft>
                <a:spcPts val="0"/>
              </a:spcAft>
              <a:buSzPts val="1400"/>
              <a:buChar char="⦿"/>
            </a:pPr>
            <a:r>
              <a:rPr lang="en"/>
              <a:t>JWT Claims</a:t>
            </a:r>
            <a:endParaRPr/>
          </a:p>
          <a:p>
            <a:pPr indent="-323850" lvl="0" marL="457200" rtl="0" algn="l">
              <a:lnSpc>
                <a:spcPct val="130000"/>
              </a:lnSpc>
              <a:spcBef>
                <a:spcPts val="0"/>
              </a:spcBef>
              <a:spcAft>
                <a:spcPts val="0"/>
              </a:spcAft>
              <a:buSzPts val="1500"/>
              <a:buChar char="●"/>
            </a:pPr>
            <a:r>
              <a:rPr lang="en"/>
              <a:t>Supports multiple combinations of above</a:t>
            </a:r>
            <a:endParaRPr/>
          </a:p>
          <a:p>
            <a:pPr indent="0" lvl="0" marL="0" rtl="0" algn="l">
              <a:lnSpc>
                <a:spcPct val="100000"/>
              </a:lnSpc>
              <a:spcBef>
                <a:spcPts val="600"/>
              </a:spcBef>
              <a:spcAft>
                <a:spcPts val="0"/>
              </a:spcAft>
              <a:buSzPts val="1500"/>
              <a:buNone/>
            </a:pPr>
            <a:r>
              <a:t/>
            </a:r>
            <a:endParaRPr/>
          </a:p>
          <a:p>
            <a:pPr indent="0" lvl="0" marL="0" rtl="0" algn="l">
              <a:lnSpc>
                <a:spcPct val="100000"/>
              </a:lnSpc>
              <a:spcBef>
                <a:spcPts val="600"/>
              </a:spcBef>
              <a:spcAft>
                <a:spcPts val="0"/>
              </a:spcAft>
              <a:buClr>
                <a:schemeClr val="dk1"/>
              </a:buClr>
              <a:buSzPts val="1100"/>
              <a:buFont typeface="Arial"/>
              <a:buNone/>
            </a:pPr>
            <a:r>
              <a:rPr lang="en"/>
              <a:t>      </a:t>
            </a:r>
            <a:r>
              <a:rPr lang="en" u="sng">
                <a:solidFill>
                  <a:schemeClr val="hlink"/>
                </a:solidFill>
                <a:hlinkClick r:id="rId3"/>
              </a:rPr>
              <a:t>API - level rate limiting</a:t>
            </a:r>
            <a:r>
              <a:rPr lang="en">
                <a:solidFill>
                  <a:srgbClr val="595959"/>
                </a:solidFill>
                <a:latin typeface="Roboto"/>
                <a:ea typeface="Roboto"/>
                <a:cs typeface="Roboto"/>
                <a:sym typeface="Roboto"/>
              </a:rPr>
              <a:t>			</a:t>
            </a:r>
            <a:r>
              <a:rPr lang="en" u="sng">
                <a:solidFill>
                  <a:schemeClr val="hlink"/>
                </a:solidFill>
                <a:hlinkClick r:id="rId4"/>
              </a:rPr>
              <a:t>Adding a new advanced rate limiting policy</a:t>
            </a:r>
            <a:r>
              <a:rPr lang="en">
                <a:solidFill>
                  <a:srgbClr val="434343"/>
                </a:solidFill>
                <a:latin typeface="Roboto"/>
                <a:ea typeface="Roboto"/>
                <a:cs typeface="Roboto"/>
                <a:sym typeface="Roboto"/>
              </a:rPr>
              <a:t> </a:t>
            </a:r>
            <a:endParaRPr/>
          </a:p>
          <a:p>
            <a:pPr indent="0" lvl="0" marL="0" rtl="0" algn="l">
              <a:lnSpc>
                <a:spcPct val="130000"/>
              </a:lnSpc>
              <a:spcBef>
                <a:spcPts val="600"/>
              </a:spcBef>
              <a:spcAft>
                <a:spcPts val="0"/>
              </a:spcAft>
              <a:buSzPts val="1500"/>
              <a:buNone/>
            </a:pPr>
            <a:r>
              <a:t/>
            </a:r>
            <a:endParaRPr/>
          </a:p>
        </p:txBody>
      </p:sp>
      <p:sp>
        <p:nvSpPr>
          <p:cNvPr id="293" name="Google Shape;293;p3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API/Resource Level Rate Limiting Policies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0"/>
          <p:cNvPicPr preferRelativeResize="0"/>
          <p:nvPr/>
        </p:nvPicPr>
        <p:blipFill rotWithShape="1">
          <a:blip r:embed="rId3">
            <a:alphaModFix/>
          </a:blip>
          <a:srcRect b="0" l="0" r="0" t="0"/>
          <a:stretch/>
        </p:blipFill>
        <p:spPr>
          <a:xfrm>
            <a:off x="104700" y="311941"/>
            <a:ext cx="4562239" cy="3300857"/>
          </a:xfrm>
          <a:prstGeom prst="rect">
            <a:avLst/>
          </a:prstGeom>
          <a:noFill/>
          <a:ln>
            <a:noFill/>
          </a:ln>
        </p:spPr>
      </p:pic>
      <p:pic>
        <p:nvPicPr>
          <p:cNvPr id="299" name="Google Shape;299;p40"/>
          <p:cNvPicPr preferRelativeResize="0"/>
          <p:nvPr/>
        </p:nvPicPr>
        <p:blipFill rotWithShape="1">
          <a:blip r:embed="rId4">
            <a:alphaModFix/>
          </a:blip>
          <a:srcRect b="0" l="0" r="0" t="0"/>
          <a:stretch/>
        </p:blipFill>
        <p:spPr>
          <a:xfrm>
            <a:off x="4703000" y="985225"/>
            <a:ext cx="4400300" cy="3854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nvSpPr>
        <p:spPr>
          <a:xfrm>
            <a:off x="402900" y="881800"/>
            <a:ext cx="8532900" cy="3600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200"/>
              </a:spcBef>
              <a:spcAft>
                <a:spcPts val="0"/>
              </a:spcAft>
              <a:buClr>
                <a:schemeClr val="dk2"/>
              </a:buClr>
              <a:buSzPts val="1400"/>
              <a:buFont typeface="Roboto"/>
              <a:buAutoNum type="arabicPeriod"/>
            </a:pPr>
            <a:r>
              <a:rPr b="1" i="0" lang="en" sz="1400" u="none" cap="none" strike="noStrike">
                <a:solidFill>
                  <a:schemeClr val="dk2"/>
                </a:solidFill>
                <a:latin typeface="Roboto"/>
                <a:ea typeface="Roboto"/>
                <a:cs typeface="Roboto"/>
                <a:sym typeface="Roboto"/>
              </a:rPr>
              <a:t>IP Address and Address Range</a:t>
            </a:r>
            <a:endParaRPr b="1" i="0" sz="1400" u="none" cap="none" strike="noStrike">
              <a:solidFill>
                <a:schemeClr val="dk2"/>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You can control/restrict access to your API or its selected resources for a given IP address or address range. </a:t>
            </a:r>
            <a:br>
              <a:rPr b="0" i="0" lang="en" sz="1400" u="none" cap="none" strike="noStrike">
                <a:solidFill>
                  <a:schemeClr val="dk2"/>
                </a:solidFill>
                <a:latin typeface="Roboto"/>
                <a:ea typeface="Roboto"/>
                <a:cs typeface="Roboto"/>
                <a:sym typeface="Roboto"/>
              </a:rPr>
            </a:br>
            <a:r>
              <a:rPr b="0" i="0" lang="en" sz="1400" u="sng" cap="none" strike="noStrike">
                <a:solidFill>
                  <a:schemeClr val="hlink"/>
                </a:solidFill>
                <a:latin typeface="Roboto"/>
                <a:ea typeface="Roboto"/>
                <a:cs typeface="Roboto"/>
                <a:sym typeface="Roboto"/>
                <a:hlinkClick r:id="rId3"/>
              </a:rPr>
              <a:t>IP Address and Address Range</a:t>
            </a:r>
            <a:endParaRPr b="0"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dk2"/>
                </a:solidFill>
                <a:latin typeface="Roboto"/>
                <a:ea typeface="Roboto"/>
                <a:cs typeface="Roboto"/>
                <a:sym typeface="Roboto"/>
              </a:rPr>
              <a:t>  2.     </a:t>
            </a:r>
            <a:r>
              <a:rPr b="1" i="0" lang="en" sz="1400" u="none" cap="none" strike="noStrike">
                <a:solidFill>
                  <a:schemeClr val="dk2"/>
                </a:solidFill>
                <a:latin typeface="Roboto"/>
                <a:ea typeface="Roboto"/>
                <a:cs typeface="Roboto"/>
                <a:sym typeface="Roboto"/>
              </a:rPr>
              <a:t>HTTP Request Headers</a:t>
            </a:r>
            <a:endParaRPr b="1"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Advanced policies allow you to apply limits to APIs by filtering requests based on HTTP headers. </a:t>
            </a:r>
            <a:br>
              <a:rPr b="0" i="0" lang="en" sz="1400" u="none" cap="none" strike="noStrike">
                <a:solidFill>
                  <a:schemeClr val="dk2"/>
                </a:solidFill>
                <a:latin typeface="Roboto"/>
                <a:ea typeface="Roboto"/>
                <a:cs typeface="Roboto"/>
                <a:sym typeface="Roboto"/>
              </a:rPr>
            </a:br>
            <a:r>
              <a:rPr b="0" i="0" lang="en" sz="1400" u="sng" cap="none" strike="noStrike">
                <a:solidFill>
                  <a:schemeClr val="hlink"/>
                </a:solidFill>
                <a:latin typeface="Roboto"/>
                <a:ea typeface="Roboto"/>
                <a:cs typeface="Roboto"/>
                <a:sym typeface="Roboto"/>
                <a:hlinkClick r:id="rId4"/>
              </a:rPr>
              <a:t>HTTP Request Headers</a:t>
            </a:r>
            <a:endParaRPr b="0" i="0" sz="1400" u="none" cap="none" strike="noStrike">
              <a:solidFill>
                <a:schemeClr val="dk2"/>
              </a:solidFill>
              <a:latin typeface="Roboto"/>
              <a:ea typeface="Roboto"/>
              <a:cs typeface="Roboto"/>
              <a:sym typeface="Roboto"/>
            </a:endParaRPr>
          </a:p>
          <a:p>
            <a:pPr indent="0" lvl="0" marL="0" marR="0" rtl="0" algn="l">
              <a:lnSpc>
                <a:spcPct val="115000"/>
              </a:lnSpc>
              <a:spcBef>
                <a:spcPts val="1200"/>
              </a:spcBef>
              <a:spcAft>
                <a:spcPts val="0"/>
              </a:spcAft>
              <a:buNone/>
            </a:pPr>
            <a:r>
              <a:rPr lang="en">
                <a:solidFill>
                  <a:schemeClr val="dk2"/>
                </a:solidFill>
                <a:latin typeface="Roboto"/>
                <a:ea typeface="Roboto"/>
                <a:cs typeface="Roboto"/>
                <a:sym typeface="Roboto"/>
              </a:rPr>
              <a:t>  3.    </a:t>
            </a:r>
            <a:r>
              <a:rPr b="1" i="0" lang="en" sz="1400" u="none" cap="none" strike="noStrike">
                <a:solidFill>
                  <a:schemeClr val="dk2"/>
                </a:solidFill>
                <a:latin typeface="Roboto"/>
                <a:ea typeface="Roboto"/>
                <a:cs typeface="Roboto"/>
                <a:sym typeface="Roboto"/>
              </a:rPr>
              <a:t>JWT Claims</a:t>
            </a:r>
            <a:endParaRPr b="1" i="0" sz="1400" u="none" cap="none" strike="noStrike">
              <a:solidFill>
                <a:schemeClr val="dk2"/>
              </a:solidFill>
              <a:latin typeface="Roboto"/>
              <a:ea typeface="Roboto"/>
              <a:cs typeface="Roboto"/>
              <a:sym typeface="Roboto"/>
            </a:endParaRPr>
          </a:p>
          <a:p>
            <a:pPr indent="0" lvl="0" marL="0" marR="0" rtl="0" algn="l">
              <a:lnSpc>
                <a:spcPct val="100000"/>
              </a:lnSpc>
              <a:spcBef>
                <a:spcPts val="20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Advanced rate limiting policies based on JWT claims allow you to filter requests by JWT claim values and apply limits for requests </a:t>
            </a:r>
            <a:br>
              <a:rPr b="0" i="0" lang="en" sz="1400" u="none" cap="none" strike="noStrike">
                <a:solidFill>
                  <a:schemeClr val="dk2"/>
                </a:solidFill>
                <a:latin typeface="Roboto"/>
                <a:ea typeface="Roboto"/>
                <a:cs typeface="Roboto"/>
                <a:sym typeface="Roboto"/>
              </a:rPr>
            </a:br>
            <a:r>
              <a:rPr b="0" i="0" lang="en" sz="1400" u="sng" cap="none" strike="noStrike">
                <a:solidFill>
                  <a:schemeClr val="hlink"/>
                </a:solidFill>
                <a:latin typeface="Roboto"/>
                <a:ea typeface="Roboto"/>
                <a:cs typeface="Roboto"/>
                <a:sym typeface="Roboto"/>
                <a:hlinkClick r:id="rId5"/>
              </a:rPr>
              <a:t>JWT Claims</a:t>
            </a:r>
            <a:endParaRPr b="0"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dk2"/>
                </a:solidFill>
                <a:latin typeface="Roboto"/>
                <a:ea typeface="Roboto"/>
                <a:cs typeface="Roboto"/>
                <a:sym typeface="Roboto"/>
              </a:rPr>
              <a:t> 4.    </a:t>
            </a:r>
            <a:r>
              <a:rPr b="1" i="0" lang="en" sz="1400" u="none" cap="none" strike="noStrike">
                <a:solidFill>
                  <a:schemeClr val="dk2"/>
                </a:solidFill>
                <a:latin typeface="Roboto"/>
                <a:ea typeface="Roboto"/>
                <a:cs typeface="Roboto"/>
                <a:sym typeface="Roboto"/>
              </a:rPr>
              <a:t>Query Parameters</a:t>
            </a:r>
            <a:endParaRPr b="1"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Roboto"/>
                <a:ea typeface="Roboto"/>
                <a:cs typeface="Roboto"/>
                <a:sym typeface="Roboto"/>
              </a:rPr>
              <a:t>Filtering based on query parameters almost always apply to HTTP GET requests when doing search type of operations. </a:t>
            </a:r>
            <a:br>
              <a:rPr b="0" i="0" lang="en" sz="1400" u="none" cap="none" strike="noStrike">
                <a:solidFill>
                  <a:schemeClr val="dk2"/>
                </a:solidFill>
                <a:latin typeface="Roboto"/>
                <a:ea typeface="Roboto"/>
                <a:cs typeface="Roboto"/>
                <a:sym typeface="Roboto"/>
              </a:rPr>
            </a:br>
            <a:r>
              <a:rPr b="0" i="0" lang="en" sz="1400" u="sng" cap="none" strike="noStrike">
                <a:solidFill>
                  <a:schemeClr val="hlink"/>
                </a:solidFill>
                <a:latin typeface="Roboto"/>
                <a:ea typeface="Roboto"/>
                <a:cs typeface="Roboto"/>
                <a:sym typeface="Roboto"/>
                <a:hlinkClick r:id="rId6"/>
              </a:rPr>
              <a:t>Query Parameters</a:t>
            </a:r>
            <a:endParaRPr b="0" i="0" sz="14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highlight>
                <a:srgbClr val="FFFFFF"/>
              </a:highlight>
              <a:latin typeface="Roboto"/>
              <a:ea typeface="Roboto"/>
              <a:cs typeface="Roboto"/>
              <a:sym typeface="Roboto"/>
            </a:endParaRPr>
          </a:p>
          <a:p>
            <a:pPr indent="0" lvl="0" marL="18288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highlight>
                <a:srgbClr val="FFFFFF"/>
              </a:highlight>
              <a:latin typeface="Roboto"/>
              <a:ea typeface="Roboto"/>
              <a:cs typeface="Roboto"/>
              <a:sym typeface="Roboto"/>
            </a:endParaRPr>
          </a:p>
        </p:txBody>
      </p:sp>
      <p:sp>
        <p:nvSpPr>
          <p:cNvPr id="305" name="Google Shape;305;p41"/>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Advanced Rate Limiting Policies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Supports request count, bandwidth and event count based rate limiting</a:t>
            </a:r>
            <a:endParaRPr/>
          </a:p>
          <a:p>
            <a:pPr indent="-323850" lvl="0" marL="457200" rtl="0" algn="l">
              <a:lnSpc>
                <a:spcPct val="130000"/>
              </a:lnSpc>
              <a:spcBef>
                <a:spcPts val="0"/>
              </a:spcBef>
              <a:spcAft>
                <a:spcPts val="0"/>
              </a:spcAft>
              <a:buSzPts val="1500"/>
              <a:buChar char="●"/>
            </a:pPr>
            <a:r>
              <a:rPr lang="en"/>
              <a:t>Supports burst control (with TPS)</a:t>
            </a:r>
            <a:endParaRPr/>
          </a:p>
          <a:p>
            <a:pPr indent="0" lvl="0" marL="457200" rtl="0" algn="l">
              <a:lnSpc>
                <a:spcPct val="130000"/>
              </a:lnSpc>
              <a:spcBef>
                <a:spcPts val="600"/>
              </a:spcBef>
              <a:spcAft>
                <a:spcPts val="0"/>
              </a:spcAft>
              <a:buSzPts val="1500"/>
              <a:buNone/>
            </a:pPr>
            <a:r>
              <a:rPr lang="en"/>
              <a:t>E.g., 100 req/min policy with 10 req/s burst control</a:t>
            </a:r>
            <a:endParaRPr/>
          </a:p>
          <a:p>
            <a:pPr indent="-323850" lvl="0" marL="457200" rtl="0" algn="l">
              <a:lnSpc>
                <a:spcPct val="130000"/>
              </a:lnSpc>
              <a:spcBef>
                <a:spcPts val="600"/>
              </a:spcBef>
              <a:spcAft>
                <a:spcPts val="0"/>
              </a:spcAft>
              <a:buSzPts val="1500"/>
              <a:buChar char="●"/>
            </a:pPr>
            <a:r>
              <a:rPr lang="en"/>
              <a:t>Supports “Stop on Quota Reach”</a:t>
            </a:r>
            <a:endParaRPr/>
          </a:p>
          <a:p>
            <a:pPr indent="-323850" lvl="0" marL="457200" rtl="0" algn="l">
              <a:lnSpc>
                <a:spcPct val="130000"/>
              </a:lnSpc>
              <a:spcBef>
                <a:spcPts val="0"/>
              </a:spcBef>
              <a:spcAft>
                <a:spcPts val="0"/>
              </a:spcAft>
              <a:buSzPts val="1500"/>
              <a:buChar char="●"/>
            </a:pPr>
            <a:r>
              <a:rPr lang="en"/>
              <a:t>Supports </a:t>
            </a:r>
            <a:r>
              <a:rPr lang="en"/>
              <a:t>API labelling</a:t>
            </a:r>
            <a:r>
              <a:rPr lang="en"/>
              <a:t> as “Free” or “Paid”</a:t>
            </a:r>
            <a:r>
              <a:rPr lang="en"/>
              <a:t> or “Freemium”</a:t>
            </a:r>
            <a:endParaRPr/>
          </a:p>
          <a:p>
            <a:pPr indent="-323850" lvl="0" marL="457200" rtl="0" algn="l">
              <a:lnSpc>
                <a:spcPct val="130000"/>
              </a:lnSpc>
              <a:spcBef>
                <a:spcPts val="0"/>
              </a:spcBef>
              <a:spcAft>
                <a:spcPts val="0"/>
              </a:spcAft>
              <a:buSzPts val="1500"/>
              <a:buChar char="●"/>
            </a:pPr>
            <a:r>
              <a:rPr lang="en"/>
              <a:t>Supports custom attributes</a:t>
            </a:r>
            <a:endParaRPr/>
          </a:p>
          <a:p>
            <a:pPr indent="-323850" lvl="0" marL="457200" rtl="0" algn="l">
              <a:lnSpc>
                <a:spcPct val="130000"/>
              </a:lnSpc>
              <a:spcBef>
                <a:spcPts val="0"/>
              </a:spcBef>
              <a:spcAft>
                <a:spcPts val="0"/>
              </a:spcAft>
              <a:buSzPts val="1500"/>
              <a:buChar char="●"/>
            </a:pPr>
            <a:r>
              <a:rPr lang="en"/>
              <a:t>Supports role based visibility</a:t>
            </a:r>
            <a:endParaRPr/>
          </a:p>
          <a:p>
            <a:pPr indent="0" lvl="0" marL="0" rtl="0" algn="l">
              <a:lnSpc>
                <a:spcPct val="130000"/>
              </a:lnSpc>
              <a:spcBef>
                <a:spcPts val="600"/>
              </a:spcBef>
              <a:spcAft>
                <a:spcPts val="0"/>
              </a:spcAft>
              <a:buSzPts val="1500"/>
              <a:buNone/>
            </a:pPr>
            <a:r>
              <a:t/>
            </a:r>
            <a:endParaRPr/>
          </a:p>
          <a:p>
            <a:pPr indent="0" lvl="0" marL="457200" rtl="0" algn="l">
              <a:lnSpc>
                <a:spcPct val="100000"/>
              </a:lnSpc>
              <a:spcBef>
                <a:spcPts val="600"/>
              </a:spcBef>
              <a:spcAft>
                <a:spcPts val="0"/>
              </a:spcAft>
              <a:buClr>
                <a:schemeClr val="dk1"/>
              </a:buClr>
              <a:buSzPts val="1100"/>
              <a:buFont typeface="Arial"/>
              <a:buNone/>
            </a:pPr>
            <a:r>
              <a:rPr lang="en" sz="1400" u="sng">
                <a:solidFill>
                  <a:schemeClr val="hlink"/>
                </a:solidFill>
                <a:hlinkClick r:id="rId3"/>
              </a:rPr>
              <a:t>Subscription - level rate limiting</a:t>
            </a:r>
            <a:r>
              <a:rPr b="1" lang="en" sz="1600">
                <a:solidFill>
                  <a:srgbClr val="595959"/>
                </a:solidFill>
                <a:latin typeface="Roboto"/>
                <a:ea typeface="Roboto"/>
                <a:cs typeface="Roboto"/>
                <a:sym typeface="Roboto"/>
              </a:rPr>
              <a:t>		</a:t>
            </a:r>
            <a:r>
              <a:rPr lang="en" sz="1300" u="sng">
                <a:solidFill>
                  <a:schemeClr val="hlink"/>
                </a:solidFill>
                <a:hlinkClick r:id="rId4"/>
              </a:rPr>
              <a:t>Adding a new subscription-level rate limiting tier</a:t>
            </a:r>
            <a:r>
              <a:rPr lang="en" sz="1300">
                <a:solidFill>
                  <a:srgbClr val="434343"/>
                </a:solidFill>
                <a:latin typeface="Roboto"/>
                <a:ea typeface="Roboto"/>
                <a:cs typeface="Roboto"/>
                <a:sym typeface="Roboto"/>
              </a:rPr>
              <a:t> </a:t>
            </a:r>
            <a:endParaRPr b="1" sz="1600">
              <a:solidFill>
                <a:srgbClr val="595959"/>
              </a:solidFill>
              <a:latin typeface="Roboto"/>
              <a:ea typeface="Roboto"/>
              <a:cs typeface="Roboto"/>
              <a:sym typeface="Roboto"/>
            </a:endParaRPr>
          </a:p>
          <a:p>
            <a:pPr indent="0" lvl="0" marL="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t/>
            </a:r>
            <a:endParaRPr/>
          </a:p>
        </p:txBody>
      </p:sp>
      <p:sp>
        <p:nvSpPr>
          <p:cNvPr id="311" name="Google Shape;311;p4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Subscription Level Policies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nvSpPr>
        <p:spPr>
          <a:xfrm>
            <a:off x="3721325" y="4613925"/>
            <a:ext cx="1147800" cy="35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hlink"/>
                </a:solidFill>
                <a:latin typeface="Roboto"/>
                <a:ea typeface="Roboto"/>
                <a:cs typeface="Roboto"/>
                <a:sym typeface="Roboto"/>
                <a:hlinkClick r:id="rId3"/>
              </a:rPr>
              <a:t>Burst Control</a:t>
            </a:r>
            <a:endParaRPr b="0" i="0" sz="1200" u="none" cap="none" strike="noStrike">
              <a:solidFill>
                <a:srgbClr val="000000"/>
              </a:solidFill>
              <a:latin typeface="Roboto"/>
              <a:ea typeface="Roboto"/>
              <a:cs typeface="Roboto"/>
              <a:sym typeface="Roboto"/>
            </a:endParaRPr>
          </a:p>
        </p:txBody>
      </p:sp>
      <p:sp>
        <p:nvSpPr>
          <p:cNvPr id="317" name="Google Shape;317;p43"/>
          <p:cNvSpPr txBox="1"/>
          <p:nvPr>
            <p:ph idx="1" type="body"/>
          </p:nvPr>
        </p:nvSpPr>
        <p:spPr>
          <a:xfrm>
            <a:off x="717750" y="956200"/>
            <a:ext cx="7708500" cy="3423000"/>
          </a:xfrm>
          <a:prstGeom prst="rect">
            <a:avLst/>
          </a:prstGeom>
          <a:noFill/>
          <a:ln>
            <a:noFill/>
          </a:ln>
        </p:spPr>
        <p:txBody>
          <a:bodyPr anchorCtr="0" anchor="t" bIns="91425" lIns="91425" spcFirstLastPara="1" rIns="91425" wrap="square" tIns="91425">
            <a:noAutofit/>
          </a:bodyPr>
          <a:lstStyle/>
          <a:p>
            <a:pPr indent="-317500" lvl="0" marL="457200" rtl="0" algn="l">
              <a:lnSpc>
                <a:spcPct val="130000"/>
              </a:lnSpc>
              <a:spcBef>
                <a:spcPts val="600"/>
              </a:spcBef>
              <a:spcAft>
                <a:spcPts val="0"/>
              </a:spcAft>
              <a:buSzPts val="1400"/>
              <a:buChar char="●"/>
            </a:pPr>
            <a:r>
              <a:rPr lang="en" sz="1400"/>
              <a:t>Burst control limits are enforced for subscription tiers in order to distribute the load across the specified time period.</a:t>
            </a:r>
            <a:endParaRPr sz="1400"/>
          </a:p>
          <a:p>
            <a:pPr indent="-317500" lvl="0" marL="457200" rtl="0" algn="l">
              <a:lnSpc>
                <a:spcPct val="130000"/>
              </a:lnSpc>
              <a:spcBef>
                <a:spcPts val="0"/>
              </a:spcBef>
              <a:spcAft>
                <a:spcPts val="0"/>
              </a:spcAft>
              <a:buSzPts val="1400"/>
              <a:buChar char="●"/>
            </a:pPr>
            <a:r>
              <a:rPr lang="en" sz="1400"/>
              <a:t>Enforcing a rate limit protects the back-end from sudden request bursts and controls the usage at a subscription and API level.</a:t>
            </a:r>
            <a:endParaRPr sz="1400"/>
          </a:p>
          <a:p>
            <a:pPr indent="-317500" lvl="0" marL="457200" rtl="0" algn="l">
              <a:lnSpc>
                <a:spcPct val="130000"/>
              </a:lnSpc>
              <a:spcBef>
                <a:spcPts val="0"/>
              </a:spcBef>
              <a:spcAft>
                <a:spcPts val="0"/>
              </a:spcAft>
              <a:buSzPts val="1400"/>
              <a:buChar char="●"/>
            </a:pPr>
            <a:r>
              <a:rPr lang="en" sz="1400"/>
              <a:t>Burst control limits can be set only to control the number of requests for a given period of time and does not allow you to control the data bandwidth for a given time period.</a:t>
            </a:r>
            <a:endParaRPr sz="1400"/>
          </a:p>
          <a:p>
            <a:pPr indent="-317500" lvl="0" marL="457200" rtl="0" algn="l">
              <a:lnSpc>
                <a:spcPct val="130000"/>
              </a:lnSpc>
              <a:spcBef>
                <a:spcPts val="0"/>
              </a:spcBef>
              <a:spcAft>
                <a:spcPts val="0"/>
              </a:spcAft>
              <a:buSzPts val="1400"/>
              <a:buChar char="●"/>
            </a:pPr>
            <a:r>
              <a:rPr lang="en" sz="1400"/>
              <a:t>Sudden spikes in usage or attacks from users can also be handled via rate limiting. You can define a spike arrest policy when creating a subscription level tier.</a:t>
            </a:r>
            <a:endParaRPr sz="1400"/>
          </a:p>
          <a:p>
            <a:pPr indent="-317500" lvl="0" marL="457200" rtl="0" algn="l">
              <a:lnSpc>
                <a:spcPct val="130000"/>
              </a:lnSpc>
              <a:spcBef>
                <a:spcPts val="0"/>
              </a:spcBef>
              <a:spcAft>
                <a:spcPts val="0"/>
              </a:spcAft>
              <a:buSzPts val="1400"/>
              <a:buChar char="●"/>
            </a:pPr>
            <a:r>
              <a:rPr lang="en" sz="1400"/>
              <a:t>With burst control, you can define tiers with a combination of, for example, a 1000 requests per day and 10 requests per second.</a:t>
            </a:r>
            <a:endParaRPr/>
          </a:p>
        </p:txBody>
      </p:sp>
      <p:sp>
        <p:nvSpPr>
          <p:cNvPr id="318" name="Google Shape;318;p43"/>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Burst Control (Rate Limiting)</a:t>
            </a:r>
            <a:endParaRPr/>
          </a:p>
        </p:txBody>
      </p:sp>
      <p:pic>
        <p:nvPicPr>
          <p:cNvPr id="319" name="Google Shape;319;p43"/>
          <p:cNvPicPr preferRelativeResize="0"/>
          <p:nvPr/>
        </p:nvPicPr>
        <p:blipFill rotWithShape="1">
          <a:blip r:embed="rId4">
            <a:alphaModFix/>
          </a:blip>
          <a:srcRect b="51592" l="0" r="0" t="36684"/>
          <a:stretch/>
        </p:blipFill>
        <p:spPr>
          <a:xfrm>
            <a:off x="1339550" y="3943600"/>
            <a:ext cx="6738949" cy="708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idx="1" type="body"/>
          </p:nvPr>
        </p:nvSpPr>
        <p:spPr>
          <a:xfrm>
            <a:off x="794450" y="2940325"/>
            <a:ext cx="7632000" cy="15657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This field only makes sense if you have API Monetization enabled.</a:t>
            </a:r>
            <a:endParaRPr/>
          </a:p>
          <a:p>
            <a:pPr indent="-323850" lvl="0" marL="457200" rtl="0" algn="l">
              <a:lnSpc>
                <a:spcPct val="130000"/>
              </a:lnSpc>
              <a:spcBef>
                <a:spcPts val="0"/>
              </a:spcBef>
              <a:spcAft>
                <a:spcPts val="0"/>
              </a:spcAft>
              <a:buSzPts val="1500"/>
              <a:buChar char="●"/>
            </a:pPr>
            <a:r>
              <a:rPr lang="en"/>
              <a:t>The available billing plans are Free, Commercial, and Freemium.</a:t>
            </a:r>
            <a:endParaRPr/>
          </a:p>
          <a:p>
            <a:pPr indent="-323850" lvl="0" marL="457200" rtl="0" algn="l">
              <a:lnSpc>
                <a:spcPct val="130000"/>
              </a:lnSpc>
              <a:spcBef>
                <a:spcPts val="0"/>
              </a:spcBef>
              <a:spcAft>
                <a:spcPts val="0"/>
              </a:spcAft>
              <a:buSzPts val="1500"/>
              <a:buChar char="●"/>
            </a:pPr>
            <a:r>
              <a:rPr lang="en"/>
              <a:t>An API is tagged/labelled as Free, Paid, or Freemium depending on its subscription tiers (e.g., Unlimited, Gold, etc.), which are the tiers selected when creating an API.</a:t>
            </a:r>
            <a:endParaRPr/>
          </a:p>
        </p:txBody>
      </p:sp>
      <p:sp>
        <p:nvSpPr>
          <p:cNvPr id="325" name="Google Shape;325;p4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Billing Plan</a:t>
            </a:r>
            <a:endParaRPr/>
          </a:p>
        </p:txBody>
      </p:sp>
      <p:pic>
        <p:nvPicPr>
          <p:cNvPr id="326" name="Google Shape;326;p44"/>
          <p:cNvPicPr preferRelativeResize="0"/>
          <p:nvPr/>
        </p:nvPicPr>
        <p:blipFill rotWithShape="1">
          <a:blip r:embed="rId3">
            <a:alphaModFix/>
          </a:blip>
          <a:srcRect b="0" l="0" r="0" t="0"/>
          <a:stretch/>
        </p:blipFill>
        <p:spPr>
          <a:xfrm>
            <a:off x="1081125" y="859800"/>
            <a:ext cx="5748832" cy="208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idx="1" type="body"/>
          </p:nvPr>
        </p:nvSpPr>
        <p:spPr>
          <a:xfrm>
            <a:off x="717750" y="2877250"/>
            <a:ext cx="7708500" cy="21381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You can allow or deny permission for specific roles.</a:t>
            </a:r>
            <a:endParaRPr/>
          </a:p>
          <a:p>
            <a:pPr indent="-323850" lvl="0" marL="457200" rtl="0" algn="l">
              <a:lnSpc>
                <a:spcPct val="130000"/>
              </a:lnSpc>
              <a:spcBef>
                <a:spcPts val="0"/>
              </a:spcBef>
              <a:spcAft>
                <a:spcPts val="0"/>
              </a:spcAft>
              <a:buSzPts val="1500"/>
              <a:buChar char="●"/>
            </a:pPr>
            <a:r>
              <a:rPr lang="en"/>
              <a:t>Once a permission is allowed or denied to a role, users with that role will or will not be able to subscribe to the API using that policy.</a:t>
            </a:r>
            <a:endParaRPr/>
          </a:p>
          <a:p>
            <a:pPr indent="0" lvl="0" marL="0" rtl="0" algn="l">
              <a:lnSpc>
                <a:spcPct val="130000"/>
              </a:lnSpc>
              <a:spcBef>
                <a:spcPts val="600"/>
              </a:spcBef>
              <a:spcAft>
                <a:spcPts val="0"/>
              </a:spcAft>
              <a:buClr>
                <a:schemeClr val="dk1"/>
              </a:buClr>
              <a:buSzPts val="1100"/>
              <a:buFont typeface="Arial"/>
              <a:buNone/>
            </a:pPr>
            <a:r>
              <a:t/>
            </a:r>
            <a:endParaRPr/>
          </a:p>
          <a:p>
            <a:pPr indent="0" lvl="0" marL="0" rtl="0" algn="l">
              <a:lnSpc>
                <a:spcPct val="130000"/>
              </a:lnSpc>
              <a:spcBef>
                <a:spcPts val="600"/>
              </a:spcBef>
              <a:spcAft>
                <a:spcPts val="0"/>
              </a:spcAft>
              <a:buSzPts val="1500"/>
              <a:buNone/>
            </a:pPr>
            <a:r>
              <a:t/>
            </a:r>
            <a:endParaRPr/>
          </a:p>
        </p:txBody>
      </p:sp>
      <p:sp>
        <p:nvSpPr>
          <p:cNvPr id="332" name="Google Shape;332;p4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Permissions (Role visibility)</a:t>
            </a:r>
            <a:endParaRPr/>
          </a:p>
        </p:txBody>
      </p:sp>
      <p:pic>
        <p:nvPicPr>
          <p:cNvPr id="333" name="Google Shape;333;p45"/>
          <p:cNvPicPr preferRelativeResize="0"/>
          <p:nvPr/>
        </p:nvPicPr>
        <p:blipFill>
          <a:blip r:embed="rId3">
            <a:alphaModFix/>
          </a:blip>
          <a:stretch>
            <a:fillRect/>
          </a:stretch>
        </p:blipFill>
        <p:spPr>
          <a:xfrm>
            <a:off x="465900" y="1044725"/>
            <a:ext cx="8212201" cy="144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p:nvPr/>
        </p:nvSpPr>
        <p:spPr>
          <a:xfrm>
            <a:off x="4120613" y="1242100"/>
            <a:ext cx="798300" cy="226200"/>
          </a:xfrm>
          <a:prstGeom prst="rightArrow">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6"/>
          <p:cNvSpPr/>
          <p:nvPr/>
        </p:nvSpPr>
        <p:spPr>
          <a:xfrm rot="5400000">
            <a:off x="6149500" y="2390325"/>
            <a:ext cx="545700" cy="226200"/>
          </a:xfrm>
          <a:prstGeom prst="rightArrow">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6"/>
          <p:cNvSpPr txBox="1"/>
          <p:nvPr/>
        </p:nvSpPr>
        <p:spPr>
          <a:xfrm>
            <a:off x="7583100" y="268050"/>
            <a:ext cx="1560900" cy="24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Publisher Portal</a:t>
            </a:r>
            <a:endParaRPr b="1" i="0" sz="1400" u="none" cap="none" strike="noStrike">
              <a:solidFill>
                <a:srgbClr val="000000"/>
              </a:solidFill>
              <a:latin typeface="Roboto"/>
              <a:ea typeface="Roboto"/>
              <a:cs typeface="Roboto"/>
              <a:sym typeface="Roboto"/>
            </a:endParaRPr>
          </a:p>
        </p:txBody>
      </p:sp>
      <p:sp>
        <p:nvSpPr>
          <p:cNvPr id="341" name="Google Shape;341;p46"/>
          <p:cNvSpPr txBox="1"/>
          <p:nvPr/>
        </p:nvSpPr>
        <p:spPr>
          <a:xfrm>
            <a:off x="7583100" y="2776275"/>
            <a:ext cx="1560900" cy="24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Developer Portal</a:t>
            </a:r>
            <a:endParaRPr b="1" i="0" sz="1400" u="none" cap="none" strike="noStrike">
              <a:solidFill>
                <a:srgbClr val="000000"/>
              </a:solidFill>
              <a:latin typeface="Roboto"/>
              <a:ea typeface="Roboto"/>
              <a:cs typeface="Roboto"/>
              <a:sym typeface="Roboto"/>
            </a:endParaRPr>
          </a:p>
        </p:txBody>
      </p:sp>
      <p:pic>
        <p:nvPicPr>
          <p:cNvPr id="342" name="Google Shape;342;p46"/>
          <p:cNvPicPr preferRelativeResize="0"/>
          <p:nvPr/>
        </p:nvPicPr>
        <p:blipFill>
          <a:blip r:embed="rId3">
            <a:alphaModFix/>
          </a:blip>
          <a:stretch>
            <a:fillRect/>
          </a:stretch>
        </p:blipFill>
        <p:spPr>
          <a:xfrm>
            <a:off x="123250" y="513456"/>
            <a:ext cx="3955625" cy="3370393"/>
          </a:xfrm>
          <a:prstGeom prst="rect">
            <a:avLst/>
          </a:prstGeom>
          <a:noFill/>
          <a:ln>
            <a:noFill/>
          </a:ln>
        </p:spPr>
      </p:pic>
      <p:pic>
        <p:nvPicPr>
          <p:cNvPr id="343" name="Google Shape;343;p46"/>
          <p:cNvPicPr preferRelativeResize="0"/>
          <p:nvPr/>
        </p:nvPicPr>
        <p:blipFill>
          <a:blip r:embed="rId4">
            <a:alphaModFix/>
          </a:blip>
          <a:stretch>
            <a:fillRect/>
          </a:stretch>
        </p:blipFill>
        <p:spPr>
          <a:xfrm>
            <a:off x="4960676" y="224475"/>
            <a:ext cx="2581300" cy="1947811"/>
          </a:xfrm>
          <a:prstGeom prst="rect">
            <a:avLst/>
          </a:prstGeom>
          <a:noFill/>
          <a:ln>
            <a:noFill/>
          </a:ln>
        </p:spPr>
      </p:pic>
      <p:pic>
        <p:nvPicPr>
          <p:cNvPr id="344" name="Google Shape;344;p46"/>
          <p:cNvPicPr preferRelativeResize="0"/>
          <p:nvPr/>
        </p:nvPicPr>
        <p:blipFill>
          <a:blip r:embed="rId5">
            <a:alphaModFix/>
          </a:blip>
          <a:stretch>
            <a:fillRect/>
          </a:stretch>
        </p:blipFill>
        <p:spPr>
          <a:xfrm>
            <a:off x="4756401" y="2834575"/>
            <a:ext cx="2881551" cy="1389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nvSpPr>
        <p:spPr>
          <a:xfrm>
            <a:off x="5783275" y="3932525"/>
            <a:ext cx="2857500" cy="218400"/>
          </a:xfrm>
          <a:prstGeom prst="rect">
            <a:avLst/>
          </a:prstGeom>
          <a:noFill/>
          <a:ln>
            <a:noFill/>
          </a:ln>
        </p:spPr>
        <p:txBody>
          <a:bodyPr anchorCtr="0" anchor="t" bIns="91425" lIns="91425" spcFirstLastPara="1" rIns="91425" wrap="square" tIns="91425">
            <a:noAutofit/>
          </a:bodyPr>
          <a:lstStyle/>
          <a:p>
            <a:pPr indent="457200" lvl="0" marL="914400" marR="0" rtl="0" algn="l">
              <a:lnSpc>
                <a:spcPct val="100000"/>
              </a:lnSpc>
              <a:spcBef>
                <a:spcPts val="0"/>
              </a:spcBef>
              <a:spcAft>
                <a:spcPts val="0"/>
              </a:spcAft>
              <a:buClr>
                <a:schemeClr val="dk1"/>
              </a:buClr>
              <a:buSzPts val="1100"/>
              <a:buFont typeface="Arial"/>
              <a:buNone/>
            </a:pPr>
            <a:r>
              <a:rPr b="0" i="0" lang="en" sz="1400" u="sng" cap="none" strike="noStrike">
                <a:solidFill>
                  <a:schemeClr val="hlink"/>
                </a:solidFill>
                <a:latin typeface="Roboto"/>
                <a:ea typeface="Roboto"/>
                <a:cs typeface="Roboto"/>
                <a:sym typeface="Roboto"/>
                <a:hlinkClick r:id="rId3"/>
              </a:rPr>
              <a:t>Setting Maximum Backend Throughput Limits</a:t>
            </a:r>
            <a:endParaRPr b="0" i="0" sz="1400" u="none" cap="none" strike="noStrike">
              <a:solidFill>
                <a:srgbClr val="000000"/>
              </a:solidFill>
              <a:latin typeface="Roboto"/>
              <a:ea typeface="Roboto"/>
              <a:cs typeface="Roboto"/>
              <a:sym typeface="Roboto"/>
            </a:endParaRPr>
          </a:p>
        </p:txBody>
      </p:sp>
      <p:sp>
        <p:nvSpPr>
          <p:cNvPr id="350" name="Google Shape;350;p47"/>
          <p:cNvSpPr txBox="1"/>
          <p:nvPr>
            <p:ph idx="4294967295" type="body"/>
          </p:nvPr>
        </p:nvSpPr>
        <p:spPr>
          <a:xfrm>
            <a:off x="264000" y="784425"/>
            <a:ext cx="8880000" cy="2098800"/>
          </a:xfrm>
          <a:prstGeom prst="rect">
            <a:avLst/>
          </a:prstGeom>
          <a:noFill/>
          <a:ln>
            <a:noFill/>
          </a:ln>
        </p:spPr>
        <p:txBody>
          <a:bodyPr anchorCtr="0" anchor="t" bIns="91425" lIns="91425" spcFirstLastPara="1" rIns="91425" wrap="square" tIns="91425">
            <a:noAutofit/>
          </a:bodyPr>
          <a:lstStyle/>
          <a:p>
            <a:pPr indent="-317500" lvl="0" marL="457200" rtl="0" algn="l">
              <a:lnSpc>
                <a:spcPct val="130000"/>
              </a:lnSpc>
              <a:spcBef>
                <a:spcPts val="600"/>
              </a:spcBef>
              <a:spcAft>
                <a:spcPts val="0"/>
              </a:spcAft>
              <a:buSzPts val="1400"/>
              <a:buChar char="●"/>
            </a:pPr>
            <a:r>
              <a:rPr lang="en" sz="1400"/>
              <a:t>The maximum backend throughput, limits the total number of calls a particular API in the API Manager is allowed to make to the backend.</a:t>
            </a:r>
            <a:endParaRPr sz="1400"/>
          </a:p>
          <a:p>
            <a:pPr indent="-317500" lvl="0" marL="457200" rtl="0" algn="l">
              <a:lnSpc>
                <a:spcPct val="130000"/>
              </a:lnSpc>
              <a:spcBef>
                <a:spcPts val="0"/>
              </a:spcBef>
              <a:spcAft>
                <a:spcPts val="0"/>
              </a:spcAft>
              <a:buSzPts val="1400"/>
              <a:buChar char="●"/>
            </a:pPr>
            <a:r>
              <a:rPr lang="en" sz="1400"/>
              <a:t>This setting limits the quota the backend can handle.</a:t>
            </a:r>
            <a:endParaRPr sz="1400"/>
          </a:p>
          <a:p>
            <a:pPr indent="-317500" lvl="0" marL="457200" rtl="0" algn="l">
              <a:lnSpc>
                <a:spcPct val="130000"/>
              </a:lnSpc>
              <a:spcBef>
                <a:spcPts val="0"/>
              </a:spcBef>
              <a:spcAft>
                <a:spcPts val="0"/>
              </a:spcAft>
              <a:buSzPts val="1400"/>
              <a:buChar char="●"/>
            </a:pPr>
            <a:r>
              <a:rPr lang="en" sz="1400"/>
              <a:t>The counters maintained when evaluating the maximum backend throughput are shared across all nodes of the Gateway cluster and applied across all users using any application that accesses that particular API.</a:t>
            </a:r>
            <a:endParaRPr sz="1400"/>
          </a:p>
          <a:p>
            <a:pPr indent="-317500" lvl="0" marL="457200" rtl="0" algn="l">
              <a:lnSpc>
                <a:spcPct val="130000"/>
              </a:lnSpc>
              <a:spcBef>
                <a:spcPts val="0"/>
              </a:spcBef>
              <a:spcAft>
                <a:spcPts val="0"/>
              </a:spcAft>
              <a:buSzPts val="1400"/>
              <a:buChar char="●"/>
            </a:pPr>
            <a:r>
              <a:rPr lang="en" sz="1400"/>
              <a:t>This setting is available in the API Publisher.</a:t>
            </a:r>
            <a:endParaRPr sz="1400"/>
          </a:p>
          <a:p>
            <a:pPr indent="0" lvl="0" marL="457200" rtl="0" algn="l">
              <a:lnSpc>
                <a:spcPct val="130000"/>
              </a:lnSpc>
              <a:spcBef>
                <a:spcPts val="600"/>
              </a:spcBef>
              <a:spcAft>
                <a:spcPts val="0"/>
              </a:spcAft>
              <a:buSzPts val="1500"/>
              <a:buNone/>
            </a:pPr>
            <a:r>
              <a:t/>
            </a:r>
            <a:endParaRPr sz="1400"/>
          </a:p>
          <a:p>
            <a:pPr indent="0" lvl="0" marL="0" rtl="0" algn="l">
              <a:lnSpc>
                <a:spcPct val="130000"/>
              </a:lnSpc>
              <a:spcBef>
                <a:spcPts val="600"/>
              </a:spcBef>
              <a:spcAft>
                <a:spcPts val="0"/>
              </a:spcAft>
              <a:buSzPts val="1500"/>
              <a:buNone/>
            </a:pPr>
            <a:r>
              <a:t/>
            </a:r>
            <a:endParaRPr/>
          </a:p>
        </p:txBody>
      </p:sp>
      <p:sp>
        <p:nvSpPr>
          <p:cNvPr id="351" name="Google Shape;351;p47"/>
          <p:cNvSpPr txBox="1"/>
          <p:nvPr>
            <p:ph type="title"/>
          </p:nvPr>
        </p:nvSpPr>
        <p:spPr>
          <a:xfrm>
            <a:off x="549700" y="3915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Maximum Backend Throughput</a:t>
            </a:r>
            <a:endParaRPr/>
          </a:p>
        </p:txBody>
      </p:sp>
      <p:pic>
        <p:nvPicPr>
          <p:cNvPr id="352" name="Google Shape;352;p47"/>
          <p:cNvPicPr preferRelativeResize="0"/>
          <p:nvPr/>
        </p:nvPicPr>
        <p:blipFill>
          <a:blip r:embed="rId4">
            <a:alphaModFix/>
          </a:blip>
          <a:stretch>
            <a:fillRect/>
          </a:stretch>
        </p:blipFill>
        <p:spPr>
          <a:xfrm>
            <a:off x="705825" y="3000925"/>
            <a:ext cx="5092891" cy="171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idx="1" type="body"/>
          </p:nvPr>
        </p:nvSpPr>
        <p:spPr>
          <a:xfrm>
            <a:off x="4649925" y="1083075"/>
            <a:ext cx="37764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Used to block API requests instantaneously.</a:t>
            </a:r>
            <a:endParaRPr/>
          </a:p>
          <a:p>
            <a:pPr indent="-323850" lvl="0" marL="457200" rtl="0" algn="l">
              <a:lnSpc>
                <a:spcPct val="130000"/>
              </a:lnSpc>
              <a:spcBef>
                <a:spcPts val="0"/>
              </a:spcBef>
              <a:spcAft>
                <a:spcPts val="0"/>
              </a:spcAft>
              <a:buSzPts val="1500"/>
              <a:buChar char="●"/>
            </a:pPr>
            <a:r>
              <a:rPr lang="en"/>
              <a:t>Support blocking API invocations by User, API context, Application and IP address.</a:t>
            </a:r>
            <a:endParaRPr/>
          </a:p>
          <a:p>
            <a:pPr indent="-323850" lvl="0" marL="457200" rtl="0" algn="l">
              <a:lnSpc>
                <a:spcPct val="130000"/>
              </a:lnSpc>
              <a:spcBef>
                <a:spcPts val="0"/>
              </a:spcBef>
              <a:spcAft>
                <a:spcPts val="0"/>
              </a:spcAft>
              <a:buSzPts val="1500"/>
              <a:buChar char="●"/>
            </a:pPr>
            <a:r>
              <a:rPr lang="en"/>
              <a:t>Provides ability to control unusual behaviors of API Invocations.</a:t>
            </a:r>
            <a:endParaRPr/>
          </a:p>
          <a:p>
            <a:pPr indent="-323850" lvl="0" marL="457200" rtl="0" algn="l">
              <a:lnSpc>
                <a:spcPct val="130000"/>
              </a:lnSpc>
              <a:spcBef>
                <a:spcPts val="0"/>
              </a:spcBef>
              <a:spcAft>
                <a:spcPts val="0"/>
              </a:spcAft>
              <a:buSzPts val="1500"/>
              <a:buChar char="●"/>
            </a:pPr>
            <a:r>
              <a:rPr lang="en"/>
              <a:t>Blocking conditions will be applied globally for any API call coming to the API Gateway.</a:t>
            </a:r>
            <a:endParaRPr/>
          </a:p>
          <a:p>
            <a:pPr indent="0" lvl="0" marL="45720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t/>
            </a:r>
            <a:endParaRPr/>
          </a:p>
        </p:txBody>
      </p:sp>
      <p:sp>
        <p:nvSpPr>
          <p:cNvPr id="358" name="Google Shape;358;p48"/>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Blocking Conditions</a:t>
            </a:r>
            <a:endParaRPr/>
          </a:p>
        </p:txBody>
      </p:sp>
      <p:pic>
        <p:nvPicPr>
          <p:cNvPr id="359" name="Google Shape;359;p48"/>
          <p:cNvPicPr preferRelativeResize="0"/>
          <p:nvPr/>
        </p:nvPicPr>
        <p:blipFill rotWithShape="1">
          <a:blip r:embed="rId3">
            <a:alphaModFix/>
          </a:blip>
          <a:srcRect b="0" l="0" r="0" t="0"/>
          <a:stretch/>
        </p:blipFill>
        <p:spPr>
          <a:xfrm>
            <a:off x="505850" y="1003775"/>
            <a:ext cx="3985900" cy="2559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324950" y="331000"/>
            <a:ext cx="8167200" cy="47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Blocking Conditions Retrieval Flow </a:t>
            </a:r>
            <a:endParaRPr b="1"/>
          </a:p>
          <a:p>
            <a:pPr indent="0" lvl="0" marL="0" rtl="0" algn="l">
              <a:lnSpc>
                <a:spcPct val="100000"/>
              </a:lnSpc>
              <a:spcBef>
                <a:spcPts val="0"/>
              </a:spcBef>
              <a:spcAft>
                <a:spcPts val="0"/>
              </a:spcAft>
              <a:buSzPts val="2400"/>
              <a:buNone/>
            </a:pPr>
            <a:r>
              <a:t/>
            </a:r>
            <a:endParaRPr b="1"/>
          </a:p>
        </p:txBody>
      </p:sp>
      <p:sp>
        <p:nvSpPr>
          <p:cNvPr id="365" name="Google Shape;365;p49"/>
          <p:cNvSpPr/>
          <p:nvPr/>
        </p:nvSpPr>
        <p:spPr>
          <a:xfrm>
            <a:off x="538200" y="770225"/>
            <a:ext cx="8216400" cy="3986400"/>
          </a:xfrm>
          <a:prstGeom prst="rect">
            <a:avLst/>
          </a:prstGeom>
          <a:noFill/>
          <a:ln cap="flat" cmpd="sng" w="9525">
            <a:solidFill>
              <a:srgbClr val="B7B7B7"/>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9"/>
          <p:cNvSpPr/>
          <p:nvPr/>
        </p:nvSpPr>
        <p:spPr>
          <a:xfrm>
            <a:off x="1923550" y="847175"/>
            <a:ext cx="4259400" cy="19065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50"/>
              <a:buFont typeface="Arial"/>
              <a:buNone/>
            </a:pPr>
            <a:r>
              <a:rPr b="0" i="0" lang="en" sz="850" u="none" cap="none" strike="noStrike">
                <a:solidFill>
                  <a:srgbClr val="434343"/>
                </a:solidFill>
                <a:latin typeface="Roboto"/>
                <a:ea typeface="Roboto"/>
                <a:cs typeface="Roboto"/>
                <a:sym typeface="Roboto"/>
              </a:rPr>
              <a:t>                                                                                                 </a:t>
            </a:r>
            <a:endParaRPr b="0" i="0" sz="1000" u="none" cap="none" strike="noStrike">
              <a:solidFill>
                <a:srgbClr val="434343"/>
              </a:solidFill>
              <a:latin typeface="Arial"/>
              <a:ea typeface="Arial"/>
              <a:cs typeface="Arial"/>
              <a:sym typeface="Arial"/>
            </a:endParaRPr>
          </a:p>
        </p:txBody>
      </p:sp>
      <p:sp>
        <p:nvSpPr>
          <p:cNvPr id="367" name="Google Shape;367;p49"/>
          <p:cNvSpPr/>
          <p:nvPr/>
        </p:nvSpPr>
        <p:spPr>
          <a:xfrm>
            <a:off x="1923550" y="2974550"/>
            <a:ext cx="4259400" cy="1591800"/>
          </a:xfrm>
          <a:prstGeom prst="rect">
            <a:avLst/>
          </a:prstGeom>
          <a:solidFill>
            <a:schemeClr val="lt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50"/>
              <a:buFont typeface="Arial"/>
              <a:buNone/>
            </a:pPr>
            <a:r>
              <a:rPr b="0" i="0" lang="en" sz="850" u="none" cap="none" strike="noStrike">
                <a:solidFill>
                  <a:srgbClr val="434343"/>
                </a:solidFill>
                <a:latin typeface="Roboto"/>
                <a:ea typeface="Roboto"/>
                <a:cs typeface="Roboto"/>
                <a:sym typeface="Roboto"/>
              </a:rPr>
              <a:t>                                                                                                 </a:t>
            </a:r>
            <a:endParaRPr b="0" i="0" sz="1000" u="none" cap="none" strike="noStrike">
              <a:solidFill>
                <a:srgbClr val="434343"/>
              </a:solidFill>
              <a:latin typeface="Arial"/>
              <a:ea typeface="Arial"/>
              <a:cs typeface="Arial"/>
              <a:sym typeface="Arial"/>
            </a:endParaRPr>
          </a:p>
        </p:txBody>
      </p:sp>
      <p:sp>
        <p:nvSpPr>
          <p:cNvPr id="368" name="Google Shape;368;p49"/>
          <p:cNvSpPr/>
          <p:nvPr/>
        </p:nvSpPr>
        <p:spPr>
          <a:xfrm>
            <a:off x="4862200" y="2060543"/>
            <a:ext cx="1017000" cy="442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800" u="none" cap="none" strike="noStrike">
                <a:solidFill>
                  <a:schemeClr val="dk2"/>
                </a:solidFill>
                <a:latin typeface="Roboto"/>
                <a:ea typeface="Roboto"/>
                <a:cs typeface="Roboto"/>
                <a:sym typeface="Roboto"/>
              </a:rPr>
              <a:t>JMS Listener</a:t>
            </a:r>
            <a:endParaRPr b="0" i="0" sz="1400" u="none" cap="none" strike="noStrike">
              <a:solidFill>
                <a:schemeClr val="dk2"/>
              </a:solidFill>
              <a:latin typeface="Arial"/>
              <a:ea typeface="Arial"/>
              <a:cs typeface="Arial"/>
              <a:sym typeface="Arial"/>
            </a:endParaRPr>
          </a:p>
        </p:txBody>
      </p:sp>
      <p:sp>
        <p:nvSpPr>
          <p:cNvPr id="369" name="Google Shape;369;p49"/>
          <p:cNvSpPr/>
          <p:nvPr/>
        </p:nvSpPr>
        <p:spPr>
          <a:xfrm>
            <a:off x="4701950" y="3127295"/>
            <a:ext cx="1354500" cy="442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800" u="none" cap="none" strike="noStrike">
                <a:solidFill>
                  <a:schemeClr val="dk2"/>
                </a:solidFill>
                <a:latin typeface="Roboto"/>
                <a:ea typeface="Roboto"/>
                <a:cs typeface="Roboto"/>
                <a:sym typeface="Roboto"/>
              </a:rPr>
              <a:t>JMS Topic</a:t>
            </a:r>
            <a:endParaRPr b="0" i="0" sz="1400" u="none" cap="none" strike="noStrike">
              <a:solidFill>
                <a:schemeClr val="dk2"/>
              </a:solidFill>
              <a:latin typeface="Arial"/>
              <a:ea typeface="Arial"/>
              <a:cs typeface="Arial"/>
              <a:sym typeface="Arial"/>
            </a:endParaRPr>
          </a:p>
        </p:txBody>
      </p:sp>
      <p:sp>
        <p:nvSpPr>
          <p:cNvPr id="370" name="Google Shape;370;p49"/>
          <p:cNvSpPr/>
          <p:nvPr/>
        </p:nvSpPr>
        <p:spPr>
          <a:xfrm>
            <a:off x="6870025" y="1082151"/>
            <a:ext cx="1678200" cy="70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p:txBody>
      </p:sp>
      <p:sp>
        <p:nvSpPr>
          <p:cNvPr id="371" name="Google Shape;371;p49"/>
          <p:cNvSpPr/>
          <p:nvPr/>
        </p:nvSpPr>
        <p:spPr>
          <a:xfrm>
            <a:off x="2097025" y="915250"/>
            <a:ext cx="1354500" cy="1740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200" u="none" cap="none" strike="noStrike">
              <a:solidFill>
                <a:srgbClr val="434343"/>
              </a:solidFill>
              <a:latin typeface="Roboto"/>
              <a:ea typeface="Roboto"/>
              <a:cs typeface="Roboto"/>
              <a:sym typeface="Roboto"/>
            </a:endParaRPr>
          </a:p>
        </p:txBody>
      </p:sp>
      <p:sp>
        <p:nvSpPr>
          <p:cNvPr id="372" name="Google Shape;372;p49"/>
          <p:cNvSpPr/>
          <p:nvPr/>
        </p:nvSpPr>
        <p:spPr>
          <a:xfrm>
            <a:off x="2265037" y="2053600"/>
            <a:ext cx="1017000" cy="442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800" u="none" cap="none" strike="noStrike">
                <a:solidFill>
                  <a:schemeClr val="dk2"/>
                </a:solidFill>
                <a:latin typeface="Roboto"/>
                <a:ea typeface="Roboto"/>
                <a:cs typeface="Roboto"/>
                <a:sym typeface="Roboto"/>
              </a:rPr>
              <a:t>Rate limiting Data Map</a:t>
            </a:r>
            <a:endParaRPr b="0" i="0" sz="1400" u="none" cap="none" strike="noStrike">
              <a:solidFill>
                <a:schemeClr val="dk2"/>
              </a:solidFill>
              <a:latin typeface="Arial"/>
              <a:ea typeface="Arial"/>
              <a:cs typeface="Arial"/>
              <a:sym typeface="Arial"/>
            </a:endParaRPr>
          </a:p>
        </p:txBody>
      </p:sp>
      <p:cxnSp>
        <p:nvCxnSpPr>
          <p:cNvPr id="373" name="Google Shape;373;p49"/>
          <p:cNvCxnSpPr>
            <a:stCxn id="368" idx="1"/>
            <a:endCxn id="372" idx="3"/>
          </p:cNvCxnSpPr>
          <p:nvPr/>
        </p:nvCxnSpPr>
        <p:spPr>
          <a:xfrm rot="10800000">
            <a:off x="3282100" y="2274743"/>
            <a:ext cx="1580100" cy="6900"/>
          </a:xfrm>
          <a:prstGeom prst="straightConnector1">
            <a:avLst/>
          </a:prstGeom>
          <a:noFill/>
          <a:ln cap="flat" cmpd="sng" w="19050">
            <a:solidFill>
              <a:srgbClr val="666666"/>
            </a:solidFill>
            <a:prstDash val="dash"/>
            <a:round/>
            <a:headEnd len="sm" w="sm" type="none"/>
            <a:tailEnd len="med" w="med" type="triangle"/>
          </a:ln>
        </p:spPr>
      </p:cxnSp>
      <p:cxnSp>
        <p:nvCxnSpPr>
          <p:cNvPr id="374" name="Google Shape;374;p49"/>
          <p:cNvCxnSpPr>
            <a:stCxn id="369" idx="0"/>
            <a:endCxn id="368" idx="2"/>
          </p:cNvCxnSpPr>
          <p:nvPr/>
        </p:nvCxnSpPr>
        <p:spPr>
          <a:xfrm rot="10800000">
            <a:off x="5370800" y="2502695"/>
            <a:ext cx="8400" cy="624600"/>
          </a:xfrm>
          <a:prstGeom prst="straightConnector1">
            <a:avLst/>
          </a:prstGeom>
          <a:noFill/>
          <a:ln cap="flat" cmpd="sng" w="19050">
            <a:solidFill>
              <a:srgbClr val="666666"/>
            </a:solidFill>
            <a:prstDash val="dash"/>
            <a:round/>
            <a:headEnd len="sm" w="sm" type="none"/>
            <a:tailEnd len="med" w="med" type="triangle"/>
          </a:ln>
        </p:spPr>
      </p:cxnSp>
      <p:cxnSp>
        <p:nvCxnSpPr>
          <p:cNvPr id="375" name="Google Shape;375;p49"/>
          <p:cNvCxnSpPr>
            <a:stCxn id="376" idx="3"/>
          </p:cNvCxnSpPr>
          <p:nvPr/>
        </p:nvCxnSpPr>
        <p:spPr>
          <a:xfrm>
            <a:off x="4222675" y="3353075"/>
            <a:ext cx="479400" cy="0"/>
          </a:xfrm>
          <a:prstGeom prst="straightConnector1">
            <a:avLst/>
          </a:prstGeom>
          <a:noFill/>
          <a:ln cap="flat" cmpd="sng" w="19050">
            <a:solidFill>
              <a:srgbClr val="666666"/>
            </a:solidFill>
            <a:prstDash val="dash"/>
            <a:round/>
            <a:headEnd len="sm" w="sm" type="none"/>
            <a:tailEnd len="med" w="med" type="triangle"/>
          </a:ln>
        </p:spPr>
      </p:cxnSp>
      <p:sp>
        <p:nvSpPr>
          <p:cNvPr id="376" name="Google Shape;376;p49"/>
          <p:cNvSpPr/>
          <p:nvPr/>
        </p:nvSpPr>
        <p:spPr>
          <a:xfrm>
            <a:off x="2080975" y="3131975"/>
            <a:ext cx="2141700" cy="442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800" u="none" cap="none" strike="noStrike">
                <a:solidFill>
                  <a:schemeClr val="dk2"/>
                </a:solidFill>
                <a:latin typeface="Roboto"/>
                <a:ea typeface="Roboto"/>
                <a:cs typeface="Roboto"/>
                <a:sym typeface="Roboto"/>
              </a:rPr>
              <a:t>Block Event JMS Publisher</a:t>
            </a:r>
            <a:endParaRPr b="0" i="0" sz="1400" u="none" cap="none" strike="noStrike">
              <a:solidFill>
                <a:schemeClr val="dk2"/>
              </a:solidFill>
              <a:latin typeface="Arial"/>
              <a:ea typeface="Arial"/>
              <a:cs typeface="Arial"/>
              <a:sym typeface="Arial"/>
            </a:endParaRPr>
          </a:p>
        </p:txBody>
      </p:sp>
      <p:cxnSp>
        <p:nvCxnSpPr>
          <p:cNvPr id="377" name="Google Shape;377;p49"/>
          <p:cNvCxnSpPr>
            <a:stCxn id="378" idx="0"/>
          </p:cNvCxnSpPr>
          <p:nvPr/>
        </p:nvCxnSpPr>
        <p:spPr>
          <a:xfrm rot="10800000">
            <a:off x="3151825" y="3569525"/>
            <a:ext cx="0" cy="297000"/>
          </a:xfrm>
          <a:prstGeom prst="straightConnector1">
            <a:avLst/>
          </a:prstGeom>
          <a:noFill/>
          <a:ln cap="flat" cmpd="sng" w="19050">
            <a:solidFill>
              <a:srgbClr val="666666"/>
            </a:solidFill>
            <a:prstDash val="dash"/>
            <a:round/>
            <a:headEnd len="sm" w="sm" type="none"/>
            <a:tailEnd len="med" w="med" type="triangle"/>
          </a:ln>
        </p:spPr>
      </p:cxnSp>
      <p:sp>
        <p:nvSpPr>
          <p:cNvPr id="378" name="Google Shape;378;p49"/>
          <p:cNvSpPr/>
          <p:nvPr/>
        </p:nvSpPr>
        <p:spPr>
          <a:xfrm>
            <a:off x="2080975" y="3866525"/>
            <a:ext cx="2141700" cy="442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800" u="none" cap="none" strike="noStrike">
                <a:solidFill>
                  <a:schemeClr val="dk2"/>
                </a:solidFill>
                <a:latin typeface="Roboto"/>
                <a:ea typeface="Roboto"/>
                <a:cs typeface="Roboto"/>
                <a:sym typeface="Roboto"/>
              </a:rPr>
              <a:t>Block Conditions Event Receiver</a:t>
            </a:r>
            <a:endParaRPr b="0" i="0" sz="1400" u="none" cap="none" strike="noStrike">
              <a:solidFill>
                <a:schemeClr val="dk2"/>
              </a:solidFill>
              <a:latin typeface="Arial"/>
              <a:ea typeface="Arial"/>
              <a:cs typeface="Arial"/>
              <a:sym typeface="Arial"/>
            </a:endParaRPr>
          </a:p>
        </p:txBody>
      </p:sp>
      <p:cxnSp>
        <p:nvCxnSpPr>
          <p:cNvPr id="379" name="Google Shape;379;p49"/>
          <p:cNvCxnSpPr>
            <a:stCxn id="380" idx="2"/>
            <a:endCxn id="372" idx="0"/>
          </p:cNvCxnSpPr>
          <p:nvPr/>
        </p:nvCxnSpPr>
        <p:spPr>
          <a:xfrm flipH="1">
            <a:off x="2773425" y="1488505"/>
            <a:ext cx="10200" cy="565200"/>
          </a:xfrm>
          <a:prstGeom prst="straightConnector1">
            <a:avLst/>
          </a:prstGeom>
          <a:noFill/>
          <a:ln cap="flat" cmpd="sng" w="19050">
            <a:solidFill>
              <a:srgbClr val="FFFFFF"/>
            </a:solidFill>
            <a:prstDash val="solid"/>
            <a:round/>
            <a:headEnd len="sm" w="sm" type="none"/>
            <a:tailEnd len="med" w="med" type="triangle"/>
          </a:ln>
        </p:spPr>
      </p:cxnSp>
      <p:sp>
        <p:nvSpPr>
          <p:cNvPr id="381" name="Google Shape;381;p49"/>
          <p:cNvSpPr/>
          <p:nvPr/>
        </p:nvSpPr>
        <p:spPr>
          <a:xfrm>
            <a:off x="712900" y="1319638"/>
            <a:ext cx="1562225" cy="327925"/>
          </a:xfrm>
          <a:custGeom>
            <a:rect b="b" l="l" r="r" t="t"/>
            <a:pathLst>
              <a:path extrusionOk="0" h="13117" w="62489">
                <a:moveTo>
                  <a:pt x="62489" y="0"/>
                </a:moveTo>
                <a:lnTo>
                  <a:pt x="49372" y="13117"/>
                </a:lnTo>
                <a:lnTo>
                  <a:pt x="0" y="13117"/>
                </a:lnTo>
              </a:path>
            </a:pathLst>
          </a:custGeom>
          <a:noFill/>
          <a:ln cap="flat" cmpd="sng" w="19050">
            <a:solidFill>
              <a:srgbClr val="666666"/>
            </a:solidFill>
            <a:prstDash val="solid"/>
            <a:round/>
            <a:headEnd len="sm" w="sm" type="none"/>
            <a:tailEnd len="med" w="med" type="triangle"/>
          </a:ln>
        </p:spPr>
      </p:sp>
      <p:sp>
        <p:nvSpPr>
          <p:cNvPr id="382" name="Google Shape;382;p49"/>
          <p:cNvSpPr/>
          <p:nvPr/>
        </p:nvSpPr>
        <p:spPr>
          <a:xfrm>
            <a:off x="683425" y="1192038"/>
            <a:ext cx="1562225" cy="327925"/>
          </a:xfrm>
          <a:custGeom>
            <a:rect b="b" l="l" r="r" t="t"/>
            <a:pathLst>
              <a:path extrusionOk="0" h="13117" w="62489">
                <a:moveTo>
                  <a:pt x="62489" y="0"/>
                </a:moveTo>
                <a:lnTo>
                  <a:pt x="49372" y="13117"/>
                </a:lnTo>
                <a:lnTo>
                  <a:pt x="0" y="13117"/>
                </a:lnTo>
              </a:path>
            </a:pathLst>
          </a:custGeom>
          <a:noFill/>
          <a:ln cap="flat" cmpd="sng" w="19050">
            <a:solidFill>
              <a:srgbClr val="666666"/>
            </a:solidFill>
            <a:prstDash val="solid"/>
            <a:round/>
            <a:headEnd len="med" w="med" type="triangle"/>
            <a:tailEnd len="sm" w="sm" type="none"/>
          </a:ln>
        </p:spPr>
      </p:sp>
      <p:sp>
        <p:nvSpPr>
          <p:cNvPr id="380" name="Google Shape;380;p49"/>
          <p:cNvSpPr/>
          <p:nvPr/>
        </p:nvSpPr>
        <p:spPr>
          <a:xfrm>
            <a:off x="2275125" y="1046305"/>
            <a:ext cx="1017000" cy="4422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800" u="none" cap="none" strike="noStrike">
                <a:solidFill>
                  <a:schemeClr val="dk2"/>
                </a:solidFill>
                <a:latin typeface="Roboto"/>
                <a:ea typeface="Roboto"/>
                <a:cs typeface="Roboto"/>
                <a:sym typeface="Roboto"/>
              </a:rPr>
              <a:t>Rate limiting Decision Maker</a:t>
            </a:r>
            <a:endParaRPr b="0" i="0" sz="1400" u="none" cap="none" strike="noStrike">
              <a:solidFill>
                <a:schemeClr val="dk2"/>
              </a:solidFill>
              <a:latin typeface="Arial"/>
              <a:ea typeface="Arial"/>
              <a:cs typeface="Arial"/>
              <a:sym typeface="Arial"/>
            </a:endParaRPr>
          </a:p>
        </p:txBody>
      </p:sp>
      <p:sp>
        <p:nvSpPr>
          <p:cNvPr id="383" name="Google Shape;383;p49"/>
          <p:cNvSpPr txBox="1"/>
          <p:nvPr/>
        </p:nvSpPr>
        <p:spPr>
          <a:xfrm>
            <a:off x="630538" y="1237800"/>
            <a:ext cx="1314300" cy="23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434343"/>
                </a:solidFill>
                <a:latin typeface="Roboto"/>
                <a:ea typeface="Roboto"/>
                <a:cs typeface="Roboto"/>
                <a:sym typeface="Roboto"/>
              </a:rPr>
              <a:t>API Request</a:t>
            </a:r>
            <a:endParaRPr b="0" i="0" sz="1000" u="none" cap="none" strike="noStrike">
              <a:solidFill>
                <a:srgbClr val="000000"/>
              </a:solidFill>
              <a:latin typeface="Arial"/>
              <a:ea typeface="Arial"/>
              <a:cs typeface="Arial"/>
              <a:sym typeface="Arial"/>
            </a:endParaRPr>
          </a:p>
        </p:txBody>
      </p:sp>
      <p:pic>
        <p:nvPicPr>
          <p:cNvPr descr="download.png" id="384" name="Google Shape;384;p49"/>
          <p:cNvPicPr preferRelativeResize="0"/>
          <p:nvPr/>
        </p:nvPicPr>
        <p:blipFill rotWithShape="1">
          <a:blip r:embed="rId3">
            <a:alphaModFix/>
          </a:blip>
          <a:srcRect b="0" l="0" r="0" t="0"/>
          <a:stretch/>
        </p:blipFill>
        <p:spPr>
          <a:xfrm>
            <a:off x="5146514" y="995633"/>
            <a:ext cx="966382" cy="161112"/>
          </a:xfrm>
          <a:prstGeom prst="rect">
            <a:avLst/>
          </a:prstGeom>
          <a:noFill/>
          <a:ln>
            <a:noFill/>
          </a:ln>
        </p:spPr>
      </p:pic>
      <p:pic>
        <p:nvPicPr>
          <p:cNvPr descr="download.png" id="385" name="Google Shape;385;p49"/>
          <p:cNvPicPr preferRelativeResize="0"/>
          <p:nvPr/>
        </p:nvPicPr>
        <p:blipFill rotWithShape="1">
          <a:blip r:embed="rId3">
            <a:alphaModFix/>
          </a:blip>
          <a:srcRect b="0" l="0" r="0" t="0"/>
          <a:stretch/>
        </p:blipFill>
        <p:spPr>
          <a:xfrm>
            <a:off x="5146527" y="4334995"/>
            <a:ext cx="966382" cy="161112"/>
          </a:xfrm>
          <a:prstGeom prst="rect">
            <a:avLst/>
          </a:prstGeom>
          <a:noFill/>
          <a:ln>
            <a:noFill/>
          </a:ln>
        </p:spPr>
      </p:pic>
      <p:sp>
        <p:nvSpPr>
          <p:cNvPr id="386" name="Google Shape;386;p49"/>
          <p:cNvSpPr txBox="1"/>
          <p:nvPr/>
        </p:nvSpPr>
        <p:spPr>
          <a:xfrm>
            <a:off x="2809648" y="1433475"/>
            <a:ext cx="585300" cy="5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700" u="none" cap="none" strike="noStrike">
                <a:solidFill>
                  <a:schemeClr val="accent6"/>
                </a:solidFill>
                <a:latin typeface="Roboto"/>
                <a:ea typeface="Roboto"/>
                <a:cs typeface="Roboto"/>
                <a:sym typeface="Roboto"/>
              </a:rPr>
              <a:t>Check whether  request is rate limited</a:t>
            </a:r>
            <a:endParaRPr b="0" i="0" sz="700" u="none" cap="none" strike="noStrike">
              <a:solidFill>
                <a:schemeClr val="accent6"/>
              </a:solidFill>
              <a:latin typeface="Roboto"/>
              <a:ea typeface="Roboto"/>
              <a:cs typeface="Roboto"/>
              <a:sym typeface="Roboto"/>
            </a:endParaRPr>
          </a:p>
        </p:txBody>
      </p:sp>
      <p:sp>
        <p:nvSpPr>
          <p:cNvPr id="387" name="Google Shape;387;p49"/>
          <p:cNvSpPr txBox="1"/>
          <p:nvPr/>
        </p:nvSpPr>
        <p:spPr>
          <a:xfrm>
            <a:off x="3394850" y="2196825"/>
            <a:ext cx="1354500" cy="23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Update Block Condition data map</a:t>
            </a:r>
            <a:endParaRPr b="0" i="0" sz="800" u="none" cap="none" strike="noStrike">
              <a:solidFill>
                <a:srgbClr val="000000"/>
              </a:solidFill>
              <a:latin typeface="Arial"/>
              <a:ea typeface="Arial"/>
              <a:cs typeface="Arial"/>
              <a:sym typeface="Arial"/>
            </a:endParaRPr>
          </a:p>
        </p:txBody>
      </p:sp>
      <p:sp>
        <p:nvSpPr>
          <p:cNvPr id="388" name="Google Shape;388;p49"/>
          <p:cNvSpPr txBox="1"/>
          <p:nvPr/>
        </p:nvSpPr>
        <p:spPr>
          <a:xfrm>
            <a:off x="5333050" y="2655238"/>
            <a:ext cx="1314300" cy="2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Subscribe to rate limiting decisions </a:t>
            </a:r>
            <a:endParaRPr b="0" i="0" sz="800" u="none" cap="none" strike="noStrike">
              <a:solidFill>
                <a:srgbClr val="000000"/>
              </a:solidFill>
              <a:latin typeface="Arial"/>
              <a:ea typeface="Arial"/>
              <a:cs typeface="Arial"/>
              <a:sym typeface="Arial"/>
            </a:endParaRPr>
          </a:p>
        </p:txBody>
      </p:sp>
      <p:sp>
        <p:nvSpPr>
          <p:cNvPr id="389" name="Google Shape;389;p49"/>
          <p:cNvSpPr txBox="1"/>
          <p:nvPr/>
        </p:nvSpPr>
        <p:spPr>
          <a:xfrm>
            <a:off x="4088800" y="3319185"/>
            <a:ext cx="704700" cy="44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Publish Block Condition</a:t>
            </a:r>
            <a:endParaRPr b="0" i="0" sz="800" u="none" cap="none" strike="noStrike">
              <a:solidFill>
                <a:srgbClr val="000000"/>
              </a:solidFill>
              <a:latin typeface="Arial"/>
              <a:ea typeface="Arial"/>
              <a:cs typeface="Arial"/>
              <a:sym typeface="Arial"/>
            </a:endParaRPr>
          </a:p>
        </p:txBody>
      </p:sp>
      <p:sp>
        <p:nvSpPr>
          <p:cNvPr id="390" name="Google Shape;390;p49"/>
          <p:cNvSpPr txBox="1"/>
          <p:nvPr/>
        </p:nvSpPr>
        <p:spPr>
          <a:xfrm>
            <a:off x="3151825" y="3510237"/>
            <a:ext cx="1070700" cy="2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Notify Block </a:t>
            </a:r>
            <a:endParaRPr b="0" i="0" sz="8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condition </a:t>
            </a:r>
            <a:endParaRPr b="0" i="0" sz="800" u="none" cap="none" strike="noStrike">
              <a:solidFill>
                <a:srgbClr val="000000"/>
              </a:solidFill>
              <a:latin typeface="Arial"/>
              <a:ea typeface="Arial"/>
              <a:cs typeface="Arial"/>
              <a:sym typeface="Arial"/>
            </a:endParaRPr>
          </a:p>
        </p:txBody>
      </p:sp>
      <p:sp>
        <p:nvSpPr>
          <p:cNvPr id="391" name="Google Shape;391;p49"/>
          <p:cNvSpPr txBox="1"/>
          <p:nvPr/>
        </p:nvSpPr>
        <p:spPr>
          <a:xfrm>
            <a:off x="2107488" y="2424050"/>
            <a:ext cx="1314300" cy="23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Throttle Handler</a:t>
            </a:r>
            <a:endParaRPr b="0" i="0" sz="800" u="none" cap="none" strike="noStrike">
              <a:solidFill>
                <a:srgbClr val="FFFFFF"/>
              </a:solidFill>
              <a:latin typeface="Roboto"/>
              <a:ea typeface="Roboto"/>
              <a:cs typeface="Roboto"/>
              <a:sym typeface="Roboto"/>
            </a:endParaRPr>
          </a:p>
        </p:txBody>
      </p:sp>
      <p:sp>
        <p:nvSpPr>
          <p:cNvPr id="392" name="Google Shape;392;p49"/>
          <p:cNvSpPr txBox="1"/>
          <p:nvPr/>
        </p:nvSpPr>
        <p:spPr>
          <a:xfrm>
            <a:off x="3547088" y="2544707"/>
            <a:ext cx="1314300" cy="23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Roboto"/>
                <a:ea typeface="Roboto"/>
                <a:cs typeface="Roboto"/>
                <a:sym typeface="Roboto"/>
              </a:rPr>
              <a:t>API Gateway</a:t>
            </a:r>
            <a:endParaRPr b="1" i="0" sz="900" u="none" cap="none" strike="noStrike">
              <a:solidFill>
                <a:srgbClr val="000000"/>
              </a:solidFill>
              <a:latin typeface="Arial"/>
              <a:ea typeface="Arial"/>
              <a:cs typeface="Arial"/>
              <a:sym typeface="Arial"/>
            </a:endParaRPr>
          </a:p>
        </p:txBody>
      </p:sp>
      <p:sp>
        <p:nvSpPr>
          <p:cNvPr id="393" name="Google Shape;393;p49"/>
          <p:cNvSpPr txBox="1"/>
          <p:nvPr/>
        </p:nvSpPr>
        <p:spPr>
          <a:xfrm>
            <a:off x="3547099" y="4326831"/>
            <a:ext cx="1314300" cy="23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434343"/>
                </a:solidFill>
                <a:latin typeface="Roboto"/>
                <a:ea typeface="Roboto"/>
                <a:cs typeface="Roboto"/>
                <a:sym typeface="Roboto"/>
              </a:rPr>
              <a:t>Traffic Manager</a:t>
            </a:r>
            <a:endParaRPr b="1" i="0" sz="900" u="none" cap="none" strike="noStrike">
              <a:solidFill>
                <a:srgbClr val="000000"/>
              </a:solidFill>
              <a:latin typeface="Arial"/>
              <a:ea typeface="Arial"/>
              <a:cs typeface="Arial"/>
              <a:sym typeface="Arial"/>
            </a:endParaRPr>
          </a:p>
        </p:txBody>
      </p:sp>
      <p:sp>
        <p:nvSpPr>
          <p:cNvPr id="394" name="Google Shape;394;p49"/>
          <p:cNvSpPr txBox="1"/>
          <p:nvPr/>
        </p:nvSpPr>
        <p:spPr>
          <a:xfrm>
            <a:off x="7154575" y="1348250"/>
            <a:ext cx="1109100" cy="23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Roboto Medium"/>
                <a:ea typeface="Roboto Medium"/>
                <a:cs typeface="Roboto Medium"/>
                <a:sym typeface="Roboto Medium"/>
              </a:rPr>
              <a:t>API Key Manager</a:t>
            </a:r>
            <a:endParaRPr b="0" i="0" sz="900" u="none" cap="none" strike="noStrike">
              <a:solidFill>
                <a:schemeClr val="dk2"/>
              </a:solidFill>
              <a:latin typeface="Roboto Medium"/>
              <a:ea typeface="Roboto Medium"/>
              <a:cs typeface="Roboto Medium"/>
              <a:sym typeface="Roboto Medium"/>
            </a:endParaRPr>
          </a:p>
        </p:txBody>
      </p:sp>
      <p:sp>
        <p:nvSpPr>
          <p:cNvPr id="395" name="Google Shape;395;p49"/>
          <p:cNvSpPr/>
          <p:nvPr/>
        </p:nvSpPr>
        <p:spPr>
          <a:xfrm>
            <a:off x="6870025" y="3303276"/>
            <a:ext cx="1678200" cy="70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434343"/>
              </a:solidFill>
              <a:latin typeface="Roboto"/>
              <a:ea typeface="Roboto"/>
              <a:cs typeface="Roboto"/>
              <a:sym typeface="Roboto"/>
            </a:endParaRPr>
          </a:p>
        </p:txBody>
      </p:sp>
      <p:pic>
        <p:nvPicPr>
          <p:cNvPr descr="download.png" id="396" name="Google Shape;396;p49"/>
          <p:cNvPicPr preferRelativeResize="0"/>
          <p:nvPr/>
        </p:nvPicPr>
        <p:blipFill rotWithShape="1">
          <a:blip r:embed="rId3">
            <a:alphaModFix/>
          </a:blip>
          <a:srcRect b="0" l="0" r="0" t="0"/>
          <a:stretch/>
        </p:blipFill>
        <p:spPr>
          <a:xfrm>
            <a:off x="7225934" y="1186845"/>
            <a:ext cx="966382" cy="161112"/>
          </a:xfrm>
          <a:prstGeom prst="rect">
            <a:avLst/>
          </a:prstGeom>
          <a:noFill/>
          <a:ln>
            <a:noFill/>
          </a:ln>
        </p:spPr>
      </p:pic>
      <p:pic>
        <p:nvPicPr>
          <p:cNvPr descr="download.png" id="397" name="Google Shape;397;p49"/>
          <p:cNvPicPr preferRelativeResize="0"/>
          <p:nvPr/>
        </p:nvPicPr>
        <p:blipFill rotWithShape="1">
          <a:blip r:embed="rId3">
            <a:alphaModFix/>
          </a:blip>
          <a:srcRect b="0" l="0" r="0" t="0"/>
          <a:stretch/>
        </p:blipFill>
        <p:spPr>
          <a:xfrm>
            <a:off x="7225934" y="3396133"/>
            <a:ext cx="966382" cy="161112"/>
          </a:xfrm>
          <a:prstGeom prst="rect">
            <a:avLst/>
          </a:prstGeom>
          <a:noFill/>
          <a:ln>
            <a:noFill/>
          </a:ln>
        </p:spPr>
      </p:pic>
      <p:sp>
        <p:nvSpPr>
          <p:cNvPr id="398" name="Google Shape;398;p49"/>
          <p:cNvSpPr txBox="1"/>
          <p:nvPr/>
        </p:nvSpPr>
        <p:spPr>
          <a:xfrm>
            <a:off x="7225925" y="3652250"/>
            <a:ext cx="1109100" cy="23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Roboto Medium"/>
                <a:ea typeface="Roboto Medium"/>
                <a:cs typeface="Roboto Medium"/>
                <a:sym typeface="Roboto Medium"/>
              </a:rPr>
              <a:t>API Admin Portal</a:t>
            </a:r>
            <a:endParaRPr b="0" i="0" sz="900" u="none" cap="none" strike="noStrike">
              <a:solidFill>
                <a:schemeClr val="dk2"/>
              </a:solidFill>
              <a:latin typeface="Roboto Medium"/>
              <a:ea typeface="Roboto Medium"/>
              <a:cs typeface="Roboto Medium"/>
              <a:sym typeface="Roboto Medium"/>
            </a:endParaRPr>
          </a:p>
        </p:txBody>
      </p:sp>
      <p:cxnSp>
        <p:nvCxnSpPr>
          <p:cNvPr id="399" name="Google Shape;399;p49"/>
          <p:cNvCxnSpPr/>
          <p:nvPr/>
        </p:nvCxnSpPr>
        <p:spPr>
          <a:xfrm flipH="1">
            <a:off x="3312050" y="1346775"/>
            <a:ext cx="3522600" cy="738600"/>
          </a:xfrm>
          <a:prstGeom prst="straightConnector1">
            <a:avLst/>
          </a:prstGeom>
          <a:noFill/>
          <a:ln cap="flat" cmpd="sng" w="19050">
            <a:solidFill>
              <a:srgbClr val="666666"/>
            </a:solidFill>
            <a:prstDash val="dash"/>
            <a:round/>
            <a:headEnd len="sm" w="sm" type="none"/>
            <a:tailEnd len="med" w="med" type="triangle"/>
          </a:ln>
        </p:spPr>
      </p:cxnSp>
      <p:sp>
        <p:nvSpPr>
          <p:cNvPr id="400" name="Google Shape;400;p49"/>
          <p:cNvSpPr txBox="1"/>
          <p:nvPr/>
        </p:nvSpPr>
        <p:spPr>
          <a:xfrm>
            <a:off x="4369602" y="1352325"/>
            <a:ext cx="1562100" cy="23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Load initial Block Conditions </a:t>
            </a:r>
            <a:endParaRPr b="0" i="0" sz="800" u="none" cap="none" strike="noStrike">
              <a:solidFill>
                <a:srgbClr val="000000"/>
              </a:solidFill>
              <a:latin typeface="Arial"/>
              <a:ea typeface="Arial"/>
              <a:cs typeface="Arial"/>
              <a:sym typeface="Arial"/>
            </a:endParaRPr>
          </a:p>
        </p:txBody>
      </p:sp>
      <p:sp>
        <p:nvSpPr>
          <p:cNvPr id="401" name="Google Shape;401;p49"/>
          <p:cNvSpPr/>
          <p:nvPr/>
        </p:nvSpPr>
        <p:spPr>
          <a:xfrm>
            <a:off x="4243475" y="3721325"/>
            <a:ext cx="2626569" cy="442207"/>
          </a:xfrm>
          <a:custGeom>
            <a:rect b="b" l="l" r="r" t="t"/>
            <a:pathLst>
              <a:path extrusionOk="0" h="13117" w="62489">
                <a:moveTo>
                  <a:pt x="62489" y="0"/>
                </a:moveTo>
                <a:lnTo>
                  <a:pt x="49372" y="13117"/>
                </a:lnTo>
                <a:lnTo>
                  <a:pt x="0" y="13117"/>
                </a:lnTo>
              </a:path>
            </a:pathLst>
          </a:custGeom>
          <a:noFill/>
          <a:ln cap="flat" cmpd="sng" w="19050">
            <a:solidFill>
              <a:srgbClr val="666666"/>
            </a:solidFill>
            <a:prstDash val="solid"/>
            <a:round/>
            <a:headEnd len="sm" w="sm" type="none"/>
            <a:tailEnd len="med" w="med" type="triangle"/>
          </a:ln>
        </p:spPr>
      </p:sp>
      <p:sp>
        <p:nvSpPr>
          <p:cNvPr id="402" name="Google Shape;402;p49"/>
          <p:cNvSpPr txBox="1"/>
          <p:nvPr/>
        </p:nvSpPr>
        <p:spPr>
          <a:xfrm>
            <a:off x="4572000" y="3881275"/>
            <a:ext cx="13893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Publish blocking events </a:t>
            </a:r>
            <a:endParaRPr b="0" i="0" sz="800" u="none" cap="none" strike="noStrike">
              <a:solidFill>
                <a:srgbClr val="000000"/>
              </a:solidFill>
              <a:latin typeface="Arial"/>
              <a:ea typeface="Arial"/>
              <a:cs typeface="Arial"/>
              <a:sym typeface="Arial"/>
            </a:endParaRPr>
          </a:p>
        </p:txBody>
      </p:sp>
      <p:sp>
        <p:nvSpPr>
          <p:cNvPr id="403" name="Google Shape;403;p49"/>
          <p:cNvSpPr/>
          <p:nvPr/>
        </p:nvSpPr>
        <p:spPr>
          <a:xfrm>
            <a:off x="7459375" y="2188963"/>
            <a:ext cx="499500" cy="525900"/>
          </a:xfrm>
          <a:prstGeom prst="can">
            <a:avLst>
              <a:gd fmla="val 25000" name="adj"/>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oboto"/>
                <a:ea typeface="Roboto"/>
                <a:cs typeface="Roboto"/>
                <a:sym typeface="Roboto"/>
              </a:rPr>
              <a:t>AM_DB</a:t>
            </a:r>
            <a:endParaRPr b="0" i="0" sz="700" u="none" cap="none" strike="noStrike">
              <a:solidFill>
                <a:srgbClr val="FFFFFF"/>
              </a:solidFill>
              <a:latin typeface="Roboto"/>
              <a:ea typeface="Roboto"/>
              <a:cs typeface="Roboto"/>
              <a:sym typeface="Roboto"/>
            </a:endParaRPr>
          </a:p>
        </p:txBody>
      </p:sp>
      <p:cxnSp>
        <p:nvCxnSpPr>
          <p:cNvPr id="404" name="Google Shape;404;p49"/>
          <p:cNvCxnSpPr/>
          <p:nvPr/>
        </p:nvCxnSpPr>
        <p:spPr>
          <a:xfrm rot="10800000">
            <a:off x="7707025" y="2717025"/>
            <a:ext cx="4200" cy="584100"/>
          </a:xfrm>
          <a:prstGeom prst="straightConnector1">
            <a:avLst/>
          </a:prstGeom>
          <a:noFill/>
          <a:ln cap="flat" cmpd="sng" w="19050">
            <a:solidFill>
              <a:srgbClr val="666666"/>
            </a:solidFill>
            <a:prstDash val="solid"/>
            <a:round/>
            <a:headEnd len="sm" w="sm" type="none"/>
            <a:tailEnd len="med" w="med" type="triangle"/>
          </a:ln>
        </p:spPr>
      </p:cxnSp>
      <p:sp>
        <p:nvSpPr>
          <p:cNvPr id="405" name="Google Shape;405;p49"/>
          <p:cNvSpPr txBox="1"/>
          <p:nvPr/>
        </p:nvSpPr>
        <p:spPr>
          <a:xfrm>
            <a:off x="7668900" y="2859275"/>
            <a:ext cx="1070700" cy="2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Save Block conditions </a:t>
            </a:r>
            <a:endParaRPr b="0" i="0" sz="800" u="none" cap="none" strike="noStrike">
              <a:solidFill>
                <a:srgbClr val="000000"/>
              </a:solidFill>
              <a:latin typeface="Arial"/>
              <a:ea typeface="Arial"/>
              <a:cs typeface="Arial"/>
              <a:sym typeface="Arial"/>
            </a:endParaRPr>
          </a:p>
        </p:txBody>
      </p:sp>
      <p:cxnSp>
        <p:nvCxnSpPr>
          <p:cNvPr id="406" name="Google Shape;406;p49"/>
          <p:cNvCxnSpPr/>
          <p:nvPr/>
        </p:nvCxnSpPr>
        <p:spPr>
          <a:xfrm rot="10800000">
            <a:off x="7704475" y="1748813"/>
            <a:ext cx="9300" cy="442500"/>
          </a:xfrm>
          <a:prstGeom prst="straightConnector1">
            <a:avLst/>
          </a:prstGeom>
          <a:noFill/>
          <a:ln cap="flat" cmpd="sng" w="19050">
            <a:solidFill>
              <a:srgbClr val="666666"/>
            </a:solidFill>
            <a:prstDash val="solid"/>
            <a:round/>
            <a:headEnd len="sm" w="sm" type="none"/>
            <a:tailEnd len="med" w="med" type="triangle"/>
          </a:ln>
        </p:spPr>
      </p:cxnSp>
      <p:sp>
        <p:nvSpPr>
          <p:cNvPr id="407" name="Google Shape;407;p49"/>
          <p:cNvSpPr txBox="1"/>
          <p:nvPr/>
        </p:nvSpPr>
        <p:spPr>
          <a:xfrm>
            <a:off x="7683900" y="1760663"/>
            <a:ext cx="1070700" cy="2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oboto"/>
                <a:ea typeface="Roboto"/>
                <a:cs typeface="Roboto"/>
                <a:sym typeface="Roboto"/>
              </a:rPr>
              <a:t>Retrieve Block conditions </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Provide the flexibility to write user defined policies.</a:t>
            </a:r>
            <a:endParaRPr/>
          </a:p>
          <a:p>
            <a:pPr indent="-323850" lvl="0" marL="457200" rtl="0" algn="l">
              <a:lnSpc>
                <a:spcPct val="130000"/>
              </a:lnSpc>
              <a:spcBef>
                <a:spcPts val="0"/>
              </a:spcBef>
              <a:spcAft>
                <a:spcPts val="0"/>
              </a:spcAft>
              <a:buSzPts val="1500"/>
              <a:buChar char="●"/>
            </a:pPr>
            <a:r>
              <a:rPr lang="en"/>
              <a:t>Written using Siddhi query language.</a:t>
            </a:r>
            <a:endParaRPr/>
          </a:p>
          <a:p>
            <a:pPr indent="-323850" lvl="0" marL="457200" rtl="0" algn="l">
              <a:lnSpc>
                <a:spcPct val="130000"/>
              </a:lnSpc>
              <a:spcBef>
                <a:spcPts val="0"/>
              </a:spcBef>
              <a:spcAft>
                <a:spcPts val="0"/>
              </a:spcAft>
              <a:buSzPts val="1500"/>
              <a:buChar char="●"/>
            </a:pPr>
            <a:r>
              <a:rPr lang="en"/>
              <a:t>These policies apply globally for every API, Application, User,.. etc.</a:t>
            </a:r>
            <a:endParaRPr/>
          </a:p>
          <a:p>
            <a:pPr indent="-323850" lvl="0" marL="457200" rtl="0" algn="l">
              <a:lnSpc>
                <a:spcPct val="130000"/>
              </a:lnSpc>
              <a:spcBef>
                <a:spcPts val="0"/>
              </a:spcBef>
              <a:spcAft>
                <a:spcPts val="0"/>
              </a:spcAft>
              <a:buSzPts val="1500"/>
              <a:buChar char="●"/>
            </a:pPr>
            <a:r>
              <a:rPr lang="en"/>
              <a:t>Custom rate limiting policy contains two major parts </a:t>
            </a:r>
            <a:endParaRPr/>
          </a:p>
          <a:p>
            <a:pPr indent="-222250" lvl="1" marL="742950" rtl="0" algn="l">
              <a:lnSpc>
                <a:spcPct val="130000"/>
              </a:lnSpc>
              <a:spcBef>
                <a:spcPts val="0"/>
              </a:spcBef>
              <a:spcAft>
                <a:spcPts val="0"/>
              </a:spcAft>
              <a:buSzPts val="1400"/>
              <a:buChar char="⦿"/>
            </a:pPr>
            <a:r>
              <a:rPr lang="en"/>
              <a:t>Siddhi query</a:t>
            </a:r>
            <a:endParaRPr/>
          </a:p>
          <a:p>
            <a:pPr indent="-222250" lvl="1" marL="742950" rtl="0" algn="l">
              <a:lnSpc>
                <a:spcPct val="130000"/>
              </a:lnSpc>
              <a:spcBef>
                <a:spcPts val="0"/>
              </a:spcBef>
              <a:spcAft>
                <a:spcPts val="0"/>
              </a:spcAft>
              <a:buSzPts val="1400"/>
              <a:buChar char="⦿"/>
            </a:pPr>
            <a:r>
              <a:rPr lang="en"/>
              <a:t>Key template</a:t>
            </a:r>
            <a:endParaRPr/>
          </a:p>
          <a:p>
            <a:pPr indent="-323850" lvl="0" marL="457200" rtl="0" algn="l">
              <a:lnSpc>
                <a:spcPct val="130000"/>
              </a:lnSpc>
              <a:spcBef>
                <a:spcPts val="0"/>
              </a:spcBef>
              <a:spcAft>
                <a:spcPts val="0"/>
              </a:spcAft>
              <a:buSzPts val="1500"/>
              <a:buChar char="●"/>
            </a:pPr>
            <a:r>
              <a:rPr lang="en"/>
              <a:t>Key templates defines a unique key that needs to be equal to the throttle key in the Siddhi Query </a:t>
            </a:r>
            <a:endParaRPr sz="1600">
              <a:solidFill>
                <a:srgbClr val="595959"/>
              </a:solidFill>
              <a:latin typeface="Roboto"/>
              <a:ea typeface="Roboto"/>
              <a:cs typeface="Roboto"/>
              <a:sym typeface="Roboto"/>
            </a:endParaRPr>
          </a:p>
          <a:p>
            <a:pPr indent="0" lvl="0" marL="457200" rtl="0" algn="ctr">
              <a:lnSpc>
                <a:spcPct val="130000"/>
              </a:lnSpc>
              <a:spcBef>
                <a:spcPts val="600"/>
              </a:spcBef>
              <a:spcAft>
                <a:spcPts val="0"/>
              </a:spcAft>
              <a:buSzPts val="1500"/>
              <a:buNone/>
            </a:pPr>
            <a:r>
              <a:t/>
            </a:r>
            <a:endParaRPr sz="1600">
              <a:solidFill>
                <a:srgbClr val="595959"/>
              </a:solidFill>
              <a:latin typeface="Roboto"/>
              <a:ea typeface="Roboto"/>
              <a:cs typeface="Roboto"/>
              <a:sym typeface="Roboto"/>
            </a:endParaRPr>
          </a:p>
          <a:p>
            <a:pPr indent="0" lvl="0" marL="457200" rtl="0" algn="ctr">
              <a:lnSpc>
                <a:spcPct val="130000"/>
              </a:lnSpc>
              <a:spcBef>
                <a:spcPts val="1000"/>
              </a:spcBef>
              <a:spcAft>
                <a:spcPts val="0"/>
              </a:spcAft>
              <a:buSzPts val="1500"/>
              <a:buNone/>
            </a:pPr>
            <a:r>
              <a:rPr lang="en" u="sng">
                <a:solidFill>
                  <a:schemeClr val="hlink"/>
                </a:solidFill>
                <a:hlinkClick r:id="rId3"/>
              </a:rPr>
              <a:t>Custom Rate Limiting</a:t>
            </a:r>
            <a:endParaRPr sz="1600">
              <a:solidFill>
                <a:srgbClr val="595959"/>
              </a:solidFill>
              <a:latin typeface="Roboto"/>
              <a:ea typeface="Roboto"/>
              <a:cs typeface="Roboto"/>
              <a:sym typeface="Roboto"/>
            </a:endParaRPr>
          </a:p>
          <a:p>
            <a:pPr indent="0" lvl="0" marL="0" rtl="0" algn="l">
              <a:lnSpc>
                <a:spcPct val="130000"/>
              </a:lnSpc>
              <a:spcBef>
                <a:spcPts val="1000"/>
              </a:spcBef>
              <a:spcAft>
                <a:spcPts val="0"/>
              </a:spcAft>
              <a:buSzPts val="1500"/>
              <a:buNone/>
            </a:pPr>
            <a:r>
              <a:t/>
            </a:r>
            <a:endParaRPr/>
          </a:p>
          <a:p>
            <a:pPr indent="0" lvl="0" marL="0" rtl="0" algn="l">
              <a:lnSpc>
                <a:spcPct val="130000"/>
              </a:lnSpc>
              <a:spcBef>
                <a:spcPts val="600"/>
              </a:spcBef>
              <a:spcAft>
                <a:spcPts val="0"/>
              </a:spcAft>
              <a:buClr>
                <a:schemeClr val="dk1"/>
              </a:buClr>
              <a:buSzPts val="1100"/>
              <a:buFont typeface="Arial"/>
              <a:buNone/>
            </a:pPr>
            <a:r>
              <a:t/>
            </a:r>
            <a:endParaRPr/>
          </a:p>
          <a:p>
            <a:pPr indent="0" lvl="0" marL="0" rtl="0" algn="l">
              <a:lnSpc>
                <a:spcPct val="130000"/>
              </a:lnSpc>
              <a:spcBef>
                <a:spcPts val="600"/>
              </a:spcBef>
              <a:spcAft>
                <a:spcPts val="0"/>
              </a:spcAft>
              <a:buSzPts val="1500"/>
              <a:buNone/>
            </a:pPr>
            <a:r>
              <a:t/>
            </a:r>
            <a:endParaRPr/>
          </a:p>
        </p:txBody>
      </p:sp>
      <p:sp>
        <p:nvSpPr>
          <p:cNvPr id="413" name="Google Shape;413;p5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Custom Policies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600"/>
              </a:spcBef>
              <a:spcAft>
                <a:spcPts val="0"/>
              </a:spcAft>
              <a:buClr>
                <a:schemeClr val="dk1"/>
              </a:buClr>
              <a:buSzPts val="1100"/>
              <a:buFont typeface="Arial"/>
              <a:buNone/>
            </a:pPr>
            <a:r>
              <a:rPr lang="en"/>
              <a:t>Rate Limiting allows you to control the number of successful hits to an API during a given period, typically in cases such as the following:</a:t>
            </a:r>
            <a:endParaRPr/>
          </a:p>
          <a:p>
            <a:pPr indent="-323850" lvl="0" marL="457200" rtl="0" algn="l">
              <a:lnSpc>
                <a:spcPct val="130000"/>
              </a:lnSpc>
              <a:spcBef>
                <a:spcPts val="600"/>
              </a:spcBef>
              <a:spcAft>
                <a:spcPts val="0"/>
              </a:spcAft>
              <a:buSzPts val="1500"/>
              <a:buChar char="●"/>
            </a:pPr>
            <a:r>
              <a:rPr lang="en"/>
              <a:t>To protect your APIs from common types of security attacks such as certain types of denial of service (DOS) attacks.</a:t>
            </a:r>
            <a:endParaRPr/>
          </a:p>
          <a:p>
            <a:pPr indent="-323850" lvl="0" marL="457200" rtl="0" algn="l">
              <a:lnSpc>
                <a:spcPct val="130000"/>
              </a:lnSpc>
              <a:spcBef>
                <a:spcPts val="0"/>
              </a:spcBef>
              <a:spcAft>
                <a:spcPts val="0"/>
              </a:spcAft>
              <a:buSzPts val="1500"/>
              <a:buChar char="●"/>
            </a:pPr>
            <a:r>
              <a:rPr lang="en"/>
              <a:t>To regulate traffic according to infrastructure availability.</a:t>
            </a:r>
            <a:endParaRPr/>
          </a:p>
          <a:p>
            <a:pPr indent="-323850" lvl="0" marL="457200" rtl="0" algn="l">
              <a:lnSpc>
                <a:spcPct val="130000"/>
              </a:lnSpc>
              <a:spcBef>
                <a:spcPts val="0"/>
              </a:spcBef>
              <a:spcAft>
                <a:spcPts val="0"/>
              </a:spcAft>
              <a:buSzPts val="1500"/>
              <a:buChar char="●"/>
            </a:pPr>
            <a:r>
              <a:rPr lang="en"/>
              <a:t>To make an API, application, or a resource available to a consumer at different levels of service, usually for monetization purposes.</a:t>
            </a:r>
            <a:endParaRPr/>
          </a:p>
          <a:p>
            <a:pPr indent="0" lvl="0" marL="0" rtl="0" algn="l">
              <a:lnSpc>
                <a:spcPct val="130000"/>
              </a:lnSpc>
              <a:spcBef>
                <a:spcPts val="600"/>
              </a:spcBef>
              <a:spcAft>
                <a:spcPts val="0"/>
              </a:spcAft>
              <a:buClr>
                <a:schemeClr val="dk1"/>
              </a:buClr>
              <a:buSzPts val="1100"/>
              <a:buFont typeface="Arial"/>
              <a:buNone/>
            </a:pPr>
            <a:r>
              <a:t/>
            </a:r>
            <a:endParaRPr/>
          </a:p>
          <a:p>
            <a:pPr indent="0" lvl="0" marL="0" rtl="0" algn="l">
              <a:lnSpc>
                <a:spcPct val="130000"/>
              </a:lnSpc>
              <a:spcBef>
                <a:spcPts val="600"/>
              </a:spcBef>
              <a:spcAft>
                <a:spcPts val="0"/>
              </a:spcAft>
              <a:buSzPts val="1500"/>
              <a:buNone/>
            </a:pPr>
            <a:r>
              <a:t/>
            </a:r>
            <a:endParaRPr/>
          </a:p>
        </p:txBody>
      </p:sp>
      <p:sp>
        <p:nvSpPr>
          <p:cNvPr id="177" name="Google Shape;177;p2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What is Rate Limiting?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1"/>
          <p:cNvPicPr preferRelativeResize="0"/>
          <p:nvPr/>
        </p:nvPicPr>
        <p:blipFill rotWithShape="1">
          <a:blip r:embed="rId3">
            <a:alphaModFix/>
          </a:blip>
          <a:srcRect b="0" l="0" r="0" t="0"/>
          <a:stretch/>
        </p:blipFill>
        <p:spPr>
          <a:xfrm>
            <a:off x="734925" y="239600"/>
            <a:ext cx="6692200" cy="47296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Rate Limiting Policies Applicable at Different Levels</a:t>
            </a:r>
            <a:endParaRPr/>
          </a:p>
        </p:txBody>
      </p:sp>
      <p:pic>
        <p:nvPicPr>
          <p:cNvPr id="424" name="Google Shape;424;p52"/>
          <p:cNvPicPr preferRelativeResize="0"/>
          <p:nvPr/>
        </p:nvPicPr>
        <p:blipFill rotWithShape="1">
          <a:blip r:embed="rId3">
            <a:alphaModFix/>
          </a:blip>
          <a:srcRect b="0" l="0" r="0" t="0"/>
          <a:stretch/>
        </p:blipFill>
        <p:spPr>
          <a:xfrm>
            <a:off x="152400" y="1044725"/>
            <a:ext cx="8839193" cy="258356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3000"/>
              <a:buNone/>
            </a:pPr>
            <a:r>
              <a:rPr lang="en"/>
              <a:t>Deployment Architecture - Active-Active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p:nvPr/>
        </p:nvSpPr>
        <p:spPr>
          <a:xfrm>
            <a:off x="4753394" y="1147875"/>
            <a:ext cx="1809600" cy="345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35" name="Google Shape;435;p54"/>
          <p:cNvSpPr/>
          <p:nvPr/>
        </p:nvSpPr>
        <p:spPr>
          <a:xfrm>
            <a:off x="4969326" y="1404555"/>
            <a:ext cx="1392300" cy="11244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TM (Active)</a:t>
            </a:r>
            <a:endParaRPr b="0" i="0" sz="1400" u="none" cap="none" strike="noStrike">
              <a:solidFill>
                <a:srgbClr val="000000"/>
              </a:solidFill>
              <a:latin typeface="Roboto"/>
              <a:ea typeface="Roboto"/>
              <a:cs typeface="Roboto"/>
              <a:sym typeface="Roboto"/>
            </a:endParaRPr>
          </a:p>
        </p:txBody>
      </p:sp>
      <p:sp>
        <p:nvSpPr>
          <p:cNvPr id="436" name="Google Shape;436;p54"/>
          <p:cNvSpPr/>
          <p:nvPr/>
        </p:nvSpPr>
        <p:spPr>
          <a:xfrm>
            <a:off x="4969326" y="3195299"/>
            <a:ext cx="1392300" cy="11244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TM (Active)</a:t>
            </a:r>
            <a:endParaRPr b="0" i="0" sz="1400" u="none" cap="none" strike="noStrike">
              <a:solidFill>
                <a:srgbClr val="000000"/>
              </a:solidFill>
              <a:latin typeface="Roboto"/>
              <a:ea typeface="Roboto"/>
              <a:cs typeface="Roboto"/>
              <a:sym typeface="Roboto"/>
            </a:endParaRPr>
          </a:p>
        </p:txBody>
      </p:sp>
      <p:sp>
        <p:nvSpPr>
          <p:cNvPr id="437" name="Google Shape;437;p54"/>
          <p:cNvSpPr/>
          <p:nvPr/>
        </p:nvSpPr>
        <p:spPr>
          <a:xfrm>
            <a:off x="806200" y="1404555"/>
            <a:ext cx="1392300" cy="11244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GW1</a:t>
            </a:r>
            <a:endParaRPr b="0" i="0" sz="1400" u="none" cap="none" strike="noStrike">
              <a:solidFill>
                <a:srgbClr val="FFFFFF"/>
              </a:solidFill>
              <a:latin typeface="Roboto"/>
              <a:ea typeface="Roboto"/>
              <a:cs typeface="Roboto"/>
              <a:sym typeface="Roboto"/>
            </a:endParaRPr>
          </a:p>
        </p:txBody>
      </p:sp>
      <p:sp>
        <p:nvSpPr>
          <p:cNvPr id="438" name="Google Shape;438;p54"/>
          <p:cNvSpPr/>
          <p:nvPr/>
        </p:nvSpPr>
        <p:spPr>
          <a:xfrm>
            <a:off x="806200" y="3195299"/>
            <a:ext cx="1392300" cy="11244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GW2</a:t>
            </a:r>
            <a:endParaRPr b="0" i="0" sz="1400" u="none" cap="none" strike="noStrike">
              <a:solidFill>
                <a:srgbClr val="FFFFFF"/>
              </a:solidFill>
              <a:latin typeface="Roboto"/>
              <a:ea typeface="Roboto"/>
              <a:cs typeface="Roboto"/>
              <a:sym typeface="Roboto"/>
            </a:endParaRPr>
          </a:p>
        </p:txBody>
      </p:sp>
      <p:sp>
        <p:nvSpPr>
          <p:cNvPr id="439" name="Google Shape;439;p54"/>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Deployment Architecture : Active-Active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p:nvPr/>
        </p:nvSpPr>
        <p:spPr>
          <a:xfrm>
            <a:off x="4357075" y="964000"/>
            <a:ext cx="1788600" cy="3329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45" name="Google Shape;445;p55"/>
          <p:cNvSpPr/>
          <p:nvPr/>
        </p:nvSpPr>
        <p:spPr>
          <a:xfrm>
            <a:off x="4570500" y="121155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TM (Active)</a:t>
            </a:r>
            <a:endParaRPr b="0" i="0" sz="1400" u="none" cap="none" strike="noStrike">
              <a:solidFill>
                <a:srgbClr val="000000"/>
              </a:solidFill>
              <a:latin typeface="Roboto"/>
              <a:ea typeface="Roboto"/>
              <a:cs typeface="Roboto"/>
              <a:sym typeface="Roboto"/>
            </a:endParaRPr>
          </a:p>
        </p:txBody>
      </p:sp>
      <p:sp>
        <p:nvSpPr>
          <p:cNvPr id="446" name="Google Shape;446;p55"/>
          <p:cNvSpPr/>
          <p:nvPr/>
        </p:nvSpPr>
        <p:spPr>
          <a:xfrm>
            <a:off x="4570500" y="293860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TM (Active)</a:t>
            </a:r>
            <a:endParaRPr b="0" i="0" sz="1400" u="none" cap="none" strike="noStrike">
              <a:solidFill>
                <a:srgbClr val="000000"/>
              </a:solidFill>
              <a:latin typeface="Roboto"/>
              <a:ea typeface="Roboto"/>
              <a:cs typeface="Roboto"/>
              <a:sym typeface="Roboto"/>
            </a:endParaRPr>
          </a:p>
        </p:txBody>
      </p:sp>
      <p:sp>
        <p:nvSpPr>
          <p:cNvPr id="447" name="Google Shape;447;p55"/>
          <p:cNvSpPr/>
          <p:nvPr/>
        </p:nvSpPr>
        <p:spPr>
          <a:xfrm>
            <a:off x="455700" y="121155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GW1</a:t>
            </a:r>
            <a:endParaRPr b="0" i="0" sz="1400" u="none" cap="none" strike="noStrike">
              <a:solidFill>
                <a:schemeClr val="accent6"/>
              </a:solidFill>
              <a:latin typeface="Roboto"/>
              <a:ea typeface="Roboto"/>
              <a:cs typeface="Roboto"/>
              <a:sym typeface="Roboto"/>
            </a:endParaRPr>
          </a:p>
        </p:txBody>
      </p:sp>
      <p:sp>
        <p:nvSpPr>
          <p:cNvPr id="448" name="Google Shape;448;p55"/>
          <p:cNvSpPr/>
          <p:nvPr/>
        </p:nvSpPr>
        <p:spPr>
          <a:xfrm>
            <a:off x="455700" y="293860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GW2</a:t>
            </a:r>
            <a:endParaRPr b="0" i="0" sz="1400" u="none" cap="none" strike="noStrike">
              <a:solidFill>
                <a:schemeClr val="accent6"/>
              </a:solidFill>
              <a:latin typeface="Roboto"/>
              <a:ea typeface="Roboto"/>
              <a:cs typeface="Roboto"/>
              <a:sym typeface="Roboto"/>
            </a:endParaRPr>
          </a:p>
        </p:txBody>
      </p:sp>
      <p:cxnSp>
        <p:nvCxnSpPr>
          <p:cNvPr id="449" name="Google Shape;449;p55"/>
          <p:cNvCxnSpPr>
            <a:stCxn id="447" idx="3"/>
            <a:endCxn id="445" idx="1"/>
          </p:cNvCxnSpPr>
          <p:nvPr/>
        </p:nvCxnSpPr>
        <p:spPr>
          <a:xfrm>
            <a:off x="1831800" y="175380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450" name="Google Shape;450;p55"/>
          <p:cNvCxnSpPr>
            <a:endCxn id="445" idx="1"/>
          </p:cNvCxnSpPr>
          <p:nvPr/>
        </p:nvCxnSpPr>
        <p:spPr>
          <a:xfrm flipH="1" rot="10800000">
            <a:off x="1831800" y="1753800"/>
            <a:ext cx="2738700" cy="1727100"/>
          </a:xfrm>
          <a:prstGeom prst="straightConnector1">
            <a:avLst/>
          </a:prstGeom>
          <a:noFill/>
          <a:ln cap="flat" cmpd="sng" w="19050">
            <a:solidFill>
              <a:schemeClr val="accent5"/>
            </a:solidFill>
            <a:prstDash val="solid"/>
            <a:round/>
            <a:headEnd len="sm" w="sm" type="none"/>
            <a:tailEnd len="med" w="med" type="triangle"/>
          </a:ln>
        </p:spPr>
      </p:cxnSp>
      <p:cxnSp>
        <p:nvCxnSpPr>
          <p:cNvPr id="451" name="Google Shape;451;p55"/>
          <p:cNvCxnSpPr/>
          <p:nvPr/>
        </p:nvCxnSpPr>
        <p:spPr>
          <a:xfrm flipH="1" rot="10800000">
            <a:off x="6480000" y="991300"/>
            <a:ext cx="636000" cy="2400"/>
          </a:xfrm>
          <a:prstGeom prst="straightConnector1">
            <a:avLst/>
          </a:prstGeom>
          <a:noFill/>
          <a:ln cap="flat" cmpd="sng" w="19050">
            <a:solidFill>
              <a:schemeClr val="accent5"/>
            </a:solidFill>
            <a:prstDash val="solid"/>
            <a:round/>
            <a:headEnd len="sm" w="sm" type="none"/>
            <a:tailEnd len="med" w="med" type="triangle"/>
          </a:ln>
        </p:spPr>
      </p:cxnSp>
      <p:sp>
        <p:nvSpPr>
          <p:cNvPr id="452" name="Google Shape;452;p55"/>
          <p:cNvSpPr txBox="1"/>
          <p:nvPr/>
        </p:nvSpPr>
        <p:spPr>
          <a:xfrm>
            <a:off x="7211050" y="8498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publishing (Active)</a:t>
            </a:r>
            <a:endParaRPr b="0" i="0" sz="1000" u="none" cap="none" strike="noStrike">
              <a:solidFill>
                <a:srgbClr val="000000"/>
              </a:solidFill>
              <a:latin typeface="Roboto"/>
              <a:ea typeface="Roboto"/>
              <a:cs typeface="Roboto"/>
              <a:sym typeface="Roboto"/>
            </a:endParaRPr>
          </a:p>
        </p:txBody>
      </p:sp>
      <p:cxnSp>
        <p:nvCxnSpPr>
          <p:cNvPr id="453" name="Google Shape;453;p55"/>
          <p:cNvCxnSpPr/>
          <p:nvPr/>
        </p:nvCxnSpPr>
        <p:spPr>
          <a:xfrm flipH="1" rot="10800000">
            <a:off x="6480000" y="1219900"/>
            <a:ext cx="636000" cy="2400"/>
          </a:xfrm>
          <a:prstGeom prst="straightConnector1">
            <a:avLst/>
          </a:prstGeom>
          <a:noFill/>
          <a:ln cap="flat" cmpd="sng" w="19050">
            <a:solidFill>
              <a:schemeClr val="accent5"/>
            </a:solidFill>
            <a:prstDash val="dash"/>
            <a:round/>
            <a:headEnd len="sm" w="sm" type="none"/>
            <a:tailEnd len="med" w="med" type="triangle"/>
          </a:ln>
        </p:spPr>
      </p:cxnSp>
      <p:sp>
        <p:nvSpPr>
          <p:cNvPr id="454" name="Google Shape;454;p55"/>
          <p:cNvSpPr txBox="1"/>
          <p:nvPr/>
        </p:nvSpPr>
        <p:spPr>
          <a:xfrm>
            <a:off x="7211050" y="1078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publishing (Failover)</a:t>
            </a:r>
            <a:endParaRPr b="0" i="0" sz="1000" u="none" cap="none" strike="noStrike">
              <a:solidFill>
                <a:srgbClr val="000000"/>
              </a:solidFill>
              <a:latin typeface="Roboto"/>
              <a:ea typeface="Roboto"/>
              <a:cs typeface="Roboto"/>
              <a:sym typeface="Roboto"/>
            </a:endParaRPr>
          </a:p>
        </p:txBody>
      </p:sp>
      <p:cxnSp>
        <p:nvCxnSpPr>
          <p:cNvPr id="455" name="Google Shape;455;p55"/>
          <p:cNvCxnSpPr/>
          <p:nvPr/>
        </p:nvCxnSpPr>
        <p:spPr>
          <a:xfrm>
            <a:off x="1831800" y="348085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456" name="Google Shape;456;p55"/>
          <p:cNvCxnSpPr>
            <a:stCxn id="447" idx="3"/>
            <a:endCxn id="446" idx="1"/>
          </p:cNvCxnSpPr>
          <p:nvPr/>
        </p:nvCxnSpPr>
        <p:spPr>
          <a:xfrm>
            <a:off x="1831800" y="1753800"/>
            <a:ext cx="2738700" cy="1727100"/>
          </a:xfrm>
          <a:prstGeom prst="straightConnector1">
            <a:avLst/>
          </a:prstGeom>
          <a:noFill/>
          <a:ln cap="flat" cmpd="sng" w="19050">
            <a:solidFill>
              <a:schemeClr val="accent5"/>
            </a:solidFill>
            <a:prstDash val="solid"/>
            <a:round/>
            <a:headEnd len="sm" w="sm" type="none"/>
            <a:tailEnd len="med" w="med" type="triangle"/>
          </a:ln>
        </p:spPr>
      </p:cxnSp>
      <p:sp>
        <p:nvSpPr>
          <p:cNvPr id="457" name="Google Shape;457;p5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Deployment Architecture: Active-Active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p:nvPr/>
        </p:nvSpPr>
        <p:spPr>
          <a:xfrm>
            <a:off x="4357075" y="964000"/>
            <a:ext cx="1788600" cy="3329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6"/>
          <p:cNvSpPr/>
          <p:nvPr/>
        </p:nvSpPr>
        <p:spPr>
          <a:xfrm>
            <a:off x="4570500" y="121155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6"/>
          <p:cNvSpPr/>
          <p:nvPr/>
        </p:nvSpPr>
        <p:spPr>
          <a:xfrm>
            <a:off x="4570500" y="293860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6"/>
          <p:cNvSpPr/>
          <p:nvPr/>
        </p:nvSpPr>
        <p:spPr>
          <a:xfrm>
            <a:off x="455700" y="121155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GW1</a:t>
            </a:r>
            <a:endParaRPr b="0" i="0" sz="1400" u="none" cap="none" strike="noStrike">
              <a:solidFill>
                <a:srgbClr val="FFFFFF"/>
              </a:solidFill>
              <a:latin typeface="Roboto"/>
              <a:ea typeface="Roboto"/>
              <a:cs typeface="Roboto"/>
              <a:sym typeface="Roboto"/>
            </a:endParaRPr>
          </a:p>
        </p:txBody>
      </p:sp>
      <p:sp>
        <p:nvSpPr>
          <p:cNvPr id="466" name="Google Shape;466;p56"/>
          <p:cNvSpPr/>
          <p:nvPr/>
        </p:nvSpPr>
        <p:spPr>
          <a:xfrm>
            <a:off x="455700" y="293860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GW2</a:t>
            </a:r>
            <a:endParaRPr b="0" i="0" sz="1400" u="none" cap="none" strike="noStrike">
              <a:solidFill>
                <a:srgbClr val="FFFFFF"/>
              </a:solidFill>
              <a:latin typeface="Roboto"/>
              <a:ea typeface="Roboto"/>
              <a:cs typeface="Roboto"/>
              <a:sym typeface="Roboto"/>
            </a:endParaRPr>
          </a:p>
        </p:txBody>
      </p:sp>
      <p:cxnSp>
        <p:nvCxnSpPr>
          <p:cNvPr id="467" name="Google Shape;467;p56"/>
          <p:cNvCxnSpPr>
            <a:stCxn id="465" idx="3"/>
            <a:endCxn id="463" idx="1"/>
          </p:cNvCxnSpPr>
          <p:nvPr/>
        </p:nvCxnSpPr>
        <p:spPr>
          <a:xfrm>
            <a:off x="1831800" y="175380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468" name="Google Shape;468;p56"/>
          <p:cNvCxnSpPr>
            <a:endCxn id="463" idx="1"/>
          </p:cNvCxnSpPr>
          <p:nvPr/>
        </p:nvCxnSpPr>
        <p:spPr>
          <a:xfrm flipH="1" rot="10800000">
            <a:off x="1831800" y="1753800"/>
            <a:ext cx="2738700" cy="1727100"/>
          </a:xfrm>
          <a:prstGeom prst="straightConnector1">
            <a:avLst/>
          </a:prstGeom>
          <a:noFill/>
          <a:ln cap="flat" cmpd="sng" w="19050">
            <a:solidFill>
              <a:schemeClr val="accent5"/>
            </a:solidFill>
            <a:prstDash val="solid"/>
            <a:round/>
            <a:headEnd len="sm" w="sm" type="none"/>
            <a:tailEnd len="med" w="med" type="triangle"/>
          </a:ln>
        </p:spPr>
      </p:cxnSp>
      <p:cxnSp>
        <p:nvCxnSpPr>
          <p:cNvPr id="469" name="Google Shape;469;p56"/>
          <p:cNvCxnSpPr/>
          <p:nvPr/>
        </p:nvCxnSpPr>
        <p:spPr>
          <a:xfrm flipH="1" rot="10800000">
            <a:off x="6480000" y="991300"/>
            <a:ext cx="636000" cy="2400"/>
          </a:xfrm>
          <a:prstGeom prst="straightConnector1">
            <a:avLst/>
          </a:prstGeom>
          <a:noFill/>
          <a:ln cap="flat" cmpd="sng" w="19050">
            <a:solidFill>
              <a:schemeClr val="accent5"/>
            </a:solidFill>
            <a:prstDash val="solid"/>
            <a:round/>
            <a:headEnd len="sm" w="sm" type="none"/>
            <a:tailEnd len="med" w="med" type="triangle"/>
          </a:ln>
        </p:spPr>
      </p:cxnSp>
      <p:sp>
        <p:nvSpPr>
          <p:cNvPr id="470" name="Google Shape;470;p56"/>
          <p:cNvSpPr txBox="1"/>
          <p:nvPr/>
        </p:nvSpPr>
        <p:spPr>
          <a:xfrm>
            <a:off x="7211050" y="8498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publishing (Active)</a:t>
            </a:r>
            <a:endParaRPr b="0" i="0" sz="1000" u="none" cap="none" strike="noStrike">
              <a:solidFill>
                <a:srgbClr val="000000"/>
              </a:solidFill>
              <a:latin typeface="Roboto"/>
              <a:ea typeface="Roboto"/>
              <a:cs typeface="Roboto"/>
              <a:sym typeface="Roboto"/>
            </a:endParaRPr>
          </a:p>
        </p:txBody>
      </p:sp>
      <p:cxnSp>
        <p:nvCxnSpPr>
          <p:cNvPr id="471" name="Google Shape;471;p56"/>
          <p:cNvCxnSpPr/>
          <p:nvPr/>
        </p:nvCxnSpPr>
        <p:spPr>
          <a:xfrm flipH="1" rot="10800000">
            <a:off x="6480000" y="1219900"/>
            <a:ext cx="636000" cy="2400"/>
          </a:xfrm>
          <a:prstGeom prst="straightConnector1">
            <a:avLst/>
          </a:prstGeom>
          <a:noFill/>
          <a:ln cap="flat" cmpd="sng" w="19050">
            <a:solidFill>
              <a:schemeClr val="accent5"/>
            </a:solidFill>
            <a:prstDash val="dash"/>
            <a:round/>
            <a:headEnd len="sm" w="sm" type="none"/>
            <a:tailEnd len="med" w="med" type="triangle"/>
          </a:ln>
        </p:spPr>
      </p:cxnSp>
      <p:sp>
        <p:nvSpPr>
          <p:cNvPr id="472" name="Google Shape;472;p56"/>
          <p:cNvSpPr txBox="1"/>
          <p:nvPr/>
        </p:nvSpPr>
        <p:spPr>
          <a:xfrm>
            <a:off x="7211050" y="1078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publishing (Failover)</a:t>
            </a:r>
            <a:endParaRPr b="0" i="0" sz="1000" u="none" cap="none" strike="noStrike">
              <a:solidFill>
                <a:srgbClr val="000000"/>
              </a:solidFill>
              <a:latin typeface="Roboto"/>
              <a:ea typeface="Roboto"/>
              <a:cs typeface="Roboto"/>
              <a:sym typeface="Roboto"/>
            </a:endParaRPr>
          </a:p>
        </p:txBody>
      </p:sp>
      <p:cxnSp>
        <p:nvCxnSpPr>
          <p:cNvPr id="473" name="Google Shape;473;p56"/>
          <p:cNvCxnSpPr/>
          <p:nvPr/>
        </p:nvCxnSpPr>
        <p:spPr>
          <a:xfrm flipH="1" rot="10800000">
            <a:off x="6480000" y="1448500"/>
            <a:ext cx="636000" cy="2400"/>
          </a:xfrm>
          <a:prstGeom prst="straightConnector1">
            <a:avLst/>
          </a:prstGeom>
          <a:noFill/>
          <a:ln cap="flat" cmpd="sng" w="19050">
            <a:solidFill>
              <a:srgbClr val="CC0000"/>
            </a:solidFill>
            <a:prstDash val="solid"/>
            <a:round/>
            <a:headEnd len="sm" w="sm" type="none"/>
            <a:tailEnd len="med" w="med" type="triangle"/>
          </a:ln>
        </p:spPr>
      </p:cxnSp>
      <p:sp>
        <p:nvSpPr>
          <p:cNvPr id="474" name="Google Shape;474;p56"/>
          <p:cNvSpPr txBox="1"/>
          <p:nvPr/>
        </p:nvSpPr>
        <p:spPr>
          <a:xfrm>
            <a:off x="7211050" y="13070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syncing</a:t>
            </a:r>
            <a:endParaRPr b="0" i="0" sz="1000" u="none" cap="none" strike="noStrike">
              <a:solidFill>
                <a:srgbClr val="000000"/>
              </a:solidFill>
              <a:latin typeface="Roboto"/>
              <a:ea typeface="Roboto"/>
              <a:cs typeface="Roboto"/>
              <a:sym typeface="Roboto"/>
            </a:endParaRPr>
          </a:p>
        </p:txBody>
      </p:sp>
      <p:sp>
        <p:nvSpPr>
          <p:cNvPr id="475" name="Google Shape;475;p56"/>
          <p:cNvSpPr/>
          <p:nvPr/>
        </p:nvSpPr>
        <p:spPr>
          <a:xfrm>
            <a:off x="4686875" y="1338200"/>
            <a:ext cx="513600" cy="818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Roboto"/>
                <a:ea typeface="Roboto"/>
                <a:cs typeface="Roboto"/>
                <a:sym typeface="Roboto"/>
              </a:rPr>
              <a:t> SE</a:t>
            </a:r>
            <a:endParaRPr b="0" i="0" sz="1400" u="none" cap="none" strike="noStrike">
              <a:solidFill>
                <a:schemeClr val="lt2"/>
              </a:solidFill>
              <a:latin typeface="Roboto"/>
              <a:ea typeface="Roboto"/>
              <a:cs typeface="Roboto"/>
              <a:sym typeface="Roboto"/>
            </a:endParaRPr>
          </a:p>
        </p:txBody>
      </p:sp>
      <p:sp>
        <p:nvSpPr>
          <p:cNvPr id="476" name="Google Shape;476;p56"/>
          <p:cNvSpPr/>
          <p:nvPr/>
        </p:nvSpPr>
        <p:spPr>
          <a:xfrm>
            <a:off x="5296475" y="1338200"/>
            <a:ext cx="513600" cy="818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BR</a:t>
            </a:r>
            <a:endParaRPr b="0" i="0" sz="1400" u="none" cap="none" strike="noStrike">
              <a:solidFill>
                <a:srgbClr val="000000"/>
              </a:solidFill>
              <a:latin typeface="Roboto"/>
              <a:ea typeface="Roboto"/>
              <a:cs typeface="Roboto"/>
              <a:sym typeface="Roboto"/>
            </a:endParaRPr>
          </a:p>
        </p:txBody>
      </p:sp>
      <p:sp>
        <p:nvSpPr>
          <p:cNvPr id="477" name="Google Shape;477;p56"/>
          <p:cNvSpPr/>
          <p:nvPr/>
        </p:nvSpPr>
        <p:spPr>
          <a:xfrm>
            <a:off x="4686875" y="3090800"/>
            <a:ext cx="513600" cy="818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Roboto"/>
                <a:ea typeface="Roboto"/>
                <a:cs typeface="Roboto"/>
                <a:sym typeface="Roboto"/>
              </a:rPr>
              <a:t> SE</a:t>
            </a:r>
            <a:endParaRPr b="0" i="0" sz="1400" u="none" cap="none" strike="noStrike">
              <a:solidFill>
                <a:schemeClr val="lt2"/>
              </a:solidFill>
              <a:latin typeface="Roboto"/>
              <a:ea typeface="Roboto"/>
              <a:cs typeface="Roboto"/>
              <a:sym typeface="Roboto"/>
            </a:endParaRPr>
          </a:p>
        </p:txBody>
      </p:sp>
      <p:sp>
        <p:nvSpPr>
          <p:cNvPr id="478" name="Google Shape;478;p56"/>
          <p:cNvSpPr/>
          <p:nvPr/>
        </p:nvSpPr>
        <p:spPr>
          <a:xfrm>
            <a:off x="5296475" y="3090800"/>
            <a:ext cx="513600" cy="818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BR</a:t>
            </a:r>
            <a:endParaRPr b="0" i="0" sz="1400" u="none" cap="none" strike="noStrike">
              <a:solidFill>
                <a:srgbClr val="000000"/>
              </a:solidFill>
              <a:latin typeface="Roboto"/>
              <a:ea typeface="Roboto"/>
              <a:cs typeface="Roboto"/>
              <a:sym typeface="Roboto"/>
            </a:endParaRPr>
          </a:p>
        </p:txBody>
      </p:sp>
      <p:sp>
        <p:nvSpPr>
          <p:cNvPr id="479" name="Google Shape;479;p56"/>
          <p:cNvSpPr txBox="1"/>
          <p:nvPr/>
        </p:nvSpPr>
        <p:spPr>
          <a:xfrm>
            <a:off x="7211050" y="16118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Siddhi </a:t>
            </a:r>
            <a:r>
              <a:rPr lang="en" sz="1000">
                <a:latin typeface="Roboto"/>
                <a:ea typeface="Roboto"/>
                <a:cs typeface="Roboto"/>
                <a:sym typeface="Roboto"/>
              </a:rPr>
              <a:t>E</a:t>
            </a:r>
            <a:r>
              <a:rPr b="0" i="0" lang="en" sz="1000" u="none" cap="none" strike="noStrike">
                <a:solidFill>
                  <a:srgbClr val="000000"/>
                </a:solidFill>
                <a:latin typeface="Roboto"/>
                <a:ea typeface="Roboto"/>
                <a:cs typeface="Roboto"/>
                <a:sym typeface="Roboto"/>
              </a:rPr>
              <a:t>ngine</a:t>
            </a:r>
            <a:endParaRPr b="0" i="0" sz="1000" u="none" cap="none" strike="noStrike">
              <a:solidFill>
                <a:srgbClr val="000000"/>
              </a:solidFill>
              <a:latin typeface="Roboto"/>
              <a:ea typeface="Roboto"/>
              <a:cs typeface="Roboto"/>
              <a:sym typeface="Roboto"/>
            </a:endParaRPr>
          </a:p>
        </p:txBody>
      </p:sp>
      <p:sp>
        <p:nvSpPr>
          <p:cNvPr id="480" name="Google Shape;480;p56"/>
          <p:cNvSpPr/>
          <p:nvPr/>
        </p:nvSpPr>
        <p:spPr>
          <a:xfrm>
            <a:off x="6536050" y="1655050"/>
            <a:ext cx="459300" cy="209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SE</a:t>
            </a:r>
            <a:endParaRPr b="0" i="0" sz="1200" u="none" cap="none" strike="noStrike">
              <a:solidFill>
                <a:srgbClr val="000000"/>
              </a:solidFill>
              <a:latin typeface="Roboto"/>
              <a:ea typeface="Roboto"/>
              <a:cs typeface="Roboto"/>
              <a:sym typeface="Roboto"/>
            </a:endParaRPr>
          </a:p>
        </p:txBody>
      </p:sp>
      <p:sp>
        <p:nvSpPr>
          <p:cNvPr id="481" name="Google Shape;481;p56"/>
          <p:cNvSpPr txBox="1"/>
          <p:nvPr/>
        </p:nvSpPr>
        <p:spPr>
          <a:xfrm>
            <a:off x="7211050" y="19166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Message Broker</a:t>
            </a:r>
            <a:endParaRPr b="0" i="0" sz="1000" u="none" cap="none" strike="noStrike">
              <a:solidFill>
                <a:srgbClr val="000000"/>
              </a:solidFill>
              <a:latin typeface="Roboto"/>
              <a:ea typeface="Roboto"/>
              <a:cs typeface="Roboto"/>
              <a:sym typeface="Roboto"/>
            </a:endParaRPr>
          </a:p>
        </p:txBody>
      </p:sp>
      <p:sp>
        <p:nvSpPr>
          <p:cNvPr id="482" name="Google Shape;482;p56"/>
          <p:cNvSpPr/>
          <p:nvPr/>
        </p:nvSpPr>
        <p:spPr>
          <a:xfrm>
            <a:off x="6536100" y="1959850"/>
            <a:ext cx="459300" cy="2097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BR</a:t>
            </a:r>
            <a:endParaRPr b="0" i="0" sz="1200" u="none" cap="none" strike="noStrike">
              <a:solidFill>
                <a:srgbClr val="000000"/>
              </a:solidFill>
              <a:latin typeface="Roboto"/>
              <a:ea typeface="Roboto"/>
              <a:cs typeface="Roboto"/>
              <a:sym typeface="Roboto"/>
            </a:endParaRPr>
          </a:p>
        </p:txBody>
      </p:sp>
      <p:cxnSp>
        <p:nvCxnSpPr>
          <p:cNvPr id="483" name="Google Shape;483;p56"/>
          <p:cNvCxnSpPr/>
          <p:nvPr/>
        </p:nvCxnSpPr>
        <p:spPr>
          <a:xfrm>
            <a:off x="1831800" y="348085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484" name="Google Shape;484;p56"/>
          <p:cNvCxnSpPr/>
          <p:nvPr/>
        </p:nvCxnSpPr>
        <p:spPr>
          <a:xfrm>
            <a:off x="1831800" y="1753800"/>
            <a:ext cx="2738700" cy="1727100"/>
          </a:xfrm>
          <a:prstGeom prst="straightConnector1">
            <a:avLst/>
          </a:prstGeom>
          <a:noFill/>
          <a:ln cap="flat" cmpd="sng" w="19050">
            <a:solidFill>
              <a:schemeClr val="accent5"/>
            </a:solidFill>
            <a:prstDash val="solid"/>
            <a:round/>
            <a:headEnd len="sm" w="sm" type="none"/>
            <a:tailEnd len="med" w="med" type="triangle"/>
          </a:ln>
        </p:spPr>
      </p:cxnSp>
      <p:sp>
        <p:nvSpPr>
          <p:cNvPr id="485" name="Google Shape;485;p56"/>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Deployment Architecture: Active-Active</a:t>
            </a:r>
            <a:endParaRPr/>
          </a:p>
        </p:txBody>
      </p:sp>
      <p:sp>
        <p:nvSpPr>
          <p:cNvPr id="486" name="Google Shape;486;p56"/>
          <p:cNvSpPr/>
          <p:nvPr/>
        </p:nvSpPr>
        <p:spPr>
          <a:xfrm>
            <a:off x="6536050" y="1655050"/>
            <a:ext cx="459300" cy="209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6"/>
                </a:solidFill>
                <a:latin typeface="Roboto"/>
                <a:ea typeface="Roboto"/>
                <a:cs typeface="Roboto"/>
                <a:sym typeface="Roboto"/>
              </a:rPr>
              <a:t>SE</a:t>
            </a:r>
            <a:endParaRPr b="0" i="0" sz="1200" u="none" cap="none" strike="noStrike">
              <a:solidFill>
                <a:schemeClr val="accent6"/>
              </a:solidFill>
              <a:latin typeface="Roboto"/>
              <a:ea typeface="Roboto"/>
              <a:cs typeface="Roboto"/>
              <a:sym typeface="Roboto"/>
            </a:endParaRPr>
          </a:p>
        </p:txBody>
      </p:sp>
      <p:sp>
        <p:nvSpPr>
          <p:cNvPr id="487" name="Google Shape;487;p56"/>
          <p:cNvSpPr/>
          <p:nvPr/>
        </p:nvSpPr>
        <p:spPr>
          <a:xfrm>
            <a:off x="6536100" y="1959850"/>
            <a:ext cx="459300" cy="209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BR</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p:nvPr/>
        </p:nvSpPr>
        <p:spPr>
          <a:xfrm>
            <a:off x="4357075" y="964000"/>
            <a:ext cx="1788600" cy="33297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7"/>
          <p:cNvSpPr/>
          <p:nvPr/>
        </p:nvSpPr>
        <p:spPr>
          <a:xfrm>
            <a:off x="4570500" y="121155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7"/>
          <p:cNvSpPr/>
          <p:nvPr/>
        </p:nvSpPr>
        <p:spPr>
          <a:xfrm>
            <a:off x="4570500" y="293860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7"/>
          <p:cNvSpPr/>
          <p:nvPr/>
        </p:nvSpPr>
        <p:spPr>
          <a:xfrm>
            <a:off x="455700" y="121155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GW1</a:t>
            </a:r>
            <a:endParaRPr b="0" i="0" sz="1400" u="none" cap="none" strike="noStrike">
              <a:solidFill>
                <a:schemeClr val="accent6"/>
              </a:solidFill>
              <a:latin typeface="Roboto"/>
              <a:ea typeface="Roboto"/>
              <a:cs typeface="Roboto"/>
              <a:sym typeface="Roboto"/>
            </a:endParaRPr>
          </a:p>
        </p:txBody>
      </p:sp>
      <p:sp>
        <p:nvSpPr>
          <p:cNvPr id="496" name="Google Shape;496;p57"/>
          <p:cNvSpPr/>
          <p:nvPr/>
        </p:nvSpPr>
        <p:spPr>
          <a:xfrm>
            <a:off x="455700" y="293860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GW2</a:t>
            </a:r>
            <a:endParaRPr b="0" i="0" sz="1400" u="none" cap="none" strike="noStrike">
              <a:solidFill>
                <a:schemeClr val="accent6"/>
              </a:solidFill>
              <a:latin typeface="Roboto"/>
              <a:ea typeface="Roboto"/>
              <a:cs typeface="Roboto"/>
              <a:sym typeface="Roboto"/>
            </a:endParaRPr>
          </a:p>
        </p:txBody>
      </p:sp>
      <p:cxnSp>
        <p:nvCxnSpPr>
          <p:cNvPr id="497" name="Google Shape;497;p57"/>
          <p:cNvCxnSpPr>
            <a:stCxn id="495" idx="3"/>
            <a:endCxn id="493" idx="1"/>
          </p:cNvCxnSpPr>
          <p:nvPr/>
        </p:nvCxnSpPr>
        <p:spPr>
          <a:xfrm>
            <a:off x="1831800" y="175380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498" name="Google Shape;498;p57"/>
          <p:cNvCxnSpPr>
            <a:endCxn id="493" idx="1"/>
          </p:cNvCxnSpPr>
          <p:nvPr/>
        </p:nvCxnSpPr>
        <p:spPr>
          <a:xfrm flipH="1" rot="10800000">
            <a:off x="1831800" y="1753800"/>
            <a:ext cx="2738700" cy="1727100"/>
          </a:xfrm>
          <a:prstGeom prst="straightConnector1">
            <a:avLst/>
          </a:prstGeom>
          <a:noFill/>
          <a:ln cap="flat" cmpd="sng" w="19050">
            <a:solidFill>
              <a:schemeClr val="accent5"/>
            </a:solidFill>
            <a:prstDash val="solid"/>
            <a:round/>
            <a:headEnd len="sm" w="sm" type="none"/>
            <a:tailEnd len="med" w="med" type="triangle"/>
          </a:ln>
        </p:spPr>
      </p:cxnSp>
      <p:cxnSp>
        <p:nvCxnSpPr>
          <p:cNvPr id="499" name="Google Shape;499;p57"/>
          <p:cNvCxnSpPr/>
          <p:nvPr/>
        </p:nvCxnSpPr>
        <p:spPr>
          <a:xfrm flipH="1" rot="10800000">
            <a:off x="6480000" y="991300"/>
            <a:ext cx="636000" cy="2400"/>
          </a:xfrm>
          <a:prstGeom prst="straightConnector1">
            <a:avLst/>
          </a:prstGeom>
          <a:noFill/>
          <a:ln cap="flat" cmpd="sng" w="19050">
            <a:solidFill>
              <a:schemeClr val="accent5"/>
            </a:solidFill>
            <a:prstDash val="solid"/>
            <a:round/>
            <a:headEnd len="sm" w="sm" type="none"/>
            <a:tailEnd len="med" w="med" type="triangle"/>
          </a:ln>
        </p:spPr>
      </p:cxnSp>
      <p:sp>
        <p:nvSpPr>
          <p:cNvPr id="500" name="Google Shape;500;p57"/>
          <p:cNvSpPr txBox="1"/>
          <p:nvPr/>
        </p:nvSpPr>
        <p:spPr>
          <a:xfrm>
            <a:off x="7211050" y="8498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publishing (Active)</a:t>
            </a:r>
            <a:endParaRPr b="0" i="0" sz="1000" u="none" cap="none" strike="noStrike">
              <a:solidFill>
                <a:srgbClr val="000000"/>
              </a:solidFill>
              <a:latin typeface="Roboto"/>
              <a:ea typeface="Roboto"/>
              <a:cs typeface="Roboto"/>
              <a:sym typeface="Roboto"/>
            </a:endParaRPr>
          </a:p>
        </p:txBody>
      </p:sp>
      <p:cxnSp>
        <p:nvCxnSpPr>
          <p:cNvPr id="501" name="Google Shape;501;p57"/>
          <p:cNvCxnSpPr/>
          <p:nvPr/>
        </p:nvCxnSpPr>
        <p:spPr>
          <a:xfrm flipH="1" rot="10800000">
            <a:off x="6480000" y="1219900"/>
            <a:ext cx="636000" cy="2400"/>
          </a:xfrm>
          <a:prstGeom prst="straightConnector1">
            <a:avLst/>
          </a:prstGeom>
          <a:noFill/>
          <a:ln cap="flat" cmpd="sng" w="19050">
            <a:solidFill>
              <a:schemeClr val="accent5"/>
            </a:solidFill>
            <a:prstDash val="dash"/>
            <a:round/>
            <a:headEnd len="sm" w="sm" type="none"/>
            <a:tailEnd len="med" w="med" type="triangle"/>
          </a:ln>
        </p:spPr>
      </p:cxnSp>
      <p:sp>
        <p:nvSpPr>
          <p:cNvPr id="502" name="Google Shape;502;p57"/>
          <p:cNvSpPr txBox="1"/>
          <p:nvPr/>
        </p:nvSpPr>
        <p:spPr>
          <a:xfrm>
            <a:off x="7211050" y="1078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Event publishing (Failover)</a:t>
            </a:r>
            <a:endParaRPr b="0" i="0" sz="1000" u="none" cap="none" strike="noStrike">
              <a:solidFill>
                <a:srgbClr val="000000"/>
              </a:solidFill>
              <a:latin typeface="Arial"/>
              <a:ea typeface="Arial"/>
              <a:cs typeface="Arial"/>
              <a:sym typeface="Arial"/>
            </a:endParaRPr>
          </a:p>
        </p:txBody>
      </p:sp>
      <p:cxnSp>
        <p:nvCxnSpPr>
          <p:cNvPr id="503" name="Google Shape;503;p57"/>
          <p:cNvCxnSpPr/>
          <p:nvPr/>
        </p:nvCxnSpPr>
        <p:spPr>
          <a:xfrm flipH="1" rot="10800000">
            <a:off x="6480000" y="1448500"/>
            <a:ext cx="636000" cy="2400"/>
          </a:xfrm>
          <a:prstGeom prst="straightConnector1">
            <a:avLst/>
          </a:prstGeom>
          <a:noFill/>
          <a:ln cap="flat" cmpd="sng" w="19050">
            <a:solidFill>
              <a:srgbClr val="CC0000"/>
            </a:solidFill>
            <a:prstDash val="solid"/>
            <a:round/>
            <a:headEnd len="sm" w="sm" type="none"/>
            <a:tailEnd len="med" w="med" type="triangle"/>
          </a:ln>
        </p:spPr>
      </p:cxnSp>
      <p:sp>
        <p:nvSpPr>
          <p:cNvPr id="504" name="Google Shape;504;p57"/>
          <p:cNvSpPr txBox="1"/>
          <p:nvPr/>
        </p:nvSpPr>
        <p:spPr>
          <a:xfrm>
            <a:off x="7211050" y="13070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syncing</a:t>
            </a:r>
            <a:endParaRPr b="0" i="0" sz="1000" u="none" cap="none" strike="noStrike">
              <a:solidFill>
                <a:srgbClr val="000000"/>
              </a:solidFill>
              <a:latin typeface="Roboto"/>
              <a:ea typeface="Roboto"/>
              <a:cs typeface="Roboto"/>
              <a:sym typeface="Roboto"/>
            </a:endParaRPr>
          </a:p>
        </p:txBody>
      </p:sp>
      <p:sp>
        <p:nvSpPr>
          <p:cNvPr id="505" name="Google Shape;505;p57"/>
          <p:cNvSpPr/>
          <p:nvPr/>
        </p:nvSpPr>
        <p:spPr>
          <a:xfrm>
            <a:off x="4686875" y="1338200"/>
            <a:ext cx="513600" cy="818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 SE</a:t>
            </a:r>
            <a:endParaRPr b="0" i="0" sz="1400" u="none" cap="none" strike="noStrike">
              <a:solidFill>
                <a:schemeClr val="accent6"/>
              </a:solidFill>
              <a:latin typeface="Roboto"/>
              <a:ea typeface="Roboto"/>
              <a:cs typeface="Roboto"/>
              <a:sym typeface="Roboto"/>
            </a:endParaRPr>
          </a:p>
        </p:txBody>
      </p:sp>
      <p:sp>
        <p:nvSpPr>
          <p:cNvPr id="506" name="Google Shape;506;p57"/>
          <p:cNvSpPr/>
          <p:nvPr/>
        </p:nvSpPr>
        <p:spPr>
          <a:xfrm>
            <a:off x="5296475" y="1338200"/>
            <a:ext cx="513600" cy="818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BR</a:t>
            </a:r>
            <a:endParaRPr b="0" i="0" sz="1400" u="none" cap="none" strike="noStrike">
              <a:solidFill>
                <a:srgbClr val="000000"/>
              </a:solidFill>
              <a:latin typeface="Roboto"/>
              <a:ea typeface="Roboto"/>
              <a:cs typeface="Roboto"/>
              <a:sym typeface="Roboto"/>
            </a:endParaRPr>
          </a:p>
        </p:txBody>
      </p:sp>
      <p:sp>
        <p:nvSpPr>
          <p:cNvPr id="507" name="Google Shape;507;p57"/>
          <p:cNvSpPr/>
          <p:nvPr/>
        </p:nvSpPr>
        <p:spPr>
          <a:xfrm>
            <a:off x="4686875" y="3090800"/>
            <a:ext cx="513600" cy="818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 SE</a:t>
            </a:r>
            <a:endParaRPr b="0" i="0" sz="1400" u="none" cap="none" strike="noStrike">
              <a:solidFill>
                <a:schemeClr val="accent6"/>
              </a:solidFill>
              <a:latin typeface="Roboto"/>
              <a:ea typeface="Roboto"/>
              <a:cs typeface="Roboto"/>
              <a:sym typeface="Roboto"/>
            </a:endParaRPr>
          </a:p>
        </p:txBody>
      </p:sp>
      <p:sp>
        <p:nvSpPr>
          <p:cNvPr id="508" name="Google Shape;508;p57"/>
          <p:cNvSpPr/>
          <p:nvPr/>
        </p:nvSpPr>
        <p:spPr>
          <a:xfrm>
            <a:off x="5296475" y="3090800"/>
            <a:ext cx="513600" cy="818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BR</a:t>
            </a:r>
            <a:endParaRPr b="0" i="0" sz="1400" u="none" cap="none" strike="noStrike">
              <a:solidFill>
                <a:srgbClr val="000000"/>
              </a:solidFill>
              <a:latin typeface="Roboto"/>
              <a:ea typeface="Roboto"/>
              <a:cs typeface="Roboto"/>
              <a:sym typeface="Roboto"/>
            </a:endParaRPr>
          </a:p>
        </p:txBody>
      </p:sp>
      <p:sp>
        <p:nvSpPr>
          <p:cNvPr id="509" name="Google Shape;509;p57"/>
          <p:cNvSpPr txBox="1"/>
          <p:nvPr/>
        </p:nvSpPr>
        <p:spPr>
          <a:xfrm>
            <a:off x="7211050" y="16118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Siddhi </a:t>
            </a:r>
            <a:r>
              <a:rPr lang="en" sz="1000">
                <a:latin typeface="Roboto"/>
                <a:ea typeface="Roboto"/>
                <a:cs typeface="Roboto"/>
                <a:sym typeface="Roboto"/>
              </a:rPr>
              <a:t>E</a:t>
            </a:r>
            <a:r>
              <a:rPr b="0" i="0" lang="en" sz="1000" u="none" cap="none" strike="noStrike">
                <a:solidFill>
                  <a:srgbClr val="000000"/>
                </a:solidFill>
                <a:latin typeface="Roboto"/>
                <a:ea typeface="Roboto"/>
                <a:cs typeface="Roboto"/>
                <a:sym typeface="Roboto"/>
              </a:rPr>
              <a:t>ngine</a:t>
            </a:r>
            <a:endParaRPr b="0" i="0" sz="1000" u="none" cap="none" strike="noStrike">
              <a:solidFill>
                <a:srgbClr val="000000"/>
              </a:solidFill>
              <a:latin typeface="Roboto"/>
              <a:ea typeface="Roboto"/>
              <a:cs typeface="Roboto"/>
              <a:sym typeface="Roboto"/>
            </a:endParaRPr>
          </a:p>
        </p:txBody>
      </p:sp>
      <p:sp>
        <p:nvSpPr>
          <p:cNvPr id="510" name="Google Shape;510;p57"/>
          <p:cNvSpPr/>
          <p:nvPr/>
        </p:nvSpPr>
        <p:spPr>
          <a:xfrm>
            <a:off x="6536050" y="1655050"/>
            <a:ext cx="459300" cy="209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6"/>
                </a:solidFill>
                <a:latin typeface="Roboto"/>
                <a:ea typeface="Roboto"/>
                <a:cs typeface="Roboto"/>
                <a:sym typeface="Roboto"/>
              </a:rPr>
              <a:t>SE</a:t>
            </a:r>
            <a:endParaRPr b="0" i="0" sz="1200" u="none" cap="none" strike="noStrike">
              <a:solidFill>
                <a:schemeClr val="accent6"/>
              </a:solidFill>
              <a:latin typeface="Roboto"/>
              <a:ea typeface="Roboto"/>
              <a:cs typeface="Roboto"/>
              <a:sym typeface="Roboto"/>
            </a:endParaRPr>
          </a:p>
        </p:txBody>
      </p:sp>
      <p:sp>
        <p:nvSpPr>
          <p:cNvPr id="511" name="Google Shape;511;p57"/>
          <p:cNvSpPr txBox="1"/>
          <p:nvPr/>
        </p:nvSpPr>
        <p:spPr>
          <a:xfrm>
            <a:off x="7211050" y="19166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Message Broker</a:t>
            </a:r>
            <a:endParaRPr b="0" i="0" sz="1000" u="none" cap="none" strike="noStrike">
              <a:solidFill>
                <a:srgbClr val="000000"/>
              </a:solidFill>
              <a:latin typeface="Arial"/>
              <a:ea typeface="Arial"/>
              <a:cs typeface="Arial"/>
              <a:sym typeface="Arial"/>
            </a:endParaRPr>
          </a:p>
        </p:txBody>
      </p:sp>
      <p:sp>
        <p:nvSpPr>
          <p:cNvPr id="512" name="Google Shape;512;p57"/>
          <p:cNvSpPr/>
          <p:nvPr/>
        </p:nvSpPr>
        <p:spPr>
          <a:xfrm>
            <a:off x="6536100" y="1959850"/>
            <a:ext cx="459300" cy="209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BR</a:t>
            </a:r>
            <a:endParaRPr b="0" i="0" sz="1200" u="none" cap="none" strike="noStrike">
              <a:solidFill>
                <a:srgbClr val="000000"/>
              </a:solidFill>
              <a:latin typeface="Roboto"/>
              <a:ea typeface="Roboto"/>
              <a:cs typeface="Roboto"/>
              <a:sym typeface="Roboto"/>
            </a:endParaRPr>
          </a:p>
        </p:txBody>
      </p:sp>
      <p:cxnSp>
        <p:nvCxnSpPr>
          <p:cNvPr id="513" name="Google Shape;513;p57"/>
          <p:cNvCxnSpPr>
            <a:stCxn id="505" idx="0"/>
            <a:endCxn id="506" idx="0"/>
          </p:cNvCxnSpPr>
          <p:nvPr/>
        </p:nvCxnSpPr>
        <p:spPr>
          <a:xfrm flipH="1" rot="-5400000">
            <a:off x="5248175" y="1033700"/>
            <a:ext cx="600" cy="609600"/>
          </a:xfrm>
          <a:prstGeom prst="curvedConnector3">
            <a:avLst>
              <a:gd fmla="val -39687500" name="adj1"/>
            </a:avLst>
          </a:prstGeom>
          <a:noFill/>
          <a:ln cap="flat" cmpd="sng" w="19050">
            <a:solidFill>
              <a:srgbClr val="E69138"/>
            </a:solidFill>
            <a:prstDash val="solid"/>
            <a:round/>
            <a:headEnd len="sm" w="sm" type="none"/>
            <a:tailEnd len="med" w="med" type="stealth"/>
          </a:ln>
        </p:spPr>
      </p:cxnSp>
      <p:cxnSp>
        <p:nvCxnSpPr>
          <p:cNvPr id="514" name="Google Shape;514;p57"/>
          <p:cNvCxnSpPr/>
          <p:nvPr/>
        </p:nvCxnSpPr>
        <p:spPr>
          <a:xfrm flipH="1" rot="10800000">
            <a:off x="6480000" y="2400100"/>
            <a:ext cx="636000" cy="2400"/>
          </a:xfrm>
          <a:prstGeom prst="straightConnector1">
            <a:avLst/>
          </a:prstGeom>
          <a:noFill/>
          <a:ln cap="flat" cmpd="sng" w="19050">
            <a:solidFill>
              <a:srgbClr val="E69138"/>
            </a:solidFill>
            <a:prstDash val="solid"/>
            <a:round/>
            <a:headEnd len="sm" w="sm" type="none"/>
            <a:tailEnd len="med" w="med" type="triangle"/>
          </a:ln>
        </p:spPr>
      </p:cxnSp>
      <p:sp>
        <p:nvSpPr>
          <p:cNvPr id="515" name="Google Shape;515;p57"/>
          <p:cNvSpPr txBox="1"/>
          <p:nvPr/>
        </p:nvSpPr>
        <p:spPr>
          <a:xfrm>
            <a:off x="7211050" y="22019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Rate Limiting decision publishing (Active)</a:t>
            </a:r>
            <a:endParaRPr b="0" i="0" sz="1000" u="none" cap="none" strike="noStrike">
              <a:solidFill>
                <a:srgbClr val="000000"/>
              </a:solidFill>
              <a:latin typeface="Roboto"/>
              <a:ea typeface="Roboto"/>
              <a:cs typeface="Roboto"/>
              <a:sym typeface="Roboto"/>
            </a:endParaRPr>
          </a:p>
        </p:txBody>
      </p:sp>
      <p:cxnSp>
        <p:nvCxnSpPr>
          <p:cNvPr id="516" name="Google Shape;516;p57"/>
          <p:cNvCxnSpPr/>
          <p:nvPr/>
        </p:nvCxnSpPr>
        <p:spPr>
          <a:xfrm flipH="1" rot="10800000">
            <a:off x="6480000" y="2781100"/>
            <a:ext cx="636000" cy="2400"/>
          </a:xfrm>
          <a:prstGeom prst="straightConnector1">
            <a:avLst/>
          </a:prstGeom>
          <a:noFill/>
          <a:ln cap="flat" cmpd="sng" w="19050">
            <a:solidFill>
              <a:srgbClr val="E69138"/>
            </a:solidFill>
            <a:prstDash val="dash"/>
            <a:round/>
            <a:headEnd len="sm" w="sm" type="none"/>
            <a:tailEnd len="med" w="med" type="triangle"/>
          </a:ln>
        </p:spPr>
      </p:cxnSp>
      <p:sp>
        <p:nvSpPr>
          <p:cNvPr id="517" name="Google Shape;517;p57"/>
          <p:cNvSpPr txBox="1"/>
          <p:nvPr/>
        </p:nvSpPr>
        <p:spPr>
          <a:xfrm>
            <a:off x="7211050" y="26396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Rate limiting decision publishing (Failover)</a:t>
            </a:r>
            <a:endParaRPr b="0" i="0" sz="1000" u="none" cap="none" strike="noStrike">
              <a:solidFill>
                <a:srgbClr val="000000"/>
              </a:solidFill>
              <a:latin typeface="Roboto"/>
              <a:ea typeface="Roboto"/>
              <a:cs typeface="Roboto"/>
              <a:sym typeface="Roboto"/>
            </a:endParaRPr>
          </a:p>
        </p:txBody>
      </p:sp>
      <p:cxnSp>
        <p:nvCxnSpPr>
          <p:cNvPr id="518" name="Google Shape;518;p57"/>
          <p:cNvCxnSpPr/>
          <p:nvPr/>
        </p:nvCxnSpPr>
        <p:spPr>
          <a:xfrm>
            <a:off x="1852175" y="349985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519" name="Google Shape;519;p57"/>
          <p:cNvCxnSpPr/>
          <p:nvPr/>
        </p:nvCxnSpPr>
        <p:spPr>
          <a:xfrm>
            <a:off x="1852175" y="1765300"/>
            <a:ext cx="2738700" cy="1727100"/>
          </a:xfrm>
          <a:prstGeom prst="straightConnector1">
            <a:avLst/>
          </a:prstGeom>
          <a:noFill/>
          <a:ln cap="flat" cmpd="sng" w="19050">
            <a:solidFill>
              <a:schemeClr val="accent5"/>
            </a:solidFill>
            <a:prstDash val="solid"/>
            <a:round/>
            <a:headEnd len="sm" w="sm" type="none"/>
            <a:tailEnd len="med" w="med" type="triangle"/>
          </a:ln>
        </p:spPr>
      </p:cxnSp>
      <p:sp>
        <p:nvSpPr>
          <p:cNvPr id="520" name="Google Shape;520;p57"/>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Deployment Architecture: Active-Active</a:t>
            </a:r>
            <a:endParaRPr/>
          </a:p>
        </p:txBody>
      </p:sp>
      <p:cxnSp>
        <p:nvCxnSpPr>
          <p:cNvPr id="521" name="Google Shape;521;p57"/>
          <p:cNvCxnSpPr>
            <a:stCxn id="507" idx="2"/>
            <a:endCxn id="508" idx="2"/>
          </p:cNvCxnSpPr>
          <p:nvPr/>
        </p:nvCxnSpPr>
        <p:spPr>
          <a:xfrm flipH="1" rot="-5400000">
            <a:off x="5248175" y="3604400"/>
            <a:ext cx="600" cy="609600"/>
          </a:xfrm>
          <a:prstGeom prst="curvedConnector3">
            <a:avLst>
              <a:gd fmla="val 39687500" name="adj1"/>
            </a:avLst>
          </a:prstGeom>
          <a:noFill/>
          <a:ln cap="flat" cmpd="sng" w="19050">
            <a:solidFill>
              <a:srgbClr val="E69138"/>
            </a:solidFill>
            <a:prstDash val="solid"/>
            <a:round/>
            <a:headEnd len="sm" w="sm"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8"/>
          <p:cNvSpPr/>
          <p:nvPr/>
        </p:nvSpPr>
        <p:spPr>
          <a:xfrm>
            <a:off x="4357075" y="1268800"/>
            <a:ext cx="1788600" cy="3329700"/>
          </a:xfrm>
          <a:prstGeom prst="rect">
            <a:avLst/>
          </a:pr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8"/>
          <p:cNvSpPr/>
          <p:nvPr/>
        </p:nvSpPr>
        <p:spPr>
          <a:xfrm>
            <a:off x="4570500" y="151635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8"/>
          <p:cNvSpPr/>
          <p:nvPr/>
        </p:nvSpPr>
        <p:spPr>
          <a:xfrm>
            <a:off x="4570500" y="3243400"/>
            <a:ext cx="1376100" cy="10845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8"/>
          <p:cNvSpPr/>
          <p:nvPr/>
        </p:nvSpPr>
        <p:spPr>
          <a:xfrm>
            <a:off x="455700" y="151635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GW1</a:t>
            </a:r>
            <a:endParaRPr b="0" i="0" sz="1400" u="none" cap="none" strike="noStrike">
              <a:solidFill>
                <a:schemeClr val="accent6"/>
              </a:solidFill>
              <a:latin typeface="Roboto"/>
              <a:ea typeface="Roboto"/>
              <a:cs typeface="Roboto"/>
              <a:sym typeface="Roboto"/>
            </a:endParaRPr>
          </a:p>
        </p:txBody>
      </p:sp>
      <p:sp>
        <p:nvSpPr>
          <p:cNvPr id="530" name="Google Shape;530;p58"/>
          <p:cNvSpPr/>
          <p:nvPr/>
        </p:nvSpPr>
        <p:spPr>
          <a:xfrm>
            <a:off x="455700" y="3243400"/>
            <a:ext cx="1376100" cy="10845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GW2</a:t>
            </a:r>
            <a:endParaRPr b="0" i="0" sz="1400" u="none" cap="none" strike="noStrike">
              <a:solidFill>
                <a:schemeClr val="accent6"/>
              </a:solidFill>
              <a:latin typeface="Roboto"/>
              <a:ea typeface="Roboto"/>
              <a:cs typeface="Roboto"/>
              <a:sym typeface="Roboto"/>
            </a:endParaRPr>
          </a:p>
        </p:txBody>
      </p:sp>
      <p:cxnSp>
        <p:nvCxnSpPr>
          <p:cNvPr id="531" name="Google Shape;531;p58"/>
          <p:cNvCxnSpPr>
            <a:stCxn id="529" idx="3"/>
            <a:endCxn id="527" idx="1"/>
          </p:cNvCxnSpPr>
          <p:nvPr/>
        </p:nvCxnSpPr>
        <p:spPr>
          <a:xfrm>
            <a:off x="1831800" y="205860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532" name="Google Shape;532;p58"/>
          <p:cNvCxnSpPr>
            <a:endCxn id="527" idx="1"/>
          </p:cNvCxnSpPr>
          <p:nvPr/>
        </p:nvCxnSpPr>
        <p:spPr>
          <a:xfrm flipH="1" rot="10800000">
            <a:off x="1831800" y="2058600"/>
            <a:ext cx="2738700" cy="1727100"/>
          </a:xfrm>
          <a:prstGeom prst="straightConnector1">
            <a:avLst/>
          </a:prstGeom>
          <a:noFill/>
          <a:ln cap="flat" cmpd="sng" w="19050">
            <a:solidFill>
              <a:schemeClr val="accent5"/>
            </a:solidFill>
            <a:prstDash val="solid"/>
            <a:round/>
            <a:headEnd len="sm" w="sm" type="none"/>
            <a:tailEnd len="med" w="med" type="triangle"/>
          </a:ln>
        </p:spPr>
      </p:cxnSp>
      <p:cxnSp>
        <p:nvCxnSpPr>
          <p:cNvPr id="533" name="Google Shape;533;p58"/>
          <p:cNvCxnSpPr/>
          <p:nvPr/>
        </p:nvCxnSpPr>
        <p:spPr>
          <a:xfrm flipH="1" rot="10800000">
            <a:off x="6480000" y="1296100"/>
            <a:ext cx="636000" cy="2400"/>
          </a:xfrm>
          <a:prstGeom prst="straightConnector1">
            <a:avLst/>
          </a:prstGeom>
          <a:noFill/>
          <a:ln cap="flat" cmpd="sng" w="19050">
            <a:solidFill>
              <a:schemeClr val="accent5"/>
            </a:solidFill>
            <a:prstDash val="solid"/>
            <a:round/>
            <a:headEnd len="sm" w="sm" type="none"/>
            <a:tailEnd len="med" w="med" type="triangle"/>
          </a:ln>
        </p:spPr>
      </p:cxnSp>
      <p:sp>
        <p:nvSpPr>
          <p:cNvPr id="534" name="Google Shape;534;p58"/>
          <p:cNvSpPr txBox="1"/>
          <p:nvPr/>
        </p:nvSpPr>
        <p:spPr>
          <a:xfrm>
            <a:off x="7211050" y="11546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Roboto"/>
                <a:ea typeface="Roboto"/>
                <a:cs typeface="Roboto"/>
                <a:sym typeface="Roboto"/>
              </a:rPr>
              <a:t>Event publishing (Active)</a:t>
            </a:r>
            <a:endParaRPr b="0" i="0" sz="1000" u="none" cap="none" strike="noStrike">
              <a:solidFill>
                <a:srgbClr val="000000"/>
              </a:solidFill>
              <a:latin typeface="Roboto"/>
              <a:ea typeface="Roboto"/>
              <a:cs typeface="Roboto"/>
              <a:sym typeface="Roboto"/>
            </a:endParaRPr>
          </a:p>
        </p:txBody>
      </p:sp>
      <p:cxnSp>
        <p:nvCxnSpPr>
          <p:cNvPr id="535" name="Google Shape;535;p58"/>
          <p:cNvCxnSpPr/>
          <p:nvPr/>
        </p:nvCxnSpPr>
        <p:spPr>
          <a:xfrm flipH="1" rot="10800000">
            <a:off x="6480000" y="1524700"/>
            <a:ext cx="636000" cy="2400"/>
          </a:xfrm>
          <a:prstGeom prst="straightConnector1">
            <a:avLst/>
          </a:prstGeom>
          <a:noFill/>
          <a:ln cap="flat" cmpd="sng" w="19050">
            <a:solidFill>
              <a:schemeClr val="accent5"/>
            </a:solidFill>
            <a:prstDash val="dash"/>
            <a:round/>
            <a:headEnd len="sm" w="sm" type="none"/>
            <a:tailEnd len="med" w="med" type="triangle"/>
          </a:ln>
        </p:spPr>
      </p:cxnSp>
      <p:sp>
        <p:nvSpPr>
          <p:cNvPr id="536" name="Google Shape;536;p58"/>
          <p:cNvSpPr txBox="1"/>
          <p:nvPr/>
        </p:nvSpPr>
        <p:spPr>
          <a:xfrm>
            <a:off x="7211050" y="13832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Event publishing (Failover)</a:t>
            </a:r>
            <a:endParaRPr b="0" i="0" sz="1000" u="none" cap="none" strike="noStrike">
              <a:solidFill>
                <a:srgbClr val="000000"/>
              </a:solidFill>
              <a:latin typeface="Arial"/>
              <a:ea typeface="Arial"/>
              <a:cs typeface="Arial"/>
              <a:sym typeface="Arial"/>
            </a:endParaRPr>
          </a:p>
        </p:txBody>
      </p:sp>
      <p:cxnSp>
        <p:nvCxnSpPr>
          <p:cNvPr id="537" name="Google Shape;537;p58"/>
          <p:cNvCxnSpPr/>
          <p:nvPr/>
        </p:nvCxnSpPr>
        <p:spPr>
          <a:xfrm flipH="1" rot="10800000">
            <a:off x="6480000" y="1753300"/>
            <a:ext cx="636000" cy="2400"/>
          </a:xfrm>
          <a:prstGeom prst="straightConnector1">
            <a:avLst/>
          </a:prstGeom>
          <a:noFill/>
          <a:ln cap="flat" cmpd="sng" w="19050">
            <a:solidFill>
              <a:srgbClr val="CC0000"/>
            </a:solidFill>
            <a:prstDash val="solid"/>
            <a:round/>
            <a:headEnd len="sm" w="sm" type="none"/>
            <a:tailEnd len="med" w="med" type="triangle"/>
          </a:ln>
        </p:spPr>
      </p:cxnSp>
      <p:sp>
        <p:nvSpPr>
          <p:cNvPr id="538" name="Google Shape;538;p58"/>
          <p:cNvSpPr txBox="1"/>
          <p:nvPr/>
        </p:nvSpPr>
        <p:spPr>
          <a:xfrm>
            <a:off x="7211050" y="16118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Event syncing</a:t>
            </a:r>
            <a:endParaRPr b="0" i="0" sz="1000" u="none" cap="none" strike="noStrike">
              <a:solidFill>
                <a:srgbClr val="000000"/>
              </a:solidFill>
              <a:latin typeface="Arial"/>
              <a:ea typeface="Arial"/>
              <a:cs typeface="Arial"/>
              <a:sym typeface="Arial"/>
            </a:endParaRPr>
          </a:p>
        </p:txBody>
      </p:sp>
      <p:sp>
        <p:nvSpPr>
          <p:cNvPr id="539" name="Google Shape;539;p58"/>
          <p:cNvSpPr/>
          <p:nvPr/>
        </p:nvSpPr>
        <p:spPr>
          <a:xfrm>
            <a:off x="4686875" y="1643000"/>
            <a:ext cx="513600" cy="818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 SE</a:t>
            </a:r>
            <a:endParaRPr b="0" i="0" sz="1400" u="none" cap="none" strike="noStrike">
              <a:solidFill>
                <a:schemeClr val="accent6"/>
              </a:solidFill>
              <a:latin typeface="Roboto"/>
              <a:ea typeface="Roboto"/>
              <a:cs typeface="Roboto"/>
              <a:sym typeface="Roboto"/>
            </a:endParaRPr>
          </a:p>
        </p:txBody>
      </p:sp>
      <p:sp>
        <p:nvSpPr>
          <p:cNvPr id="540" name="Google Shape;540;p58"/>
          <p:cNvSpPr/>
          <p:nvPr/>
        </p:nvSpPr>
        <p:spPr>
          <a:xfrm>
            <a:off x="5296475" y="1643000"/>
            <a:ext cx="513600" cy="818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BR</a:t>
            </a:r>
            <a:endParaRPr b="0" i="0" sz="1400" u="none" cap="none" strike="noStrike">
              <a:solidFill>
                <a:srgbClr val="000000"/>
              </a:solidFill>
              <a:latin typeface="Roboto"/>
              <a:ea typeface="Roboto"/>
              <a:cs typeface="Roboto"/>
              <a:sym typeface="Roboto"/>
            </a:endParaRPr>
          </a:p>
        </p:txBody>
      </p:sp>
      <p:sp>
        <p:nvSpPr>
          <p:cNvPr id="541" name="Google Shape;541;p58"/>
          <p:cNvSpPr/>
          <p:nvPr/>
        </p:nvSpPr>
        <p:spPr>
          <a:xfrm>
            <a:off x="4686875" y="3395600"/>
            <a:ext cx="513600" cy="818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6"/>
                </a:solidFill>
                <a:latin typeface="Roboto"/>
                <a:ea typeface="Roboto"/>
                <a:cs typeface="Roboto"/>
                <a:sym typeface="Roboto"/>
              </a:rPr>
              <a:t> SE</a:t>
            </a:r>
            <a:endParaRPr b="0" i="0" sz="1400" u="none" cap="none" strike="noStrike">
              <a:solidFill>
                <a:schemeClr val="accent6"/>
              </a:solidFill>
              <a:latin typeface="Roboto"/>
              <a:ea typeface="Roboto"/>
              <a:cs typeface="Roboto"/>
              <a:sym typeface="Roboto"/>
            </a:endParaRPr>
          </a:p>
        </p:txBody>
      </p:sp>
      <p:sp>
        <p:nvSpPr>
          <p:cNvPr id="542" name="Google Shape;542;p58"/>
          <p:cNvSpPr/>
          <p:nvPr/>
        </p:nvSpPr>
        <p:spPr>
          <a:xfrm>
            <a:off x="5296475" y="3395600"/>
            <a:ext cx="513600" cy="818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BR</a:t>
            </a:r>
            <a:endParaRPr b="0" i="0" sz="1400" u="none" cap="none" strike="noStrike">
              <a:solidFill>
                <a:srgbClr val="000000"/>
              </a:solidFill>
              <a:latin typeface="Roboto"/>
              <a:ea typeface="Roboto"/>
              <a:cs typeface="Roboto"/>
              <a:sym typeface="Roboto"/>
            </a:endParaRPr>
          </a:p>
        </p:txBody>
      </p:sp>
      <p:sp>
        <p:nvSpPr>
          <p:cNvPr id="543" name="Google Shape;543;p58"/>
          <p:cNvSpPr txBox="1"/>
          <p:nvPr/>
        </p:nvSpPr>
        <p:spPr>
          <a:xfrm>
            <a:off x="7211050" y="19166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Siddhi </a:t>
            </a:r>
            <a:r>
              <a:rPr lang="en" sz="1000"/>
              <a:t>E</a:t>
            </a:r>
            <a:r>
              <a:rPr b="0" i="0" lang="en" sz="1000" u="none" cap="none" strike="noStrike">
                <a:solidFill>
                  <a:srgbClr val="000000"/>
                </a:solidFill>
                <a:latin typeface="Arial"/>
                <a:ea typeface="Arial"/>
                <a:cs typeface="Arial"/>
                <a:sym typeface="Arial"/>
              </a:rPr>
              <a:t>ngine</a:t>
            </a:r>
            <a:endParaRPr b="0" i="0" sz="1000" u="none" cap="none" strike="noStrike">
              <a:solidFill>
                <a:srgbClr val="000000"/>
              </a:solidFill>
              <a:latin typeface="Arial"/>
              <a:ea typeface="Arial"/>
              <a:cs typeface="Arial"/>
              <a:sym typeface="Arial"/>
            </a:endParaRPr>
          </a:p>
        </p:txBody>
      </p:sp>
      <p:sp>
        <p:nvSpPr>
          <p:cNvPr id="544" name="Google Shape;544;p58"/>
          <p:cNvSpPr/>
          <p:nvPr/>
        </p:nvSpPr>
        <p:spPr>
          <a:xfrm>
            <a:off x="6536050" y="1959850"/>
            <a:ext cx="459300" cy="209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SE</a:t>
            </a:r>
            <a:endParaRPr b="0" i="0" sz="1200" u="none" cap="none" strike="noStrike">
              <a:solidFill>
                <a:srgbClr val="000000"/>
              </a:solidFill>
              <a:latin typeface="Roboto"/>
              <a:ea typeface="Roboto"/>
              <a:cs typeface="Roboto"/>
              <a:sym typeface="Roboto"/>
            </a:endParaRPr>
          </a:p>
        </p:txBody>
      </p:sp>
      <p:sp>
        <p:nvSpPr>
          <p:cNvPr id="545" name="Google Shape;545;p58"/>
          <p:cNvSpPr txBox="1"/>
          <p:nvPr/>
        </p:nvSpPr>
        <p:spPr>
          <a:xfrm>
            <a:off x="7211050" y="2221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Message Broker</a:t>
            </a:r>
            <a:endParaRPr b="0" i="0" sz="1000" u="none" cap="none" strike="noStrike">
              <a:solidFill>
                <a:srgbClr val="000000"/>
              </a:solidFill>
              <a:latin typeface="Arial"/>
              <a:ea typeface="Arial"/>
              <a:cs typeface="Arial"/>
              <a:sym typeface="Arial"/>
            </a:endParaRPr>
          </a:p>
        </p:txBody>
      </p:sp>
      <p:sp>
        <p:nvSpPr>
          <p:cNvPr id="546" name="Google Shape;546;p58"/>
          <p:cNvSpPr/>
          <p:nvPr/>
        </p:nvSpPr>
        <p:spPr>
          <a:xfrm>
            <a:off x="6536100" y="2264650"/>
            <a:ext cx="459300" cy="2097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BR</a:t>
            </a:r>
            <a:endParaRPr b="0" i="0" sz="1200" u="none" cap="none" strike="noStrike">
              <a:solidFill>
                <a:srgbClr val="000000"/>
              </a:solidFill>
              <a:latin typeface="Roboto"/>
              <a:ea typeface="Roboto"/>
              <a:cs typeface="Roboto"/>
              <a:sym typeface="Roboto"/>
            </a:endParaRPr>
          </a:p>
        </p:txBody>
      </p:sp>
      <p:cxnSp>
        <p:nvCxnSpPr>
          <p:cNvPr id="547" name="Google Shape;547;p58"/>
          <p:cNvCxnSpPr>
            <a:stCxn id="539" idx="0"/>
            <a:endCxn id="540" idx="0"/>
          </p:cNvCxnSpPr>
          <p:nvPr/>
        </p:nvCxnSpPr>
        <p:spPr>
          <a:xfrm flipH="1" rot="-5400000">
            <a:off x="5248175" y="1338500"/>
            <a:ext cx="600" cy="609600"/>
          </a:xfrm>
          <a:prstGeom prst="curvedConnector3">
            <a:avLst>
              <a:gd fmla="val -39687500" name="adj1"/>
            </a:avLst>
          </a:prstGeom>
          <a:noFill/>
          <a:ln cap="flat" cmpd="sng" w="19050">
            <a:solidFill>
              <a:srgbClr val="E69138"/>
            </a:solidFill>
            <a:prstDash val="solid"/>
            <a:round/>
            <a:headEnd len="sm" w="sm" type="none"/>
            <a:tailEnd len="med" w="med" type="stealth"/>
          </a:ln>
        </p:spPr>
      </p:cxnSp>
      <p:cxnSp>
        <p:nvCxnSpPr>
          <p:cNvPr id="548" name="Google Shape;548;p58"/>
          <p:cNvCxnSpPr>
            <a:stCxn id="540" idx="3"/>
            <a:endCxn id="529" idx="0"/>
          </p:cNvCxnSpPr>
          <p:nvPr/>
        </p:nvCxnSpPr>
        <p:spPr>
          <a:xfrm rot="10800000">
            <a:off x="1143875" y="1516250"/>
            <a:ext cx="4666200" cy="535800"/>
          </a:xfrm>
          <a:prstGeom prst="curvedConnector4">
            <a:avLst>
              <a:gd fmla="val -5103" name="adj1"/>
              <a:gd fmla="val 206532" name="adj2"/>
            </a:avLst>
          </a:prstGeom>
          <a:noFill/>
          <a:ln cap="flat" cmpd="sng" w="19050">
            <a:solidFill>
              <a:srgbClr val="1155CC"/>
            </a:solidFill>
            <a:prstDash val="solid"/>
            <a:round/>
            <a:headEnd len="sm" w="sm" type="none"/>
            <a:tailEnd len="med" w="med" type="stealth"/>
          </a:ln>
        </p:spPr>
      </p:cxnSp>
      <p:cxnSp>
        <p:nvCxnSpPr>
          <p:cNvPr id="549" name="Google Shape;549;p58"/>
          <p:cNvCxnSpPr>
            <a:stCxn id="540" idx="3"/>
            <a:endCxn id="530" idx="0"/>
          </p:cNvCxnSpPr>
          <p:nvPr/>
        </p:nvCxnSpPr>
        <p:spPr>
          <a:xfrm flipH="1">
            <a:off x="1143875" y="2052050"/>
            <a:ext cx="4666200" cy="1191300"/>
          </a:xfrm>
          <a:prstGeom prst="curvedConnector4">
            <a:avLst>
              <a:gd fmla="val -7337" name="adj1"/>
              <a:gd fmla="val 52212" name="adj2"/>
            </a:avLst>
          </a:prstGeom>
          <a:noFill/>
          <a:ln cap="flat" cmpd="sng" w="19050">
            <a:solidFill>
              <a:srgbClr val="1155CC"/>
            </a:solidFill>
            <a:prstDash val="dash"/>
            <a:round/>
            <a:headEnd len="sm" w="sm" type="none"/>
            <a:tailEnd len="med" w="med" type="stealth"/>
          </a:ln>
        </p:spPr>
      </p:cxnSp>
      <p:cxnSp>
        <p:nvCxnSpPr>
          <p:cNvPr id="550" name="Google Shape;550;p58"/>
          <p:cNvCxnSpPr/>
          <p:nvPr/>
        </p:nvCxnSpPr>
        <p:spPr>
          <a:xfrm flipH="1" rot="10800000">
            <a:off x="6480000" y="3505900"/>
            <a:ext cx="636000" cy="2400"/>
          </a:xfrm>
          <a:prstGeom prst="straightConnector1">
            <a:avLst/>
          </a:prstGeom>
          <a:noFill/>
          <a:ln cap="flat" cmpd="sng" w="19050">
            <a:solidFill>
              <a:srgbClr val="0000FF"/>
            </a:solidFill>
            <a:prstDash val="solid"/>
            <a:round/>
            <a:headEnd len="sm" w="sm" type="none"/>
            <a:tailEnd len="med" w="med" type="triangle"/>
          </a:ln>
        </p:spPr>
      </p:cxnSp>
      <p:sp>
        <p:nvSpPr>
          <p:cNvPr id="551" name="Google Shape;551;p58"/>
          <p:cNvSpPr txBox="1"/>
          <p:nvPr/>
        </p:nvSpPr>
        <p:spPr>
          <a:xfrm>
            <a:off x="7211050" y="3364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Rate Limiting</a:t>
            </a:r>
            <a:r>
              <a:rPr b="0" i="0" lang="en" sz="1000" u="none" cap="none" strike="noStrike">
                <a:solidFill>
                  <a:srgbClr val="000000"/>
                </a:solidFill>
                <a:latin typeface="Arial"/>
                <a:ea typeface="Arial"/>
                <a:cs typeface="Arial"/>
                <a:sym typeface="Arial"/>
              </a:rPr>
              <a:t> decision (Active)</a:t>
            </a:r>
            <a:endParaRPr b="0" i="0" sz="1000" u="none" cap="none" strike="noStrike">
              <a:solidFill>
                <a:srgbClr val="000000"/>
              </a:solidFill>
              <a:latin typeface="Arial"/>
              <a:ea typeface="Arial"/>
              <a:cs typeface="Arial"/>
              <a:sym typeface="Arial"/>
            </a:endParaRPr>
          </a:p>
        </p:txBody>
      </p:sp>
      <p:cxnSp>
        <p:nvCxnSpPr>
          <p:cNvPr id="552" name="Google Shape;552;p58"/>
          <p:cNvCxnSpPr/>
          <p:nvPr/>
        </p:nvCxnSpPr>
        <p:spPr>
          <a:xfrm flipH="1" rot="10800000">
            <a:off x="6480000" y="3886900"/>
            <a:ext cx="636000" cy="2400"/>
          </a:xfrm>
          <a:prstGeom prst="straightConnector1">
            <a:avLst/>
          </a:prstGeom>
          <a:noFill/>
          <a:ln cap="flat" cmpd="sng" w="19050">
            <a:solidFill>
              <a:srgbClr val="0000FF"/>
            </a:solidFill>
            <a:prstDash val="dash"/>
            <a:round/>
            <a:headEnd len="sm" w="sm" type="none"/>
            <a:tailEnd len="med" w="med" type="triangle"/>
          </a:ln>
        </p:spPr>
      </p:cxnSp>
      <p:sp>
        <p:nvSpPr>
          <p:cNvPr id="553" name="Google Shape;553;p58"/>
          <p:cNvSpPr txBox="1"/>
          <p:nvPr/>
        </p:nvSpPr>
        <p:spPr>
          <a:xfrm>
            <a:off x="7211050" y="3745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Roboto"/>
                <a:ea typeface="Roboto"/>
                <a:cs typeface="Roboto"/>
                <a:sym typeface="Roboto"/>
              </a:rPr>
              <a:t>Rate Limiting decision</a:t>
            </a:r>
            <a:r>
              <a:rPr b="0" i="0" lang="en" sz="1000" u="none" cap="none" strike="noStrike">
                <a:solidFill>
                  <a:srgbClr val="000000"/>
                </a:solidFill>
                <a:latin typeface="Roboto"/>
                <a:ea typeface="Roboto"/>
                <a:cs typeface="Roboto"/>
                <a:sym typeface="Roboto"/>
              </a:rPr>
              <a:t> (Failover)</a:t>
            </a:r>
            <a:endParaRPr b="0" i="0" sz="1000" u="none" cap="none" strike="noStrike">
              <a:solidFill>
                <a:srgbClr val="000000"/>
              </a:solidFill>
              <a:latin typeface="Roboto"/>
              <a:ea typeface="Roboto"/>
              <a:cs typeface="Roboto"/>
              <a:sym typeface="Roboto"/>
            </a:endParaRPr>
          </a:p>
        </p:txBody>
      </p:sp>
      <p:cxnSp>
        <p:nvCxnSpPr>
          <p:cNvPr id="554" name="Google Shape;554;p58"/>
          <p:cNvCxnSpPr>
            <a:stCxn id="542" idx="3"/>
            <a:endCxn id="529" idx="2"/>
          </p:cNvCxnSpPr>
          <p:nvPr/>
        </p:nvCxnSpPr>
        <p:spPr>
          <a:xfrm rot="10800000">
            <a:off x="1143875" y="2600750"/>
            <a:ext cx="4666200" cy="1203900"/>
          </a:xfrm>
          <a:prstGeom prst="curvedConnector4">
            <a:avLst>
              <a:gd fmla="val -5103" name="adj1"/>
              <a:gd fmla="val 66984" name="adj2"/>
            </a:avLst>
          </a:prstGeom>
          <a:noFill/>
          <a:ln cap="flat" cmpd="sng" w="19050">
            <a:solidFill>
              <a:srgbClr val="1155CC"/>
            </a:solidFill>
            <a:prstDash val="dash"/>
            <a:round/>
            <a:headEnd len="sm" w="sm" type="none"/>
            <a:tailEnd len="med" w="med" type="stealth"/>
          </a:ln>
        </p:spPr>
      </p:cxnSp>
      <p:cxnSp>
        <p:nvCxnSpPr>
          <p:cNvPr id="555" name="Google Shape;555;p58"/>
          <p:cNvCxnSpPr>
            <a:stCxn id="542" idx="3"/>
            <a:endCxn id="530" idx="2"/>
          </p:cNvCxnSpPr>
          <p:nvPr/>
        </p:nvCxnSpPr>
        <p:spPr>
          <a:xfrm flipH="1">
            <a:off x="1143875" y="3804650"/>
            <a:ext cx="4666200" cy="523200"/>
          </a:xfrm>
          <a:prstGeom prst="curvedConnector4">
            <a:avLst>
              <a:gd fmla="val -5103" name="adj1"/>
              <a:gd fmla="val 206002" name="adj2"/>
            </a:avLst>
          </a:prstGeom>
          <a:noFill/>
          <a:ln cap="flat" cmpd="sng" w="19050">
            <a:solidFill>
              <a:srgbClr val="1155CC"/>
            </a:solidFill>
            <a:prstDash val="solid"/>
            <a:round/>
            <a:headEnd len="sm" w="sm" type="none"/>
            <a:tailEnd len="med" w="med" type="stealth"/>
          </a:ln>
        </p:spPr>
      </p:cxnSp>
      <p:cxnSp>
        <p:nvCxnSpPr>
          <p:cNvPr id="556" name="Google Shape;556;p58"/>
          <p:cNvCxnSpPr/>
          <p:nvPr/>
        </p:nvCxnSpPr>
        <p:spPr>
          <a:xfrm flipH="1" rot="10800000">
            <a:off x="6480000" y="2704900"/>
            <a:ext cx="636000" cy="2400"/>
          </a:xfrm>
          <a:prstGeom prst="straightConnector1">
            <a:avLst/>
          </a:prstGeom>
          <a:noFill/>
          <a:ln cap="flat" cmpd="sng" w="19050">
            <a:solidFill>
              <a:srgbClr val="E69138"/>
            </a:solidFill>
            <a:prstDash val="solid"/>
            <a:round/>
            <a:headEnd len="sm" w="sm" type="none"/>
            <a:tailEnd len="med" w="med" type="triangle"/>
          </a:ln>
        </p:spPr>
      </p:cxnSp>
      <p:sp>
        <p:nvSpPr>
          <p:cNvPr id="557" name="Google Shape;557;p58"/>
          <p:cNvSpPr txBox="1"/>
          <p:nvPr/>
        </p:nvSpPr>
        <p:spPr>
          <a:xfrm>
            <a:off x="7211050" y="25067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Rate Limiting decision publishing (Active)</a:t>
            </a:r>
            <a:endParaRPr b="0" i="0" sz="1000" u="none" cap="none" strike="noStrike">
              <a:solidFill>
                <a:srgbClr val="000000"/>
              </a:solidFill>
              <a:latin typeface="Arial"/>
              <a:ea typeface="Arial"/>
              <a:cs typeface="Arial"/>
              <a:sym typeface="Arial"/>
            </a:endParaRPr>
          </a:p>
        </p:txBody>
      </p:sp>
      <p:cxnSp>
        <p:nvCxnSpPr>
          <p:cNvPr id="558" name="Google Shape;558;p58"/>
          <p:cNvCxnSpPr/>
          <p:nvPr/>
        </p:nvCxnSpPr>
        <p:spPr>
          <a:xfrm flipH="1" rot="10800000">
            <a:off x="6480000" y="3085900"/>
            <a:ext cx="636000" cy="2400"/>
          </a:xfrm>
          <a:prstGeom prst="straightConnector1">
            <a:avLst/>
          </a:prstGeom>
          <a:noFill/>
          <a:ln cap="flat" cmpd="sng" w="19050">
            <a:solidFill>
              <a:srgbClr val="E69138"/>
            </a:solidFill>
            <a:prstDash val="dash"/>
            <a:round/>
            <a:headEnd len="sm" w="sm" type="none"/>
            <a:tailEnd len="med" w="med" type="triangle"/>
          </a:ln>
        </p:spPr>
      </p:cxnSp>
      <p:sp>
        <p:nvSpPr>
          <p:cNvPr id="559" name="Google Shape;559;p58"/>
          <p:cNvSpPr txBox="1"/>
          <p:nvPr/>
        </p:nvSpPr>
        <p:spPr>
          <a:xfrm>
            <a:off x="7211050" y="2944450"/>
            <a:ext cx="18267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Rate Limiting </a:t>
            </a:r>
            <a:r>
              <a:rPr b="0" i="0" lang="en" sz="1000" u="none" cap="none" strike="noStrike">
                <a:solidFill>
                  <a:srgbClr val="000000"/>
                </a:solidFill>
                <a:latin typeface="Arial"/>
                <a:ea typeface="Arial"/>
                <a:cs typeface="Arial"/>
                <a:sym typeface="Arial"/>
              </a:rPr>
              <a:t>decision publishing (Failover)</a:t>
            </a:r>
            <a:endParaRPr b="0" i="0" sz="1000" u="none" cap="none" strike="noStrike">
              <a:solidFill>
                <a:srgbClr val="000000"/>
              </a:solidFill>
              <a:latin typeface="Arial"/>
              <a:ea typeface="Arial"/>
              <a:cs typeface="Arial"/>
              <a:sym typeface="Arial"/>
            </a:endParaRPr>
          </a:p>
        </p:txBody>
      </p:sp>
      <p:cxnSp>
        <p:nvCxnSpPr>
          <p:cNvPr id="560" name="Google Shape;560;p58"/>
          <p:cNvCxnSpPr/>
          <p:nvPr/>
        </p:nvCxnSpPr>
        <p:spPr>
          <a:xfrm>
            <a:off x="1831800" y="3785650"/>
            <a:ext cx="2738700" cy="0"/>
          </a:xfrm>
          <a:prstGeom prst="straightConnector1">
            <a:avLst/>
          </a:prstGeom>
          <a:noFill/>
          <a:ln cap="flat" cmpd="sng" w="19050">
            <a:solidFill>
              <a:schemeClr val="accent5"/>
            </a:solidFill>
            <a:prstDash val="solid"/>
            <a:round/>
            <a:headEnd len="sm" w="sm" type="none"/>
            <a:tailEnd len="med" w="med" type="triangle"/>
          </a:ln>
        </p:spPr>
      </p:cxnSp>
      <p:cxnSp>
        <p:nvCxnSpPr>
          <p:cNvPr id="561" name="Google Shape;561;p58"/>
          <p:cNvCxnSpPr/>
          <p:nvPr/>
        </p:nvCxnSpPr>
        <p:spPr>
          <a:xfrm>
            <a:off x="1831800" y="2058600"/>
            <a:ext cx="2738700" cy="1727100"/>
          </a:xfrm>
          <a:prstGeom prst="straightConnector1">
            <a:avLst/>
          </a:prstGeom>
          <a:noFill/>
          <a:ln cap="flat" cmpd="sng" w="19050">
            <a:solidFill>
              <a:schemeClr val="accent5"/>
            </a:solidFill>
            <a:prstDash val="solid"/>
            <a:round/>
            <a:headEnd len="sm" w="sm" type="none"/>
            <a:tailEnd len="med" w="med" type="triangle"/>
          </a:ln>
        </p:spPr>
      </p:cxnSp>
      <p:sp>
        <p:nvSpPr>
          <p:cNvPr id="562" name="Google Shape;562;p58"/>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Deployment Architecture: Active-Active</a:t>
            </a:r>
            <a:endParaRPr/>
          </a:p>
        </p:txBody>
      </p:sp>
      <p:sp>
        <p:nvSpPr>
          <p:cNvPr id="563" name="Google Shape;563;p58"/>
          <p:cNvSpPr/>
          <p:nvPr/>
        </p:nvSpPr>
        <p:spPr>
          <a:xfrm>
            <a:off x="6536050" y="1959850"/>
            <a:ext cx="459300" cy="209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6"/>
                </a:solidFill>
                <a:latin typeface="Roboto"/>
                <a:ea typeface="Roboto"/>
                <a:cs typeface="Roboto"/>
                <a:sym typeface="Roboto"/>
              </a:rPr>
              <a:t>SE</a:t>
            </a:r>
            <a:endParaRPr b="0" i="0" sz="1200" u="none" cap="none" strike="noStrike">
              <a:solidFill>
                <a:schemeClr val="accent6"/>
              </a:solidFill>
              <a:latin typeface="Roboto"/>
              <a:ea typeface="Roboto"/>
              <a:cs typeface="Roboto"/>
              <a:sym typeface="Roboto"/>
            </a:endParaRPr>
          </a:p>
        </p:txBody>
      </p:sp>
      <p:sp>
        <p:nvSpPr>
          <p:cNvPr id="564" name="Google Shape;564;p58"/>
          <p:cNvSpPr/>
          <p:nvPr/>
        </p:nvSpPr>
        <p:spPr>
          <a:xfrm>
            <a:off x="6536100" y="2264650"/>
            <a:ext cx="459300" cy="209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Roboto"/>
                <a:ea typeface="Roboto"/>
                <a:cs typeface="Roboto"/>
                <a:sym typeface="Roboto"/>
              </a:rPr>
              <a:t>BR</a:t>
            </a:r>
            <a:endParaRPr b="0" i="0" sz="1200" u="none" cap="none" strike="noStrike">
              <a:solidFill>
                <a:srgbClr val="000000"/>
              </a:solidFill>
              <a:latin typeface="Roboto"/>
              <a:ea typeface="Roboto"/>
              <a:cs typeface="Roboto"/>
              <a:sym typeface="Roboto"/>
            </a:endParaRPr>
          </a:p>
        </p:txBody>
      </p:sp>
      <p:cxnSp>
        <p:nvCxnSpPr>
          <p:cNvPr id="565" name="Google Shape;565;p58"/>
          <p:cNvCxnSpPr>
            <a:stCxn id="541" idx="2"/>
            <a:endCxn id="542" idx="2"/>
          </p:cNvCxnSpPr>
          <p:nvPr/>
        </p:nvCxnSpPr>
        <p:spPr>
          <a:xfrm flipH="1" rot="-5400000">
            <a:off x="5248175" y="3909200"/>
            <a:ext cx="600" cy="609600"/>
          </a:xfrm>
          <a:prstGeom prst="curvedConnector3">
            <a:avLst>
              <a:gd fmla="val 39687500" name="adj1"/>
            </a:avLst>
          </a:prstGeom>
          <a:noFill/>
          <a:ln cap="flat" cmpd="sng" w="9525">
            <a:solidFill>
              <a:srgbClr val="E69138"/>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Based on a Central Policy Server called the Traffic Manager.</a:t>
            </a:r>
            <a:endParaRPr/>
          </a:p>
          <a:p>
            <a:pPr indent="-323850" lvl="0" marL="457200" rtl="0" algn="l">
              <a:lnSpc>
                <a:spcPct val="130000"/>
              </a:lnSpc>
              <a:spcBef>
                <a:spcPts val="0"/>
              </a:spcBef>
              <a:spcAft>
                <a:spcPts val="0"/>
              </a:spcAft>
              <a:buSzPts val="1500"/>
              <a:buChar char="●"/>
            </a:pPr>
            <a:r>
              <a:rPr lang="en"/>
              <a:t>Includes a powerful Siddhi runtime-based decision engine.</a:t>
            </a:r>
            <a:endParaRPr/>
          </a:p>
          <a:p>
            <a:pPr indent="-323850" lvl="0" marL="457200" rtl="0" algn="l">
              <a:lnSpc>
                <a:spcPct val="130000"/>
              </a:lnSpc>
              <a:spcBef>
                <a:spcPts val="0"/>
              </a:spcBef>
              <a:spcAft>
                <a:spcPts val="0"/>
              </a:spcAft>
              <a:buSzPts val="1500"/>
              <a:buChar char="●"/>
            </a:pPr>
            <a:r>
              <a:rPr lang="en"/>
              <a:t>Flexibility to design rate limiting policies based on request count, bandwidth, roles, billing plans, custom policies, and so on. </a:t>
            </a:r>
            <a:endParaRPr/>
          </a:p>
          <a:p>
            <a:pPr indent="-323850" lvl="0" marL="457200" rtl="0" algn="l">
              <a:lnSpc>
                <a:spcPct val="130000"/>
              </a:lnSpc>
              <a:spcBef>
                <a:spcPts val="0"/>
              </a:spcBef>
              <a:spcAft>
                <a:spcPts val="0"/>
              </a:spcAft>
              <a:buSzPts val="1500"/>
              <a:buChar char="●"/>
            </a:pPr>
            <a:r>
              <a:rPr lang="en"/>
              <a:t>Supports rate limiting as well as instantaneous blocking of requests.</a:t>
            </a:r>
            <a:endParaRPr/>
          </a:p>
          <a:p>
            <a:pPr indent="-323850" lvl="0" marL="457200" rtl="0" algn="l">
              <a:lnSpc>
                <a:spcPct val="130000"/>
              </a:lnSpc>
              <a:spcBef>
                <a:spcPts val="0"/>
              </a:spcBef>
              <a:spcAft>
                <a:spcPts val="0"/>
              </a:spcAft>
              <a:buSzPts val="1500"/>
              <a:buChar char="●"/>
            </a:pPr>
            <a:r>
              <a:rPr lang="en"/>
              <a:t>When </a:t>
            </a:r>
            <a:r>
              <a:rPr lang="en" u="sng">
                <a:solidFill>
                  <a:schemeClr val="hlink"/>
                </a:solidFill>
                <a:hlinkClick r:id="rId3"/>
              </a:rPr>
              <a:t>configuring rate limiting for an API Gateway cluster</a:t>
            </a:r>
            <a:r>
              <a:rPr lang="en"/>
              <a:t> we facilitate maintaining required counters in a distributed Redis cluster.</a:t>
            </a:r>
            <a:endParaRPr/>
          </a:p>
          <a:p>
            <a:pPr indent="0" lvl="0" marL="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t/>
            </a:r>
            <a:endParaRPr/>
          </a:p>
        </p:txBody>
      </p:sp>
      <p:sp>
        <p:nvSpPr>
          <p:cNvPr id="183" name="Google Shape;183;p25"/>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Rate Limiting in WSO2 APIM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idx="1" type="body"/>
          </p:nvPr>
        </p:nvSpPr>
        <p:spPr>
          <a:xfrm>
            <a:off x="717750" y="1083075"/>
            <a:ext cx="7708500" cy="36606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600"/>
              </a:spcBef>
              <a:spcAft>
                <a:spcPts val="0"/>
              </a:spcAft>
              <a:buSzPts val="1800"/>
              <a:buChar char="●"/>
            </a:pPr>
            <a:r>
              <a:rPr lang="en"/>
              <a:t>There are three levels in rate limiting </a:t>
            </a:r>
            <a:endParaRPr/>
          </a:p>
          <a:p>
            <a:pPr indent="-317500" lvl="1" marL="914400" rtl="0" algn="l">
              <a:lnSpc>
                <a:spcPct val="130000"/>
              </a:lnSpc>
              <a:spcBef>
                <a:spcPts val="0"/>
              </a:spcBef>
              <a:spcAft>
                <a:spcPts val="0"/>
              </a:spcAft>
              <a:buSzPts val="1400"/>
              <a:buChar char="⦿"/>
            </a:pPr>
            <a:r>
              <a:rPr lang="en"/>
              <a:t>API/Resource level</a:t>
            </a:r>
            <a:endParaRPr/>
          </a:p>
          <a:p>
            <a:pPr indent="-317500" lvl="1" marL="914400" rtl="0" algn="l">
              <a:lnSpc>
                <a:spcPct val="130000"/>
              </a:lnSpc>
              <a:spcBef>
                <a:spcPts val="0"/>
              </a:spcBef>
              <a:spcAft>
                <a:spcPts val="0"/>
              </a:spcAft>
              <a:buSzPts val="1400"/>
              <a:buChar char="⦿"/>
            </a:pPr>
            <a:r>
              <a:rPr lang="en"/>
              <a:t>Subscription level</a:t>
            </a:r>
            <a:endParaRPr/>
          </a:p>
          <a:p>
            <a:pPr indent="-317500" lvl="1" marL="914400" rtl="0" algn="l">
              <a:lnSpc>
                <a:spcPct val="130000"/>
              </a:lnSpc>
              <a:spcBef>
                <a:spcPts val="0"/>
              </a:spcBef>
              <a:spcAft>
                <a:spcPts val="0"/>
              </a:spcAft>
              <a:buSzPts val="1400"/>
              <a:buChar char="⦿"/>
            </a:pPr>
            <a:r>
              <a:rPr lang="en"/>
              <a:t>Application level</a:t>
            </a:r>
            <a:endParaRPr/>
          </a:p>
          <a:p>
            <a:pPr indent="-342900" lvl="0" marL="457200" rtl="0" algn="l">
              <a:lnSpc>
                <a:spcPct val="130000"/>
              </a:lnSpc>
              <a:spcBef>
                <a:spcPts val="0"/>
              </a:spcBef>
              <a:spcAft>
                <a:spcPts val="0"/>
              </a:spcAft>
              <a:buSzPts val="1800"/>
              <a:buChar char="●"/>
            </a:pPr>
            <a:r>
              <a:rPr lang="en"/>
              <a:t>Conditional rate limiting based on HTTP headers, query parameters, JWTs, and IPs</a:t>
            </a:r>
            <a:endParaRPr/>
          </a:p>
          <a:p>
            <a:pPr indent="-342900" lvl="0" marL="457200" rtl="0" algn="l">
              <a:lnSpc>
                <a:spcPct val="130000"/>
              </a:lnSpc>
              <a:spcBef>
                <a:spcPts val="0"/>
              </a:spcBef>
              <a:spcAft>
                <a:spcPts val="0"/>
              </a:spcAft>
              <a:buSzPts val="1800"/>
              <a:buChar char="●"/>
            </a:pPr>
            <a:r>
              <a:rPr lang="en"/>
              <a:t>Deny Policies (APIs, Applications, IPs and Users )</a:t>
            </a:r>
            <a:endParaRPr/>
          </a:p>
          <a:p>
            <a:pPr indent="-342900" lvl="0" marL="457200" rtl="0" algn="l">
              <a:lnSpc>
                <a:spcPct val="130000"/>
              </a:lnSpc>
              <a:spcBef>
                <a:spcPts val="0"/>
              </a:spcBef>
              <a:spcAft>
                <a:spcPts val="0"/>
              </a:spcAft>
              <a:buSzPts val="1800"/>
              <a:buChar char="●"/>
            </a:pPr>
            <a:r>
              <a:rPr lang="en"/>
              <a:t>Burst </a:t>
            </a:r>
            <a:r>
              <a:rPr lang="en"/>
              <a:t>C</a:t>
            </a:r>
            <a:r>
              <a:rPr lang="en"/>
              <a:t>ontrolling</a:t>
            </a:r>
            <a:endParaRPr/>
          </a:p>
          <a:p>
            <a:pPr indent="-342900" lvl="0" marL="457200" rtl="0" algn="l">
              <a:lnSpc>
                <a:spcPct val="130000"/>
              </a:lnSpc>
              <a:spcBef>
                <a:spcPts val="0"/>
              </a:spcBef>
              <a:spcAft>
                <a:spcPts val="0"/>
              </a:spcAft>
              <a:buSzPts val="1800"/>
              <a:buChar char="●"/>
            </a:pPr>
            <a:r>
              <a:rPr lang="en"/>
              <a:t>Back-end rate limiting</a:t>
            </a:r>
            <a:endParaRPr/>
          </a:p>
          <a:p>
            <a:pPr indent="-342900" lvl="0" marL="457200" rtl="0" algn="l">
              <a:lnSpc>
                <a:spcPct val="130000"/>
              </a:lnSpc>
              <a:spcBef>
                <a:spcPts val="0"/>
              </a:spcBef>
              <a:spcAft>
                <a:spcPts val="0"/>
              </a:spcAft>
              <a:buSzPts val="1800"/>
              <a:buChar char="●"/>
            </a:pPr>
            <a:r>
              <a:rPr lang="en"/>
              <a:t>Custom policies</a:t>
            </a:r>
            <a:endParaRPr/>
          </a:p>
          <a:p>
            <a:pPr indent="0" lvl="0" marL="457200" rtl="0" algn="l">
              <a:lnSpc>
                <a:spcPct val="130000"/>
              </a:lnSpc>
              <a:spcBef>
                <a:spcPts val="600"/>
              </a:spcBef>
              <a:spcAft>
                <a:spcPts val="0"/>
              </a:spcAft>
              <a:buSzPts val="1500"/>
              <a:buNone/>
            </a:pPr>
            <a:r>
              <a:t/>
            </a:r>
            <a:endParaRPr/>
          </a:p>
        </p:txBody>
      </p:sp>
      <p:sp>
        <p:nvSpPr>
          <p:cNvPr id="189" name="Google Shape;189;p26"/>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Features and concepts of Rate Limiting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ctrTitle"/>
          </p:nvPr>
        </p:nvSpPr>
        <p:spPr>
          <a:xfrm>
            <a:off x="996625" y="2003900"/>
            <a:ext cx="7088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Traffic Manager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600"/>
              </a:spcBef>
              <a:spcAft>
                <a:spcPts val="0"/>
              </a:spcAft>
              <a:buSzPts val="1800"/>
              <a:buChar char="●"/>
            </a:pPr>
            <a:r>
              <a:rPr lang="en"/>
              <a:t>The Traffic Manager is dedicated to API request event processing, rate limiting policy evaluation and decision making through the Siddhi runtime.</a:t>
            </a:r>
            <a:endParaRPr/>
          </a:p>
          <a:p>
            <a:pPr indent="-342900" lvl="0" marL="457200" rtl="0" algn="l">
              <a:lnSpc>
                <a:spcPct val="130000"/>
              </a:lnSpc>
              <a:spcBef>
                <a:spcPts val="0"/>
              </a:spcBef>
              <a:spcAft>
                <a:spcPts val="0"/>
              </a:spcAft>
              <a:buSzPts val="1800"/>
              <a:buChar char="●"/>
            </a:pPr>
            <a:r>
              <a:rPr lang="en"/>
              <a:t>If a particular request is rate limited, then the Traffic Manager sends those details to a JMS topic.</a:t>
            </a:r>
            <a:endParaRPr/>
          </a:p>
          <a:p>
            <a:pPr indent="-342900" lvl="0" marL="457200" rtl="0" algn="l">
              <a:lnSpc>
                <a:spcPct val="130000"/>
              </a:lnSpc>
              <a:spcBef>
                <a:spcPts val="0"/>
              </a:spcBef>
              <a:spcAft>
                <a:spcPts val="0"/>
              </a:spcAft>
              <a:buSzPts val="1800"/>
              <a:buChar char="●"/>
            </a:pPr>
            <a:r>
              <a:rPr lang="en"/>
              <a:t>Every Gateway node is subscribed to this JMS topic; hence the Gateway nodes get notified of rate limiting decisions through JMS messages.</a:t>
            </a:r>
            <a:endParaRPr/>
          </a:p>
          <a:p>
            <a:pPr indent="0" lvl="0" marL="0" rtl="0" algn="l">
              <a:lnSpc>
                <a:spcPct val="130000"/>
              </a:lnSpc>
              <a:spcBef>
                <a:spcPts val="600"/>
              </a:spcBef>
              <a:spcAft>
                <a:spcPts val="0"/>
              </a:spcAft>
              <a:buClr>
                <a:schemeClr val="dk1"/>
              </a:buClr>
              <a:buSzPts val="1100"/>
              <a:buFont typeface="Arial"/>
              <a:buNone/>
            </a:pPr>
            <a:r>
              <a:t/>
            </a:r>
            <a:endParaRPr/>
          </a:p>
          <a:p>
            <a:pPr indent="0" lvl="0" marL="0" rtl="0" algn="l">
              <a:lnSpc>
                <a:spcPct val="130000"/>
              </a:lnSpc>
              <a:spcBef>
                <a:spcPts val="600"/>
              </a:spcBef>
              <a:spcAft>
                <a:spcPts val="0"/>
              </a:spcAft>
              <a:buSzPts val="1500"/>
              <a:buNone/>
            </a:pPr>
            <a:r>
              <a:t/>
            </a:r>
            <a:endParaRPr/>
          </a:p>
        </p:txBody>
      </p:sp>
      <p:sp>
        <p:nvSpPr>
          <p:cNvPr id="200" name="Google Shape;200;p28"/>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Traffic Manager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idx="1" type="body"/>
          </p:nvPr>
        </p:nvSpPr>
        <p:spPr>
          <a:xfrm>
            <a:off x="717750" y="1083075"/>
            <a:ext cx="7708500" cy="3423000"/>
          </a:xfrm>
          <a:prstGeom prst="rect">
            <a:avLst/>
          </a:prstGeom>
          <a:noFill/>
          <a:ln>
            <a:noFill/>
          </a:ln>
        </p:spPr>
        <p:txBody>
          <a:bodyPr anchorCtr="0" anchor="t" bIns="91425" lIns="91425" spcFirstLastPara="1" rIns="91425" wrap="square" tIns="91425">
            <a:noAutofit/>
          </a:bodyPr>
          <a:lstStyle/>
          <a:p>
            <a:pPr indent="-323850" lvl="0" marL="457200" rtl="0" algn="l">
              <a:lnSpc>
                <a:spcPct val="130000"/>
              </a:lnSpc>
              <a:spcBef>
                <a:spcPts val="600"/>
              </a:spcBef>
              <a:spcAft>
                <a:spcPts val="0"/>
              </a:spcAft>
              <a:buSzPts val="1500"/>
              <a:buChar char="●"/>
            </a:pPr>
            <a:r>
              <a:rPr lang="en"/>
              <a:t>The rate limiting decision message that comes to the Gateway contains the throttle key, throttle window expiry time and the throttle state.</a:t>
            </a:r>
            <a:endParaRPr/>
          </a:p>
          <a:p>
            <a:pPr indent="-323850" lvl="0" marL="457200" rtl="0" algn="l">
              <a:lnSpc>
                <a:spcPct val="130000"/>
              </a:lnSpc>
              <a:spcBef>
                <a:spcPts val="0"/>
              </a:spcBef>
              <a:spcAft>
                <a:spcPts val="0"/>
              </a:spcAft>
              <a:buSzPts val="1500"/>
              <a:buChar char="●"/>
            </a:pPr>
            <a:r>
              <a:rPr lang="en"/>
              <a:t>These properties will be used by the throttle handler to take decisions about incoming messages to the Gateway.</a:t>
            </a:r>
            <a:endParaRPr/>
          </a:p>
          <a:p>
            <a:pPr indent="-323850" lvl="0" marL="457200" rtl="0" algn="l">
              <a:lnSpc>
                <a:spcPct val="130000"/>
              </a:lnSpc>
              <a:spcBef>
                <a:spcPts val="0"/>
              </a:spcBef>
              <a:spcAft>
                <a:spcPts val="0"/>
              </a:spcAft>
              <a:buSzPts val="1500"/>
              <a:buChar char="●"/>
            </a:pPr>
            <a:r>
              <a:rPr lang="en"/>
              <a:t>Binary or thrift transport can be used to publish this data from the Gateway to the Traffic Manager; in the implementation, this data publishing has been implemented asynchronously, in order to remove the overhead of data publishing from the API request path.</a:t>
            </a:r>
            <a:endParaRPr/>
          </a:p>
          <a:p>
            <a:pPr indent="0" lvl="0" marL="457200" rtl="0" algn="l">
              <a:lnSpc>
                <a:spcPct val="130000"/>
              </a:lnSpc>
              <a:spcBef>
                <a:spcPts val="600"/>
              </a:spcBef>
              <a:spcAft>
                <a:spcPts val="0"/>
              </a:spcAft>
              <a:buSzPts val="1500"/>
              <a:buNone/>
            </a:pPr>
            <a:r>
              <a:t/>
            </a:r>
            <a:endParaRPr/>
          </a:p>
          <a:p>
            <a:pPr indent="0" lvl="0" marL="0" rtl="0" algn="l">
              <a:lnSpc>
                <a:spcPct val="130000"/>
              </a:lnSpc>
              <a:spcBef>
                <a:spcPts val="600"/>
              </a:spcBef>
              <a:spcAft>
                <a:spcPts val="0"/>
              </a:spcAft>
              <a:buSzPts val="1500"/>
              <a:buNone/>
            </a:pPr>
            <a:r>
              <a:t/>
            </a:r>
            <a:endParaRPr/>
          </a:p>
        </p:txBody>
      </p:sp>
      <p:sp>
        <p:nvSpPr>
          <p:cNvPr id="206" name="Google Shape;206;p29"/>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Traffic Manager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0"/>
          <p:cNvPicPr preferRelativeResize="0"/>
          <p:nvPr/>
        </p:nvPicPr>
        <p:blipFill rotWithShape="1">
          <a:blip r:embed="rId3">
            <a:alphaModFix/>
          </a:blip>
          <a:srcRect b="0" l="0" r="0" t="6200"/>
          <a:stretch/>
        </p:blipFill>
        <p:spPr>
          <a:xfrm>
            <a:off x="2033200" y="964500"/>
            <a:ext cx="4607699" cy="3828873"/>
          </a:xfrm>
          <a:prstGeom prst="rect">
            <a:avLst/>
          </a:prstGeom>
          <a:noFill/>
          <a:ln>
            <a:noFill/>
          </a:ln>
        </p:spPr>
      </p:pic>
      <p:sp>
        <p:nvSpPr>
          <p:cNvPr id="212" name="Google Shape;212;p30"/>
          <p:cNvSpPr txBox="1"/>
          <p:nvPr/>
        </p:nvSpPr>
        <p:spPr>
          <a:xfrm>
            <a:off x="3416550" y="4367650"/>
            <a:ext cx="1528500" cy="28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Roboto"/>
                <a:ea typeface="Roboto"/>
                <a:cs typeface="Roboto"/>
                <a:sym typeface="Roboto"/>
                <a:hlinkClick r:id="rId4"/>
              </a:rPr>
              <a:t>Traffic Manager</a:t>
            </a:r>
            <a:endParaRPr b="0" i="0" sz="1400" u="none" cap="none" strike="noStrike">
              <a:solidFill>
                <a:srgbClr val="000000"/>
              </a:solidFill>
              <a:latin typeface="Roboto"/>
              <a:ea typeface="Roboto"/>
              <a:cs typeface="Roboto"/>
              <a:sym typeface="Roboto"/>
            </a:endParaRPr>
          </a:p>
        </p:txBody>
      </p:sp>
      <p:sp>
        <p:nvSpPr>
          <p:cNvPr id="213" name="Google Shape;213;p30"/>
          <p:cNvSpPr txBox="1"/>
          <p:nvPr>
            <p:ph type="title"/>
          </p:nvPr>
        </p:nvSpPr>
        <p:spPr>
          <a:xfrm>
            <a:off x="705825" y="456725"/>
            <a:ext cx="7783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Traffic Manager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