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Nunito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44" Type="http://schemas.openxmlformats.org/officeDocument/2006/relationships/font" Target="fonts/NunitoSans-bold.fntdata"/><Relationship Id="rId21" Type="http://schemas.openxmlformats.org/officeDocument/2006/relationships/slide" Target="slides/slide17.xml"/><Relationship Id="rId43" Type="http://schemas.openxmlformats.org/officeDocument/2006/relationships/font" Target="fonts/NunitoSans-regular.fntdata"/><Relationship Id="rId24" Type="http://schemas.openxmlformats.org/officeDocument/2006/relationships/font" Target="fonts/Roboto-bold.fntdata"/><Relationship Id="rId46" Type="http://schemas.openxmlformats.org/officeDocument/2006/relationships/font" Target="fonts/NunitoSans-boldItalic.fntdata"/><Relationship Id="rId23" Type="http://schemas.openxmlformats.org/officeDocument/2006/relationships/font" Target="fonts/Roboto-regular.fntdata"/><Relationship Id="rId45" Type="http://schemas.openxmlformats.org/officeDocument/2006/relationships/font" Target="fonts/Nuni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8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emulation of a real computer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VMs run on top of a physical machine using a “hypervisor”.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hypervisor, in turn, runs on either a host machine or on “bare-metal”.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piece of software, firmware, or hardware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for host computers to share their resources amongst the virtual machines that are running as guests on top of them.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Runs on the host machine’s OS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VMs run on top of a physical machine using a </a:t>
            </a:r>
            <a:r>
              <a:rPr i="1" lang="en">
                <a:solidFill>
                  <a:srgbClr val="1B1B32"/>
                </a:solidFill>
                <a:latin typeface="Roboto"/>
                <a:ea typeface="Roboto"/>
                <a:cs typeface="Roboto"/>
                <a:sym typeface="Roboto"/>
              </a:rPr>
              <a:t>“hypervisor”</a:t>
            </a: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. A hypervisor, in turn, runs on either a host machine or on </a:t>
            </a:r>
            <a:r>
              <a:rPr i="1" lang="en">
                <a:solidFill>
                  <a:srgbClr val="1B1B32"/>
                </a:solidFill>
                <a:latin typeface="Roboto"/>
                <a:ea typeface="Roboto"/>
                <a:cs typeface="Roboto"/>
                <a:sym typeface="Roboto"/>
              </a:rPr>
              <a:t>“bare-metal”</a:t>
            </a: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1B1B32"/>
                </a:solidFill>
                <a:latin typeface="Roboto"/>
                <a:ea typeface="Roboto"/>
                <a:cs typeface="Roboto"/>
                <a:sym typeface="Roboto"/>
              </a:rPr>
              <a:t>hypervisor</a:t>
            </a: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 is a piece of software, firmware, or hardware that VMs run on top of, providing the VMs with a platform to manage and execute this guest operating system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Containers package up just the user space, and not the kernel or virtual hardware like a VM does. 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Each container gets its own isolated user space to allow multiple containers to run on a single host machine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The only parts that are created from scratch are the bins and libs. This is what makes containers so lightweight.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It uses Linux Kernel features like namespaces and control groups to create containers on top of an operating system.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Other Linux container technologies include Solaris Zones, BSD jails, and LXC, which have been around for many years.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Easy to use</a:t>
            </a: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: It allows anyone to package an application on their laptop, which in turn can run unmodified on any env</a:t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A0A2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B1B32"/>
                </a:solidFill>
                <a:latin typeface="Roboto"/>
                <a:ea typeface="Roboto"/>
                <a:cs typeface="Roboto"/>
                <a:sym typeface="Roboto"/>
              </a:rPr>
              <a:t>Speed:</a:t>
            </a:r>
            <a:r>
              <a:rPr lang="en">
                <a:solidFill>
                  <a:srgbClr val="0A0A23"/>
                </a:solidFill>
                <a:latin typeface="Roboto"/>
                <a:ea typeface="Roboto"/>
                <a:cs typeface="Roboto"/>
                <a:sym typeface="Roboto"/>
              </a:rPr>
              <a:t> Docker containers are very lightweight and fast. You can create and run a Docker container in seconds, compared to VMs which might take longer because they have to boot up a full virtual operating system every 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facebook.com/WSO2Inc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900">
                <a:solidFill>
                  <a:schemeClr val="accent3"/>
                </a:solidFill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" name="Google Shape;112;p16"/>
          <p:cNvCxnSpPr>
            <a:endCxn id="113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6"/>
          <p:cNvCxnSpPr>
            <a:stCxn id="113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16" name="Google Shape;116;p16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Time!</a:t>
            </a:r>
            <a:endParaRPr b="1" i="0" sz="4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wso2.com</a:t>
            </a:r>
            <a:endParaRPr b="0" i="0" sz="1600" u="none" cap="none" strike="noStrike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23" name="Google Shape;12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24" name="Google Shape;124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25" name="Google Shape;125;p1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26" name="Google Shape;126;p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7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31" name="Google Shape;131;p17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">
  <p:cSld name="BLANK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8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8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wo Section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62600" y="1034200"/>
            <a:ext cx="392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4751534" y="1034200"/>
            <a:ext cx="392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"/>
              <a:buChar char="●"/>
              <a:defRPr sz="18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 1">
  <p:cSld name="BLANK_1_1_3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0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5">
    <p:bg>
      <p:bgPr>
        <a:solidFill>
          <a:srgbClr val="2A2A2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281100" y="4604075"/>
            <a:ext cx="8554800" cy="4746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-8250" y="0"/>
            <a:ext cx="913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2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 2">
  <p:cSld name="BLANK_1_1_4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Image slide 2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0"/>
            <a:ext cx="41298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Image Area</a:t>
            </a:r>
            <a:endParaRPr b="0" i="0" sz="18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4542050" y="558000"/>
            <a:ext cx="4111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560072" y="1261200"/>
            <a:ext cx="4111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Roboto Light"/>
              <a:buChar char="●"/>
              <a:defRPr sz="1800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 sz="1600"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>
            <a:off x="4129800" y="4736900"/>
            <a:ext cx="4625700" cy="31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943606" y="4694053"/>
            <a:ext cx="213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8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8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8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8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9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9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9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9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9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2800"/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800"/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2800"/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 sz="2800"/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sz="2800"/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b="1" sz="2800"/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b="1" sz="2800"/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b="1" sz="2800"/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b="0" i="0" sz="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hyperlink" Target="https://docs.docker.com/get-started/" TargetMode="External"/><Relationship Id="rId5" Type="http://schemas.openxmlformats.org/officeDocument/2006/relationships/hyperlink" Target="https://github.com/wso2/docker-api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6"/>
                </a:solidFill>
              </a:rPr>
              <a:t>WSO2 API Manager </a:t>
            </a:r>
            <a:r>
              <a:rPr lang="en"/>
              <a:t>4</a:t>
            </a:r>
            <a:r>
              <a:rPr lang="en">
                <a:solidFill>
                  <a:schemeClr val="accent6"/>
                </a:solidFill>
              </a:rPr>
              <a:t>.</a:t>
            </a:r>
            <a:r>
              <a:rPr lang="en"/>
              <a:t>2</a:t>
            </a:r>
            <a:r>
              <a:rPr lang="en">
                <a:solidFill>
                  <a:schemeClr val="accent6"/>
                </a:solidFill>
              </a:rPr>
              <a:t>.0 Developer </a:t>
            </a:r>
            <a:r>
              <a:rPr lang="en"/>
              <a:t>Advanced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WSO2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1025" y="4107950"/>
            <a:ext cx="953943" cy="4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idx="4294967295" type="subTitle"/>
          </p:nvPr>
        </p:nvSpPr>
        <p:spPr>
          <a:xfrm>
            <a:off x="996625" y="3030625"/>
            <a:ext cx="3550500" cy="33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Deploy API Manager on Docker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image is a collection of files and some metadata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Images are comprised of multiple layers. Multiple layers referencing/based on another image (Union File System)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image contains software you want to run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image contains a base layer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Layers are read-only </a:t>
            </a:r>
            <a:endParaRPr/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4294967295" type="body"/>
          </p:nvPr>
        </p:nvSpPr>
        <p:spPr>
          <a:xfrm>
            <a:off x="906300" y="1180400"/>
            <a:ext cx="7331400" cy="365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starting from ubuntu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ubuntu:16.04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update stuff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apt-get update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install python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apt-get install -y --no-install-recommends \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--no-install-suggests python2.7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mark the container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mkdir -p /inside/container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we have something running on 8000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EXPOSE 8000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where should I sit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WORKDIR /app</a:t>
            </a:r>
            <a:endParaRPr b="1"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start this process for the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container pls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ENTRYPOINT ["python2.7", "-m", "SimpleHTTPServer", "8000"]</a:t>
            </a:r>
            <a:endParaRPr sz="11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906300" y="827900"/>
            <a:ext cx="4218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Dockerfile content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Build Docker Image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400">
              <a:solidFill>
                <a:srgbClr val="FF5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488300" y="896825"/>
            <a:ext cx="81672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Docker Image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docker build -t sampleimage.</a:t>
            </a:r>
            <a:endParaRPr b="0" i="0" sz="9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Docker Container from Image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docker run --rm -it --name my-docker-instance -p 80:8000 mysample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Show running docker processes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docker ps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logs of running container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docker logs &lt;docker-process-id&gt;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SSH into running docker container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docker exec -it &lt;docker-process-id&gt; /bin/bash</a:t>
            </a:r>
            <a:endParaRPr b="0" i="0" sz="16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Build and Run Docker Image</a:t>
            </a:r>
            <a:endParaRPr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 API Manager in Docker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555555"/>
                </a:solidFill>
                <a:latin typeface="Roboto Mono"/>
                <a:ea typeface="Roboto Mono"/>
                <a:cs typeface="Roboto Mono"/>
                <a:sym typeface="Roboto Mono"/>
              </a:rPr>
              <a:t>docker run -it -p 8280:8280 -p 8243:8243 -p 9443:9443 --name api-manager wso2/wso2am:4.2.0</a:t>
            </a:r>
            <a:endParaRPr sz="900">
              <a:solidFill>
                <a:srgbClr val="244357"/>
              </a:solidFill>
              <a:highlight>
                <a:srgbClr val="FB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55555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77350" y="2286000"/>
            <a:ext cx="73893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Exposes default API-M ports from the docker container.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8280: The Gateway HTTP Port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8243: The Gateway HTTPS port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9443: The Management HTTPS port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Container Name: api-manager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Image: wso2/wso2am: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Run API Manager In Docker</a:t>
            </a:r>
            <a:endParaRPr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Containers are immutable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“Data” part of a container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Initialized when a container is created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Exist as normal directories and files on the host file system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Destroying, updating, or rebuilding container won’t affect data volumes 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 be shared and reused among multiple containers</a:t>
            </a:r>
            <a:endParaRPr/>
          </a:p>
        </p:txBody>
      </p:sp>
      <p:sp>
        <p:nvSpPr>
          <p:cNvPr id="279" name="Google Shape;279;p3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Docker Volumes</a:t>
            </a:r>
            <a:endParaRPr/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Use base image or fresh distribution to build target docker images with required configurations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Uses persistent volumes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Docker Compose as a tool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Cloud Service Providers offer platforms such as AWS ECS to deploy containers</a:t>
            </a:r>
            <a:endParaRPr/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Production Grade Deployment</a:t>
            </a:r>
            <a:endParaRPr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24950" y="407200"/>
            <a:ext cx="81672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000"/>
              <a:t>Configuring API Manager Distribution to Production Grade Image</a:t>
            </a:r>
            <a:endParaRPr sz="2000"/>
          </a:p>
        </p:txBody>
      </p:sp>
      <p:pic>
        <p:nvPicPr>
          <p:cNvPr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75" y="882450"/>
            <a:ext cx="6093650" cy="395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7443004" y="4706275"/>
            <a:ext cx="1116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7443004" y="4706275"/>
            <a:ext cx="11160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type="ctrTitle"/>
          </p:nvPr>
        </p:nvSpPr>
        <p:spPr>
          <a:xfrm>
            <a:off x="996625" y="2251375"/>
            <a:ext cx="7088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6752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36752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solidFill>
                  <a:schemeClr val="lt2"/>
                </a:solidFill>
              </a:rPr>
              <a:t>Follow </a:t>
            </a:r>
            <a:r>
              <a:rPr b="0" lang="en" sz="18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https://docs.docker.com/get-started/</a:t>
            </a:r>
            <a:endParaRPr b="0" sz="1800" u="sng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solidFill>
                  <a:schemeClr val="lt2"/>
                </a:solidFill>
              </a:rPr>
              <a:t>    Try out </a:t>
            </a:r>
            <a:r>
              <a:rPr b="0" lang="en" sz="18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https://github.com/wso2/docker-apim/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36752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301" name="Google Shape;301;p42"/>
          <p:cNvGrpSpPr/>
          <p:nvPr/>
        </p:nvGrpSpPr>
        <p:grpSpPr>
          <a:xfrm>
            <a:off x="3191400" y="1399225"/>
            <a:ext cx="2761200" cy="966900"/>
            <a:chOff x="0" y="-84500"/>
            <a:chExt cx="2761200" cy="966900"/>
          </a:xfrm>
        </p:grpSpPr>
        <p:sp>
          <p:nvSpPr>
            <p:cNvPr id="302" name="Google Shape;302;p42"/>
            <p:cNvSpPr/>
            <p:nvPr/>
          </p:nvSpPr>
          <p:spPr>
            <a:xfrm>
              <a:off x="0" y="427849"/>
              <a:ext cx="2761200" cy="440400"/>
            </a:xfrm>
            <a:prstGeom prst="rect">
              <a:avLst/>
            </a:prstGeom>
            <a:solidFill>
              <a:srgbClr val="FFC80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A32"/>
                </a:buClr>
                <a:buSzPts val="1600"/>
                <a:buFont typeface="Roboto"/>
                <a:buNone/>
              </a:pPr>
              <a:r>
                <a:t/>
              </a:r>
              <a:endParaRPr b="0" i="0" sz="1600" u="none" cap="none" strike="noStrike">
                <a:solidFill>
                  <a:srgbClr val="212A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42"/>
            <p:cNvSpPr txBox="1"/>
            <p:nvPr/>
          </p:nvSpPr>
          <p:spPr>
            <a:xfrm>
              <a:off x="0" y="-84500"/>
              <a:ext cx="27156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ECECEC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marR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unito Sans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Let’s try it out!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Containers vs VMs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138" y="881800"/>
            <a:ext cx="6638834" cy="395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VMs vs Containers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717750" y="854475"/>
            <a:ext cx="3580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VM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 virtualization</a:t>
            </a:r>
            <a:endParaRPr sz="1600"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635900" y="854475"/>
            <a:ext cx="3754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Container </a:t>
            </a:r>
            <a:endParaRPr sz="16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Operating-system-level virtualization</a:t>
            </a:r>
            <a:endParaRPr sz="16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n" sz="1600"/>
              <a:t>Containers share the host system</a:t>
            </a:r>
            <a:r>
              <a:rPr lang="en"/>
              <a:t>’</a:t>
            </a:r>
            <a:r>
              <a:rPr lang="en" sz="1600"/>
              <a:t>s </a:t>
            </a:r>
            <a:r>
              <a:rPr lang="en"/>
              <a:t>K</a:t>
            </a:r>
            <a:r>
              <a:rPr lang="en" sz="1600"/>
              <a:t>ernel with other containers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Why are Containers Special?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450" y="1710025"/>
            <a:ext cx="2983123" cy="272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9100" y="2999425"/>
            <a:ext cx="2983126" cy="178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Docker - 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Docker is a tool based on LXC (Linux Containers)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use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Docker Hub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Modularity and Scalability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open platform for developers and sysadmins build, ship and run distributed applications</a:t>
            </a:r>
            <a:endParaRPr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4281075" y="1083075"/>
            <a:ext cx="41451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Docker client - Command Line Interface (CLI) for interfacing with the Docker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Dockerfile - Text file of Docker instructions used to assemble a Docker Image 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- Hierarchies of files built from a Dockerfile, the file used as input to the docker build command 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Container - Running instance of an Image using the docker run command 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Registry—Image repository </a:t>
            </a:r>
            <a:endParaRPr sz="1500"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2450"/>
            <a:ext cx="4145064" cy="28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Docker Concepts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00" y="881800"/>
            <a:ext cx="8167201" cy="383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Docker Workflow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Docker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